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8" r:id="rId2"/>
    <p:sldId id="297" r:id="rId3"/>
    <p:sldId id="269" r:id="rId4"/>
    <p:sldId id="309" r:id="rId5"/>
    <p:sldId id="310" r:id="rId6"/>
    <p:sldId id="325" r:id="rId7"/>
    <p:sldId id="308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19" r:id="rId16"/>
    <p:sldId id="320" r:id="rId17"/>
    <p:sldId id="321" r:id="rId18"/>
    <p:sldId id="322" r:id="rId19"/>
    <p:sldId id="323" r:id="rId20"/>
    <p:sldId id="311" r:id="rId21"/>
    <p:sldId id="317" r:id="rId22"/>
    <p:sldId id="314" r:id="rId23"/>
    <p:sldId id="316" r:id="rId24"/>
    <p:sldId id="312" r:id="rId25"/>
    <p:sldId id="318" r:id="rId26"/>
    <p:sldId id="313" r:id="rId27"/>
    <p:sldId id="324" r:id="rId28"/>
    <p:sldId id="315" r:id="rId29"/>
    <p:sldId id="270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 varScale="1">
        <p:scale>
          <a:sx n="76" d="100"/>
          <a:sy n="76" d="100"/>
        </p:scale>
        <p:origin x="21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F1BB3C6-C63E-494A-871D-B6B800CD3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418691-FA55-46CC-A2C9-20767B6E70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4454A-A4C0-4045-9910-B95F29F4DE7F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2EC45D-9543-4F18-9CBD-0CD5083457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3C70F6-673A-456B-8CD3-530B759ADB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FFC49-FAD3-486B-A496-41650ADF9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3471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EE6C5-9E70-44CB-8734-88AA04C19B9B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97A72-1320-4E83-A9E0-D1FEB1B09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5881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97A72-1320-4E83-A9E0-D1FEB1B095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23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97A72-1320-4E83-A9E0-D1FEB1B095A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654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6237"/>
            <a:ext cx="7772400" cy="1006476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88176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0B50-107D-43F6-9B16-9FCB01261569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1767947" y="103186"/>
            <a:ext cx="5608106" cy="444500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en-US" altLang="ko-KR" dirty="0">
                <a:solidFill>
                  <a:srgbClr val="6B4917"/>
                </a:solidFill>
                <a:latin typeface="Arial Unicode MS" pitchFamily="50" charset="-127"/>
                <a:ea typeface="Arial Unicode MS" panose="020B0604020202020204"/>
                <a:cs typeface="Arial Unicode MS" pitchFamily="50" charset="-127"/>
              </a:rPr>
              <a:t>0000/00/00, 3-2 Capstone Project</a:t>
            </a:r>
            <a:endParaRPr lang="en-GB" dirty="0">
              <a:solidFill>
                <a:srgbClr val="6B4917"/>
              </a:solidFill>
              <a:latin typeface="Arial Unicode MS" pitchFamily="50" charset="-127"/>
              <a:ea typeface="Arial Unicode MS" panose="020B0604020202020204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055750" y="4579402"/>
            <a:ext cx="2950234" cy="1959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 b="1">
                <a:solidFill>
                  <a:schemeClr val="accent2">
                    <a:lumMod val="50000"/>
                  </a:schemeClr>
                </a:solidFill>
                <a:ea typeface="Arial Unicode MS" panose="020B0604020202020204"/>
              </a:rPr>
              <a:t>지도교수 </a:t>
            </a:r>
            <a:r>
              <a:rPr lang="en-US" altLang="ko-KR" sz="1800" b="1">
                <a:solidFill>
                  <a:schemeClr val="accent2">
                    <a:lumMod val="50000"/>
                  </a:schemeClr>
                </a:solidFill>
                <a:ea typeface="Arial Unicode MS" panose="020B0604020202020204"/>
              </a:rPr>
              <a:t>: </a:t>
            </a:r>
            <a:r>
              <a:rPr lang="ko-KR" altLang="en-US" sz="1800" b="1">
                <a:solidFill>
                  <a:schemeClr val="accent2">
                    <a:lumMod val="50000"/>
                  </a:schemeClr>
                </a:solidFill>
                <a:ea typeface="Arial Unicode MS" panose="020B0604020202020204"/>
              </a:rPr>
              <a:t>이종혁</a:t>
            </a:r>
            <a:endParaRPr lang="en-US" altLang="ko-KR" sz="1800" b="1">
              <a:solidFill>
                <a:schemeClr val="accent2">
                  <a:lumMod val="50000"/>
                </a:schemeClr>
              </a:solidFill>
              <a:ea typeface="Arial Unicode MS" panose="020B0604020202020204"/>
            </a:endParaRPr>
          </a:p>
          <a:p>
            <a:pPr algn="r">
              <a:spcAft>
                <a:spcPts val="400"/>
              </a:spcAft>
            </a:pPr>
            <a:r>
              <a:rPr lang="en-US" altLang="ja-JP" sz="1800">
                <a:solidFill>
                  <a:srgbClr val="F47B20"/>
                </a:solidFill>
                <a:ea typeface="Arial Unicode MS" panose="020B0604020202020204"/>
              </a:rPr>
              <a:t>Captain : 201621571 </a:t>
            </a:r>
            <a:r>
              <a:rPr lang="ko-KR" altLang="en-US" sz="1800">
                <a:solidFill>
                  <a:srgbClr val="F47B20"/>
                </a:solidFill>
                <a:ea typeface="Arial Unicode MS" panose="020B0604020202020204"/>
              </a:rPr>
              <a:t>손상진</a:t>
            </a:r>
            <a:endParaRPr lang="en-US" altLang="ko-KR" sz="1800">
              <a:solidFill>
                <a:srgbClr val="F47B20"/>
              </a:solidFill>
              <a:ea typeface="Arial Unicode MS" panose="020B0604020202020204"/>
            </a:endParaRPr>
          </a:p>
          <a:p>
            <a:pPr algn="r">
              <a:spcAft>
                <a:spcPts val="400"/>
              </a:spcAft>
            </a:pPr>
            <a:r>
              <a:rPr lang="en-US" altLang="ja-JP" sz="1800">
                <a:solidFill>
                  <a:srgbClr val="F47B20"/>
                </a:solidFill>
                <a:ea typeface="Arial Unicode MS" panose="020B0604020202020204"/>
              </a:rPr>
              <a:t>Sailors : 201621110 </a:t>
            </a:r>
            <a:r>
              <a:rPr lang="ko-KR" altLang="en-US" sz="1800" err="1">
                <a:solidFill>
                  <a:srgbClr val="F47B20"/>
                </a:solidFill>
                <a:ea typeface="Arial Unicode MS" panose="020B0604020202020204"/>
              </a:rPr>
              <a:t>권순홍</a:t>
            </a:r>
            <a:endParaRPr lang="en-US" altLang="ko-KR" sz="1800">
              <a:solidFill>
                <a:srgbClr val="F47B20"/>
              </a:solidFill>
              <a:ea typeface="맑은 고딕"/>
            </a:endParaRPr>
          </a:p>
          <a:p>
            <a:pPr algn="r">
              <a:spcAft>
                <a:spcPts val="400"/>
              </a:spcAft>
            </a:pPr>
            <a:r>
              <a:rPr lang="en-US" altLang="ko-KR" sz="1800">
                <a:solidFill>
                  <a:srgbClr val="F47B20"/>
                </a:solidFill>
                <a:ea typeface="Arial Unicode MS" panose="020B0604020202020204"/>
              </a:rPr>
              <a:t>201621136 </a:t>
            </a:r>
            <a:r>
              <a:rPr lang="ko-KR" altLang="en-US" sz="1800">
                <a:solidFill>
                  <a:srgbClr val="F47B20"/>
                </a:solidFill>
                <a:ea typeface="Arial Unicode MS" panose="020B0604020202020204"/>
              </a:rPr>
              <a:t>서민지</a:t>
            </a:r>
            <a:endParaRPr lang="en-US" altLang="ko-KR" sz="1800">
              <a:solidFill>
                <a:srgbClr val="F47B20"/>
              </a:solidFill>
              <a:ea typeface="Arial Unicode MS" panose="020B0604020202020204"/>
            </a:endParaRPr>
          </a:p>
          <a:p>
            <a:pPr algn="r">
              <a:spcAft>
                <a:spcPts val="400"/>
              </a:spcAft>
            </a:pPr>
            <a:r>
              <a:rPr lang="en-US" altLang="ko-KR" sz="1800">
                <a:solidFill>
                  <a:srgbClr val="F47B20"/>
                </a:solidFill>
                <a:ea typeface="Arial Unicode MS" panose="020B0604020202020204"/>
              </a:rPr>
              <a:t>201621173 </a:t>
            </a:r>
            <a:r>
              <a:rPr lang="ko-KR" altLang="en-US" sz="1800">
                <a:solidFill>
                  <a:srgbClr val="F47B20"/>
                </a:solidFill>
                <a:ea typeface="Arial Unicode MS" panose="020B0604020202020204"/>
              </a:rPr>
              <a:t>최서윤</a:t>
            </a:r>
            <a:endParaRPr lang="ja-JP" altLang="en-US" sz="1800">
              <a:solidFill>
                <a:srgbClr val="F47B20"/>
              </a:solidFill>
            </a:endParaRPr>
          </a:p>
          <a:p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04A63A3-0926-49D5-8CFB-E3DC73327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2F91-1167-40CA-988B-515A626F6B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8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4036-C011-4B05-AECA-7AE237536556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36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EC04-40F6-483D-943D-DE6B7EC8BC7A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1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3" y="41155"/>
            <a:ext cx="7313083" cy="849841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B1D7-A339-42F0-8017-BF8A07A701FF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10"/>
          <p:cNvCxnSpPr/>
          <p:nvPr userDrawn="1"/>
        </p:nvCxnSpPr>
        <p:spPr>
          <a:xfrm>
            <a:off x="169223" y="980690"/>
            <a:ext cx="8766291" cy="0"/>
          </a:xfrm>
          <a:prstGeom prst="line">
            <a:avLst/>
          </a:prstGeom>
          <a:ln w="38100">
            <a:solidFill>
              <a:srgbClr val="6B49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C98033-9224-4946-A6AC-DD3250C1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0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1E85-98CC-43C0-85A4-93E16B037863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2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7678-8EDC-481B-A076-14CA43A86FEF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90FD-BAE8-429B-957B-BB4A1188AAE5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867A-D732-4211-BBC9-A82C23D977F6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95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B83C-C0D3-4C1E-8757-E5B76A990F08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89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E25-8965-439E-8829-5B312477C6CB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7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066B-D89C-4875-BA62-6A1A9D4083B5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1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6517" y="254675"/>
            <a:ext cx="7313083" cy="84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08100"/>
            <a:ext cx="7886700" cy="486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1327E-FB1E-4E0A-A203-34B86B605AF0}" type="datetime1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2F91-1167-40CA-988B-515A626F6B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3838827" y="3269599"/>
            <a:ext cx="1466345" cy="1463390"/>
            <a:chOff x="3739091" y="3283694"/>
            <a:chExt cx="1466345" cy="146339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5D226ED-A421-466A-99EF-77F708E272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3774213" y="3283694"/>
              <a:ext cx="1431223" cy="1463390"/>
            </a:xfrm>
            <a:prstGeom prst="rect">
              <a:avLst/>
            </a:prstGeom>
            <a:effectLst/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AD47A3A-5081-4C82-8ADA-09CAAAA566DF}"/>
                </a:ext>
              </a:extLst>
            </p:cNvPr>
            <p:cNvSpPr/>
            <p:nvPr userDrawn="1"/>
          </p:nvSpPr>
          <p:spPr>
            <a:xfrm>
              <a:off x="3739091" y="3283695"/>
              <a:ext cx="1427085" cy="1417876"/>
            </a:xfrm>
            <a:prstGeom prst="rect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7D9DC407-935A-49EA-915C-B962F9C3404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049" y="5220978"/>
            <a:ext cx="1500498" cy="1500498"/>
          </a:xfrm>
          <a:prstGeom prst="rect">
            <a:avLst/>
          </a:prstGeom>
        </p:spPr>
      </p:pic>
      <p:cxnSp>
        <p:nvCxnSpPr>
          <p:cNvPr id="16" name="Straight Connector 10"/>
          <p:cNvCxnSpPr/>
          <p:nvPr userDrawn="1"/>
        </p:nvCxnSpPr>
        <p:spPr>
          <a:xfrm>
            <a:off x="169223" y="6288646"/>
            <a:ext cx="8766291" cy="0"/>
          </a:xfrm>
          <a:prstGeom prst="line">
            <a:avLst/>
          </a:prstGeom>
          <a:ln w="38100">
            <a:solidFill>
              <a:srgbClr val="6B49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2899" y="1892774"/>
            <a:ext cx="8458200" cy="1006476"/>
          </a:xfrm>
        </p:spPr>
        <p:txBody>
          <a:bodyPr>
            <a:noAutofit/>
          </a:bodyPr>
          <a:lstStyle/>
          <a:p>
            <a:r>
              <a:rPr lang="ko-KR" altLang="en-US" sz="4400" dirty="0">
                <a:latin typeface="+mj-ea"/>
              </a:rPr>
              <a:t>진행 사항 슬라이드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99" y="2914419"/>
            <a:ext cx="6858000" cy="1655762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보안 취약점 분석 및 </a:t>
            </a:r>
            <a:r>
              <a:rPr lang="ko-KR" altLang="en-US" dirty="0" err="1"/>
              <a:t>익스플로잇</a:t>
            </a:r>
            <a:r>
              <a:rPr lang="ko-KR" altLang="en-US" dirty="0"/>
              <a:t> 개발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4294967295"/>
          </p:nvPr>
        </p:nvSpPr>
        <p:spPr>
          <a:xfrm>
            <a:off x="1482918" y="75648"/>
            <a:ext cx="6178163" cy="4491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2019/03/13, Capstone Project</a:t>
            </a:r>
            <a:endParaRPr lang="ko-KR" altLang="en-US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967A83-0A0F-4BEB-8C16-81E361A99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F72F91-1167-40CA-988B-515A626F6B80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44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논문 분석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편</a:t>
            </a:r>
            <a:r>
              <a:rPr lang="en-US" altLang="ko-KR" dirty="0">
                <a:latin typeface="+mn-ea"/>
              </a:rPr>
              <a:t>(1/2)</a:t>
            </a:r>
          </a:p>
          <a:p>
            <a:pPr lvl="1"/>
            <a:r>
              <a:rPr lang="en-US" altLang="ko-KR" dirty="0">
                <a:latin typeface="+mn-ea"/>
              </a:rPr>
              <a:t>Fuzzing: State of the Art</a:t>
            </a:r>
          </a:p>
          <a:p>
            <a:pPr lvl="2"/>
            <a:r>
              <a:rPr lang="ko-KR" altLang="en-US" dirty="0" err="1">
                <a:latin typeface="+mj-ea"/>
                <a:ea typeface="+mj-ea"/>
              </a:rPr>
              <a:t>퍼징</a:t>
            </a:r>
            <a:r>
              <a:rPr lang="ko-KR" altLang="en-US" dirty="0">
                <a:latin typeface="+mj-ea"/>
                <a:ea typeface="+mj-ea"/>
              </a:rPr>
              <a:t> 방식에 따른 분류</a:t>
            </a:r>
            <a:r>
              <a:rPr lang="en-US" altLang="ko-KR" dirty="0">
                <a:latin typeface="+mj-ea"/>
                <a:ea typeface="+mj-ea"/>
              </a:rPr>
              <a:t>(1/3)</a:t>
            </a:r>
          </a:p>
          <a:p>
            <a:pPr lvl="3"/>
            <a:r>
              <a:rPr lang="ko-KR" altLang="en-US" dirty="0">
                <a:latin typeface="+mj-ea"/>
                <a:ea typeface="+mj-ea"/>
              </a:rPr>
              <a:t>블랙 박스 </a:t>
            </a:r>
            <a:r>
              <a:rPr lang="ko-KR" altLang="en-US" dirty="0" err="1">
                <a:latin typeface="+mj-ea"/>
                <a:ea typeface="+mj-ea"/>
              </a:rPr>
              <a:t>퍼징</a:t>
            </a:r>
            <a:endParaRPr lang="en-US" altLang="ko-KR" dirty="0">
              <a:latin typeface="+mj-ea"/>
              <a:ea typeface="+mj-ea"/>
            </a:endParaRPr>
          </a:p>
          <a:p>
            <a:pPr lvl="4" fontAlgn="base"/>
            <a:r>
              <a:rPr lang="en-US" altLang="ko-KR" sz="1600" dirty="0">
                <a:latin typeface="+mj-ea"/>
                <a:ea typeface="+mj-ea"/>
              </a:rPr>
              <a:t>"</a:t>
            </a:r>
            <a:r>
              <a:rPr lang="ko-KR" altLang="en-US" sz="1600" dirty="0">
                <a:latin typeface="+mj-ea"/>
                <a:ea typeface="+mj-ea"/>
              </a:rPr>
              <a:t>블랙 박스 무작위 테스트</a:t>
            </a:r>
            <a:r>
              <a:rPr lang="en-US" altLang="ko-KR" sz="1600" dirty="0">
                <a:latin typeface="+mj-ea"/>
                <a:ea typeface="+mj-ea"/>
              </a:rPr>
              <a:t>"</a:t>
            </a:r>
            <a:r>
              <a:rPr lang="ko-KR" altLang="en-US" sz="1600" dirty="0">
                <a:latin typeface="+mj-ea"/>
                <a:ea typeface="+mj-ea"/>
              </a:rPr>
              <a:t>라고도 함</a:t>
            </a:r>
            <a:endParaRPr lang="en-US" altLang="ko-KR" sz="1600" dirty="0">
              <a:latin typeface="+mj-ea"/>
              <a:ea typeface="+mj-ea"/>
            </a:endParaRPr>
          </a:p>
          <a:p>
            <a:pPr lvl="4" fontAlgn="base"/>
            <a:r>
              <a:rPr lang="ko-KR" altLang="en-US" sz="1600" dirty="0">
                <a:latin typeface="+mj-ea"/>
                <a:ea typeface="+mj-ea"/>
              </a:rPr>
              <a:t>대상 프로그램이나 입력 형식에서 정보를 요구하는 대신 제대로 된 형식의 </a:t>
            </a:r>
            <a:r>
              <a:rPr lang="ko-KR" altLang="en-US" sz="1600" dirty="0" err="1">
                <a:latin typeface="+mj-ea"/>
                <a:ea typeface="+mj-ea"/>
              </a:rPr>
              <a:t>시드</a:t>
            </a:r>
            <a:r>
              <a:rPr lang="ko-KR" altLang="en-US" sz="1600" dirty="0">
                <a:latin typeface="+mj-ea"/>
                <a:ea typeface="+mj-ea"/>
              </a:rPr>
              <a:t> 파일을 무작위로 돌연변이화 시켜 무효 입력 생성</a:t>
            </a:r>
          </a:p>
          <a:p>
            <a:pPr lvl="5" fontAlgn="base"/>
            <a:r>
              <a:rPr lang="ko-KR" altLang="en-US" sz="1400" dirty="0">
                <a:latin typeface="+mj-ea"/>
                <a:ea typeface="+mj-ea"/>
              </a:rPr>
              <a:t>돌연변이화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비트 플립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바이트 카피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바이트 제거 등</a:t>
            </a:r>
            <a:endParaRPr lang="en-US" altLang="ko-KR" sz="1400" dirty="0">
              <a:latin typeface="+mj-ea"/>
              <a:ea typeface="+mj-ea"/>
            </a:endParaRPr>
          </a:p>
          <a:p>
            <a:pPr lvl="4" fontAlgn="base"/>
            <a:r>
              <a:rPr lang="ko-KR" altLang="en-US" sz="1600" dirty="0">
                <a:latin typeface="+mj-ea"/>
                <a:ea typeface="+mj-ea"/>
              </a:rPr>
              <a:t>단점</a:t>
            </a:r>
            <a:endParaRPr lang="en-US" altLang="ko-KR" sz="1600" dirty="0">
              <a:latin typeface="+mj-ea"/>
              <a:ea typeface="+mj-ea"/>
            </a:endParaRPr>
          </a:p>
          <a:p>
            <a:pPr lvl="5" fontAlgn="base"/>
            <a:r>
              <a:rPr lang="ko-KR" altLang="en-US" sz="1400" dirty="0">
                <a:latin typeface="+mj-ea"/>
                <a:ea typeface="+mj-ea"/>
              </a:rPr>
              <a:t>코드 커버리지가 낮음</a:t>
            </a:r>
            <a:endParaRPr lang="en-US" altLang="ko-KR" sz="1400" dirty="0">
              <a:latin typeface="+mj-ea"/>
              <a:ea typeface="+mj-ea"/>
            </a:endParaRPr>
          </a:p>
          <a:p>
            <a:pPr lvl="5" fontAlgn="base"/>
            <a:endParaRPr lang="en-US" altLang="ko-KR" sz="1400" dirty="0">
              <a:latin typeface="+mj-ea"/>
              <a:ea typeface="+mj-ea"/>
            </a:endParaRPr>
          </a:p>
          <a:p>
            <a:pPr lvl="4" fontAlgn="base"/>
            <a:r>
              <a:rPr lang="ko-KR" altLang="en-US" sz="1600" dirty="0">
                <a:latin typeface="+mj-ea"/>
                <a:ea typeface="+mj-ea"/>
              </a:rPr>
              <a:t>대표적 툴</a:t>
            </a:r>
            <a:endParaRPr lang="en-US" altLang="ko-KR" sz="1600" dirty="0">
              <a:latin typeface="+mj-ea"/>
              <a:ea typeface="+mj-ea"/>
            </a:endParaRPr>
          </a:p>
          <a:p>
            <a:pPr lvl="5" fontAlgn="base"/>
            <a:r>
              <a:rPr lang="en-US" altLang="ko-KR" sz="1400" dirty="0">
                <a:latin typeface="+mj-ea"/>
                <a:ea typeface="+mj-ea"/>
              </a:rPr>
              <a:t>Fuzz, Trinity</a:t>
            </a:r>
          </a:p>
          <a:p>
            <a:pPr lvl="4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1F49AA-EF26-403E-8481-5FF9B1C8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597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논문 분석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편</a:t>
            </a:r>
            <a:r>
              <a:rPr lang="en-US" altLang="ko-KR" dirty="0">
                <a:latin typeface="+mn-ea"/>
              </a:rPr>
              <a:t>(1/2)</a:t>
            </a:r>
          </a:p>
          <a:p>
            <a:pPr lvl="1"/>
            <a:r>
              <a:rPr lang="en-US" altLang="ko-KR" dirty="0">
                <a:latin typeface="+mn-ea"/>
              </a:rPr>
              <a:t>Fuzzing: State of the Art</a:t>
            </a:r>
          </a:p>
          <a:p>
            <a:pPr lvl="2"/>
            <a:r>
              <a:rPr lang="ko-KR" altLang="en-US" dirty="0" err="1">
                <a:latin typeface="+mj-ea"/>
                <a:ea typeface="+mj-ea"/>
              </a:rPr>
              <a:t>퍼징</a:t>
            </a:r>
            <a:r>
              <a:rPr lang="ko-KR" altLang="en-US" dirty="0">
                <a:latin typeface="+mj-ea"/>
                <a:ea typeface="+mj-ea"/>
              </a:rPr>
              <a:t> 방식에 따른 분류</a:t>
            </a:r>
            <a:r>
              <a:rPr lang="en-US" altLang="ko-KR" dirty="0">
                <a:latin typeface="+mj-ea"/>
                <a:ea typeface="+mj-ea"/>
              </a:rPr>
              <a:t>(2/3)</a:t>
            </a:r>
          </a:p>
          <a:p>
            <a:pPr lvl="3"/>
            <a:r>
              <a:rPr lang="ko-KR" altLang="en-US" dirty="0">
                <a:latin typeface="+mj-ea"/>
                <a:ea typeface="+mj-ea"/>
              </a:rPr>
              <a:t>화이트 박스 </a:t>
            </a:r>
            <a:r>
              <a:rPr lang="ko-KR" altLang="en-US" dirty="0" err="1">
                <a:latin typeface="+mj-ea"/>
                <a:ea typeface="+mj-ea"/>
              </a:rPr>
              <a:t>퍼징</a:t>
            </a:r>
            <a:endParaRPr lang="en-US" altLang="ko-KR" dirty="0">
              <a:latin typeface="+mj-ea"/>
              <a:ea typeface="+mj-ea"/>
            </a:endParaRPr>
          </a:p>
          <a:p>
            <a:pPr lvl="4" fontAlgn="base"/>
            <a:r>
              <a:rPr lang="ko-KR" altLang="en-US" sz="1600" dirty="0">
                <a:latin typeface="+mj-ea"/>
                <a:ea typeface="+mj-ea"/>
              </a:rPr>
              <a:t>블랙박스 기법의 단점을 해결하기 위해 제안</a:t>
            </a:r>
          </a:p>
          <a:p>
            <a:pPr lvl="4" fontAlgn="base"/>
            <a:r>
              <a:rPr lang="ko-KR" altLang="en-US" sz="1600" dirty="0">
                <a:latin typeface="+mj-ea"/>
                <a:ea typeface="+mj-ea"/>
              </a:rPr>
              <a:t>대상 프로그램의 내부 논리 지식을 기반으로 함</a:t>
            </a:r>
          </a:p>
          <a:p>
            <a:pPr lvl="4" fontAlgn="base"/>
            <a:r>
              <a:rPr lang="ko-KR" altLang="en-US" sz="1600" dirty="0">
                <a:latin typeface="+mj-ea"/>
                <a:ea typeface="+mj-ea"/>
              </a:rPr>
              <a:t>대상 프로그램의 모든 실행 경로를 탐색 </a:t>
            </a:r>
          </a:p>
          <a:p>
            <a:pPr lvl="4" fontAlgn="base"/>
            <a:r>
              <a:rPr lang="ko-KR" altLang="en-US" sz="1600" dirty="0">
                <a:latin typeface="+mj-ea"/>
                <a:ea typeface="+mj-ea"/>
              </a:rPr>
              <a:t>동적 기호 실행 </a:t>
            </a:r>
            <a:r>
              <a:rPr lang="en-US" altLang="ko-KR" sz="1600" dirty="0">
                <a:latin typeface="+mj-ea"/>
                <a:ea typeface="+mj-ea"/>
              </a:rPr>
              <a:t>(concolic execution</a:t>
            </a:r>
            <a:r>
              <a:rPr lang="ko-KR" altLang="en-US" sz="1600" dirty="0">
                <a:latin typeface="+mj-ea"/>
                <a:ea typeface="+mj-ea"/>
              </a:rPr>
              <a:t>이라고도 함</a:t>
            </a:r>
            <a:r>
              <a:rPr lang="en-US" altLang="ko-KR" sz="1600" dirty="0">
                <a:latin typeface="+mj-ea"/>
                <a:ea typeface="+mj-ea"/>
              </a:rPr>
              <a:t>) </a:t>
            </a:r>
            <a:r>
              <a:rPr lang="ko-KR" altLang="en-US" sz="1600" dirty="0">
                <a:latin typeface="+mj-ea"/>
                <a:ea typeface="+mj-ea"/>
              </a:rPr>
              <a:t>및 커버리지 최대화 검색 알고리즘을 사용하여 대상 프로그램을 철저하고 빠르게 검색 할 수 있음</a:t>
            </a:r>
            <a:endParaRPr lang="en-US" altLang="ko-KR" sz="1600" dirty="0">
              <a:latin typeface="+mj-ea"/>
              <a:ea typeface="+mj-ea"/>
            </a:endParaRPr>
          </a:p>
          <a:p>
            <a:pPr lvl="4" fontAlgn="base"/>
            <a:endParaRPr lang="en-US" altLang="ko-KR" sz="1600" dirty="0">
              <a:latin typeface="+mj-ea"/>
              <a:ea typeface="+mj-ea"/>
            </a:endParaRPr>
          </a:p>
          <a:p>
            <a:pPr lvl="4" fontAlgn="base"/>
            <a:r>
              <a:rPr lang="ko-KR" altLang="en-US" sz="1600" dirty="0">
                <a:latin typeface="+mj-ea"/>
                <a:ea typeface="+mj-ea"/>
              </a:rPr>
              <a:t>대표적 툴</a:t>
            </a:r>
            <a:endParaRPr lang="en-US" altLang="ko-KR" sz="1600" dirty="0">
              <a:latin typeface="+mj-ea"/>
              <a:ea typeface="+mj-ea"/>
            </a:endParaRPr>
          </a:p>
          <a:p>
            <a:pPr lvl="5" fontAlgn="base"/>
            <a:r>
              <a:rPr lang="en-US" altLang="ko-KR" sz="1400" dirty="0">
                <a:latin typeface="+mj-ea"/>
                <a:ea typeface="+mj-ea"/>
              </a:rPr>
              <a:t>Fuzz, Trinity</a:t>
            </a:r>
            <a:endParaRPr lang="ko-KR" altLang="en-US" sz="1400" dirty="0">
              <a:latin typeface="+mj-ea"/>
              <a:ea typeface="+mj-ea"/>
            </a:endParaRPr>
          </a:p>
          <a:p>
            <a:pPr lvl="4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33580B-3B31-4149-BC25-D159DF4D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756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논문 분석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편</a:t>
            </a:r>
            <a:r>
              <a:rPr lang="en-US" altLang="ko-KR" dirty="0">
                <a:latin typeface="+mn-ea"/>
              </a:rPr>
              <a:t>(1/2)</a:t>
            </a:r>
          </a:p>
          <a:p>
            <a:pPr lvl="1"/>
            <a:r>
              <a:rPr lang="en-US" altLang="ko-KR" dirty="0">
                <a:latin typeface="+mn-ea"/>
              </a:rPr>
              <a:t>Fuzzing: State of the Art</a:t>
            </a:r>
          </a:p>
          <a:p>
            <a:pPr lvl="2"/>
            <a:r>
              <a:rPr lang="ko-KR" altLang="en-US" dirty="0" err="1">
                <a:latin typeface="+mj-ea"/>
                <a:ea typeface="+mj-ea"/>
              </a:rPr>
              <a:t>퍼징</a:t>
            </a:r>
            <a:r>
              <a:rPr lang="ko-KR" altLang="en-US" dirty="0">
                <a:latin typeface="+mj-ea"/>
                <a:ea typeface="+mj-ea"/>
              </a:rPr>
              <a:t> 방식에 따른 분류</a:t>
            </a:r>
            <a:r>
              <a:rPr lang="en-US" altLang="ko-KR" dirty="0">
                <a:latin typeface="+mj-ea"/>
                <a:ea typeface="+mj-ea"/>
              </a:rPr>
              <a:t>(3/3)</a:t>
            </a:r>
          </a:p>
          <a:p>
            <a:pPr lvl="3"/>
            <a:r>
              <a:rPr lang="ko-KR" altLang="en-US" dirty="0">
                <a:latin typeface="+mj-ea"/>
                <a:ea typeface="+mj-ea"/>
              </a:rPr>
              <a:t>그레이 박스 </a:t>
            </a:r>
            <a:r>
              <a:rPr lang="ko-KR" altLang="en-US" dirty="0" err="1">
                <a:latin typeface="+mj-ea"/>
                <a:ea typeface="+mj-ea"/>
              </a:rPr>
              <a:t>퍼징</a:t>
            </a:r>
            <a:endParaRPr lang="en-US" altLang="ko-KR" dirty="0">
              <a:latin typeface="+mj-ea"/>
              <a:ea typeface="+mj-ea"/>
            </a:endParaRPr>
          </a:p>
          <a:p>
            <a:pPr lvl="4" fontAlgn="base"/>
            <a:r>
              <a:rPr lang="ko-KR" altLang="en-US" sz="1600" dirty="0">
                <a:latin typeface="+mj-ea"/>
                <a:ea typeface="+mj-ea"/>
              </a:rPr>
              <a:t>코드 계측</a:t>
            </a:r>
            <a:r>
              <a:rPr lang="en-US" altLang="ko-KR" sz="1600" dirty="0">
                <a:latin typeface="+mj-ea"/>
                <a:ea typeface="+mj-ea"/>
              </a:rPr>
              <a:t>(code instrumentation) </a:t>
            </a:r>
            <a:r>
              <a:rPr lang="ko-KR" altLang="en-US" sz="1600" dirty="0">
                <a:latin typeface="+mj-ea"/>
                <a:ea typeface="+mj-ea"/>
              </a:rPr>
              <a:t>방식 사용</a:t>
            </a:r>
          </a:p>
          <a:p>
            <a:pPr lvl="5" fontAlgn="base"/>
            <a:r>
              <a:rPr lang="ko-KR" altLang="en-US" sz="1400" dirty="0">
                <a:latin typeface="+mj-ea"/>
                <a:ea typeface="+mj-ea"/>
              </a:rPr>
              <a:t>코드 계측</a:t>
            </a:r>
          </a:p>
          <a:p>
            <a:pPr lvl="6" fontAlgn="base"/>
            <a:r>
              <a:rPr lang="ko-KR" altLang="en-US" sz="1200" dirty="0">
                <a:latin typeface="+mj-ea"/>
                <a:ea typeface="+mj-ea"/>
              </a:rPr>
              <a:t>소스코드의 정확성 및 오류사항을 함께 탐지 </a:t>
            </a:r>
          </a:p>
          <a:p>
            <a:pPr lvl="4" fontAlgn="base"/>
            <a:r>
              <a:rPr lang="ko-KR" altLang="en-US" sz="1600" dirty="0">
                <a:latin typeface="+mj-ea"/>
                <a:ea typeface="+mj-ea"/>
              </a:rPr>
              <a:t>대상 프로그램의 모든 실행 경로를 탐색 </a:t>
            </a:r>
          </a:p>
          <a:p>
            <a:pPr lvl="4" fontAlgn="base"/>
            <a:r>
              <a:rPr lang="ko-KR" altLang="en-US" sz="1600" dirty="0">
                <a:latin typeface="+mj-ea"/>
                <a:ea typeface="+mj-ea"/>
              </a:rPr>
              <a:t>화이트 박스 </a:t>
            </a:r>
            <a:r>
              <a:rPr lang="ko-KR" altLang="en-US" sz="1600" dirty="0" err="1">
                <a:latin typeface="+mj-ea"/>
                <a:ea typeface="+mj-ea"/>
              </a:rPr>
              <a:t>퍼징</a:t>
            </a:r>
            <a:r>
              <a:rPr lang="ko-KR" altLang="en-US" sz="1600" dirty="0">
                <a:latin typeface="+mj-ea"/>
                <a:ea typeface="+mj-ea"/>
              </a:rPr>
              <a:t> 박식과 차이점</a:t>
            </a:r>
          </a:p>
          <a:p>
            <a:pPr lvl="5" fontAlgn="base"/>
            <a:r>
              <a:rPr lang="ko-KR" altLang="en-US" sz="1400" dirty="0">
                <a:latin typeface="+mj-ea"/>
                <a:ea typeface="+mj-ea"/>
              </a:rPr>
              <a:t>대상 프로그램의 런타임 정보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예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코드 커버리지</a:t>
            </a:r>
            <a:r>
              <a:rPr lang="en-US" altLang="ko-KR" sz="1400" dirty="0">
                <a:latin typeface="+mj-ea"/>
                <a:ea typeface="+mj-ea"/>
              </a:rPr>
              <a:t>), </a:t>
            </a:r>
            <a:r>
              <a:rPr lang="ko-KR" altLang="en-US" sz="1400" dirty="0">
                <a:latin typeface="+mj-ea"/>
                <a:ea typeface="+mj-ea"/>
              </a:rPr>
              <a:t>오염 데이터 흐름</a:t>
            </a:r>
            <a:r>
              <a:rPr lang="en-US" altLang="ko-KR" sz="1400" dirty="0">
                <a:latin typeface="+mj-ea"/>
                <a:ea typeface="+mj-ea"/>
              </a:rPr>
              <a:t>(taint data flow) </a:t>
            </a:r>
            <a:r>
              <a:rPr lang="ko-KR" altLang="en-US" sz="1400" dirty="0">
                <a:latin typeface="+mj-ea"/>
                <a:ea typeface="+mj-ea"/>
              </a:rPr>
              <a:t>등</a:t>
            </a:r>
            <a:r>
              <a:rPr lang="en-US" altLang="ko-KR" sz="1400" dirty="0">
                <a:latin typeface="+mj-ea"/>
                <a:ea typeface="+mj-ea"/>
              </a:rPr>
              <a:t>) </a:t>
            </a:r>
            <a:r>
              <a:rPr lang="ko-KR" altLang="en-US" sz="1400" dirty="0">
                <a:latin typeface="+mj-ea"/>
                <a:ea typeface="+mj-ea"/>
              </a:rPr>
              <a:t>을 사용하여 어떤 경로를 탐색했는지 결정</a:t>
            </a:r>
          </a:p>
          <a:p>
            <a:pPr lvl="4" fontAlgn="base"/>
            <a:r>
              <a:rPr lang="ko-KR" altLang="en-US" sz="1600" dirty="0">
                <a:latin typeface="+mj-ea"/>
                <a:ea typeface="+mj-ea"/>
              </a:rPr>
              <a:t>동적 기호 실행 </a:t>
            </a:r>
            <a:r>
              <a:rPr lang="en-US" altLang="ko-KR" sz="1600" dirty="0">
                <a:latin typeface="+mj-ea"/>
                <a:ea typeface="+mj-ea"/>
              </a:rPr>
              <a:t>(concolic execution</a:t>
            </a:r>
            <a:r>
              <a:rPr lang="ko-KR" altLang="en-US" sz="1600" dirty="0">
                <a:latin typeface="+mj-ea"/>
                <a:ea typeface="+mj-ea"/>
              </a:rPr>
              <a:t>이라고도 함</a:t>
            </a:r>
            <a:r>
              <a:rPr lang="en-US" altLang="ko-KR" sz="1600" dirty="0">
                <a:latin typeface="+mj-ea"/>
                <a:ea typeface="+mj-ea"/>
              </a:rPr>
              <a:t>) </a:t>
            </a:r>
            <a:r>
              <a:rPr lang="ko-KR" altLang="en-US" sz="1600" dirty="0">
                <a:latin typeface="+mj-ea"/>
                <a:ea typeface="+mj-ea"/>
              </a:rPr>
              <a:t>및 커버리지 최대화 검색 알고리즘을 사용하여 대상 프로그램을 철저하고 빠르게 검색 할 수 있음</a:t>
            </a:r>
          </a:p>
          <a:p>
            <a:pPr lvl="4" fontAlgn="base"/>
            <a:endParaRPr lang="ko-KR" altLang="en-US" sz="1600" dirty="0">
              <a:latin typeface="+mj-ea"/>
              <a:ea typeface="+mj-ea"/>
            </a:endParaRPr>
          </a:p>
          <a:p>
            <a:pPr lvl="4" fontAlgn="base"/>
            <a:r>
              <a:rPr lang="ko-KR" altLang="en-US" sz="1600" dirty="0">
                <a:latin typeface="+mj-ea"/>
                <a:ea typeface="+mj-ea"/>
              </a:rPr>
              <a:t>대표적 툴</a:t>
            </a:r>
          </a:p>
          <a:p>
            <a:pPr lvl="5" fontAlgn="base"/>
            <a:r>
              <a:rPr lang="en-US" altLang="ko-KR" sz="1400" dirty="0" err="1">
                <a:latin typeface="+mj-ea"/>
                <a:ea typeface="+mj-ea"/>
              </a:rPr>
              <a:t>BuzzFuzz</a:t>
            </a:r>
            <a:endParaRPr lang="en-US" altLang="ko-KR" sz="1400" dirty="0">
              <a:latin typeface="+mj-ea"/>
              <a:ea typeface="+mj-ea"/>
            </a:endParaRPr>
          </a:p>
          <a:p>
            <a:pPr lvl="4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1E91C0-A732-4189-9A93-EC860DE9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49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논문 분석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편</a:t>
            </a:r>
            <a:r>
              <a:rPr lang="en-US" altLang="ko-KR" dirty="0">
                <a:latin typeface="+mn-ea"/>
              </a:rPr>
              <a:t>(1/2)</a:t>
            </a:r>
          </a:p>
          <a:p>
            <a:pPr lvl="1"/>
            <a:r>
              <a:rPr lang="en-US" altLang="ko-KR" dirty="0">
                <a:latin typeface="+mn-ea"/>
              </a:rPr>
              <a:t>Fuzzing: State of the Art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일반적인 목적의 </a:t>
            </a:r>
            <a:r>
              <a:rPr lang="ko-KR" altLang="en-US" dirty="0" err="1">
                <a:latin typeface="+mj-ea"/>
                <a:ea typeface="+mj-ea"/>
              </a:rPr>
              <a:t>퍼저</a:t>
            </a:r>
            <a:r>
              <a:rPr lang="en-US" altLang="ko-KR" dirty="0">
                <a:latin typeface="+mj-ea"/>
                <a:ea typeface="+mj-ea"/>
              </a:rPr>
              <a:t>(1/2)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5" name="_x233044832" descr="EMB000067406b54">
            <a:extLst>
              <a:ext uri="{FF2B5EF4-FFF2-40B4-BE49-F238E27FC236}">
                <a16:creationId xmlns:a16="http://schemas.microsoft.com/office/drawing/2014/main" id="{3A6439DF-B6B4-41EF-BD77-7B8CD3A44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33" y="1467969"/>
            <a:ext cx="4622541" cy="470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00F12B-F5E8-4391-985C-54EC18DA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97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논문 분석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편</a:t>
            </a:r>
            <a:r>
              <a:rPr lang="en-US" altLang="ko-KR" dirty="0">
                <a:latin typeface="+mn-ea"/>
              </a:rPr>
              <a:t>(1/2)</a:t>
            </a:r>
          </a:p>
          <a:p>
            <a:pPr lvl="1"/>
            <a:r>
              <a:rPr lang="en-US" altLang="ko-KR" dirty="0">
                <a:latin typeface="+mn-ea"/>
              </a:rPr>
              <a:t>Fuzzing: State of the Art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일반적인 목적의 </a:t>
            </a:r>
            <a:r>
              <a:rPr lang="ko-KR" altLang="en-US" dirty="0" err="1">
                <a:latin typeface="+mj-ea"/>
                <a:ea typeface="+mj-ea"/>
              </a:rPr>
              <a:t>퍼저</a:t>
            </a:r>
            <a:r>
              <a:rPr lang="en-US" altLang="ko-KR" dirty="0">
                <a:latin typeface="+mj-ea"/>
                <a:ea typeface="+mj-ea"/>
              </a:rPr>
              <a:t>(2/2)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6" name="_x233044912" descr="EMB000067406b58">
            <a:extLst>
              <a:ext uri="{FF2B5EF4-FFF2-40B4-BE49-F238E27FC236}">
                <a16:creationId xmlns:a16="http://schemas.microsoft.com/office/drawing/2014/main" id="{893783A7-807A-4A55-8878-61D459B1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32" y="2201333"/>
            <a:ext cx="4749668" cy="447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132DCA-CEE0-4750-B161-0B9858F5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3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+mn-ea"/>
              </a:rPr>
              <a:t>논문 분석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편</a:t>
            </a:r>
            <a:r>
              <a:rPr lang="en-US" altLang="ko-KR" dirty="0">
                <a:latin typeface="+mn-ea"/>
              </a:rPr>
              <a:t>(2/2)</a:t>
            </a:r>
          </a:p>
          <a:p>
            <a:pPr lvl="1"/>
            <a:r>
              <a:rPr lang="ko-KR" altLang="en-US" spc="-150" dirty="0">
                <a:latin typeface="+mn-ea"/>
              </a:rPr>
              <a:t>한글 신규 취약점 발견을 위한 </a:t>
            </a:r>
            <a:r>
              <a:rPr lang="en-US" altLang="ko-KR" spc="-150" dirty="0">
                <a:latin typeface="+mn-ea"/>
              </a:rPr>
              <a:t>fuzzing </a:t>
            </a:r>
            <a:r>
              <a:rPr lang="ko-KR" altLang="en-US" spc="-150" dirty="0">
                <a:latin typeface="+mn-ea"/>
              </a:rPr>
              <a:t>기법 개발에 관한 연구</a:t>
            </a:r>
            <a:endParaRPr lang="en-US" altLang="ko-KR" spc="-15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윈도우에서의 아래 한글 </a:t>
            </a:r>
            <a:r>
              <a:rPr lang="en-US" altLang="ko-KR" dirty="0">
                <a:latin typeface="+mn-ea"/>
              </a:rPr>
              <a:t>2010 </a:t>
            </a:r>
            <a:r>
              <a:rPr lang="ko-KR" altLang="en-US" dirty="0">
                <a:latin typeface="+mn-ea"/>
              </a:rPr>
              <a:t>프로그램에 입력되는 </a:t>
            </a:r>
            <a:r>
              <a:rPr lang="en-US" altLang="ko-KR" dirty="0">
                <a:latin typeface="+mn-ea"/>
              </a:rPr>
              <a:t>HWP </a:t>
            </a:r>
            <a:r>
              <a:rPr lang="ko-KR" altLang="en-US" dirty="0">
                <a:latin typeface="+mn-ea"/>
              </a:rPr>
              <a:t>문서 파일을 통한 </a:t>
            </a:r>
            <a:r>
              <a:rPr lang="en-US" altLang="ko-KR" dirty="0">
                <a:latin typeface="+mn-ea"/>
              </a:rPr>
              <a:t>fuzzing</a:t>
            </a:r>
            <a:r>
              <a:rPr lang="ko-KR" altLang="en-US" dirty="0">
                <a:latin typeface="+mn-ea"/>
              </a:rPr>
              <a:t>에 대해 설명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 err="1">
                <a:latin typeface="+mn-ea"/>
              </a:rPr>
              <a:t>퍼징</a:t>
            </a:r>
            <a:r>
              <a:rPr lang="ko-KR" altLang="en-US" dirty="0">
                <a:latin typeface="+mn-ea"/>
              </a:rPr>
              <a:t> 도구로 </a:t>
            </a:r>
            <a:r>
              <a:rPr lang="en-US" altLang="ko-KR" dirty="0">
                <a:latin typeface="+mn-ea"/>
              </a:rPr>
              <a:t>Peach Fuzzing Framework</a:t>
            </a:r>
            <a:r>
              <a:rPr lang="ko-KR" altLang="en-US" dirty="0">
                <a:latin typeface="+mn-ea"/>
              </a:rPr>
              <a:t>를 사용하여 </a:t>
            </a:r>
            <a:r>
              <a:rPr lang="en-US" altLang="ko-KR" dirty="0">
                <a:latin typeface="+mn-ea"/>
              </a:rPr>
              <a:t>fuzzing </a:t>
            </a:r>
            <a:r>
              <a:rPr lang="ko-KR" altLang="en-US" dirty="0">
                <a:latin typeface="+mn-ea"/>
              </a:rPr>
              <a:t>툴을 작성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 err="1">
                <a:latin typeface="+mn-ea"/>
              </a:rPr>
              <a:t>퍼징</a:t>
            </a:r>
            <a:r>
              <a:rPr lang="en-US" altLang="ko-KR" dirty="0">
                <a:latin typeface="+mn-ea"/>
              </a:rPr>
              <a:t>(Fuzzing)(1/2)</a:t>
            </a:r>
          </a:p>
          <a:p>
            <a:pPr lvl="3"/>
            <a:r>
              <a:rPr lang="ko-KR" altLang="en-US" dirty="0" err="1">
                <a:latin typeface="+mn-ea"/>
              </a:rPr>
              <a:t>퍼징을</a:t>
            </a:r>
            <a:r>
              <a:rPr lang="ko-KR" altLang="en-US" dirty="0">
                <a:latin typeface="+mn-ea"/>
              </a:rPr>
              <a:t> 이용한 프로그램 취약점 발견 과정</a:t>
            </a:r>
            <a:endParaRPr lang="en-US" altLang="ko-KR" dirty="0">
              <a:latin typeface="+mn-ea"/>
            </a:endParaRPr>
          </a:p>
          <a:p>
            <a:pPr marL="2171700" lvl="4" indent="-3429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프로그램 식별</a:t>
            </a:r>
            <a:endParaRPr lang="en-US" altLang="ko-KR" dirty="0">
              <a:latin typeface="+mn-ea"/>
            </a:endParaRPr>
          </a:p>
          <a:p>
            <a:pPr marL="2171700" lvl="4" indent="-3429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입력 데이터 식별</a:t>
            </a:r>
            <a:endParaRPr lang="en-US" altLang="ko-KR" dirty="0">
              <a:latin typeface="+mn-ea"/>
            </a:endParaRPr>
          </a:p>
          <a:p>
            <a:pPr marL="2171700" lvl="4" indent="-3429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무작위 데이터 생성</a:t>
            </a:r>
            <a:endParaRPr lang="en-US" altLang="ko-KR" dirty="0">
              <a:latin typeface="+mn-ea"/>
            </a:endParaRPr>
          </a:p>
          <a:p>
            <a:pPr marL="2171700" lvl="4" indent="-3429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무작위 데이터 입력</a:t>
            </a:r>
            <a:endParaRPr lang="en-US" altLang="ko-KR" dirty="0">
              <a:latin typeface="+mn-ea"/>
            </a:endParaRPr>
          </a:p>
          <a:p>
            <a:pPr marL="2171700" lvl="4" indent="-3429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프로그램 상태 감시</a:t>
            </a:r>
            <a:endParaRPr lang="en-US" altLang="ko-KR" dirty="0">
              <a:latin typeface="+mn-ea"/>
            </a:endParaRPr>
          </a:p>
          <a:p>
            <a:pPr marL="2171700" lvl="4" indent="-3429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공격 가능성 판단</a:t>
            </a:r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B1D930-C4B3-45CC-BA5C-84E4A5C0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09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논문 분석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편</a:t>
            </a:r>
            <a:r>
              <a:rPr lang="en-US" altLang="ko-KR" dirty="0">
                <a:latin typeface="+mn-ea"/>
              </a:rPr>
              <a:t>(2/2)</a:t>
            </a:r>
          </a:p>
          <a:p>
            <a:pPr lvl="1"/>
            <a:r>
              <a:rPr lang="ko-KR" altLang="en-US" spc="-150" dirty="0">
                <a:latin typeface="+mn-ea"/>
              </a:rPr>
              <a:t>한글 신규 취약점 발견을 위한 </a:t>
            </a:r>
            <a:r>
              <a:rPr lang="en-US" altLang="ko-KR" spc="-150" dirty="0">
                <a:latin typeface="+mn-ea"/>
              </a:rPr>
              <a:t>fuzzing </a:t>
            </a:r>
            <a:r>
              <a:rPr lang="ko-KR" altLang="en-US" spc="-150" dirty="0">
                <a:latin typeface="+mn-ea"/>
              </a:rPr>
              <a:t>기법 개발에 관한 연구</a:t>
            </a:r>
            <a:endParaRPr lang="en-US" altLang="ko-KR" spc="-150" dirty="0">
              <a:latin typeface="+mn-ea"/>
            </a:endParaRPr>
          </a:p>
          <a:p>
            <a:pPr lvl="2"/>
            <a:r>
              <a:rPr lang="ko-KR" altLang="en-US" dirty="0" err="1">
                <a:latin typeface="+mn-ea"/>
              </a:rPr>
              <a:t>퍼징</a:t>
            </a:r>
            <a:r>
              <a:rPr lang="en-US" altLang="ko-KR" dirty="0">
                <a:latin typeface="+mn-ea"/>
              </a:rPr>
              <a:t>(Fuzzing)(2/2)</a:t>
            </a:r>
          </a:p>
          <a:p>
            <a:pPr lvl="3"/>
            <a:r>
              <a:rPr lang="ko-KR" altLang="en-US" dirty="0">
                <a:latin typeface="+mn-ea"/>
              </a:rPr>
              <a:t>분류</a:t>
            </a:r>
            <a:endParaRPr lang="en-US" altLang="ko-KR" dirty="0">
              <a:latin typeface="+mn-ea"/>
            </a:endParaRPr>
          </a:p>
          <a:p>
            <a:pPr lvl="4"/>
            <a:r>
              <a:rPr lang="ko-KR" altLang="en-US" dirty="0" err="1">
                <a:latin typeface="+mn-ea"/>
              </a:rPr>
              <a:t>퍼징</a:t>
            </a:r>
            <a:r>
              <a:rPr lang="ko-KR" altLang="en-US" dirty="0">
                <a:latin typeface="+mn-ea"/>
              </a:rPr>
              <a:t> 대상의 이해 유무에 따른 분류</a:t>
            </a:r>
            <a:endParaRPr lang="en-US" altLang="ko-KR" dirty="0">
              <a:latin typeface="+mn-ea"/>
            </a:endParaRPr>
          </a:p>
          <a:p>
            <a:pPr lvl="5"/>
            <a:r>
              <a:rPr lang="ko-KR" altLang="en-US" dirty="0">
                <a:latin typeface="+mn-ea"/>
              </a:rPr>
              <a:t>덤</a:t>
            </a:r>
            <a:r>
              <a:rPr lang="en-US" altLang="ko-KR" dirty="0">
                <a:latin typeface="+mn-ea"/>
              </a:rPr>
              <a:t>(Dumb), </a:t>
            </a:r>
            <a:r>
              <a:rPr lang="ko-KR" altLang="en-US" dirty="0">
                <a:latin typeface="+mn-ea"/>
              </a:rPr>
              <a:t>스마트</a:t>
            </a:r>
            <a:r>
              <a:rPr lang="en-US" altLang="ko-KR" dirty="0">
                <a:latin typeface="+mn-ea"/>
              </a:rPr>
              <a:t>(Smart)</a:t>
            </a:r>
          </a:p>
          <a:p>
            <a:pPr lvl="4"/>
            <a:r>
              <a:rPr lang="ko-KR" altLang="en-US" dirty="0">
                <a:latin typeface="+mn-ea"/>
              </a:rPr>
              <a:t>데이터 처리 방법에 따른 분류</a:t>
            </a:r>
            <a:endParaRPr lang="en-US" altLang="ko-KR" dirty="0">
              <a:latin typeface="+mn-ea"/>
            </a:endParaRPr>
          </a:p>
          <a:p>
            <a:pPr lvl="5"/>
            <a:r>
              <a:rPr lang="ko-KR" altLang="en-US" dirty="0">
                <a:latin typeface="+mn-ea"/>
              </a:rPr>
              <a:t>생성</a:t>
            </a:r>
            <a:r>
              <a:rPr lang="en-US" altLang="ko-KR" dirty="0">
                <a:latin typeface="+mn-ea"/>
              </a:rPr>
              <a:t>(Generation), </a:t>
            </a:r>
            <a:r>
              <a:rPr lang="ko-KR" altLang="en-US" dirty="0">
                <a:latin typeface="+mn-ea"/>
              </a:rPr>
              <a:t>변형</a:t>
            </a:r>
            <a:r>
              <a:rPr lang="en-US" altLang="ko-KR" dirty="0">
                <a:latin typeface="+mn-ea"/>
              </a:rPr>
              <a:t>(Mutation)</a:t>
            </a:r>
          </a:p>
          <a:p>
            <a:pPr lvl="3"/>
            <a:r>
              <a:rPr lang="ko-KR" altLang="en-US" dirty="0">
                <a:latin typeface="+mn-ea"/>
              </a:rPr>
              <a:t>도구 분류</a:t>
            </a:r>
            <a:endParaRPr lang="en-US" altLang="ko-KR" dirty="0">
              <a:latin typeface="+mn-ea"/>
            </a:endParaRPr>
          </a:p>
          <a:p>
            <a:pPr lvl="4"/>
            <a:r>
              <a:rPr lang="en-US" altLang="ko-KR" dirty="0" err="1">
                <a:latin typeface="+mn-ea"/>
              </a:rPr>
              <a:t>FileFuzz</a:t>
            </a:r>
            <a:endParaRPr lang="en-US" altLang="ko-KR" dirty="0">
              <a:latin typeface="+mn-ea"/>
            </a:endParaRPr>
          </a:p>
          <a:p>
            <a:pPr lvl="4"/>
            <a:r>
              <a:rPr lang="en-US" altLang="ko-KR" dirty="0" err="1">
                <a:latin typeface="+mn-ea"/>
              </a:rPr>
              <a:t>beSTORM</a:t>
            </a:r>
            <a:endParaRPr lang="en-US" altLang="ko-KR" dirty="0">
              <a:latin typeface="+mn-ea"/>
            </a:endParaRPr>
          </a:p>
          <a:p>
            <a:pPr lvl="4"/>
            <a:r>
              <a:rPr lang="en-US" altLang="ko-KR" dirty="0">
                <a:latin typeface="+mn-ea"/>
              </a:rPr>
              <a:t>Peach Fuzzing Framework</a:t>
            </a:r>
          </a:p>
          <a:p>
            <a:pPr lvl="3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6768F9-59EB-4141-9433-3209D662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992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논문 분석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편</a:t>
            </a:r>
            <a:r>
              <a:rPr lang="en-US" altLang="ko-KR" dirty="0">
                <a:latin typeface="+mn-ea"/>
              </a:rPr>
              <a:t>(2/2)</a:t>
            </a:r>
          </a:p>
          <a:p>
            <a:pPr lvl="1"/>
            <a:r>
              <a:rPr lang="ko-KR" altLang="en-US" spc="-150" dirty="0">
                <a:latin typeface="+mn-ea"/>
              </a:rPr>
              <a:t>한글 신규 취약점 발견을 위한 </a:t>
            </a:r>
            <a:r>
              <a:rPr lang="en-US" altLang="ko-KR" spc="-150" dirty="0">
                <a:latin typeface="+mn-ea"/>
              </a:rPr>
              <a:t>fuzzing </a:t>
            </a:r>
            <a:r>
              <a:rPr lang="ko-KR" altLang="en-US" spc="-150" dirty="0">
                <a:latin typeface="+mn-ea"/>
              </a:rPr>
              <a:t>기법 개발에 관한 연구</a:t>
            </a:r>
            <a:endParaRPr lang="en-US" altLang="ko-KR" spc="-15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데이터 레코드 기반 </a:t>
            </a:r>
            <a:r>
              <a:rPr lang="ko-KR" altLang="en-US" dirty="0" err="1">
                <a:latin typeface="+mn-ea"/>
              </a:rPr>
              <a:t>퍼징</a:t>
            </a:r>
            <a:r>
              <a:rPr lang="en-US" altLang="ko-KR" dirty="0">
                <a:latin typeface="+mn-ea"/>
              </a:rPr>
              <a:t>(1/2)</a:t>
            </a:r>
          </a:p>
          <a:p>
            <a:pPr lvl="3"/>
            <a:r>
              <a:rPr lang="ko-KR" altLang="en-US" dirty="0">
                <a:latin typeface="+mn-ea"/>
              </a:rPr>
              <a:t>한글의 파일 구조는 </a:t>
            </a:r>
            <a:r>
              <a:rPr lang="en-US" altLang="ko-KR" dirty="0">
                <a:latin typeface="+mn-ea"/>
              </a:rPr>
              <a:t>Microsoft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Compound Document</a:t>
            </a:r>
            <a:r>
              <a:rPr lang="ko-KR" altLang="en-US" dirty="0">
                <a:latin typeface="+mn-ea"/>
              </a:rPr>
              <a:t>에 기초</a:t>
            </a:r>
            <a:endParaRPr lang="en-US" altLang="ko-KR" dirty="0">
              <a:latin typeface="+mn-ea"/>
            </a:endParaRPr>
          </a:p>
          <a:p>
            <a:pPr lvl="4"/>
            <a:r>
              <a:rPr lang="ko-KR" altLang="en-US" dirty="0">
                <a:latin typeface="+mn-ea"/>
              </a:rPr>
              <a:t>전체적인 구조는 스토리지와 스트림으로 구분</a:t>
            </a:r>
            <a:endParaRPr lang="en-US" altLang="ko-KR" dirty="0">
              <a:latin typeface="+mn-ea"/>
            </a:endParaRPr>
          </a:p>
          <a:p>
            <a:pPr lvl="5"/>
            <a:r>
              <a:rPr lang="ko-KR" altLang="en-US" spc="-150" dirty="0">
                <a:latin typeface="+mn-ea"/>
              </a:rPr>
              <a:t>하나의 스트림에는 바이너리 </a:t>
            </a:r>
            <a:r>
              <a:rPr lang="en-US" altLang="ko-KR" spc="-150" dirty="0">
                <a:latin typeface="+mn-ea"/>
              </a:rPr>
              <a:t>or </a:t>
            </a:r>
            <a:r>
              <a:rPr lang="ko-KR" altLang="en-US" spc="-150" dirty="0">
                <a:latin typeface="+mn-ea"/>
              </a:rPr>
              <a:t>레코드 구조로 데이터 저장</a:t>
            </a:r>
            <a:endParaRPr lang="en-US" altLang="ko-KR" spc="-150" dirty="0">
              <a:latin typeface="+mn-ea"/>
            </a:endParaRPr>
          </a:p>
          <a:p>
            <a:pPr lvl="5"/>
            <a:r>
              <a:rPr lang="ko-KR" altLang="en-US" dirty="0">
                <a:latin typeface="+mn-ea"/>
              </a:rPr>
              <a:t>저장 옵션에 따라 압축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암호화</a:t>
            </a:r>
            <a:endParaRPr lang="en-US" altLang="ko-KR" dirty="0">
              <a:latin typeface="+mn-ea"/>
            </a:endParaRPr>
          </a:p>
          <a:p>
            <a:pPr lvl="5"/>
            <a:r>
              <a:rPr lang="ko-KR" altLang="en-US" dirty="0">
                <a:latin typeface="+mn-ea"/>
              </a:rPr>
              <a:t>문서를 읽을 시 압축 상태 플래그에 따라 해제해서 읽음</a:t>
            </a:r>
            <a:endParaRPr lang="en-US" altLang="ko-KR" dirty="0">
              <a:latin typeface="+mn-ea"/>
            </a:endParaRPr>
          </a:p>
          <a:p>
            <a:pPr lvl="4"/>
            <a:r>
              <a:rPr lang="ko-KR" altLang="en-US" dirty="0">
                <a:latin typeface="+mn-ea"/>
              </a:rPr>
              <a:t>문서 전체 파일은 헤더와 섹터로 구분되며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각 섹터는 </a:t>
            </a:r>
            <a:r>
              <a:rPr lang="en-US" altLang="ko-KR" dirty="0">
                <a:latin typeface="+mn-ea"/>
              </a:rPr>
              <a:t>512byte</a:t>
            </a:r>
            <a:r>
              <a:rPr lang="ko-KR" altLang="en-US" dirty="0">
                <a:latin typeface="+mn-ea"/>
              </a:rPr>
              <a:t>로 나뉘어져 있음</a:t>
            </a:r>
            <a:endParaRPr lang="en-US" altLang="ko-KR" dirty="0">
              <a:latin typeface="+mn-ea"/>
            </a:endParaRPr>
          </a:p>
          <a:p>
            <a:pPr lvl="4"/>
            <a:r>
              <a:rPr lang="ko-KR" altLang="en-US" spc="-150" dirty="0">
                <a:latin typeface="+mn-ea"/>
              </a:rPr>
              <a:t>레코드의 구조가 깨지면 인식할 수 없는 파일 포맷으로 예외처리</a:t>
            </a:r>
            <a:endParaRPr lang="en-US" altLang="ko-KR" spc="-150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사용된 </a:t>
            </a:r>
            <a:r>
              <a:rPr lang="ko-KR" altLang="en-US" dirty="0" err="1">
                <a:latin typeface="+mn-ea"/>
              </a:rPr>
              <a:t>퍼징</a:t>
            </a:r>
            <a:r>
              <a:rPr lang="ko-KR" altLang="en-US" dirty="0">
                <a:latin typeface="+mn-ea"/>
              </a:rPr>
              <a:t> 기법</a:t>
            </a:r>
            <a:endParaRPr lang="en-US" altLang="ko-KR" dirty="0">
              <a:latin typeface="+mn-ea"/>
            </a:endParaRPr>
          </a:p>
          <a:p>
            <a:pPr lvl="4"/>
            <a:r>
              <a:rPr lang="ko-KR" altLang="en-US" dirty="0">
                <a:latin typeface="+mn-ea"/>
              </a:rPr>
              <a:t>데이터 변형 방법</a:t>
            </a:r>
            <a:endParaRPr lang="en-US" altLang="ko-KR" dirty="0">
              <a:latin typeface="+mn-ea"/>
            </a:endParaRPr>
          </a:p>
          <a:p>
            <a:pPr lvl="5"/>
            <a:r>
              <a:rPr lang="ko-KR" altLang="en-US" dirty="0">
                <a:latin typeface="+mn-ea"/>
              </a:rPr>
              <a:t>레코드간 위치 변경</a:t>
            </a:r>
            <a:endParaRPr lang="en-US" altLang="ko-KR" dirty="0">
              <a:latin typeface="+mn-ea"/>
            </a:endParaRPr>
          </a:p>
          <a:p>
            <a:pPr lvl="5"/>
            <a:r>
              <a:rPr lang="ko-KR" altLang="en-US" dirty="0">
                <a:latin typeface="+mn-ea"/>
              </a:rPr>
              <a:t>레코드 데이터 위치 변경</a:t>
            </a:r>
            <a:endParaRPr lang="en-US" altLang="ko-KR" dirty="0">
              <a:latin typeface="+mn-ea"/>
            </a:endParaRPr>
          </a:p>
          <a:p>
            <a:pPr lvl="5"/>
            <a:endParaRPr lang="en-US" altLang="ko-KR" dirty="0">
              <a:latin typeface="+mn-ea"/>
            </a:endParaRPr>
          </a:p>
          <a:p>
            <a:pPr lvl="4"/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A63748-59AF-4694-9188-5B68266A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24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논문 분석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편</a:t>
            </a:r>
            <a:r>
              <a:rPr lang="en-US" altLang="ko-KR" dirty="0">
                <a:latin typeface="+mn-ea"/>
              </a:rPr>
              <a:t>(2/2)</a:t>
            </a:r>
          </a:p>
          <a:p>
            <a:pPr lvl="1"/>
            <a:r>
              <a:rPr lang="ko-KR" altLang="en-US" spc="-150" dirty="0">
                <a:latin typeface="+mn-ea"/>
              </a:rPr>
              <a:t>한글 신규 취약점 발견을 위한 </a:t>
            </a:r>
            <a:r>
              <a:rPr lang="en-US" altLang="ko-KR" spc="-150" dirty="0">
                <a:latin typeface="+mn-ea"/>
              </a:rPr>
              <a:t>fuzzing </a:t>
            </a:r>
            <a:r>
              <a:rPr lang="ko-KR" altLang="en-US" spc="-150" dirty="0">
                <a:latin typeface="+mn-ea"/>
              </a:rPr>
              <a:t>기법 개발에 관한 연구</a:t>
            </a:r>
            <a:endParaRPr lang="en-US" altLang="ko-KR" spc="-15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데이터 레코드 기반 </a:t>
            </a:r>
            <a:r>
              <a:rPr lang="ko-KR" altLang="en-US" dirty="0" err="1">
                <a:latin typeface="+mn-ea"/>
              </a:rPr>
              <a:t>퍼징</a:t>
            </a:r>
            <a:r>
              <a:rPr lang="en-US" altLang="ko-KR" dirty="0">
                <a:latin typeface="+mn-ea"/>
              </a:rPr>
              <a:t>(2/2)</a:t>
            </a:r>
          </a:p>
          <a:p>
            <a:pPr lvl="3"/>
            <a:r>
              <a:rPr lang="ko-KR" altLang="en-US" dirty="0" err="1">
                <a:latin typeface="+mn-ea"/>
              </a:rPr>
              <a:t>퍼징</a:t>
            </a:r>
            <a:r>
              <a:rPr lang="ko-KR" altLang="en-US" dirty="0">
                <a:latin typeface="+mn-ea"/>
              </a:rPr>
              <a:t> 도구의 구조</a:t>
            </a:r>
            <a:endParaRPr lang="en-US" altLang="ko-KR" dirty="0">
              <a:latin typeface="+mn-ea"/>
            </a:endParaRPr>
          </a:p>
          <a:p>
            <a:pPr lvl="3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33FD2C-E6E2-4F92-B7DF-81EC8301E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52" y="2723862"/>
            <a:ext cx="3839015" cy="26675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0B3212-A548-4A8D-B0E2-9FD94B65B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919" y="2723862"/>
            <a:ext cx="3671296" cy="2667594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26530-A621-4C9E-81A1-5795EFB2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455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논문 분석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편</a:t>
            </a:r>
            <a:r>
              <a:rPr lang="en-US" altLang="ko-KR" dirty="0">
                <a:latin typeface="+mn-ea"/>
              </a:rPr>
              <a:t>(2/2)</a:t>
            </a:r>
          </a:p>
          <a:p>
            <a:pPr lvl="1"/>
            <a:r>
              <a:rPr lang="ko-KR" altLang="en-US" spc="-150" dirty="0">
                <a:latin typeface="+mn-ea"/>
              </a:rPr>
              <a:t>한글 신규 취약점 발견을 위한 </a:t>
            </a:r>
            <a:r>
              <a:rPr lang="en-US" altLang="ko-KR" spc="-150" dirty="0">
                <a:latin typeface="+mn-ea"/>
              </a:rPr>
              <a:t>fuzzing </a:t>
            </a:r>
            <a:r>
              <a:rPr lang="ko-KR" altLang="en-US" spc="-150" dirty="0">
                <a:latin typeface="+mn-ea"/>
              </a:rPr>
              <a:t>기법 개발에 관한 연구</a:t>
            </a:r>
            <a:endParaRPr lang="en-US" altLang="ko-KR" spc="-15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실험 및 결과</a:t>
            </a:r>
            <a:endParaRPr lang="en-US" altLang="ko-KR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하나의 정상적인 샘플파일을 대상으로 </a:t>
            </a:r>
            <a:r>
              <a:rPr lang="en-US" altLang="ko-KR" dirty="0">
                <a:latin typeface="+mn-ea"/>
              </a:rPr>
              <a:t>Peach</a:t>
            </a:r>
            <a:r>
              <a:rPr lang="ko-KR" altLang="en-US" dirty="0">
                <a:latin typeface="+mn-ea"/>
              </a:rPr>
              <a:t>를 통한 </a:t>
            </a:r>
            <a:r>
              <a:rPr lang="ko-KR" altLang="en-US" dirty="0" err="1">
                <a:latin typeface="+mn-ea"/>
              </a:rPr>
              <a:t>퍼징</a:t>
            </a:r>
            <a:r>
              <a:rPr lang="ko-KR" altLang="en-US" dirty="0">
                <a:latin typeface="+mn-ea"/>
              </a:rPr>
              <a:t> 도구로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일간 수행</a:t>
            </a:r>
            <a:endParaRPr lang="en-US" altLang="ko-KR" dirty="0">
              <a:latin typeface="+mn-ea"/>
            </a:endParaRPr>
          </a:p>
          <a:p>
            <a:pPr lvl="3"/>
            <a:r>
              <a:rPr lang="ko-KR" altLang="en-US" dirty="0" err="1">
                <a:latin typeface="+mn-ea"/>
              </a:rPr>
              <a:t>퍼징을</a:t>
            </a:r>
            <a:r>
              <a:rPr lang="ko-KR" altLang="en-US" dirty="0">
                <a:latin typeface="+mn-ea"/>
              </a:rPr>
              <a:t> 통해 </a:t>
            </a:r>
            <a:r>
              <a:rPr lang="en-US" altLang="ko-KR" dirty="0">
                <a:latin typeface="+mn-ea"/>
              </a:rPr>
              <a:t>1433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크래시를</a:t>
            </a:r>
            <a:r>
              <a:rPr lang="ko-KR" altLang="en-US" dirty="0">
                <a:latin typeface="+mn-ea"/>
              </a:rPr>
              <a:t> 발견</a:t>
            </a:r>
            <a:endParaRPr lang="en-US" altLang="ko-KR" dirty="0">
              <a:latin typeface="+mn-ea"/>
            </a:endParaRPr>
          </a:p>
          <a:p>
            <a:pPr lvl="3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결론</a:t>
            </a:r>
            <a:endParaRPr lang="en-US" altLang="ko-KR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해당 결과를 통해 아래 한글의 신규 취약점 발견 및 소프트웨어의 안정성에 기여 할 것이라 생각 </a:t>
            </a:r>
            <a:endParaRPr lang="en-US" altLang="ko-KR" dirty="0">
              <a:latin typeface="+mn-ea"/>
            </a:endParaRPr>
          </a:p>
          <a:p>
            <a:pPr lvl="3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1C344E-9BD5-4B5E-BED9-8A3FBC831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221" y="2743609"/>
            <a:ext cx="2981957" cy="226164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DDA1F-AFAC-4341-8028-436CB95D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5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222" y="1062301"/>
            <a:ext cx="8796977" cy="516916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현재 상황</a:t>
            </a:r>
            <a:endParaRPr lang="en-US" altLang="ko-KR" dirty="0"/>
          </a:p>
          <a:p>
            <a:pPr lvl="1"/>
            <a:r>
              <a:rPr lang="ko-KR" altLang="en-US" dirty="0"/>
              <a:t>문제</a:t>
            </a:r>
            <a:endParaRPr lang="en-US" altLang="ko-KR" dirty="0"/>
          </a:p>
          <a:p>
            <a:pPr lvl="1"/>
            <a:r>
              <a:rPr lang="ko-KR" altLang="en-US" dirty="0"/>
              <a:t>대책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진행 사항</a:t>
            </a:r>
            <a:endParaRPr lang="en-US" altLang="ko-KR" dirty="0"/>
          </a:p>
          <a:p>
            <a:pPr lvl="1"/>
            <a:r>
              <a:rPr lang="ko-KR" altLang="en-US" dirty="0"/>
              <a:t>논문 분석</a:t>
            </a:r>
            <a:endParaRPr lang="en-US" altLang="ko-KR" dirty="0"/>
          </a:p>
          <a:p>
            <a:pPr lvl="1"/>
            <a:r>
              <a:rPr lang="en-US" altLang="ko-KR" dirty="0" err="1"/>
              <a:t>Melkor</a:t>
            </a:r>
            <a:r>
              <a:rPr lang="en-US" altLang="ko-KR" dirty="0"/>
              <a:t> </a:t>
            </a:r>
            <a:r>
              <a:rPr lang="en-US" altLang="ko-KR" dirty="0" err="1"/>
              <a:t>fuzzer</a:t>
            </a:r>
            <a:r>
              <a:rPr lang="en-US" altLang="ko-KR" dirty="0"/>
              <a:t> </a:t>
            </a:r>
            <a:r>
              <a:rPr lang="ko-KR" altLang="en-US" dirty="0"/>
              <a:t>분석 및 문서화</a:t>
            </a:r>
            <a:endParaRPr lang="en-US" altLang="ko-KR" dirty="0"/>
          </a:p>
          <a:p>
            <a:pPr lvl="1"/>
            <a:r>
              <a:rPr lang="en-US" altLang="ko-KR" dirty="0"/>
              <a:t>AFL </a:t>
            </a:r>
            <a:r>
              <a:rPr lang="ko-KR" altLang="en-US" dirty="0"/>
              <a:t>분석 및 문서화</a:t>
            </a:r>
            <a:endParaRPr lang="en-US" altLang="ko-KR" dirty="0"/>
          </a:p>
          <a:p>
            <a:pPr lvl="1"/>
            <a:r>
              <a:rPr lang="en-US" altLang="ko-KR" dirty="0" err="1"/>
              <a:t>MQTT_fuzz</a:t>
            </a:r>
            <a:r>
              <a:rPr lang="en-US" altLang="ko-KR" dirty="0"/>
              <a:t> </a:t>
            </a:r>
            <a:r>
              <a:rPr lang="ko-KR" altLang="en-US" dirty="0"/>
              <a:t>분석 및 문서화</a:t>
            </a:r>
            <a:endParaRPr lang="en-US" altLang="ko-KR" dirty="0"/>
          </a:p>
          <a:p>
            <a:pPr lvl="1"/>
            <a:r>
              <a:rPr lang="en-US" altLang="ko-KR" dirty="0"/>
              <a:t>RabbitMQ </a:t>
            </a:r>
            <a:r>
              <a:rPr lang="ko-KR" altLang="en-US" dirty="0"/>
              <a:t>문서 한글화 </a:t>
            </a:r>
            <a:br>
              <a:rPr lang="en-US" altLang="ko-KR" dirty="0"/>
            </a:b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추후 계획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1F6AB-689F-4E95-9942-D155F8D3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390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en-US" altLang="ko-KR" dirty="0" err="1">
                <a:latin typeface="+mn-ea"/>
              </a:rPr>
              <a:t>Melkor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fuzzer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분석 및 문서화</a:t>
            </a:r>
            <a:r>
              <a:rPr lang="en-US" altLang="ko-KR" dirty="0">
                <a:latin typeface="+mn-ea"/>
              </a:rPr>
              <a:t>(1/2)</a:t>
            </a:r>
          </a:p>
          <a:p>
            <a:pPr lvl="1"/>
            <a:r>
              <a:rPr lang="ko-KR" altLang="en-US" dirty="0">
                <a:latin typeface="+mn-ea"/>
              </a:rPr>
              <a:t>예제를 통한 테스트 문서화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버퍼 </a:t>
            </a:r>
            <a:r>
              <a:rPr lang="ko-KR" altLang="en-US" dirty="0" err="1">
                <a:latin typeface="+mn-ea"/>
              </a:rPr>
              <a:t>오버플로우</a:t>
            </a:r>
            <a:r>
              <a:rPr lang="ko-KR" altLang="en-US" dirty="0">
                <a:latin typeface="+mn-ea"/>
              </a:rPr>
              <a:t> 가능성이 있는 바이너리 생성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해당 바이너리에 대해 </a:t>
            </a:r>
            <a:r>
              <a:rPr lang="en-US" altLang="ko-KR" dirty="0">
                <a:latin typeface="+mn-ea"/>
              </a:rPr>
              <a:t>1337</a:t>
            </a:r>
            <a:r>
              <a:rPr lang="ko-KR" altLang="en-US" dirty="0">
                <a:latin typeface="+mn-ea"/>
              </a:rPr>
              <a:t>번 </a:t>
            </a:r>
            <a:r>
              <a:rPr lang="ko-KR" altLang="en-US" dirty="0" err="1">
                <a:latin typeface="+mn-ea"/>
              </a:rPr>
              <a:t>퍼징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dirty="0">
                <a:latin typeface="+mn-ea"/>
              </a:rPr>
              <a:t>rule</a:t>
            </a:r>
            <a:r>
              <a:rPr lang="ko-KR" altLang="en-US" dirty="0">
                <a:latin typeface="+mn-ea"/>
              </a:rPr>
              <a:t>에 따라 </a:t>
            </a:r>
            <a:r>
              <a:rPr lang="ko-KR" altLang="en-US" dirty="0" err="1">
                <a:latin typeface="+mn-ea"/>
              </a:rPr>
              <a:t>퍼징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 err="1">
                <a:latin typeface="+mn-ea"/>
              </a:rPr>
              <a:t>readelf</a:t>
            </a:r>
            <a:r>
              <a:rPr lang="ko-KR" altLang="en-US" dirty="0">
                <a:latin typeface="+mn-ea"/>
              </a:rPr>
              <a:t>를 통해 특정 </a:t>
            </a:r>
            <a:r>
              <a:rPr lang="en-US" altLang="ko-KR" dirty="0">
                <a:latin typeface="+mn-ea"/>
              </a:rPr>
              <a:t>orc_0119 </a:t>
            </a:r>
            <a:r>
              <a:rPr lang="ko-KR" altLang="en-US" dirty="0">
                <a:latin typeface="+mn-ea"/>
              </a:rPr>
              <a:t>파일을 확인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현재 세그먼트의 파일 크기가 메모리 사이즈보다 크다는 에러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발생 확인</a:t>
            </a: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07FA97-5833-4F75-A15E-D5A1B7FAB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87" y="3903134"/>
            <a:ext cx="6238826" cy="284922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37CAE4-99C8-4C26-9E24-FDF08E80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911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en-US" altLang="ko-KR" dirty="0" err="1">
                <a:latin typeface="+mn-ea"/>
              </a:rPr>
              <a:t>Melkor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fuzzer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분석 및 문서화</a:t>
            </a:r>
            <a:r>
              <a:rPr lang="en-US" altLang="ko-KR" dirty="0">
                <a:latin typeface="+mn-ea"/>
              </a:rPr>
              <a:t>(2/2)</a:t>
            </a:r>
          </a:p>
          <a:p>
            <a:pPr lvl="1"/>
            <a:r>
              <a:rPr lang="en-US" altLang="ko-KR" dirty="0">
                <a:latin typeface="+mn-ea"/>
              </a:rPr>
              <a:t>rule </a:t>
            </a:r>
            <a:r>
              <a:rPr lang="ko-KR" altLang="en-US" dirty="0">
                <a:latin typeface="+mn-ea"/>
              </a:rPr>
              <a:t>문서화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 err="1">
                <a:latin typeface="+mn-ea"/>
              </a:rPr>
              <a:t>Melkor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rule</a:t>
            </a:r>
            <a:r>
              <a:rPr lang="ko-KR" altLang="en-US" dirty="0">
                <a:latin typeface="+mn-ea"/>
              </a:rPr>
              <a:t>이라는 규칙에 따라 </a:t>
            </a:r>
            <a:r>
              <a:rPr lang="ko-KR" altLang="en-US" dirty="0" err="1">
                <a:latin typeface="+mn-ea"/>
              </a:rPr>
              <a:t>퍼징을</a:t>
            </a:r>
            <a:r>
              <a:rPr lang="ko-KR" altLang="en-US" dirty="0">
                <a:latin typeface="+mn-ea"/>
              </a:rPr>
              <a:t> 실행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해당 </a:t>
            </a:r>
            <a:r>
              <a:rPr lang="en-US" altLang="ko-KR" dirty="0">
                <a:latin typeface="+mn-ea"/>
              </a:rPr>
              <a:t>rule</a:t>
            </a:r>
            <a:r>
              <a:rPr lang="ko-KR" altLang="en-US" dirty="0">
                <a:latin typeface="+mn-ea"/>
              </a:rPr>
              <a:t>에 대해 문서화</a:t>
            </a:r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A425A7-D4D3-4E03-BA15-433933E7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71" y="2736034"/>
            <a:ext cx="3379119" cy="39509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2133F0-273F-458E-BE9D-B69F7972E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879" y="3857959"/>
            <a:ext cx="3012273" cy="282904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D6903-FCB0-4F4C-8CF2-99834647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26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AFL(American fuzzy lop) </a:t>
            </a:r>
            <a:r>
              <a:rPr lang="ko-KR" altLang="en-US" dirty="0">
                <a:latin typeface="+mn-ea"/>
              </a:rPr>
              <a:t>문서화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예제를 통한 테스트 문서화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화이트 박스 테스트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dirty="0" err="1">
                <a:latin typeface="+mn-ea"/>
              </a:rPr>
              <a:t>strcmp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취약점을 가진 소스코드 생성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dirty="0">
                <a:latin typeface="+mn-ea"/>
              </a:rPr>
              <a:t>testcase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dirty="0" err="1">
                <a:latin typeface="+mn-ea"/>
              </a:rPr>
              <a:t>afl-gcc</a:t>
            </a:r>
            <a:r>
              <a:rPr lang="ko-KR" altLang="en-US" dirty="0">
                <a:latin typeface="+mn-ea"/>
              </a:rPr>
              <a:t>를 통한 취약 소스코드 컴파일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dirty="0" err="1">
                <a:latin typeface="+mn-ea"/>
              </a:rPr>
              <a:t>afl</a:t>
            </a:r>
            <a:r>
              <a:rPr lang="en-US" altLang="ko-KR" dirty="0">
                <a:latin typeface="+mn-ea"/>
              </a:rPr>
              <a:t>-fuzz</a:t>
            </a:r>
            <a:r>
              <a:rPr lang="ko-KR" altLang="en-US" dirty="0">
                <a:latin typeface="+mn-ea"/>
              </a:rPr>
              <a:t>를 통해 </a:t>
            </a:r>
            <a:r>
              <a:rPr lang="ko-KR" altLang="en-US" dirty="0" err="1">
                <a:latin typeface="+mn-ea"/>
              </a:rPr>
              <a:t>퍼징</a:t>
            </a:r>
            <a:endParaRPr lang="en-US" altLang="ko-KR" dirty="0">
              <a:latin typeface="+mn-ea"/>
            </a:endParaRPr>
          </a:p>
          <a:p>
            <a:pPr lvl="3"/>
            <a:r>
              <a:rPr lang="ko-KR" altLang="en-US" dirty="0" err="1">
                <a:latin typeface="+mn-ea"/>
              </a:rPr>
              <a:t>크래시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블랙 박스 테스트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dirty="0" err="1">
                <a:latin typeface="+mn-ea"/>
              </a:rPr>
              <a:t>strcmp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취약점을 가진 바이너리 파일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dirty="0">
                <a:latin typeface="+mn-ea"/>
              </a:rPr>
              <a:t>testcase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dirty="0" err="1">
                <a:latin typeface="+mn-ea"/>
              </a:rPr>
              <a:t>afl</a:t>
            </a:r>
            <a:r>
              <a:rPr lang="en-US" altLang="ko-KR" dirty="0">
                <a:latin typeface="+mn-ea"/>
              </a:rPr>
              <a:t>-fuzz</a:t>
            </a:r>
            <a:r>
              <a:rPr lang="ko-KR" altLang="en-US" dirty="0">
                <a:latin typeface="+mn-ea"/>
              </a:rPr>
              <a:t>를 통해 </a:t>
            </a:r>
            <a:r>
              <a:rPr lang="ko-KR" altLang="en-US" dirty="0" err="1">
                <a:latin typeface="+mn-ea"/>
              </a:rPr>
              <a:t>퍼징</a:t>
            </a:r>
            <a:endParaRPr lang="en-US" altLang="ko-KR" dirty="0">
              <a:latin typeface="+mn-ea"/>
            </a:endParaRPr>
          </a:p>
          <a:p>
            <a:pPr lvl="3"/>
            <a:r>
              <a:rPr lang="ko-KR" altLang="en-US" dirty="0" err="1">
                <a:latin typeface="+mn-ea"/>
              </a:rPr>
              <a:t>크래시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4D288D-7A57-4107-BFC6-51A9163AC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988" y="1696994"/>
            <a:ext cx="2762636" cy="6192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2FDF82-73AF-4D1E-A992-4ED4BB354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383" y="2740976"/>
            <a:ext cx="3230484" cy="24200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FBC776-29F8-4FD0-9175-561C943FC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915" y="5378757"/>
            <a:ext cx="4943952" cy="7643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A5B996-E574-449D-97AC-825D381DE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199" y="6331761"/>
            <a:ext cx="6053667" cy="410566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6FF6F81-474F-4863-A4E0-CADAD56D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047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en-US" altLang="ko-KR" dirty="0" err="1">
                <a:latin typeface="+mn-ea"/>
              </a:rPr>
              <a:t>MQTT_fuzz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분석 및 문서화</a:t>
            </a:r>
            <a:r>
              <a:rPr lang="en-US" altLang="ko-KR" dirty="0">
                <a:latin typeface="+mn-ea"/>
              </a:rPr>
              <a:t>(1/3)</a:t>
            </a:r>
          </a:p>
          <a:p>
            <a:pPr lvl="1"/>
            <a:r>
              <a:rPr lang="ko-KR" altLang="en-US" dirty="0">
                <a:latin typeface="+mn-ea"/>
              </a:rPr>
              <a:t>테스트 베드 구축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64F37-BD0F-47F2-A9CE-90811FD78AEE}"/>
              </a:ext>
            </a:extLst>
          </p:cNvPr>
          <p:cNvSpPr txBox="1"/>
          <p:nvPr/>
        </p:nvSpPr>
        <p:spPr>
          <a:xfrm>
            <a:off x="169223" y="6311249"/>
            <a:ext cx="392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https://github.com/F-Secure/mqtt_fuzz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8FEF4BC-0AF3-4184-84AF-D315B1F26A2D}"/>
              </a:ext>
            </a:extLst>
          </p:cNvPr>
          <p:cNvSpPr/>
          <p:nvPr/>
        </p:nvSpPr>
        <p:spPr>
          <a:xfrm>
            <a:off x="711981" y="3225799"/>
            <a:ext cx="1607887" cy="677333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Producer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B1AC984-ACF9-4651-BB4A-39DB5F621DBF}"/>
              </a:ext>
            </a:extLst>
          </p:cNvPr>
          <p:cNvSpPr/>
          <p:nvPr/>
        </p:nvSpPr>
        <p:spPr>
          <a:xfrm>
            <a:off x="3234657" y="3225799"/>
            <a:ext cx="2650066" cy="677333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Rabbitmq</a:t>
            </a:r>
            <a:r>
              <a:rPr lang="en-US" altLang="ko-KR" dirty="0">
                <a:solidFill>
                  <a:sysClr val="windowText" lastClr="000000"/>
                </a:solidFill>
              </a:rPr>
              <a:t>-server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E04154C-DC1A-42AA-A9EA-D019AAB02AC6}"/>
              </a:ext>
            </a:extLst>
          </p:cNvPr>
          <p:cNvSpPr/>
          <p:nvPr/>
        </p:nvSpPr>
        <p:spPr>
          <a:xfrm>
            <a:off x="6799512" y="3225799"/>
            <a:ext cx="1607888" cy="677333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Consumer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B3A973-D326-411B-8BAE-25A2D26B5EFE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319868" y="3564466"/>
            <a:ext cx="91478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17A1BCD-9220-446B-AF09-07B7860AEA75}"/>
              </a:ext>
            </a:extLst>
          </p:cNvPr>
          <p:cNvCxnSpPr/>
          <p:nvPr/>
        </p:nvCxnSpPr>
        <p:spPr>
          <a:xfrm>
            <a:off x="5884723" y="3564465"/>
            <a:ext cx="91478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629E6E-4DBC-4978-AF65-03730B2E66F7}"/>
              </a:ext>
            </a:extLst>
          </p:cNvPr>
          <p:cNvSpPr txBox="1"/>
          <p:nvPr/>
        </p:nvSpPr>
        <p:spPr>
          <a:xfrm>
            <a:off x="859757" y="2494047"/>
            <a:ext cx="1312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Ubuntu 18.04 LTS</a:t>
            </a:r>
          </a:p>
          <a:p>
            <a:pPr algn="ctr"/>
            <a:r>
              <a:rPr lang="en-US" altLang="ko-KR" sz="1000" dirty="0">
                <a:latin typeface="+mn-ea"/>
              </a:rPr>
              <a:t>10.0.0.1/24</a:t>
            </a:r>
          </a:p>
          <a:p>
            <a:pPr algn="ctr"/>
            <a:r>
              <a:rPr lang="en-US" altLang="ko-KR" sz="1000" dirty="0">
                <a:latin typeface="+mn-ea"/>
              </a:rPr>
              <a:t>producer</a:t>
            </a:r>
          </a:p>
          <a:p>
            <a:pPr algn="ctr"/>
            <a:r>
              <a:rPr lang="en-US" altLang="ko-KR" sz="1000" dirty="0">
                <a:latin typeface="+mn-ea"/>
              </a:rPr>
              <a:t>30G/2G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A2838E-82AA-4F24-A6DB-95D606A31919}"/>
              </a:ext>
            </a:extLst>
          </p:cNvPr>
          <p:cNvSpPr txBox="1"/>
          <p:nvPr/>
        </p:nvSpPr>
        <p:spPr>
          <a:xfrm>
            <a:off x="3903523" y="2494047"/>
            <a:ext cx="1312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Ubuntu 18.04 LTS</a:t>
            </a:r>
          </a:p>
          <a:p>
            <a:pPr algn="ctr"/>
            <a:r>
              <a:rPr lang="en-US" altLang="ko-KR" sz="1000" dirty="0">
                <a:latin typeface="+mn-ea"/>
              </a:rPr>
              <a:t>10.0.0.2/24</a:t>
            </a:r>
          </a:p>
          <a:p>
            <a:pPr algn="ctr"/>
            <a:r>
              <a:rPr lang="en-US" altLang="ko-KR" sz="1000" dirty="0">
                <a:latin typeface="+mn-ea"/>
              </a:rPr>
              <a:t>server</a:t>
            </a:r>
          </a:p>
          <a:p>
            <a:pPr algn="ctr"/>
            <a:r>
              <a:rPr lang="en-US" altLang="ko-KR" sz="1000" dirty="0">
                <a:latin typeface="+mn-ea"/>
              </a:rPr>
              <a:t>30G/2G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960546-C769-4088-9AB1-832A30D67C91}"/>
              </a:ext>
            </a:extLst>
          </p:cNvPr>
          <p:cNvSpPr txBox="1"/>
          <p:nvPr/>
        </p:nvSpPr>
        <p:spPr>
          <a:xfrm>
            <a:off x="6947289" y="2494047"/>
            <a:ext cx="1312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Ubuntu 18.04 LTS</a:t>
            </a:r>
          </a:p>
          <a:p>
            <a:pPr algn="ctr"/>
            <a:r>
              <a:rPr lang="en-US" altLang="ko-KR" sz="1000" dirty="0">
                <a:latin typeface="+mn-ea"/>
              </a:rPr>
              <a:t>10.0.0.3/24</a:t>
            </a:r>
          </a:p>
          <a:p>
            <a:pPr algn="ctr"/>
            <a:r>
              <a:rPr lang="en-US" altLang="ko-KR" sz="1000" dirty="0">
                <a:latin typeface="+mn-ea"/>
              </a:rPr>
              <a:t>consumer</a:t>
            </a:r>
          </a:p>
          <a:p>
            <a:pPr algn="ctr"/>
            <a:r>
              <a:rPr lang="en-US" altLang="ko-KR" sz="1000" dirty="0">
                <a:latin typeface="+mn-ea"/>
              </a:rPr>
              <a:t>30G/2G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FE7FB8-9BBC-49AC-AB8B-4E306EA44AD0}"/>
              </a:ext>
            </a:extLst>
          </p:cNvPr>
          <p:cNvSpPr/>
          <p:nvPr/>
        </p:nvSpPr>
        <p:spPr>
          <a:xfrm>
            <a:off x="474133" y="2463799"/>
            <a:ext cx="8187267" cy="3191933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694F6E-5D42-492F-9AB5-87A75BE82DCD}"/>
              </a:ext>
            </a:extLst>
          </p:cNvPr>
          <p:cNvSpPr/>
          <p:nvPr/>
        </p:nvSpPr>
        <p:spPr>
          <a:xfrm>
            <a:off x="3234657" y="5288615"/>
            <a:ext cx="2650066" cy="677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vmware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9468DD1-E1B3-4398-9510-0D92FCEF35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487" y="4031969"/>
            <a:ext cx="564235" cy="49464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E951DE1-64F2-4BAD-BDBA-DC308EA4D3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067" y="3725332"/>
            <a:ext cx="939800" cy="9398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5506DC8-3589-4B8A-92DF-1EB5BC54AA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134" y="4052842"/>
            <a:ext cx="1057712" cy="2130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B1C18F5-355E-4479-B95E-CB78BF0355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67" y="4088700"/>
            <a:ext cx="1057712" cy="213064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B9D50FB-D715-4224-9585-13CD4516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027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en-US" altLang="ko-KR" dirty="0" err="1">
                <a:latin typeface="+mn-ea"/>
              </a:rPr>
              <a:t>MQTT_fuzz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분석 및 문서화</a:t>
            </a:r>
            <a:r>
              <a:rPr lang="en-US" altLang="ko-KR" dirty="0">
                <a:latin typeface="+mn-ea"/>
              </a:rPr>
              <a:t>(2/3)</a:t>
            </a:r>
          </a:p>
          <a:p>
            <a:pPr lvl="1"/>
            <a:r>
              <a:rPr lang="ko-KR" altLang="en-US" dirty="0">
                <a:latin typeface="+mn-ea"/>
              </a:rPr>
              <a:t>사용 방법 문서화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설치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사용법</a:t>
            </a:r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테스트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consumer </a:t>
            </a:r>
            <a:r>
              <a:rPr lang="ko-KR" altLang="en-US" dirty="0">
                <a:latin typeface="+mn-ea"/>
              </a:rPr>
              <a:t>없이 </a:t>
            </a:r>
            <a:r>
              <a:rPr lang="en-US" altLang="ko-KR" dirty="0">
                <a:latin typeface="+mn-ea"/>
              </a:rPr>
              <a:t>producer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server</a:t>
            </a:r>
            <a:r>
              <a:rPr lang="ko-KR" altLang="en-US" dirty="0">
                <a:latin typeface="+mn-ea"/>
              </a:rPr>
              <a:t>로 만 </a:t>
            </a:r>
            <a:r>
              <a:rPr lang="ko-KR" altLang="en-US" dirty="0" err="1">
                <a:latin typeface="+mn-ea"/>
              </a:rPr>
              <a:t>퍼징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dirty="0">
                <a:latin typeface="+mn-ea"/>
              </a:rPr>
              <a:t>8</a:t>
            </a:r>
            <a:r>
              <a:rPr lang="ko-KR" altLang="en-US" dirty="0">
                <a:latin typeface="+mn-ea"/>
              </a:rPr>
              <a:t>시간 동안 동작하다 큐에 </a:t>
            </a:r>
            <a:r>
              <a:rPr lang="en-US" altLang="ko-KR" dirty="0">
                <a:latin typeface="+mn-ea"/>
              </a:rPr>
              <a:t>36</a:t>
            </a:r>
            <a:r>
              <a:rPr lang="ko-KR" altLang="en-US" dirty="0">
                <a:latin typeface="+mn-ea"/>
              </a:rPr>
              <a:t>만개의 메시지를 담고 메모리 경고 발생후 이후 메시지 모두 </a:t>
            </a:r>
            <a:r>
              <a:rPr lang="en-US" altLang="ko-KR" dirty="0">
                <a:latin typeface="+mn-ea"/>
              </a:rPr>
              <a:t>Drop</a:t>
            </a:r>
            <a:r>
              <a:rPr lang="ko-KR" altLang="en-US" dirty="0">
                <a:latin typeface="+mn-ea"/>
              </a:rPr>
              <a:t>하는 것을 확인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consumer-server-producer</a:t>
            </a:r>
            <a:r>
              <a:rPr lang="ko-KR" altLang="en-US" dirty="0">
                <a:latin typeface="+mn-ea"/>
              </a:rPr>
              <a:t>로 </a:t>
            </a:r>
            <a:r>
              <a:rPr lang="ko-KR" altLang="en-US" dirty="0" err="1">
                <a:latin typeface="+mn-ea"/>
              </a:rPr>
              <a:t>퍼징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시간 동안 동작 시켰으나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특이사항 없었음</a:t>
            </a:r>
            <a:endParaRPr lang="en-US" altLang="ko-KR" dirty="0">
              <a:latin typeface="+mn-ea"/>
            </a:endParaRPr>
          </a:p>
          <a:p>
            <a:pPr lvl="4"/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64F37-BD0F-47F2-A9CE-90811FD78AEE}"/>
              </a:ext>
            </a:extLst>
          </p:cNvPr>
          <p:cNvSpPr txBox="1"/>
          <p:nvPr/>
        </p:nvSpPr>
        <p:spPr>
          <a:xfrm>
            <a:off x="169223" y="6311249"/>
            <a:ext cx="392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https://github.com/F-Secure/mqtt_fuzz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6AEBAB-E294-4CE5-99B5-CD56210F4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89" y="2712252"/>
            <a:ext cx="4963218" cy="819264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6D6EF-BC50-4FE2-AC41-97A25E8D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58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en-US" altLang="ko-KR" dirty="0" err="1">
                <a:latin typeface="+mn-ea"/>
              </a:rPr>
              <a:t>MQTT_fuzz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분석 및 문서화</a:t>
            </a:r>
            <a:r>
              <a:rPr lang="en-US" altLang="ko-KR" dirty="0">
                <a:latin typeface="+mn-ea"/>
              </a:rPr>
              <a:t>(3/3)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A2533C-68F9-457E-8A8A-77209C85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66" y="1617376"/>
            <a:ext cx="6968067" cy="471080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554515-9F87-40B0-86F8-B78D14E9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85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RabbitMQ </a:t>
            </a:r>
            <a:r>
              <a:rPr lang="ko-KR" altLang="en-US" dirty="0">
                <a:latin typeface="+mn-ea"/>
              </a:rPr>
              <a:t>문서화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Server Documentation </a:t>
            </a:r>
            <a:r>
              <a:rPr lang="ko-KR" altLang="en-US" dirty="0">
                <a:latin typeface="+mn-ea"/>
              </a:rPr>
              <a:t>부분 문서화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문서화가 완료된 부분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TLS Support</a:t>
            </a:r>
          </a:p>
          <a:p>
            <a:pPr lvl="2"/>
            <a:r>
              <a:rPr lang="en-US" altLang="ko-KR" dirty="0">
                <a:latin typeface="+mn-ea"/>
              </a:rPr>
              <a:t>Production Checklist</a:t>
            </a:r>
          </a:p>
          <a:p>
            <a:pPr lvl="2"/>
            <a:r>
              <a:rPr lang="en-US" altLang="ko-KR" dirty="0">
                <a:latin typeface="+mn-ea"/>
              </a:rPr>
              <a:t>Distributed RabbitMQ</a:t>
            </a:r>
          </a:p>
          <a:p>
            <a:pPr lvl="2"/>
            <a:r>
              <a:rPr lang="en-US" altLang="ko-KR" dirty="0">
                <a:latin typeface="+mn-ea"/>
              </a:rPr>
              <a:t>Alarms</a:t>
            </a:r>
          </a:p>
          <a:p>
            <a:pPr lvl="2"/>
            <a:r>
              <a:rPr lang="en-US" altLang="ko-KR" dirty="0">
                <a:latin typeface="+mn-ea"/>
              </a:rPr>
              <a:t>Clustering</a:t>
            </a:r>
          </a:p>
          <a:p>
            <a:pPr lvl="2"/>
            <a:r>
              <a:rPr lang="en-US" altLang="ko-KR" dirty="0">
                <a:latin typeface="+mn-ea"/>
              </a:rPr>
              <a:t>Virtual Hosts</a:t>
            </a:r>
          </a:p>
          <a:p>
            <a:pPr lvl="2"/>
            <a:r>
              <a:rPr lang="en-US" altLang="ko-KR" dirty="0">
                <a:latin typeface="+mn-ea"/>
              </a:rPr>
              <a:t>Access Control</a:t>
            </a:r>
          </a:p>
          <a:p>
            <a:pPr lvl="2"/>
            <a:r>
              <a:rPr lang="en-US" altLang="ko-KR" dirty="0">
                <a:latin typeface="+mn-ea"/>
              </a:rPr>
              <a:t>Authentication Mechanisms</a:t>
            </a:r>
          </a:p>
          <a:p>
            <a:pPr lvl="2"/>
            <a:r>
              <a:rPr lang="en-US" altLang="ko-KR" dirty="0">
                <a:latin typeface="+mn-ea"/>
              </a:rPr>
              <a:t>Lazy Queues</a:t>
            </a:r>
          </a:p>
          <a:p>
            <a:pPr lvl="2"/>
            <a:r>
              <a:rPr lang="en-US" altLang="ko-KR" dirty="0">
                <a:latin typeface="+mn-ea"/>
              </a:rPr>
              <a:t>Firehose(Message Tracing)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612B9-F83D-4BD9-8BFB-6CB300553E16}"/>
              </a:ext>
            </a:extLst>
          </p:cNvPr>
          <p:cNvSpPr txBox="1"/>
          <p:nvPr/>
        </p:nvSpPr>
        <p:spPr>
          <a:xfrm>
            <a:off x="169223" y="6311249"/>
            <a:ext cx="452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https://www.rabbitmq.com/admin-guide.html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593446-7FE6-46B8-A175-0F6F5569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77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추후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계획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메시지</a:t>
            </a:r>
            <a:r>
              <a:rPr lang="en-US" altLang="ko-KR" dirty="0">
                <a:latin typeface="+mn-ea"/>
              </a:rPr>
              <a:t>(AMQP, MQTT, STORM)</a:t>
            </a:r>
            <a:r>
              <a:rPr lang="ko-KR" altLang="en-US" dirty="0">
                <a:latin typeface="+mn-ea"/>
              </a:rPr>
              <a:t>를 통한 </a:t>
            </a:r>
            <a:r>
              <a:rPr lang="ko-KR" altLang="en-US" dirty="0" err="1">
                <a:latin typeface="+mn-ea"/>
              </a:rPr>
              <a:t>퍼징을</a:t>
            </a:r>
            <a:r>
              <a:rPr lang="ko-KR" altLang="en-US" dirty="0">
                <a:latin typeface="+mn-ea"/>
              </a:rPr>
              <a:t> 수행하여 </a:t>
            </a:r>
            <a:r>
              <a:rPr lang="ko-KR" altLang="en-US" dirty="0" err="1">
                <a:latin typeface="+mn-ea"/>
              </a:rPr>
              <a:t>크래시를</a:t>
            </a:r>
            <a:r>
              <a:rPr lang="ko-KR" altLang="en-US" dirty="0">
                <a:latin typeface="+mn-ea"/>
              </a:rPr>
              <a:t> 찾을 계획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해당 </a:t>
            </a:r>
            <a:r>
              <a:rPr lang="ko-KR" altLang="en-US" dirty="0" err="1">
                <a:latin typeface="+mn-ea"/>
              </a:rPr>
              <a:t>크래시를</a:t>
            </a:r>
            <a:r>
              <a:rPr lang="ko-KR" altLang="en-US" dirty="0">
                <a:latin typeface="+mn-ea"/>
              </a:rPr>
              <a:t> 통해 </a:t>
            </a:r>
            <a:r>
              <a:rPr lang="ko-KR" altLang="en-US" dirty="0" err="1">
                <a:latin typeface="+mn-ea"/>
              </a:rPr>
              <a:t>익스플로잇</a:t>
            </a:r>
            <a:r>
              <a:rPr lang="ko-KR" altLang="en-US" dirty="0">
                <a:latin typeface="+mn-ea"/>
              </a:rPr>
              <a:t> 툴 개발 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RabbitMQ Management</a:t>
            </a:r>
            <a:r>
              <a:rPr lang="ko-KR" altLang="en-US" dirty="0">
                <a:latin typeface="+mn-ea"/>
              </a:rPr>
              <a:t> 플러그인의 웹 취약점 분석 계획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erlang </a:t>
            </a:r>
            <a:r>
              <a:rPr lang="en-US" altLang="ko-KR" dirty="0" err="1">
                <a:latin typeface="+mn-ea"/>
              </a:rPr>
              <a:t>fuzzer</a:t>
            </a:r>
            <a:r>
              <a:rPr lang="ko-KR" altLang="en-US" dirty="0">
                <a:latin typeface="+mn-ea"/>
              </a:rPr>
              <a:t>를 계속 찾아 </a:t>
            </a:r>
            <a:r>
              <a:rPr lang="en-US" altLang="ko-KR" dirty="0" err="1">
                <a:latin typeface="+mn-ea"/>
              </a:rPr>
              <a:t>rabbitmq</a:t>
            </a:r>
            <a:r>
              <a:rPr lang="en-US" altLang="ko-KR" dirty="0">
                <a:latin typeface="+mn-ea"/>
              </a:rPr>
              <a:t>-server</a:t>
            </a:r>
            <a:r>
              <a:rPr lang="ko-KR" altLang="en-US" dirty="0">
                <a:latin typeface="+mn-ea"/>
              </a:rPr>
              <a:t>에 적용 계획</a:t>
            </a: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325778-0B43-4C34-A3C9-52715694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15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추가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45287" cy="4868863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RabbitMQ </a:t>
            </a:r>
            <a:r>
              <a:rPr lang="ko-KR" altLang="en-US" dirty="0">
                <a:latin typeface="+mn-ea"/>
              </a:rPr>
              <a:t>로그 파일을 통한 계정 정보 취약점 발견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RabbitMQ </a:t>
            </a:r>
            <a:r>
              <a:rPr lang="ko-KR" altLang="en-US" dirty="0">
                <a:latin typeface="+mn-ea"/>
              </a:rPr>
              <a:t>사용 중 </a:t>
            </a:r>
            <a:r>
              <a:rPr lang="en-US" altLang="ko-KR" dirty="0">
                <a:latin typeface="+mn-ea"/>
              </a:rPr>
              <a:t>Management UI</a:t>
            </a:r>
            <a:r>
              <a:rPr lang="ko-KR" altLang="en-US" dirty="0">
                <a:latin typeface="+mn-ea"/>
              </a:rPr>
              <a:t>에 접속하여 사용하던 중</a:t>
            </a:r>
            <a:r>
              <a:rPr lang="en-US" altLang="ko-KR" dirty="0">
                <a:latin typeface="+mn-ea"/>
              </a:rPr>
              <a:t> Queue </a:t>
            </a:r>
            <a:r>
              <a:rPr lang="ko-KR" altLang="en-US" dirty="0">
                <a:latin typeface="+mn-ea"/>
              </a:rPr>
              <a:t>설정 페이지가 로드가 갑자기 안되어 </a:t>
            </a:r>
            <a:r>
              <a:rPr lang="en-US" altLang="ko-KR" dirty="0" err="1">
                <a:latin typeface="+mn-ea"/>
              </a:rPr>
              <a:t>rabbitmq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로그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spc="-150" dirty="0">
                <a:latin typeface="+mn-ea"/>
              </a:rPr>
              <a:t>해당 로그파일은 </a:t>
            </a:r>
            <a:r>
              <a:rPr lang="en-US" altLang="ko-KR" spc="-150" dirty="0">
                <a:latin typeface="+mn-ea"/>
              </a:rPr>
              <a:t>other</a:t>
            </a:r>
            <a:r>
              <a:rPr lang="ko-KR" altLang="en-US" spc="-150" dirty="0">
                <a:latin typeface="+mn-ea"/>
              </a:rPr>
              <a:t>도 읽을 수 있는 권한으로 외부 </a:t>
            </a:r>
            <a:br>
              <a:rPr lang="en-US" altLang="ko-KR" spc="-150" dirty="0">
                <a:latin typeface="+mn-ea"/>
              </a:rPr>
            </a:br>
            <a:r>
              <a:rPr lang="ko-KR" altLang="en-US" spc="-150" dirty="0">
                <a:latin typeface="+mn-ea"/>
              </a:rPr>
              <a:t>사용자가 접근 시 </a:t>
            </a:r>
            <a:r>
              <a:rPr lang="en-US" altLang="ko-KR" spc="-150" dirty="0">
                <a:latin typeface="+mn-ea"/>
              </a:rPr>
              <a:t>Management UI</a:t>
            </a:r>
            <a:r>
              <a:rPr lang="ko-KR" altLang="en-US" spc="-150" dirty="0">
                <a:latin typeface="+mn-ea"/>
              </a:rPr>
              <a:t>에 로그인 할 수 있음을 확인</a:t>
            </a:r>
            <a:endParaRPr lang="en-US" altLang="ko-KR" spc="-15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하지만 해당 </a:t>
            </a:r>
            <a:r>
              <a:rPr lang="ko-KR" altLang="en-US" dirty="0" err="1">
                <a:latin typeface="+mn-ea"/>
              </a:rPr>
              <a:t>크래시가</a:t>
            </a:r>
            <a:r>
              <a:rPr lang="ko-KR" altLang="en-US" dirty="0">
                <a:latin typeface="+mn-ea"/>
              </a:rPr>
              <a:t> 발생한 원인을 찾지 못함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CE5FDC-E54C-46C3-9412-8C3505AB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62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추가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474883" cy="4868863"/>
          </a:xfrm>
        </p:spPr>
        <p:txBody>
          <a:bodyPr/>
          <a:lstStyle/>
          <a:p>
            <a:r>
              <a:rPr lang="en-US" altLang="ko-KR" spc="-150" dirty="0">
                <a:latin typeface="+mj-ea"/>
                <a:ea typeface="+mj-ea"/>
              </a:rPr>
              <a:t>RabbitMQ </a:t>
            </a:r>
            <a:r>
              <a:rPr lang="ko-KR" altLang="en-US" spc="-150" dirty="0">
                <a:latin typeface="+mj-ea"/>
                <a:ea typeface="+mj-ea"/>
              </a:rPr>
              <a:t>로그 파일을 통한 계정 정보 취약점 발견</a:t>
            </a:r>
            <a:endParaRPr lang="en-US" altLang="ko-KR" spc="-150" dirty="0">
              <a:latin typeface="+mj-ea"/>
              <a:ea typeface="+mj-ea"/>
            </a:endParaRPr>
          </a:p>
        </p:txBody>
      </p:sp>
      <p:pic>
        <p:nvPicPr>
          <p:cNvPr id="1026" name="Picture 2" descr="$ tail —n 10 . log &#10;rabbitmq_management &#10;rabbitmq_management_agent &#10;rabbitmq_web_dispatch &#10;rabbitmq_mqtt &#10;cowboy &#10;amqp_cl ient &#10;cowl ib &#10;-ERROR &#10;13-mar-Z01s: &#10;Ranch listener rabbit_web_dispatch_sup_1567Z had connection process started with cowboy_protocol :sta &#10;rt link/4 at .17ZZ3 .184&gt; exit with reason: [{reason, {ucs, {bad utf8 character code}}}, {mfa, {rabbit &#10;mgmt_wm_queues , to_json , Z}} , {stacktrace , [ {xmer l_ucs , from_utf8 , 1, [ {f i le , &quot;xmer l_ucs . erl , {l ine , 186}]} , &#10;{moch i jsonZ , json_encode_str ing , Z, [ {f i le , &quot;src/moch i jsonZ . erl , {l ine , Z04}]} , {moch i jsonZ , ' —json_encode &#10;_propl ist/Z—fun—O—' , 3, [{fi le, &quot;src/mochi jsonZ . erl , {l ine , 185}]} , {l ists , fold I , 3, [{fi le, &quot;1 ists . erl , { &#10;I ine , IZ63}]} , {moch i jsonZ , json_encode_propl ist , Z, [ {f i le , &quot;src/moch i jsonZ . erl , {l ine , 188}]} , {moch i json &#10;Z, ' —json_encode_array/Z—fun—O—' , 3, [{fi le, &quot;src/mochi jsonZ . erl , {l ine , 175}]} , {l ists , fold I , 3, [{fi le, &quot;1 &#10;ists . erl , {l ine , IZ63}]} , {mochi jsonZ , , Z, [ {f i le, &quot;src/mochi jsonZ . erl , {l ine , 177}]}]} &#10;, {req, [ {socket , ttPort&lt;O .1041235&gt;} , {transport , ranch_tcp} , {connect ion , keepa I iue} , {p id , .17ZZ3 .184&gt;} , {m &#10;ethod , , , ' HTTP/I . 1' , {peer , {{1Z7 , O , O , 1} , 56832}} , {host , loca , {host_info , u &#10;ndef i ned} , {port , 15672} , {path , , {path_info , undef i ned} , {qs , &#10;me=&amp;use_regex=fa Ise&amp;pag inat , {qs_ua Is , [ , , , , { &#10;, , {&lt;&lt;&quot;use_regex&quot;&gt;&gt; , , inat , , {bind ings , [ , {header &#10;s, (Xll; Ubuntu; Linux x86 _64; r &#10;u :53.0) Gecko/Z0100101 , , , , ,en; &#10;, , &lt;&lt;&quot;gzip, , , &lt;&lt;&quot;http://localhost : , &#10;YWRtaW46eWFu , {&lt;&lt;&quot;connect , I i ] } , {p _ headers , [ i f—mod i f ied—s i nee &#10;, undef i ned} , i , undef i ned} , i f—unmod i f ied—s i , undef i ned} , i &#10;, undef ined} , , , , [ , 1000 , [ , {&lt;&lt;&quot;connect , I , &#10;{cook ies , undef i ned} , {meta , [ {med ia_type , icat , , [ ] , {charset , undef i ned}]} , {bod &#10;y_state , wa it i ng} , {buffer , , {mu It ipart , undef i ned} , {resp_compress , true} , {resp_state , wa it i ng} , {resp &#10;_ headers, &#10;, icat , , , , , ig , {resp_body , &lt; &#10;, {onresponse , &quot;Fun&lt;rabb i idd leware . onresponse .4&gt;} ] } , {state , {context , {user , , [a &#10;dministrator] , [ {rabb nterna I , none}]} , , undef i ned}}] ">
            <a:extLst>
              <a:ext uri="{FF2B5EF4-FFF2-40B4-BE49-F238E27FC236}">
                <a16:creationId xmlns:a16="http://schemas.microsoft.com/office/drawing/2014/main" id="{215AB461-ADFB-4E13-84F9-30B28D265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04" y="1653281"/>
            <a:ext cx="5698596" cy="420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C4630F-922E-4BBE-A0C6-F8D78429C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4" y="5981510"/>
            <a:ext cx="7506748" cy="38105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6683A7F-33EA-420C-8D9B-3CA53F3B59EF}"/>
              </a:ext>
            </a:extLst>
          </p:cNvPr>
          <p:cNvSpPr/>
          <p:nvPr/>
        </p:nvSpPr>
        <p:spPr>
          <a:xfrm>
            <a:off x="5266267" y="5410200"/>
            <a:ext cx="567266" cy="135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889638-B18C-4D19-96A0-92D8AE8F90EA}"/>
              </a:ext>
            </a:extLst>
          </p:cNvPr>
          <p:cNvSpPr/>
          <p:nvPr/>
        </p:nvSpPr>
        <p:spPr>
          <a:xfrm>
            <a:off x="3542131" y="5494867"/>
            <a:ext cx="567266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6E5E7D-D56B-4FBC-ACE1-24C2879ECA3C}"/>
              </a:ext>
            </a:extLst>
          </p:cNvPr>
          <p:cNvSpPr/>
          <p:nvPr/>
        </p:nvSpPr>
        <p:spPr>
          <a:xfrm>
            <a:off x="473603" y="5503334"/>
            <a:ext cx="830263" cy="194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C8659-842A-4ACC-9930-201B9612491F}"/>
              </a:ext>
            </a:extLst>
          </p:cNvPr>
          <p:cNvSpPr txBox="1"/>
          <p:nvPr/>
        </p:nvSpPr>
        <p:spPr>
          <a:xfrm>
            <a:off x="5049058" y="5040868"/>
            <a:ext cx="39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ID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5365A6-A600-4979-8F8B-38014415ECF6}"/>
              </a:ext>
            </a:extLst>
          </p:cNvPr>
          <p:cNvSpPr txBox="1"/>
          <p:nvPr/>
        </p:nvSpPr>
        <p:spPr>
          <a:xfrm>
            <a:off x="3203464" y="5213186"/>
            <a:ext cx="56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PW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D56DE3-83B2-4562-A8BE-C27B483C1C2B}"/>
              </a:ext>
            </a:extLst>
          </p:cNvPr>
          <p:cNvSpPr txBox="1"/>
          <p:nvPr/>
        </p:nvSpPr>
        <p:spPr>
          <a:xfrm>
            <a:off x="338445" y="5151850"/>
            <a:ext cx="228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계정에 설정된 태그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4C8EFA-0356-416F-8C71-E816E5E3C11A}"/>
              </a:ext>
            </a:extLst>
          </p:cNvPr>
          <p:cNvSpPr/>
          <p:nvPr/>
        </p:nvSpPr>
        <p:spPr>
          <a:xfrm>
            <a:off x="473603" y="6086730"/>
            <a:ext cx="754064" cy="230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0B0AB2-7529-49B3-BFB1-3479832C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03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현재 상황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문제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취약점을 찾기 위한 </a:t>
            </a:r>
            <a:r>
              <a:rPr lang="en-US" altLang="ko-KR" dirty="0" err="1">
                <a:latin typeface="+mn-ea"/>
              </a:rPr>
              <a:t>fuzzer</a:t>
            </a:r>
            <a:r>
              <a:rPr lang="ko-KR" altLang="en-US" dirty="0">
                <a:latin typeface="+mn-ea"/>
              </a:rPr>
              <a:t>인 </a:t>
            </a:r>
            <a:r>
              <a:rPr lang="en-US" altLang="ko-KR" dirty="0" err="1">
                <a:latin typeface="+mn-ea"/>
              </a:rPr>
              <a:t>Melkor</a:t>
            </a:r>
            <a:r>
              <a:rPr lang="en-US" altLang="ko-KR" dirty="0">
                <a:latin typeface="+mn-ea"/>
              </a:rPr>
              <a:t>, AFL</a:t>
            </a:r>
            <a:r>
              <a:rPr lang="ko-KR" altLang="en-US" dirty="0">
                <a:latin typeface="+mn-ea"/>
              </a:rPr>
              <a:t>을 적용 시도 중 </a:t>
            </a:r>
            <a:r>
              <a:rPr lang="en-US" altLang="ko-KR" dirty="0" err="1">
                <a:latin typeface="+mn-ea"/>
              </a:rPr>
              <a:t>rabbitmq</a:t>
            </a:r>
            <a:r>
              <a:rPr lang="en-US" altLang="ko-KR" dirty="0">
                <a:latin typeface="+mn-ea"/>
              </a:rPr>
              <a:t>-server</a:t>
            </a:r>
            <a:r>
              <a:rPr lang="ko-KR" altLang="en-US" dirty="0">
                <a:latin typeface="+mn-ea"/>
              </a:rPr>
              <a:t>가 바이너리 파일이 아님을 확인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 err="1">
                <a:latin typeface="+mn-ea"/>
              </a:rPr>
              <a:t>rabbitmq</a:t>
            </a:r>
            <a:r>
              <a:rPr lang="en-US" altLang="ko-KR" dirty="0">
                <a:latin typeface="+mn-ea"/>
              </a:rPr>
              <a:t>-server</a:t>
            </a:r>
            <a:r>
              <a:rPr lang="ko-KR" altLang="en-US" dirty="0">
                <a:latin typeface="+mn-ea"/>
              </a:rPr>
              <a:t>는 셸 스크립트에 의해 짜여져 있음을 확인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스크립트 내에서 </a:t>
            </a:r>
            <a:r>
              <a:rPr lang="en-US" altLang="ko-KR" dirty="0">
                <a:latin typeface="+mn-ea"/>
              </a:rPr>
              <a:t>erlang</a:t>
            </a:r>
            <a:r>
              <a:rPr lang="ko-KR" altLang="en-US" dirty="0">
                <a:latin typeface="+mn-ea"/>
              </a:rPr>
              <a:t>으로 컴파일 된 바이트코드를 </a:t>
            </a:r>
            <a:r>
              <a:rPr lang="en-US" altLang="ko-KR" dirty="0">
                <a:latin typeface="+mn-ea"/>
              </a:rPr>
              <a:t>Beam(Erlang virtual machine)</a:t>
            </a:r>
            <a:r>
              <a:rPr lang="ko-KR" altLang="en-US" dirty="0">
                <a:latin typeface="+mn-ea"/>
              </a:rPr>
              <a:t>에 의해 실행되는 것을 확인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기존 </a:t>
            </a:r>
            <a:r>
              <a:rPr lang="en-US" altLang="ko-KR" dirty="0" err="1">
                <a:latin typeface="+mn-ea"/>
              </a:rPr>
              <a:t>Melkor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AFL</a:t>
            </a:r>
            <a:r>
              <a:rPr lang="ko-KR" altLang="en-US" dirty="0">
                <a:latin typeface="+mn-ea"/>
              </a:rPr>
              <a:t>로 단순하게 </a:t>
            </a:r>
            <a:r>
              <a:rPr lang="ko-KR" altLang="en-US" dirty="0" err="1">
                <a:latin typeface="+mn-ea"/>
              </a:rPr>
              <a:t>퍼징이</a:t>
            </a:r>
            <a:r>
              <a:rPr lang="ko-KR" altLang="en-US" dirty="0">
                <a:latin typeface="+mn-ea"/>
              </a:rPr>
              <a:t> 불가함을 확인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erlang</a:t>
            </a:r>
            <a:r>
              <a:rPr lang="ko-KR" altLang="en-US" dirty="0">
                <a:latin typeface="+mn-ea"/>
              </a:rPr>
              <a:t>에 특화된 </a:t>
            </a:r>
            <a:r>
              <a:rPr lang="en-US" altLang="ko-KR" dirty="0" err="1">
                <a:latin typeface="+mn-ea"/>
              </a:rPr>
              <a:t>fuzzer</a:t>
            </a:r>
            <a:r>
              <a:rPr lang="ko-KR" altLang="en-US" dirty="0">
                <a:latin typeface="+mn-ea"/>
              </a:rPr>
              <a:t>를 찾고 있으나 현재까지 발견하지 못함</a:t>
            </a:r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13D06D-F4D8-4BCE-91D7-F4C037722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23" y="4016850"/>
            <a:ext cx="6049219" cy="7716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B4A8B3-7A83-4968-AFCD-2E419639F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23" y="5086981"/>
            <a:ext cx="7373379" cy="619211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1E4C79-49EE-4B26-967A-97217223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69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현재 상황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문제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61FEDF5-1844-41D9-A9D0-09B8D222351F}"/>
              </a:ext>
            </a:extLst>
          </p:cNvPr>
          <p:cNvGrpSpPr/>
          <p:nvPr/>
        </p:nvGrpSpPr>
        <p:grpSpPr>
          <a:xfrm>
            <a:off x="4301177" y="41155"/>
            <a:ext cx="4673600" cy="4909465"/>
            <a:chOff x="372533" y="1649435"/>
            <a:chExt cx="4673600" cy="490946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FB2A558-02A5-4E44-9CB5-6E11BD7D4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533" y="1649435"/>
              <a:ext cx="4673600" cy="490946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8ECA956-D76E-4982-B3A2-C8CA192B2648}"/>
                </a:ext>
              </a:extLst>
            </p:cNvPr>
            <p:cNvSpPr/>
            <p:nvPr/>
          </p:nvSpPr>
          <p:spPr>
            <a:xfrm>
              <a:off x="550333" y="2827867"/>
              <a:ext cx="1380067" cy="160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6069865-F8A1-4387-8E6A-65E2CB7576F9}"/>
                </a:ext>
              </a:extLst>
            </p:cNvPr>
            <p:cNvSpPr/>
            <p:nvPr/>
          </p:nvSpPr>
          <p:spPr>
            <a:xfrm>
              <a:off x="1109133" y="2988733"/>
              <a:ext cx="1718734" cy="160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96523920-E411-45B6-A9D2-75A1B822A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11" y="4991424"/>
            <a:ext cx="8466766" cy="166384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B76784-3500-413C-AE9C-ACDA2ED9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19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현재 상황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대책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기존 직접적인 실행파일이 아닌 </a:t>
            </a:r>
            <a:r>
              <a:rPr lang="en-US" altLang="ko-KR" dirty="0">
                <a:latin typeface="+mn-ea"/>
              </a:rPr>
              <a:t>fuzzed </a:t>
            </a:r>
            <a:r>
              <a:rPr lang="ko-KR" altLang="en-US" dirty="0">
                <a:latin typeface="+mn-ea"/>
              </a:rPr>
              <a:t>메시지를 통해 </a:t>
            </a:r>
            <a:r>
              <a:rPr lang="en-US" altLang="ko-KR" dirty="0" err="1">
                <a:latin typeface="+mn-ea"/>
              </a:rPr>
              <a:t>rabbitmq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취약점 분석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 err="1">
                <a:latin typeface="+mn-ea"/>
              </a:rPr>
              <a:t>mqtt_fuzz</a:t>
            </a:r>
            <a:r>
              <a:rPr lang="ko-KR" altLang="en-US" dirty="0">
                <a:latin typeface="+mn-ea"/>
              </a:rPr>
              <a:t>를 통해 </a:t>
            </a:r>
            <a:r>
              <a:rPr lang="ko-KR" altLang="en-US" dirty="0" err="1">
                <a:latin typeface="+mn-ea"/>
              </a:rPr>
              <a:t>퍼징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spc="-150" dirty="0">
                <a:latin typeface="+mn-ea"/>
              </a:rPr>
              <a:t>AMQP </a:t>
            </a:r>
            <a:r>
              <a:rPr lang="ko-KR" altLang="en-US" spc="-150" dirty="0">
                <a:latin typeface="+mn-ea"/>
              </a:rPr>
              <a:t>관련 </a:t>
            </a:r>
            <a:r>
              <a:rPr lang="ko-KR" altLang="en-US" spc="-150" dirty="0" err="1">
                <a:latin typeface="+mn-ea"/>
              </a:rPr>
              <a:t>퍼징</a:t>
            </a:r>
            <a:r>
              <a:rPr lang="ko-KR" altLang="en-US" spc="-150" dirty="0">
                <a:latin typeface="+mn-ea"/>
              </a:rPr>
              <a:t> 툴 혹은 </a:t>
            </a:r>
            <a:r>
              <a:rPr lang="en-US" altLang="ko-KR" spc="-150" dirty="0" err="1">
                <a:latin typeface="+mn-ea"/>
              </a:rPr>
              <a:t>rabbitmq</a:t>
            </a:r>
            <a:r>
              <a:rPr lang="en-US" altLang="ko-KR" spc="-150" dirty="0">
                <a:latin typeface="+mn-ea"/>
              </a:rPr>
              <a:t> client API</a:t>
            </a:r>
            <a:r>
              <a:rPr lang="ko-KR" altLang="en-US" spc="-150" dirty="0">
                <a:latin typeface="+mn-ea"/>
              </a:rPr>
              <a:t>를 통해 제작 후 </a:t>
            </a:r>
            <a:r>
              <a:rPr lang="ko-KR" altLang="en-US" spc="-150" dirty="0" err="1">
                <a:latin typeface="+mn-ea"/>
              </a:rPr>
              <a:t>퍼징</a:t>
            </a:r>
            <a:endParaRPr lang="en-US" altLang="ko-KR" spc="-150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발견된 취약점이 많이 나타나는 </a:t>
            </a:r>
            <a:r>
              <a:rPr lang="en-US" altLang="ko-KR" dirty="0">
                <a:latin typeface="+mn-ea"/>
              </a:rPr>
              <a:t>Management UI </a:t>
            </a:r>
            <a:r>
              <a:rPr lang="ko-KR" altLang="en-US" dirty="0">
                <a:latin typeface="+mn-ea"/>
              </a:rPr>
              <a:t>부분</a:t>
            </a:r>
            <a:r>
              <a:rPr lang="en-US" altLang="ko-KR" dirty="0">
                <a:latin typeface="+mn-ea"/>
              </a:rPr>
              <a:t>, RabbitMQ Plugin </a:t>
            </a:r>
            <a:r>
              <a:rPr lang="ko-KR" altLang="en-US" dirty="0">
                <a:latin typeface="+mn-ea"/>
              </a:rPr>
              <a:t>부분 취약점 분석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Management UI </a:t>
            </a:r>
            <a:r>
              <a:rPr lang="ko-KR" altLang="en-US" dirty="0">
                <a:latin typeface="+mn-ea"/>
              </a:rPr>
              <a:t>사용에 따른 로그 파일 분석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724715-0A45-4BDA-BFD4-B134EF1E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96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요약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논문 분석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spc="-150" dirty="0">
                <a:latin typeface="+mn-ea"/>
              </a:rPr>
              <a:t>한글 신규 취약점 발견을 위한 </a:t>
            </a:r>
            <a:r>
              <a:rPr lang="en-US" altLang="ko-KR" spc="-150" dirty="0">
                <a:latin typeface="+mn-ea"/>
              </a:rPr>
              <a:t>fuzzing </a:t>
            </a:r>
            <a:r>
              <a:rPr lang="ko-KR" altLang="en-US" spc="-150" dirty="0">
                <a:latin typeface="+mn-ea"/>
              </a:rPr>
              <a:t>기법 개발에 관한 연구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Fuzzing: State of the Art</a:t>
            </a:r>
          </a:p>
          <a:p>
            <a:pPr lvl="2"/>
            <a:r>
              <a:rPr lang="en-US" altLang="ko-KR" dirty="0">
                <a:latin typeface="+mn-ea"/>
              </a:rPr>
              <a:t>Coverage-based </a:t>
            </a:r>
            <a:r>
              <a:rPr lang="en-US" altLang="ko-KR" dirty="0" err="1">
                <a:latin typeface="+mn-ea"/>
              </a:rPr>
              <a:t>Greybox</a:t>
            </a:r>
            <a:r>
              <a:rPr lang="en-US" altLang="ko-KR" dirty="0">
                <a:latin typeface="+mn-ea"/>
              </a:rPr>
              <a:t> Fuzzing as Markov(</a:t>
            </a:r>
            <a:r>
              <a:rPr lang="ko-KR" altLang="en-US" dirty="0">
                <a:latin typeface="+mn-ea"/>
              </a:rPr>
              <a:t>진행중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en-US" altLang="ko-KR" dirty="0" err="1">
                <a:latin typeface="+mn-ea"/>
              </a:rPr>
              <a:t>Melkor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분석 및 문서화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latin typeface="+mn-ea"/>
              </a:rPr>
              <a:t>mqtt_fuzz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분석 및 문서화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AFL </a:t>
            </a:r>
            <a:r>
              <a:rPr lang="ko-KR" altLang="en-US" dirty="0">
                <a:latin typeface="+mn-ea"/>
              </a:rPr>
              <a:t>분석 및 문서화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RabbitMQ </a:t>
            </a:r>
            <a:r>
              <a:rPr lang="ko-KR" altLang="en-US" dirty="0">
                <a:latin typeface="+mn-ea"/>
              </a:rPr>
              <a:t>문서화 및 분석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진행중</a:t>
            </a:r>
            <a:r>
              <a:rPr lang="en-US" altLang="ko-KR" dirty="0">
                <a:latin typeface="+mn-ea"/>
              </a:rPr>
              <a:t>-&gt;</a:t>
            </a:r>
            <a:r>
              <a:rPr lang="ko-KR" altLang="en-US" dirty="0">
                <a:latin typeface="+mn-ea"/>
              </a:rPr>
              <a:t>중단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</a:rPr>
              <a:t>erlang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rabbitmq</a:t>
            </a:r>
            <a:r>
              <a:rPr lang="en-US" altLang="ko-KR" dirty="0">
                <a:latin typeface="+mn-ea"/>
              </a:rPr>
              <a:t>-server</a:t>
            </a:r>
            <a:r>
              <a:rPr lang="ko-KR" altLang="en-US" dirty="0">
                <a:latin typeface="+mn-ea"/>
              </a:rPr>
              <a:t> 컴파일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874040-CA71-4C04-9528-9E32B048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96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논문 분석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편</a:t>
            </a:r>
            <a:r>
              <a:rPr lang="en-US" altLang="ko-KR" dirty="0">
                <a:latin typeface="+mn-ea"/>
              </a:rPr>
              <a:t>(1/2)</a:t>
            </a:r>
          </a:p>
          <a:p>
            <a:pPr lvl="1"/>
            <a:r>
              <a:rPr lang="en-US" altLang="ko-KR" dirty="0">
                <a:latin typeface="+mn-ea"/>
              </a:rPr>
              <a:t>Fuzzing: State of the Art</a:t>
            </a:r>
          </a:p>
          <a:p>
            <a:pPr lvl="2"/>
            <a:r>
              <a:rPr lang="ko-KR" altLang="en-US" dirty="0" err="1">
                <a:latin typeface="+mn-ea"/>
              </a:rPr>
              <a:t>퍼징의</a:t>
            </a:r>
            <a:r>
              <a:rPr lang="ko-KR" altLang="en-US" dirty="0">
                <a:latin typeface="+mn-ea"/>
              </a:rPr>
              <a:t> 기본 프로세스</a:t>
            </a:r>
            <a:r>
              <a:rPr lang="en-US" altLang="ko-KR" dirty="0">
                <a:latin typeface="+mn-ea"/>
              </a:rPr>
              <a:t>(1/3)</a:t>
            </a:r>
            <a:endParaRPr lang="ko-KR" altLang="en-US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대상 프로그램 </a:t>
            </a:r>
            <a:r>
              <a:rPr lang="en-US" altLang="ko-KR" dirty="0">
                <a:latin typeface="+mn-ea"/>
              </a:rPr>
              <a:t>(Target Program) </a:t>
            </a:r>
          </a:p>
          <a:p>
            <a:pPr lvl="4"/>
            <a:r>
              <a:rPr lang="ko-KR" altLang="en-US" dirty="0">
                <a:latin typeface="+mn-ea"/>
              </a:rPr>
              <a:t>테스트중인 프로그램으로 바이너리 또는 소스 코드 </a:t>
            </a:r>
          </a:p>
          <a:p>
            <a:pPr lvl="5"/>
            <a:r>
              <a:rPr lang="ko-KR" altLang="en-US" sz="1600" dirty="0">
                <a:latin typeface="+mn-ea"/>
              </a:rPr>
              <a:t>실제 소프트웨어의 소스 코드는 일반적으로 쉽게 액세스 할 수 없기 때문에 </a:t>
            </a:r>
            <a:r>
              <a:rPr lang="en-US" altLang="ko-KR" sz="1600" dirty="0" err="1">
                <a:latin typeface="+mn-ea"/>
              </a:rPr>
              <a:t>fuzzer</a:t>
            </a:r>
            <a:r>
              <a:rPr lang="ko-KR" altLang="en-US" sz="1600" dirty="0">
                <a:latin typeface="+mn-ea"/>
              </a:rPr>
              <a:t>는 대부분의 경우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바이너리 코드를 대상으로 함</a:t>
            </a:r>
          </a:p>
          <a:p>
            <a:pPr lvl="2"/>
            <a:endParaRPr lang="ko-KR" altLang="en-US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모니터 </a:t>
            </a:r>
            <a:r>
              <a:rPr lang="en-US" altLang="ko-KR" dirty="0">
                <a:latin typeface="+mn-ea"/>
              </a:rPr>
              <a:t>(Monitor)</a:t>
            </a:r>
          </a:p>
          <a:p>
            <a:pPr lvl="4"/>
            <a:r>
              <a:rPr lang="ko-KR" altLang="en-US" dirty="0">
                <a:latin typeface="+mn-ea"/>
              </a:rPr>
              <a:t>일반적으로 화이트 박스 또는 그레이 박스의 </a:t>
            </a:r>
            <a:r>
              <a:rPr lang="en-US" altLang="ko-KR" dirty="0" err="1">
                <a:latin typeface="+mn-ea"/>
              </a:rPr>
              <a:t>fuzzer</a:t>
            </a:r>
            <a:r>
              <a:rPr lang="ko-KR" altLang="en-US" dirty="0">
                <a:latin typeface="+mn-ea"/>
              </a:rPr>
              <a:t>에 있음</a:t>
            </a:r>
          </a:p>
          <a:p>
            <a:pPr lvl="4"/>
            <a:r>
              <a:rPr lang="ko-KR" altLang="en-US" dirty="0">
                <a:latin typeface="+mn-ea"/>
              </a:rPr>
              <a:t>코드 계측</a:t>
            </a:r>
            <a:r>
              <a:rPr lang="en-US" altLang="ko-KR" dirty="0">
                <a:latin typeface="+mn-ea"/>
              </a:rPr>
              <a:t>(code instrumentation), </a:t>
            </a:r>
            <a:r>
              <a:rPr lang="ko-KR" altLang="en-US" dirty="0">
                <a:latin typeface="+mn-ea"/>
              </a:rPr>
              <a:t>오염 분석</a:t>
            </a:r>
            <a:r>
              <a:rPr lang="en-US" altLang="ko-KR" dirty="0">
                <a:latin typeface="+mn-ea"/>
              </a:rPr>
              <a:t>(taint analysis) </a:t>
            </a:r>
            <a:r>
              <a:rPr lang="ko-KR" altLang="en-US" dirty="0">
                <a:latin typeface="+mn-ea"/>
              </a:rPr>
              <a:t>등과 같은 기술을 활용</a:t>
            </a:r>
          </a:p>
          <a:p>
            <a:pPr lvl="5"/>
            <a:r>
              <a:rPr lang="ko-KR" altLang="en-US" sz="1600" dirty="0">
                <a:latin typeface="+mn-ea"/>
              </a:rPr>
              <a:t>코드 적용 범위</a:t>
            </a:r>
            <a:r>
              <a:rPr lang="en-US" altLang="ko-KR" sz="1600" dirty="0">
                <a:latin typeface="+mn-ea"/>
              </a:rPr>
              <a:t>(code coverage), </a:t>
            </a:r>
            <a:r>
              <a:rPr lang="ko-KR" altLang="en-US" sz="1600" dirty="0">
                <a:latin typeface="+mn-ea"/>
              </a:rPr>
              <a:t>데이터 흐름</a:t>
            </a:r>
            <a:r>
              <a:rPr lang="en-US" altLang="ko-KR" sz="1600" dirty="0">
                <a:latin typeface="+mn-ea"/>
              </a:rPr>
              <a:t>(data flow) </a:t>
            </a:r>
            <a:r>
              <a:rPr lang="ko-KR" altLang="en-US" sz="1600" dirty="0">
                <a:latin typeface="+mn-ea"/>
              </a:rPr>
              <a:t>또는 대상 프로그램의 기타 유용한 런타임 정보를 수집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4" name="_x233042112" descr="EMB000067406b28">
            <a:extLst>
              <a:ext uri="{FF2B5EF4-FFF2-40B4-BE49-F238E27FC236}">
                <a16:creationId xmlns:a16="http://schemas.microsoft.com/office/drawing/2014/main" id="{6D7565E8-A934-46CD-8081-B823A8B4E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667" y="41155"/>
            <a:ext cx="2528591" cy="216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DDD9BE-CA04-4CAB-9F1C-2AA2008B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87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+mn-ea"/>
              </a:rPr>
              <a:t>논문 분석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편</a:t>
            </a:r>
            <a:r>
              <a:rPr lang="en-US" altLang="ko-KR" dirty="0">
                <a:latin typeface="+mn-ea"/>
              </a:rPr>
              <a:t>(1/2)</a:t>
            </a:r>
          </a:p>
          <a:p>
            <a:pPr lvl="1"/>
            <a:r>
              <a:rPr lang="en-US" altLang="ko-KR" dirty="0">
                <a:latin typeface="+mn-ea"/>
              </a:rPr>
              <a:t>Fuzzing: State of the Art</a:t>
            </a:r>
          </a:p>
          <a:p>
            <a:pPr lvl="2"/>
            <a:r>
              <a:rPr lang="ko-KR" altLang="en-US" dirty="0" err="1">
                <a:latin typeface="+mn-ea"/>
              </a:rPr>
              <a:t>퍼징의</a:t>
            </a:r>
            <a:r>
              <a:rPr lang="ko-KR" altLang="en-US" dirty="0">
                <a:latin typeface="+mn-ea"/>
              </a:rPr>
              <a:t> 기본 프로세스</a:t>
            </a:r>
            <a:r>
              <a:rPr lang="en-US" altLang="ko-KR" dirty="0">
                <a:latin typeface="+mn-ea"/>
              </a:rPr>
              <a:t>(2/3)</a:t>
            </a:r>
          </a:p>
          <a:p>
            <a:pPr lvl="3"/>
            <a:r>
              <a:rPr lang="ko-KR" altLang="en-US" dirty="0">
                <a:latin typeface="+mn-ea"/>
              </a:rPr>
              <a:t>테스트 케이스 </a:t>
            </a:r>
            <a:r>
              <a:rPr lang="ko-KR" altLang="en-US" dirty="0" err="1">
                <a:latin typeface="+mn-ea"/>
              </a:rPr>
              <a:t>생성기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(Test case generator)</a:t>
            </a:r>
          </a:p>
          <a:p>
            <a:pPr lvl="4"/>
            <a:r>
              <a:rPr lang="en-US" altLang="ko-KR" sz="1600" dirty="0" err="1">
                <a:latin typeface="+mn-ea"/>
              </a:rPr>
              <a:t>fuzzer</a:t>
            </a:r>
            <a:r>
              <a:rPr lang="ko-KR" altLang="en-US" sz="1600" dirty="0">
                <a:latin typeface="+mn-ea"/>
              </a:rPr>
              <a:t>가 테스트 케이스를 생성하는 주요 방법</a:t>
            </a:r>
          </a:p>
          <a:p>
            <a:pPr lvl="5"/>
            <a:r>
              <a:rPr lang="ko-KR" altLang="en-US" sz="1400" dirty="0">
                <a:latin typeface="+mn-ea"/>
              </a:rPr>
              <a:t>변이 기반</a:t>
            </a:r>
            <a:r>
              <a:rPr lang="en-US" altLang="ko-KR" sz="1400" dirty="0">
                <a:latin typeface="+mn-ea"/>
              </a:rPr>
              <a:t>(mutation-based, dumb fuzzing)</a:t>
            </a:r>
          </a:p>
          <a:p>
            <a:pPr lvl="6"/>
            <a:r>
              <a:rPr lang="en-US" altLang="ko-KR" sz="1200" dirty="0">
                <a:latin typeface="+mn-ea"/>
              </a:rPr>
              <a:t>well-formed seed </a:t>
            </a:r>
            <a:r>
              <a:rPr lang="ko-KR" altLang="en-US" sz="1200" dirty="0">
                <a:latin typeface="+mn-ea"/>
              </a:rPr>
              <a:t>파일을 무작위로 돌연변이화 하거나 런타임 중에 수집 된 </a:t>
            </a:r>
            <a:r>
              <a:rPr lang="en-US" altLang="ko-KR" sz="1200" dirty="0">
                <a:latin typeface="+mn-ea"/>
              </a:rPr>
              <a:t>target-program-oriented </a:t>
            </a:r>
            <a:r>
              <a:rPr lang="ko-KR" altLang="en-US" sz="1200" dirty="0">
                <a:latin typeface="+mn-ea"/>
              </a:rPr>
              <a:t>정보를 기반으로 조정할 수 있는 입력을 생성</a:t>
            </a:r>
          </a:p>
          <a:p>
            <a:pPr lvl="3"/>
            <a:endParaRPr lang="ko-KR" altLang="en-US" dirty="0">
              <a:latin typeface="+mn-ea"/>
            </a:endParaRPr>
          </a:p>
          <a:p>
            <a:pPr lvl="5"/>
            <a:r>
              <a:rPr lang="ko-KR" altLang="en-US" sz="1400" dirty="0">
                <a:latin typeface="+mn-ea"/>
              </a:rPr>
              <a:t>문법 기반</a:t>
            </a:r>
            <a:r>
              <a:rPr lang="en-US" altLang="ko-KR" sz="1400" dirty="0">
                <a:latin typeface="+mn-ea"/>
              </a:rPr>
              <a:t>(grammar-based, smart fuzzing)</a:t>
            </a:r>
          </a:p>
          <a:p>
            <a:pPr lvl="6"/>
            <a:r>
              <a:rPr lang="ko-KR" altLang="en-US" sz="1200" dirty="0" err="1">
                <a:latin typeface="+mn-ea"/>
              </a:rPr>
              <a:t>시드</a:t>
            </a:r>
            <a:r>
              <a:rPr lang="ko-KR" altLang="en-US" sz="1200" dirty="0">
                <a:latin typeface="+mn-ea"/>
              </a:rPr>
              <a:t> 파일이 필요하지 않음</a:t>
            </a:r>
          </a:p>
          <a:p>
            <a:pPr lvl="6"/>
            <a:r>
              <a:rPr lang="ko-KR" altLang="en-US" sz="1200" dirty="0">
                <a:latin typeface="+mn-ea"/>
              </a:rPr>
              <a:t>문법과 같은 </a:t>
            </a:r>
            <a:r>
              <a:rPr lang="ko-KR" altLang="en-US" sz="1200" dirty="0" err="1">
                <a:latin typeface="+mn-ea"/>
              </a:rPr>
              <a:t>사항들로부터</a:t>
            </a:r>
            <a:r>
              <a:rPr lang="ko-KR" altLang="en-US" sz="1200" dirty="0">
                <a:latin typeface="+mn-ea"/>
              </a:rPr>
              <a:t> 입력을 생성</a:t>
            </a:r>
          </a:p>
          <a:p>
            <a:pPr lvl="6"/>
            <a:r>
              <a:rPr lang="ko-KR" altLang="en-US" sz="1200" dirty="0" err="1">
                <a:latin typeface="+mn-ea"/>
              </a:rPr>
              <a:t>퍼징의</a:t>
            </a:r>
            <a:r>
              <a:rPr lang="ko-KR" altLang="en-US" sz="1200" dirty="0">
                <a:latin typeface="+mn-ea"/>
              </a:rPr>
              <a:t> 테스트 케이스는 일반적으로 초기 구문 분석 단계를 통과할 만큼 유효하고 대상 프로그램의 심층 논리에서 버그를 유발할 만큼 무효한 “</a:t>
            </a:r>
            <a:r>
              <a:rPr lang="ko-KR" altLang="en-US" sz="1200" dirty="0" err="1">
                <a:latin typeface="+mn-ea"/>
              </a:rPr>
              <a:t>반유효</a:t>
            </a:r>
            <a:r>
              <a:rPr lang="ko-KR" altLang="en-US" sz="1200" dirty="0">
                <a:latin typeface="+mn-ea"/>
              </a:rPr>
              <a:t>” 입력 값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4" name="_x233042112" descr="EMB000067406b28">
            <a:extLst>
              <a:ext uri="{FF2B5EF4-FFF2-40B4-BE49-F238E27FC236}">
                <a16:creationId xmlns:a16="http://schemas.microsoft.com/office/drawing/2014/main" id="{6D7565E8-A934-46CD-8081-B823A8B4E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667" y="41155"/>
            <a:ext cx="2528591" cy="216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8D36B1-4906-4DA0-B780-09EA4A30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논문 분석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편</a:t>
            </a:r>
            <a:r>
              <a:rPr lang="en-US" altLang="ko-KR" dirty="0">
                <a:latin typeface="+mn-ea"/>
              </a:rPr>
              <a:t>(1/2)</a:t>
            </a:r>
          </a:p>
          <a:p>
            <a:pPr lvl="1"/>
            <a:r>
              <a:rPr lang="en-US" altLang="ko-KR" dirty="0">
                <a:latin typeface="+mn-ea"/>
              </a:rPr>
              <a:t>Fuzzing: State of the Art</a:t>
            </a:r>
          </a:p>
          <a:p>
            <a:pPr lvl="2"/>
            <a:r>
              <a:rPr lang="ko-KR" altLang="en-US" dirty="0" err="1">
                <a:latin typeface="+mn-ea"/>
              </a:rPr>
              <a:t>퍼징의</a:t>
            </a:r>
            <a:r>
              <a:rPr lang="ko-KR" altLang="en-US" dirty="0">
                <a:latin typeface="+mn-ea"/>
              </a:rPr>
              <a:t> 기본 프로세스</a:t>
            </a:r>
            <a:r>
              <a:rPr lang="en-US" altLang="ko-KR" dirty="0">
                <a:latin typeface="+mn-ea"/>
              </a:rPr>
              <a:t>(3/3)</a:t>
            </a:r>
          </a:p>
          <a:p>
            <a:pPr lvl="3"/>
            <a:r>
              <a:rPr lang="ko-KR" altLang="en-US" dirty="0">
                <a:latin typeface="+mn-ea"/>
              </a:rPr>
              <a:t>버그 탐지기 </a:t>
            </a:r>
            <a:r>
              <a:rPr lang="en-US" altLang="ko-KR" dirty="0">
                <a:latin typeface="+mn-ea"/>
              </a:rPr>
              <a:t>(Bug detector) </a:t>
            </a:r>
          </a:p>
          <a:p>
            <a:pPr lvl="4"/>
            <a:r>
              <a:rPr lang="ko-KR" altLang="en-US" sz="1600" dirty="0">
                <a:latin typeface="+mn-ea"/>
              </a:rPr>
              <a:t>사용자가 대상 프로그램에서 잠재적 버그를 발견 할 수 있도록 설계되고 구현됨</a:t>
            </a:r>
          </a:p>
          <a:p>
            <a:pPr lvl="4"/>
            <a:r>
              <a:rPr lang="ko-KR" altLang="en-US" sz="1600" dirty="0">
                <a:latin typeface="+mn-ea"/>
              </a:rPr>
              <a:t>대상 프로그램이 충돌하거나 오류를 보고하면 버그 감지기 모듈은 관련 정보를 수집하고 분석하여 버그가 있는지 판단 </a:t>
            </a:r>
          </a:p>
          <a:p>
            <a:pPr lvl="5"/>
            <a:r>
              <a:rPr lang="en-US" altLang="ko-KR" sz="1400" dirty="0">
                <a:latin typeface="+mn-ea"/>
              </a:rPr>
              <a:t>e.g., </a:t>
            </a:r>
            <a:r>
              <a:rPr lang="ko-KR" altLang="en-US" sz="1400" dirty="0">
                <a:latin typeface="+mn-ea"/>
              </a:rPr>
              <a:t>스택 추적</a:t>
            </a:r>
          </a:p>
          <a:p>
            <a:pPr lvl="2"/>
            <a:endParaRPr lang="ko-KR" altLang="en-US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버그 필터</a:t>
            </a:r>
            <a:r>
              <a:rPr lang="en-US" altLang="ko-KR" dirty="0">
                <a:latin typeface="+mn-ea"/>
              </a:rPr>
              <a:t>(Bug filter) </a:t>
            </a:r>
          </a:p>
          <a:p>
            <a:pPr lvl="4"/>
            <a:r>
              <a:rPr lang="ko-KR" altLang="en-US" sz="1600" dirty="0">
                <a:latin typeface="+mn-ea"/>
              </a:rPr>
              <a:t>보고 된 모든 버그로부터 악용 가능한 버그를 필터링</a:t>
            </a:r>
          </a:p>
          <a:p>
            <a:pPr lvl="5"/>
            <a:r>
              <a:rPr lang="ko-KR" altLang="en-US" sz="1400" dirty="0">
                <a:latin typeface="+mn-ea"/>
              </a:rPr>
              <a:t>일반적으로 수동적으로 이루어짐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4" name="_x233042112" descr="EMB000067406b28">
            <a:extLst>
              <a:ext uri="{FF2B5EF4-FFF2-40B4-BE49-F238E27FC236}">
                <a16:creationId xmlns:a16="http://schemas.microsoft.com/office/drawing/2014/main" id="{6D7565E8-A934-46CD-8081-B823A8B4E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667" y="41155"/>
            <a:ext cx="2528591" cy="216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6D2B7D-3B8E-4DA2-9BE4-EFE4C356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97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4126</TotalTime>
  <Words>1577</Words>
  <Application>Microsoft Office PowerPoint</Application>
  <PresentationFormat>화면 슬라이드 쇼(4:3)</PresentationFormat>
  <Paragraphs>338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Arial Unicode MS</vt:lpstr>
      <vt:lpstr>맑은 고딕</vt:lpstr>
      <vt:lpstr>Arial</vt:lpstr>
      <vt:lpstr>Calibri</vt:lpstr>
      <vt:lpstr>Calibri Light</vt:lpstr>
      <vt:lpstr>Office 테마</vt:lpstr>
      <vt:lpstr>진행 사항 슬라이드</vt:lpstr>
      <vt:lpstr>목차</vt:lpstr>
      <vt:lpstr>1. 현재 상황</vt:lpstr>
      <vt:lpstr>1. 현재 상황</vt:lpstr>
      <vt:lpstr>1. 현재 상황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2. 진행 사항</vt:lpstr>
      <vt:lpstr>3. 추후 계획</vt:lpstr>
      <vt:lpstr># 추가 사항</vt:lpstr>
      <vt:lpstr># 추가 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 상진</dc:creator>
  <cp:lastModifiedBy>paran_son</cp:lastModifiedBy>
  <cp:revision>354</cp:revision>
  <dcterms:created xsi:type="dcterms:W3CDTF">2018-10-02T08:57:00Z</dcterms:created>
  <dcterms:modified xsi:type="dcterms:W3CDTF">2019-03-13T14:36:45Z</dcterms:modified>
</cp:coreProperties>
</file>