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7" r:id="rId3"/>
    <p:sldId id="290" r:id="rId4"/>
    <p:sldId id="285" r:id="rId5"/>
    <p:sldId id="287" r:id="rId6"/>
    <p:sldId id="288" r:id="rId7"/>
    <p:sldId id="289" r:id="rId8"/>
    <p:sldId id="286" r:id="rId9"/>
    <p:sldId id="283" r:id="rId10"/>
    <p:sldId id="273" r:id="rId11"/>
    <p:sldId id="275" r:id="rId12"/>
    <p:sldId id="268" r:id="rId13"/>
    <p:sldId id="282" r:id="rId14"/>
    <p:sldId id="284" r:id="rId15"/>
    <p:sldId id="269" r:id="rId16"/>
    <p:sldId id="270" r:id="rId17"/>
    <p:sldId id="279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67665EA-C85A-46CD-B7FC-40F5DA7FB4D8}">
          <p14:sldIdLst>
            <p14:sldId id="258"/>
            <p14:sldId id="257"/>
            <p14:sldId id="290"/>
            <p14:sldId id="285"/>
            <p14:sldId id="287"/>
            <p14:sldId id="288"/>
            <p14:sldId id="289"/>
            <p14:sldId id="286"/>
            <p14:sldId id="283"/>
            <p14:sldId id="273"/>
            <p14:sldId id="275"/>
            <p14:sldId id="268"/>
            <p14:sldId id="282"/>
            <p14:sldId id="284"/>
            <p14:sldId id="269"/>
            <p14:sldId id="270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36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463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dirty="0" smtClean="0"/>
              <a:t>오픈소스 메시지 브로커의 </a:t>
            </a:r>
            <a:r>
              <a:rPr lang="ko-KR" altLang="en-US" sz="1400" dirty="0"/>
              <a:t>인기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4712</c:v>
                </c:pt>
                <c:pt idx="1">
                  <c:v>2670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C-4B0A-A687-9B8B2A29E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Kafka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9084</c:v>
                </c:pt>
                <c:pt idx="1">
                  <c:v>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C-4B0A-A687-9B8B2A29E5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Celery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10700</c:v>
                </c:pt>
                <c:pt idx="1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CC-4B0A-A687-9B8B2A29E5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ZeroMQ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4630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CC-4B0A-A687-9B8B2A29E59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ActiveMQ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1025</c:v>
                </c:pt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CC-4B0A-A687-9B8B2A29E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052872"/>
        <c:axId val="345056480"/>
      </c:barChart>
      <c:catAx>
        <c:axId val="34505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56480"/>
        <c:crosses val="autoZero"/>
        <c:auto val="1"/>
        <c:lblAlgn val="ctr"/>
        <c:lblOffset val="100"/>
        <c:noMultiLvlLbl val="0"/>
      </c:catAx>
      <c:valAx>
        <c:axId val="3450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5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년도 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취약점 </a:t>
            </a:r>
            <a:r>
              <a:rPr lang="ko-KR" altLang="en-US" dirty="0"/>
              <a:t>수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BF-4536-AA89-097C49E8A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5078120"/>
        <c:axId val="345079104"/>
      </c:lineChart>
      <c:catAx>
        <c:axId val="34507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79104"/>
        <c:crosses val="autoZero"/>
        <c:auto val="1"/>
        <c:lblAlgn val="ctr"/>
        <c:lblOffset val="100"/>
        <c:noMultiLvlLbl val="0"/>
      </c:catAx>
      <c:valAx>
        <c:axId val="34507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781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8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 dirty="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 dirty="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 dirty="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dirty="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 dirty="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 dirty="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 dirty="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 dirty="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 dirty="0">
              <a:solidFill>
                <a:srgbClr val="F47B2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8E40-5F1B-4EAC-9B76-2A2615DAE407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en-US" altLang="ko-KR" sz="4400" dirty="0">
                <a:latin typeface="+mj-ea"/>
              </a:rPr>
              <a:t>RabbitMQ </a:t>
            </a:r>
            <a:r>
              <a:rPr lang="ko-KR" altLang="en-US" sz="4400" dirty="0">
                <a:latin typeface="+mj-ea"/>
              </a:rPr>
              <a:t>취약점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보완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/>
              <a:t>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2018/10/16, 3-2 Capstone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RabbitMQ</a:t>
            </a:r>
            <a:r>
              <a:rPr lang="ko-KR" altLang="en-US" dirty="0" smtClean="0"/>
              <a:t>의 알려진 보안 취약점</a:t>
            </a:r>
            <a:r>
              <a:rPr lang="en-US" altLang="ko-KR" dirty="0"/>
              <a:t>(</a:t>
            </a:r>
            <a:r>
              <a:rPr lang="en-US" altLang="ko-KR" dirty="0" smtClean="0"/>
              <a:t>1/2)</a:t>
            </a:r>
            <a:endParaRPr lang="en-US" altLang="ko-KR" dirty="0"/>
          </a:p>
          <a:p>
            <a:pPr lvl="1"/>
            <a:r>
              <a:rPr lang="en-US" altLang="ko-KR" dirty="0"/>
              <a:t>DoS(Denial of service)</a:t>
            </a:r>
          </a:p>
          <a:p>
            <a:pPr lvl="2"/>
            <a:r>
              <a:rPr lang="en-US" altLang="ko-KR" dirty="0"/>
              <a:t>CVE-2015-8786</a:t>
            </a:r>
          </a:p>
          <a:p>
            <a:pPr lvl="2"/>
            <a:r>
              <a:rPr lang="ko-KR" altLang="en-US" dirty="0"/>
              <a:t>년도</a:t>
            </a:r>
            <a:r>
              <a:rPr lang="en-US" altLang="ko-KR" dirty="0"/>
              <a:t>: 2015</a:t>
            </a:r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6.8</a:t>
            </a:r>
          </a:p>
          <a:p>
            <a:pPr lvl="2"/>
            <a:r>
              <a:rPr lang="en-US" altLang="ko-KR" dirty="0"/>
              <a:t>3.6.1 </a:t>
            </a:r>
            <a:r>
              <a:rPr lang="ko-KR" altLang="en-US" dirty="0"/>
              <a:t>이전 버전에서 관리 플러그인을 사용하면 특정 권한을 가진 원격인증 사용자가 몇몇 개개 변수를 통해 서비스 거부를 발생시킬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Gain </a:t>
            </a:r>
            <a:r>
              <a:rPr lang="en-US" altLang="ko-KR" dirty="0" smtClean="0"/>
              <a:t>Information</a:t>
            </a:r>
            <a:endParaRPr lang="en-US" altLang="ko-KR" dirty="0"/>
          </a:p>
          <a:p>
            <a:pPr lvl="2"/>
            <a:r>
              <a:rPr lang="en-US" altLang="ko-KR" dirty="0"/>
              <a:t>CVE-2016-0929</a:t>
            </a:r>
          </a:p>
          <a:p>
            <a:pPr lvl="2"/>
            <a:r>
              <a:rPr lang="ko-KR" altLang="en-US" dirty="0"/>
              <a:t>년도 </a:t>
            </a:r>
            <a:r>
              <a:rPr lang="en-US" altLang="ko-KR" dirty="0"/>
              <a:t>: 2016</a:t>
            </a:r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 </a:t>
            </a:r>
            <a:r>
              <a:rPr lang="en-US" altLang="ko-KR" dirty="0" smtClean="0"/>
              <a:t>5.0</a:t>
            </a:r>
          </a:p>
          <a:p>
            <a:pPr lvl="2"/>
            <a:r>
              <a:rPr lang="ko-KR" altLang="en-US" dirty="0" smtClean="0"/>
              <a:t>실패한 명령들이 로그에 기록 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중요한 정보를 얻을 수 있음</a:t>
            </a:r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87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RabbitMQ</a:t>
            </a:r>
            <a:r>
              <a:rPr lang="ko-KR" altLang="en-US" dirty="0"/>
              <a:t>의 알려진 </a:t>
            </a:r>
            <a:r>
              <a:rPr lang="ko-KR" altLang="en-US" dirty="0" smtClean="0"/>
              <a:t>보안 취약점</a:t>
            </a:r>
            <a:r>
              <a:rPr lang="en-US" altLang="ko-KR" dirty="0" smtClean="0"/>
              <a:t>(2/2)</a:t>
            </a:r>
            <a:endParaRPr lang="en-US" altLang="ko-KR" dirty="0"/>
          </a:p>
          <a:p>
            <a:pPr lvl="1"/>
            <a:r>
              <a:rPr lang="en-US" altLang="ko-KR" dirty="0"/>
              <a:t>Cross Site Scripting (XSS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CVE-2017-4967</a:t>
            </a:r>
            <a:endParaRPr lang="en-US" altLang="ko-KR" dirty="0"/>
          </a:p>
          <a:p>
            <a:pPr lvl="2"/>
            <a:r>
              <a:rPr lang="ko-KR" altLang="en-US" dirty="0"/>
              <a:t>년도 </a:t>
            </a:r>
            <a:r>
              <a:rPr lang="en-US" altLang="ko-KR" dirty="0"/>
              <a:t>: </a:t>
            </a:r>
            <a:r>
              <a:rPr lang="en-US" altLang="ko-KR" dirty="0" smtClean="0"/>
              <a:t>2017</a:t>
            </a:r>
            <a:endParaRPr lang="en-US" altLang="ko-KR" dirty="0"/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</a:t>
            </a:r>
            <a:r>
              <a:rPr lang="en-US" altLang="ko-KR" dirty="0" smtClean="0"/>
              <a:t>4.3</a:t>
            </a:r>
            <a:endParaRPr lang="en-US" altLang="ko-KR" dirty="0"/>
          </a:p>
          <a:p>
            <a:pPr lvl="2"/>
            <a:r>
              <a:rPr lang="en-US" altLang="ko-KR" dirty="0" smtClean="0"/>
              <a:t>3.6.9 </a:t>
            </a:r>
            <a:r>
              <a:rPr lang="ko-KR" altLang="en-US" dirty="0" smtClean="0"/>
              <a:t>이하 버전의 관리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에서 사이트에 악의 적인 스크립트를 넣어 공격하는 </a:t>
            </a:r>
            <a:r>
              <a:rPr lang="en-US" altLang="ko-KR" dirty="0" smtClean="0"/>
              <a:t>XSS </a:t>
            </a:r>
            <a:r>
              <a:rPr lang="ko-KR" altLang="en-US" dirty="0" smtClean="0"/>
              <a:t>공격 취약점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Authentication</a:t>
            </a:r>
          </a:p>
          <a:p>
            <a:pPr lvl="2"/>
            <a:r>
              <a:rPr lang="en-US" altLang="ko-KR" dirty="0" smtClean="0"/>
              <a:t>CVE-2016-9877</a:t>
            </a:r>
            <a:endParaRPr lang="en-US" altLang="ko-KR" dirty="0"/>
          </a:p>
          <a:p>
            <a:pPr lvl="2"/>
            <a:r>
              <a:rPr lang="ko-KR" altLang="en-US" dirty="0"/>
              <a:t>년도 </a:t>
            </a:r>
            <a:r>
              <a:rPr lang="en-US" altLang="ko-KR" dirty="0"/>
              <a:t>: </a:t>
            </a:r>
            <a:r>
              <a:rPr lang="en-US" altLang="ko-KR" dirty="0" smtClean="0"/>
              <a:t>2016</a:t>
            </a:r>
            <a:endParaRPr lang="en-US" altLang="ko-KR" dirty="0"/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</a:t>
            </a:r>
            <a:r>
              <a:rPr lang="en-US" altLang="ko-KR" dirty="0" smtClean="0"/>
              <a:t>7.5</a:t>
            </a:r>
            <a:endParaRPr lang="en-US" altLang="ko-KR" dirty="0"/>
          </a:p>
          <a:p>
            <a:pPr lvl="2"/>
            <a:r>
              <a:rPr lang="en-US" altLang="ko-KR" dirty="0" smtClean="0"/>
              <a:t>3.6.6 </a:t>
            </a:r>
            <a:r>
              <a:rPr lang="ko-KR" altLang="en-US" dirty="0" smtClean="0"/>
              <a:t>이하 버전에서 </a:t>
            </a:r>
            <a:r>
              <a:rPr lang="en-US" altLang="ko-KR" dirty="0" smtClean="0"/>
              <a:t>MQTT(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에서 사용되는 메시지 프로토콜</a:t>
            </a:r>
            <a:r>
              <a:rPr lang="en-US" altLang="ko-KR" dirty="0" smtClean="0"/>
              <a:t>) username/password </a:t>
            </a:r>
            <a:r>
              <a:rPr lang="ko-KR" altLang="en-US" dirty="0" smtClean="0"/>
              <a:t>쌍으로 연결 인증을 성공한 경우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가 누락되어도 인증 성공하는 취약점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114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RabbitMQ </a:t>
            </a:r>
            <a:r>
              <a:rPr lang="ko-KR" altLang="en-US" dirty="0"/>
              <a:t>프로그램 분석 및 </a:t>
            </a:r>
            <a:r>
              <a:rPr lang="ko-KR" altLang="en-US" dirty="0" smtClean="0"/>
              <a:t>문서화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오픈소스및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CloudAMQP</a:t>
            </a:r>
            <a:r>
              <a:rPr lang="ko-KR" altLang="en-US" dirty="0" smtClean="0"/>
              <a:t>의 문서 분석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github</a:t>
            </a:r>
            <a:r>
              <a:rPr lang="ko-KR" altLang="en-US" dirty="0" smtClean="0"/>
              <a:t>를 사용하여 문서화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RabbitMQ</a:t>
            </a:r>
            <a:r>
              <a:rPr lang="en-US" altLang="ko-KR" dirty="0"/>
              <a:t> </a:t>
            </a:r>
            <a:r>
              <a:rPr lang="ko-KR" altLang="en-US" dirty="0" smtClean="0"/>
              <a:t>취약점 분석 및 취약점을 보완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취약점 분석 </a:t>
            </a:r>
            <a:r>
              <a:rPr lang="ko-KR" altLang="en-US" smtClean="0"/>
              <a:t>기법 사용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취약점을 보완한 프로그램 적용 및 테스트</a:t>
            </a:r>
            <a:endParaRPr lang="en-US" altLang="ko-KR" dirty="0"/>
          </a:p>
          <a:p>
            <a:pPr lvl="2"/>
            <a:r>
              <a:rPr lang="ko-KR" altLang="en-US" dirty="0" smtClean="0"/>
              <a:t>오픈소스인 </a:t>
            </a:r>
            <a:r>
              <a:rPr lang="en-US" altLang="ko-KR" dirty="0" err="1" smtClean="0"/>
              <a:t>RabbitMQ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취약점 보완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프로그램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495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취약점 분석 기법</a:t>
            </a:r>
            <a:r>
              <a:rPr lang="en-US" altLang="ko-KR" dirty="0" smtClean="0"/>
              <a:t>(1/2)</a:t>
            </a:r>
            <a:endParaRPr lang="en-US" altLang="ko-KR" dirty="0"/>
          </a:p>
          <a:p>
            <a:pPr lvl="1"/>
            <a:r>
              <a:rPr lang="en-US" altLang="ko-KR" dirty="0" smtClean="0"/>
              <a:t>Fuzzing(Fuzz testing)</a:t>
            </a:r>
            <a:endParaRPr lang="en-US" altLang="ko-KR" dirty="0"/>
          </a:p>
          <a:p>
            <a:pPr lvl="2"/>
            <a:r>
              <a:rPr lang="ko-KR" altLang="en-US" dirty="0"/>
              <a:t>소프트웨어에 무작위로 값을 반복적으로 </a:t>
            </a:r>
            <a:r>
              <a:rPr lang="ko-KR" altLang="en-US" dirty="0" smtClean="0"/>
              <a:t>하여 에러가 </a:t>
            </a:r>
            <a:r>
              <a:rPr lang="ko-KR" altLang="en-US" dirty="0"/>
              <a:t>발생하면 원인을 분석해 보안 상의 취약점을 찾는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취약점이 </a:t>
            </a:r>
            <a:r>
              <a:rPr lang="en-US" altLang="ko-KR" dirty="0" smtClean="0"/>
              <a:t>Fuzzing</a:t>
            </a:r>
            <a:r>
              <a:rPr lang="ko-KR" altLang="en-US" dirty="0" smtClean="0"/>
              <a:t>을 통해 발견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Symbolic </a:t>
            </a:r>
            <a:r>
              <a:rPr lang="en-US" altLang="ko-KR" dirty="0" smtClean="0"/>
              <a:t>Execution</a:t>
            </a:r>
          </a:p>
          <a:p>
            <a:pPr lvl="2"/>
            <a:r>
              <a:rPr lang="ko-KR" altLang="en-US" dirty="0" smtClean="0"/>
              <a:t>프로그램의 입력 값에 대한 실행 경로를 분석하기 위한 기법</a:t>
            </a:r>
            <a:endParaRPr lang="en-US" altLang="ko-KR" dirty="0"/>
          </a:p>
          <a:p>
            <a:pPr lvl="2"/>
            <a:r>
              <a:rPr lang="ko-KR" altLang="en-US" dirty="0" err="1" smtClean="0"/>
              <a:t>분기문의</a:t>
            </a:r>
            <a:r>
              <a:rPr lang="ko-KR" altLang="en-US" dirty="0" smtClean="0"/>
              <a:t> </a:t>
            </a:r>
            <a:r>
              <a:rPr lang="ko-KR" altLang="en-US" dirty="0"/>
              <a:t>조건을 보고 프로그램의 어떤 지점에서 각 변수가 어떤 값을 갖는지 알아냄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06" y="4320097"/>
            <a:ext cx="1396966" cy="18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취약점 분석 기법</a:t>
            </a:r>
            <a:r>
              <a:rPr lang="en-US" altLang="ko-KR" dirty="0" smtClean="0"/>
              <a:t>(2/2)</a:t>
            </a:r>
          </a:p>
          <a:p>
            <a:pPr lvl="1"/>
            <a:r>
              <a:rPr lang="en-US" altLang="ko-KR" dirty="0"/>
              <a:t>Taint Analysis</a:t>
            </a:r>
          </a:p>
          <a:p>
            <a:pPr lvl="2"/>
            <a:r>
              <a:rPr lang="ko-KR" altLang="en-US" dirty="0"/>
              <a:t>사용자 입력 값을 통해 어떤 레지스터와 메모리 영역이 제어 가능한지 확인하는 기법</a:t>
            </a:r>
            <a:endParaRPr lang="en-US" altLang="ko-KR" dirty="0"/>
          </a:p>
          <a:p>
            <a:pPr lvl="3"/>
            <a:r>
              <a:rPr lang="ko-KR" altLang="en-US" dirty="0"/>
              <a:t>메모리 위치 및 레지스터의 오염</a:t>
            </a:r>
            <a:r>
              <a:rPr lang="en-US" altLang="ko-KR" dirty="0"/>
              <a:t>(taint) </a:t>
            </a:r>
            <a:r>
              <a:rPr lang="ko-KR" altLang="en-US" dirty="0"/>
              <a:t>여부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이외에도</a:t>
            </a:r>
            <a:r>
              <a:rPr lang="en-US" altLang="ko-KR" dirty="0" smtClean="0"/>
              <a:t>..</a:t>
            </a:r>
          </a:p>
          <a:p>
            <a:pPr lvl="2"/>
            <a:r>
              <a:rPr lang="en-US" altLang="ko-KR" dirty="0" smtClean="0"/>
              <a:t>Reverse Engineering</a:t>
            </a:r>
          </a:p>
          <a:p>
            <a:pPr lvl="2"/>
            <a:r>
              <a:rPr lang="ko-KR" altLang="en-US" dirty="0" smtClean="0"/>
              <a:t>소스코드 분석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47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 smtClean="0"/>
              <a:t>현재까지 진행 </a:t>
            </a:r>
            <a:r>
              <a:rPr lang="ko-KR" altLang="en-US" dirty="0"/>
              <a:t>사항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월</a:t>
            </a:r>
            <a:endParaRPr lang="en-US" altLang="ko-KR" dirty="0"/>
          </a:p>
          <a:p>
            <a:pPr lvl="2"/>
            <a:r>
              <a:rPr lang="en-US" altLang="ko-KR" dirty="0" err="1"/>
              <a:t>RabbitMQ</a:t>
            </a:r>
            <a:r>
              <a:rPr lang="ko-KR" altLang="en-US" dirty="0"/>
              <a:t> </a:t>
            </a:r>
            <a:r>
              <a:rPr lang="ko-KR" altLang="en-US" dirty="0" smtClean="0"/>
              <a:t>개념적 이해</a:t>
            </a:r>
            <a:endParaRPr lang="en-US" altLang="ko-KR" dirty="0"/>
          </a:p>
          <a:p>
            <a:pPr lvl="2"/>
            <a:r>
              <a:rPr lang="en-US" altLang="ko-KR" dirty="0" err="1"/>
              <a:t>RabbitMQ</a:t>
            </a:r>
            <a:r>
              <a:rPr lang="en-US" altLang="ko-KR" dirty="0"/>
              <a:t> </a:t>
            </a:r>
            <a:r>
              <a:rPr lang="ko-KR" altLang="en-US" dirty="0" err="1"/>
              <a:t>설치및</a:t>
            </a:r>
            <a:r>
              <a:rPr lang="ko-KR" altLang="en-US" dirty="0"/>
              <a:t> 테스트</a:t>
            </a:r>
            <a:endParaRPr lang="en-US" altLang="ko-KR" dirty="0"/>
          </a:p>
          <a:p>
            <a:pPr lvl="2"/>
            <a:r>
              <a:rPr lang="en-US" altLang="ko-KR" dirty="0" err="1"/>
              <a:t>RabbitMQ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월</a:t>
            </a:r>
            <a:endParaRPr lang="en-US" altLang="ko-KR" dirty="0"/>
          </a:p>
          <a:p>
            <a:pPr lvl="2"/>
            <a:r>
              <a:rPr lang="en-US" altLang="ko-KR" dirty="0"/>
              <a:t>RabbitMQ</a:t>
            </a:r>
            <a:r>
              <a:rPr lang="ko-KR" altLang="en-US" dirty="0"/>
              <a:t>를 통한 주제 선정</a:t>
            </a:r>
            <a:endParaRPr lang="en-US" altLang="ko-KR" dirty="0"/>
          </a:p>
          <a:p>
            <a:pPr lvl="2"/>
            <a:r>
              <a:rPr lang="ko-KR" altLang="en-US" dirty="0"/>
              <a:t>초안 발표</a:t>
            </a:r>
            <a:endParaRPr lang="en-US" altLang="ko-KR" dirty="0"/>
          </a:p>
          <a:p>
            <a:pPr lvl="2"/>
            <a:r>
              <a:rPr lang="en-US" altLang="ko-KR" dirty="0"/>
              <a:t>RabbitMQ </a:t>
            </a:r>
            <a:r>
              <a:rPr lang="ko-KR" altLang="en-US" dirty="0"/>
              <a:t>취약점 정보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/>
          <a:lstStyle/>
          <a:p>
            <a:r>
              <a:rPr lang="ko-KR" altLang="en-US" dirty="0"/>
              <a:t>앞으로의 진행 계획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17945"/>
              </p:ext>
            </p:extLst>
          </p:nvPr>
        </p:nvGraphicFramePr>
        <p:xfrm>
          <a:off x="508002" y="1650998"/>
          <a:ext cx="8441261" cy="2688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6485">
                  <a:extLst>
                    <a:ext uri="{9D8B030D-6E8A-4147-A177-3AD203B41FA5}">
                      <a16:colId xmlns:a16="http://schemas.microsoft.com/office/drawing/2014/main" val="4068545048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191222594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168095212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592132341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898005025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3236945060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2214985540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569302887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3749969956"/>
                    </a:ext>
                  </a:extLst>
                </a:gridCol>
              </a:tblGrid>
              <a:tr h="4741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61384"/>
                  </a:ext>
                </a:extLst>
              </a:tr>
              <a:tr h="738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RabbitMQ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452054"/>
                  </a:ext>
                </a:extLst>
              </a:tr>
              <a:tr h="73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RabbitMQ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보안 취약점 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14020"/>
                  </a:ext>
                </a:extLst>
              </a:tr>
              <a:tr h="738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취약점을 보완한 프로그램 개발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392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624735" y="2387600"/>
            <a:ext cx="1366047" cy="19473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020398" y="3121312"/>
            <a:ext cx="2443336" cy="206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489649" y="3881314"/>
            <a:ext cx="1993950" cy="2060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03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/>
              <a:t>앞으로의 진행 계획</a:t>
            </a:r>
            <a:endParaRPr lang="en-US" altLang="ko-KR" dirty="0"/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2"/>
            <a:r>
              <a:rPr lang="ko-KR" altLang="ko-KR" dirty="0" err="1" smtClean="0"/>
              <a:t>RabbitMQ</a:t>
            </a:r>
            <a:r>
              <a:rPr lang="ko-KR" altLang="ko-KR" dirty="0" err="1"/>
              <a:t>가</a:t>
            </a:r>
            <a:r>
              <a:rPr lang="ko-KR" altLang="ko-KR" dirty="0"/>
              <a:t> 제공하는 기능에 대해 분석 및 실습</a:t>
            </a:r>
          </a:p>
          <a:p>
            <a:pPr lvl="2"/>
            <a:r>
              <a:rPr lang="ko-KR" altLang="ko-KR" dirty="0"/>
              <a:t>플러그인 확장하여 사용</a:t>
            </a:r>
            <a:endParaRPr lang="en-US" altLang="ko-KR" dirty="0"/>
          </a:p>
          <a:p>
            <a:pPr lvl="2"/>
            <a:r>
              <a:rPr lang="ko-KR" altLang="ko-KR" dirty="0"/>
              <a:t>소스코드 구조 </a:t>
            </a:r>
            <a:r>
              <a:rPr lang="ko-KR" altLang="ko-KR" dirty="0" err="1"/>
              <a:t>분석및</a:t>
            </a:r>
            <a:r>
              <a:rPr lang="ko-KR" altLang="ko-KR" dirty="0"/>
              <a:t> 문서화</a:t>
            </a:r>
          </a:p>
          <a:p>
            <a:pPr lvl="2"/>
            <a:r>
              <a:rPr lang="ko-KR" altLang="ko-KR" dirty="0"/>
              <a:t>예제 코드를 활용하여 </a:t>
            </a:r>
            <a:r>
              <a:rPr lang="ko-KR" altLang="ko-KR" dirty="0" err="1"/>
              <a:t>레이턴시</a:t>
            </a:r>
            <a:r>
              <a:rPr lang="ko-KR" altLang="ko-KR" dirty="0"/>
              <a:t> 비교</a:t>
            </a:r>
          </a:p>
          <a:p>
            <a:pPr lvl="2"/>
            <a:r>
              <a:rPr lang="ko-KR" altLang="ko-KR" dirty="0"/>
              <a:t>다른 </a:t>
            </a:r>
            <a:r>
              <a:rPr lang="ko-KR" altLang="ko-KR" dirty="0" err="1"/>
              <a:t>MQ와</a:t>
            </a:r>
            <a:r>
              <a:rPr lang="ko-KR" altLang="ko-KR" dirty="0"/>
              <a:t> 비교</a:t>
            </a:r>
          </a:p>
          <a:p>
            <a:pPr lvl="2"/>
            <a:r>
              <a:rPr lang="ko-KR" altLang="ko-KR" dirty="0"/>
              <a:t>관련 기술 동향 수집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56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/>
              <a:t>앞으로의 진행 계획</a:t>
            </a:r>
            <a:endParaRPr lang="en-US" altLang="ko-KR" dirty="0"/>
          </a:p>
          <a:p>
            <a:pPr lvl="1"/>
            <a:r>
              <a:rPr lang="en-US" altLang="ko-KR" dirty="0"/>
              <a:t>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2"/>
            <a:r>
              <a:rPr lang="ko-KR" altLang="en-US" dirty="0"/>
              <a:t>보안 기능 추가</a:t>
            </a:r>
            <a:endParaRPr lang="en-US" altLang="ko-KR" dirty="0"/>
          </a:p>
          <a:p>
            <a:pPr lvl="3"/>
            <a:r>
              <a:rPr lang="ko-KR" altLang="ko-KR" dirty="0" err="1"/>
              <a:t>RabbitMQ</a:t>
            </a:r>
            <a:r>
              <a:rPr lang="ko-KR" altLang="ko-KR" dirty="0"/>
              <a:t> 보안 관련 기능 </a:t>
            </a:r>
            <a:r>
              <a:rPr lang="ko-KR" altLang="ko-KR" dirty="0" err="1"/>
              <a:t>분석및</a:t>
            </a:r>
            <a:r>
              <a:rPr lang="ko-KR" altLang="ko-KR" dirty="0"/>
              <a:t> 정리</a:t>
            </a:r>
          </a:p>
          <a:p>
            <a:pPr lvl="3"/>
            <a:r>
              <a:rPr lang="ko-KR" altLang="ko-KR" dirty="0"/>
              <a:t>SSL/</a:t>
            </a:r>
            <a:r>
              <a:rPr lang="ko-KR" altLang="ko-KR" dirty="0" err="1"/>
              <a:t>TLS을</a:t>
            </a:r>
            <a:r>
              <a:rPr lang="ko-KR" altLang="ko-KR" dirty="0"/>
              <a:t> 통한 메시지 프로토콜 적용</a:t>
            </a:r>
          </a:p>
          <a:p>
            <a:pPr lvl="3"/>
            <a:r>
              <a:rPr lang="ko-KR" altLang="ko-KR" dirty="0"/>
              <a:t>추가적으로 필요한 기능 덧붙이기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애플리케이션 개발</a:t>
            </a:r>
            <a:endParaRPr lang="ko-KR" altLang="ko-KR" dirty="0"/>
          </a:p>
          <a:p>
            <a:pPr lvl="3"/>
            <a:r>
              <a:rPr lang="ko-KR" altLang="ko-KR" dirty="0"/>
              <a:t>추가 기능 </a:t>
            </a:r>
            <a:r>
              <a:rPr lang="ko-KR" altLang="ko-KR" dirty="0" err="1"/>
              <a:t>RabbiMQ</a:t>
            </a:r>
            <a:r>
              <a:rPr lang="ko-KR" altLang="ko-KR" dirty="0"/>
              <a:t> 소스를 기반으로 추가 후 </a:t>
            </a:r>
            <a:r>
              <a:rPr lang="ko-KR" altLang="ko-KR" dirty="0" smtClean="0"/>
              <a:t>최적화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786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주제 소개</a:t>
            </a:r>
            <a:endParaRPr lang="en-US" altLang="ko-KR" dirty="0"/>
          </a:p>
          <a:p>
            <a:pPr lvl="1"/>
            <a:r>
              <a:rPr lang="ko-KR" altLang="en-US" dirty="0"/>
              <a:t>선택 배경</a:t>
            </a:r>
            <a:endParaRPr lang="en-US" altLang="ko-KR" dirty="0"/>
          </a:p>
          <a:p>
            <a:pPr lvl="2"/>
            <a:r>
              <a:rPr lang="ko-KR" altLang="en-US" dirty="0" smtClean="0"/>
              <a:t>오픈소스 메시지 브로커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RabbitMQ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서비스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취약점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알려진 취약점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endParaRPr lang="en-US" altLang="ko-KR" dirty="0"/>
          </a:p>
          <a:p>
            <a:pPr lvl="2"/>
            <a:r>
              <a:rPr lang="ko-KR" altLang="en-US" dirty="0" smtClean="0"/>
              <a:t>취약점 분석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진행 사항</a:t>
            </a:r>
            <a:endParaRPr lang="en-US" altLang="ko-KR" dirty="0"/>
          </a:p>
          <a:p>
            <a:pPr lvl="1"/>
            <a:r>
              <a:rPr lang="ko-KR" altLang="en-US" dirty="0"/>
              <a:t>앞으로의 진행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ko-KR" altLang="en-US" dirty="0" smtClean="0"/>
              <a:t>최근 증가하는 트래픽에 따른 메시지 사용량 증가로 메시지 브로커를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비동기 메시지를 사용하는 프로그램 사이에서 데이터의 송수신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681173" y="2963606"/>
            <a:ext cx="3176336" cy="30023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메시지 지향 </a:t>
            </a:r>
            <a:r>
              <a:rPr lang="ko-KR" altLang="en-US" sz="1600" dirty="0" err="1" smtClean="0"/>
              <a:t>미들웨어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(Message Oriented Middleware : MOM)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936612" y="4089022"/>
            <a:ext cx="2509972" cy="18362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메시지 브로커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(Message Broker)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1285220" y="4691834"/>
            <a:ext cx="1894820" cy="123339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RabbitMQ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ActiveMQ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ZeroMQ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Kafka</a:t>
            </a:r>
          </a:p>
          <a:p>
            <a:pPr algn="ctr"/>
            <a:r>
              <a:rPr lang="en-US" altLang="ko-KR" sz="1100" dirty="0" err="1" smtClean="0"/>
              <a:t>IronMQ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23" y="3291506"/>
            <a:ext cx="4963939" cy="20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ko-KR" altLang="en-US" dirty="0" smtClean="0"/>
              <a:t>다양한 오픈소스 메시지 브로커 존재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4A1A7-C3DE-466E-92E2-5B1CFB5C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45" y="2511260"/>
            <a:ext cx="4354324" cy="26338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71728" y="2658056"/>
            <a:ext cx="1288304" cy="2487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B4A1115-8432-40EB-A47F-A765BBA8C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19736"/>
              </p:ext>
            </p:extLst>
          </p:nvPr>
        </p:nvGraphicFramePr>
        <p:xfrm>
          <a:off x="213157" y="2169693"/>
          <a:ext cx="4288383" cy="297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/>
          <p:cNvSpPr/>
          <p:nvPr/>
        </p:nvSpPr>
        <p:spPr>
          <a:xfrm>
            <a:off x="2788875" y="2732097"/>
            <a:ext cx="290463" cy="1762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8057" y="2732097"/>
            <a:ext cx="290463" cy="1762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en-US" altLang="ko-KR" dirty="0" err="1" smtClean="0"/>
              <a:t>RabbitMQ</a:t>
            </a:r>
            <a:r>
              <a:rPr lang="ko-KR" altLang="en-US" dirty="0" smtClean="0"/>
              <a:t>를 사용하는 서비스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Reddit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 smtClean="0"/>
              <a:t>Trivago</a:t>
            </a:r>
            <a:endParaRPr lang="en-US" altLang="ko-KR" dirty="0"/>
          </a:p>
        </p:txBody>
      </p:sp>
      <p:pic>
        <p:nvPicPr>
          <p:cNvPr id="11" name="Picture 4" descr="Mvu9gdbl">
            <a:extLst>
              <a:ext uri="{FF2B5EF4-FFF2-40B4-BE49-F238E27FC236}">
                <a16:creationId xmlns:a16="http://schemas.microsoft.com/office/drawing/2014/main" id="{35C71901-8F48-43E2-A17D-1717823D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56" y="2312474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Thmqgfsl">
            <a:extLst>
              <a:ext uri="{FF2B5EF4-FFF2-40B4-BE49-F238E27FC236}">
                <a16:creationId xmlns:a16="http://schemas.microsoft.com/office/drawing/2014/main" id="{4A3D2291-09B7-4E92-A3AA-4EA34513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56" y="4372259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9E4BDA-FE20-4571-BCD0-5D9BA2206477}"/>
              </a:ext>
            </a:extLst>
          </p:cNvPr>
          <p:cNvSpPr txBox="1"/>
          <p:nvPr/>
        </p:nvSpPr>
        <p:spPr>
          <a:xfrm>
            <a:off x="3286930" y="2778479"/>
            <a:ext cx="512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다양한 주제에 걸친 뉴스 및 토론 컨텐츠가 업로드 되며</a:t>
            </a:r>
            <a:endParaRPr lang="en-US" altLang="ko-KR" sz="1400" dirty="0"/>
          </a:p>
          <a:p>
            <a:r>
              <a:rPr lang="ko-KR" altLang="en-US" sz="1400" dirty="0"/>
              <a:t>세계 </a:t>
            </a:r>
            <a:r>
              <a:rPr lang="en-US" altLang="ko-KR" sz="1400" dirty="0"/>
              <a:t>32</a:t>
            </a:r>
            <a:r>
              <a:rPr lang="ko-KR" altLang="en-US" sz="1400" dirty="0"/>
              <a:t>위의 커뮤니티 플랫폼으로 한 달 평균 </a:t>
            </a:r>
            <a:r>
              <a:rPr lang="en-US" altLang="ko-KR" sz="1400" dirty="0"/>
              <a:t>1</a:t>
            </a:r>
            <a:r>
              <a:rPr lang="ko-KR" altLang="en-US" sz="1400" dirty="0"/>
              <a:t>억 </a:t>
            </a:r>
            <a:r>
              <a:rPr lang="en-US" altLang="ko-KR" sz="1400" dirty="0"/>
              <a:t>6</a:t>
            </a:r>
            <a:r>
              <a:rPr lang="ko-KR" altLang="en-US" sz="1400" dirty="0"/>
              <a:t>천명이 방문 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90B3D-FA85-489D-A148-4EE4FE60809C}"/>
              </a:ext>
            </a:extLst>
          </p:cNvPr>
          <p:cNvSpPr txBox="1"/>
          <p:nvPr/>
        </p:nvSpPr>
        <p:spPr>
          <a:xfrm>
            <a:off x="3286930" y="4838264"/>
            <a:ext cx="556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호텔 및 호스텔 등 다양한 숙박시설 요금을 비교하는 독일의 메타 검색 엔진으로 월 평균 </a:t>
            </a:r>
            <a:r>
              <a:rPr lang="en-US" altLang="ko-KR" sz="1400" dirty="0"/>
              <a:t>1</a:t>
            </a:r>
            <a:r>
              <a:rPr lang="ko-KR" altLang="en-US" sz="1400" dirty="0"/>
              <a:t>억 </a:t>
            </a:r>
            <a:r>
              <a:rPr lang="en-US" altLang="ko-KR" sz="1400" dirty="0"/>
              <a:t>2</a:t>
            </a:r>
            <a:r>
              <a:rPr lang="ko-KR" altLang="en-US" sz="1400" dirty="0"/>
              <a:t>천만명의 방문자가 웹사이트를 이용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637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en-US" altLang="ko-KR" dirty="0" err="1" smtClean="0"/>
              <a:t>RabbitMQ</a:t>
            </a:r>
            <a:r>
              <a:rPr lang="ko-KR" altLang="en-US" dirty="0" smtClean="0"/>
              <a:t>를 사용하는 서비스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Sauce Labs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Yammer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E4BDA-FE20-4571-BCD0-5D9BA2206477}"/>
              </a:ext>
            </a:extLst>
          </p:cNvPr>
          <p:cNvSpPr txBox="1"/>
          <p:nvPr/>
        </p:nvSpPr>
        <p:spPr>
          <a:xfrm>
            <a:off x="3286930" y="2778479"/>
            <a:ext cx="512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ea typeface="Arial Unicode MS" panose="020B0604020202020204"/>
              </a:rPr>
              <a:t>클라우드</a:t>
            </a:r>
            <a:r>
              <a:rPr lang="ko-KR" altLang="en-US" sz="1400" dirty="0">
                <a:ea typeface="Arial Unicode MS" panose="020B0604020202020204"/>
              </a:rPr>
              <a:t> 호스팅 및 웹</a:t>
            </a:r>
            <a:r>
              <a:rPr lang="en-US" altLang="ko-KR" sz="1400" dirty="0">
                <a:ea typeface="Arial Unicode MS" panose="020B0604020202020204"/>
              </a:rPr>
              <a:t>,</a:t>
            </a:r>
            <a:r>
              <a:rPr lang="ko-KR" altLang="en-US" sz="1400" dirty="0">
                <a:ea typeface="Arial Unicode MS" panose="020B0604020202020204"/>
              </a:rPr>
              <a:t> 모바일 </a:t>
            </a:r>
            <a:r>
              <a:rPr lang="ko-KR" altLang="en-US" sz="1400" dirty="0" err="1">
                <a:ea typeface="Arial Unicode MS" panose="020B0604020202020204"/>
              </a:rPr>
              <a:t>애플케이션</a:t>
            </a:r>
            <a:r>
              <a:rPr lang="ko-KR" altLang="en-US" sz="1400" dirty="0">
                <a:ea typeface="Arial Unicode MS" panose="020B0604020202020204"/>
              </a:rPr>
              <a:t> 자동화 플랫폼 </a:t>
            </a:r>
            <a:endParaRPr lang="en-US" altLang="ko-KR" sz="1400" dirty="0">
              <a:ea typeface="Arial Unicode MS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90B3D-FA85-489D-A148-4EE4FE60809C}"/>
              </a:ext>
            </a:extLst>
          </p:cNvPr>
          <p:cNvSpPr txBox="1"/>
          <p:nvPr/>
        </p:nvSpPr>
        <p:spPr>
          <a:xfrm>
            <a:off x="3286930" y="4838264"/>
            <a:ext cx="556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rial Unicode MS" panose="020B0604020202020204"/>
              </a:rPr>
              <a:t>기업용 소셜 네트워크 서비스로 메시지를 공개적으로 내보내는 </a:t>
            </a:r>
            <a:r>
              <a:rPr lang="en-US" altLang="ko-KR" sz="1400" dirty="0">
                <a:ea typeface="Arial Unicode MS" panose="020B0604020202020204"/>
              </a:rPr>
              <a:t>SNS</a:t>
            </a:r>
            <a:r>
              <a:rPr lang="ko-KR" altLang="en-US" sz="1400" dirty="0">
                <a:ea typeface="Arial Unicode MS" panose="020B0604020202020204"/>
              </a:rPr>
              <a:t>와 달리 폐쇄적 그룹내의 구성원들끼리 사용할 수 있음</a:t>
            </a:r>
            <a:endParaRPr lang="en-US" altLang="ko-KR" sz="1400" dirty="0">
              <a:ea typeface="Arial Unicode MS" panose="020B0604020202020204"/>
            </a:endParaRPr>
          </a:p>
        </p:txBody>
      </p:sp>
      <p:pic>
        <p:nvPicPr>
          <p:cNvPr id="8" name="Picture 4" descr="Gsns7f b">
            <a:extLst>
              <a:ext uri="{FF2B5EF4-FFF2-40B4-BE49-F238E27FC236}">
                <a16:creationId xmlns:a16="http://schemas.microsoft.com/office/drawing/2014/main" id="{0036A7EC-F9BC-4369-951A-F510C390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59" y="2312474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woik8kp">
            <a:extLst>
              <a:ext uri="{FF2B5EF4-FFF2-40B4-BE49-F238E27FC236}">
                <a16:creationId xmlns:a16="http://schemas.microsoft.com/office/drawing/2014/main" id="{361D61F3-BF12-4FE3-91D4-F6EBD458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59" y="4372259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8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en-US" altLang="ko-KR" dirty="0" err="1" smtClean="0"/>
              <a:t>RabbitMQ</a:t>
            </a:r>
            <a:r>
              <a:rPr lang="ko-KR" altLang="en-US" dirty="0" smtClean="0"/>
              <a:t>를 사용하는 서비스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Zillow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이외에도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E4BDA-FE20-4571-BCD0-5D9BA2206477}"/>
              </a:ext>
            </a:extLst>
          </p:cNvPr>
          <p:cNvSpPr txBox="1"/>
          <p:nvPr/>
        </p:nvSpPr>
        <p:spPr>
          <a:xfrm>
            <a:off x="3286930" y="2778479"/>
            <a:ext cx="512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온라인 부동산 웹사이트로 같은 업계 사이트들 중 최다 방문자수를 자랑하며 주택 매물 정보를 실시간으로 전달</a:t>
            </a:r>
            <a:endParaRPr lang="en-US" altLang="ko-KR" sz="1400" dirty="0"/>
          </a:p>
        </p:txBody>
      </p:sp>
      <p:pic>
        <p:nvPicPr>
          <p:cNvPr id="10" name="Picture 2" descr="K6p 028m">
            <a:extLst>
              <a:ext uri="{FF2B5EF4-FFF2-40B4-BE49-F238E27FC236}">
                <a16:creationId xmlns:a16="http://schemas.microsoft.com/office/drawing/2014/main" id="{96B89205-0D0E-4354-9907-0DD9CF34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59" y="2315212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9E4007-A9F5-4FB7-A151-2F1A80BD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59" y="4340156"/>
            <a:ext cx="5925741" cy="147480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D92DFE7-011B-40B6-8FE4-0EBC6A5CAA00}"/>
              </a:ext>
            </a:extLst>
          </p:cNvPr>
          <p:cNvSpPr/>
          <p:nvPr/>
        </p:nvSpPr>
        <p:spPr>
          <a:xfrm>
            <a:off x="1505349" y="5471135"/>
            <a:ext cx="1030614" cy="3438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4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ko-KR" altLang="en-US" dirty="0" smtClean="0"/>
              <a:t>그런데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/>
              <a:t>매년 꾸준히 </a:t>
            </a:r>
            <a:r>
              <a:rPr lang="en-US" altLang="ko-KR" dirty="0" err="1" smtClean="0"/>
              <a:t>RabbitMQ</a:t>
            </a:r>
            <a:r>
              <a:rPr lang="ko-KR" altLang="en-US" dirty="0" smtClean="0"/>
              <a:t>의 보안 취약점이 발견되고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9E6F98E-644F-495E-BCC7-2B4053749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998074"/>
              </p:ext>
            </p:extLst>
          </p:nvPr>
        </p:nvGraphicFramePr>
        <p:xfrm>
          <a:off x="345774" y="2669159"/>
          <a:ext cx="4052231" cy="30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05" y="3383650"/>
            <a:ext cx="4559826" cy="1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보안 취약점 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보안 취약점</a:t>
            </a:r>
            <a:r>
              <a:rPr lang="en-US" altLang="ko-KR" dirty="0" smtClean="0"/>
              <a:t>(Security Vulnerability)</a:t>
            </a:r>
          </a:p>
          <a:p>
            <a:pPr lvl="2"/>
            <a:r>
              <a:rPr lang="en-US" altLang="ko-KR" dirty="0" smtClean="0"/>
              <a:t>S/W</a:t>
            </a:r>
            <a:r>
              <a:rPr lang="ko-KR" altLang="en-US" dirty="0" smtClean="0"/>
              <a:t>나 </a:t>
            </a:r>
            <a:r>
              <a:rPr lang="ko-KR" altLang="en-US" dirty="0"/>
              <a:t>정보시스템 상에 존재하는 보안상의 </a:t>
            </a:r>
            <a:r>
              <a:rPr lang="ko-KR" altLang="en-US" dirty="0" smtClean="0"/>
              <a:t>결점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프로그램을 </a:t>
            </a:r>
            <a:r>
              <a:rPr lang="ko-KR" altLang="en-US" dirty="0"/>
              <a:t>본래의 기능과 다르게 동작하게 하거나</a:t>
            </a:r>
            <a:r>
              <a:rPr lang="en-US" altLang="ko-KR" dirty="0"/>
              <a:t>, </a:t>
            </a:r>
            <a:r>
              <a:rPr lang="ko-KR" altLang="en-US" dirty="0"/>
              <a:t>허용된 </a:t>
            </a:r>
            <a:r>
              <a:rPr lang="ko-KR" altLang="en-US" dirty="0" smtClean="0"/>
              <a:t>권한을 초과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의도하지 </a:t>
            </a:r>
            <a:r>
              <a:rPr lang="ko-KR" altLang="en-US" dirty="0"/>
              <a:t>않은 오류를 일어나게 할 수 있는 조건들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익스플로잇</a:t>
            </a:r>
            <a:r>
              <a:rPr lang="en-US" altLang="ko-KR" dirty="0" smtClean="0"/>
              <a:t>(Exploit)</a:t>
            </a:r>
          </a:p>
          <a:p>
            <a:pPr lvl="2"/>
            <a:r>
              <a:rPr lang="ko-KR" altLang="en-US" dirty="0" smtClean="0"/>
              <a:t>취약점을 이용하여 실행 흐름을 바꿀 수 있도록 하는 과정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0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710</Words>
  <Application>Microsoft Office PowerPoint</Application>
  <PresentationFormat>화면 슬라이드 쇼(4:3)</PresentationFormat>
  <Paragraphs>198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Yu Gothic</vt:lpstr>
      <vt:lpstr>맑은 고딕</vt:lpstr>
      <vt:lpstr>Arial</vt:lpstr>
      <vt:lpstr>Calibri</vt:lpstr>
      <vt:lpstr>Calibri Light</vt:lpstr>
      <vt:lpstr>Office 테마</vt:lpstr>
      <vt:lpstr>RabbitMQ 취약점 분석</vt:lpstr>
      <vt:lpstr>목차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2. 진행</vt:lpstr>
      <vt:lpstr>2. 진행</vt:lpstr>
      <vt:lpstr>2. 진행</vt:lpstr>
      <vt:lpstr>2. 진행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손 상진</cp:lastModifiedBy>
  <cp:revision>128</cp:revision>
  <dcterms:created xsi:type="dcterms:W3CDTF">2018-10-02T08:57:00Z</dcterms:created>
  <dcterms:modified xsi:type="dcterms:W3CDTF">2018-10-16T06:36:32Z</dcterms:modified>
</cp:coreProperties>
</file>