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8" r:id="rId2"/>
    <p:sldId id="297" r:id="rId3"/>
    <p:sldId id="269" r:id="rId4"/>
    <p:sldId id="309" r:id="rId5"/>
    <p:sldId id="310" r:id="rId6"/>
    <p:sldId id="325" r:id="rId7"/>
    <p:sldId id="308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19" r:id="rId16"/>
    <p:sldId id="320" r:id="rId17"/>
    <p:sldId id="321" r:id="rId18"/>
    <p:sldId id="322" r:id="rId19"/>
    <p:sldId id="323" r:id="rId20"/>
    <p:sldId id="311" r:id="rId21"/>
    <p:sldId id="317" r:id="rId22"/>
    <p:sldId id="314" r:id="rId23"/>
    <p:sldId id="316" r:id="rId24"/>
    <p:sldId id="312" r:id="rId25"/>
    <p:sldId id="318" r:id="rId26"/>
    <p:sldId id="313" r:id="rId27"/>
    <p:sldId id="333" r:id="rId28"/>
    <p:sldId id="337" r:id="rId29"/>
    <p:sldId id="334" r:id="rId30"/>
    <p:sldId id="338" r:id="rId31"/>
    <p:sldId id="339" r:id="rId32"/>
    <p:sldId id="341" r:id="rId33"/>
    <p:sldId id="342" r:id="rId34"/>
    <p:sldId id="343" r:id="rId35"/>
    <p:sldId id="335" r:id="rId36"/>
    <p:sldId id="336" r:id="rId37"/>
    <p:sldId id="324" r:id="rId38"/>
    <p:sldId id="344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0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1BB3C6-C63E-494A-871D-B6B800CD3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18691-FA55-46CC-A2C9-20767B6E7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454A-A4C0-4045-9910-B95F29F4DE7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EC45D-9543-4F18-9CBD-0CD50834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C70F6-673A-456B-8CD3-530B759AD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FC49-FAD3-486B-A496-41650ADF9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7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47E3-EEAC-4C8B-ACFD-48ED73CC7E03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>
              <a:solidFill>
                <a:srgbClr val="F47B20"/>
              </a:solidFill>
            </a:endParaRPr>
          </a:p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A63A3-0926-49D5-8CFB-E3DC73327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6F42-FEAC-4E4A-ADE3-962625086BDB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18CE-BF47-476A-BA56-87CAEE4C2BF0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5FE4-A9F7-467F-9D36-1C37E932AC3E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C98033-9224-4946-A6AC-DD3250C1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B739-60C9-4F87-9E5C-3938BAC9A36B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B4C1-D79A-4D7F-AB37-3101146E7CCA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CF0-B129-419B-AB01-BEF312DD5594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A1D-33C1-4F87-B316-3BE629095E23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FC2-879E-4627-9931-94F00437EF4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F586-32E2-4338-B818-15B3036AB1E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5B6-E339-41E9-9F68-1B941D8300B9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BEEC-5420-4A57-87E3-A757B0DA35F3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진행 사항 슬라이드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</a:t>
            </a:r>
            <a:r>
              <a:rPr lang="ko-KR" altLang="en-US" dirty="0" err="1"/>
              <a:t>익스플로잇</a:t>
            </a:r>
            <a:r>
              <a:rPr lang="ko-KR" altLang="en-US" dirty="0"/>
              <a:t> 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2019/03/19,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72A53-3193-4A3B-B76B-C341B7DCC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2330" y="6389689"/>
            <a:ext cx="2057400" cy="365125"/>
          </a:xfrm>
        </p:spPr>
        <p:txBody>
          <a:bodyPr/>
          <a:lstStyle/>
          <a:p>
            <a:fld id="{72255CB3-87BC-4463-9BF2-D83C8ABF3D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(1/3)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블랙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블랙 박스 무작위 테스트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라고도 함</a:t>
            </a:r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프로그램이나 입력 형식에서 정보를 요구하는 대신 제대로 된 형식의 </a:t>
            </a:r>
            <a:r>
              <a:rPr lang="ko-KR" altLang="en-US" sz="1600" dirty="0" err="1">
                <a:latin typeface="+mj-ea"/>
                <a:ea typeface="+mj-ea"/>
              </a:rPr>
              <a:t>시드</a:t>
            </a:r>
            <a:r>
              <a:rPr lang="ko-KR" altLang="en-US" sz="1600" dirty="0">
                <a:latin typeface="+mj-ea"/>
                <a:ea typeface="+mj-ea"/>
              </a:rPr>
              <a:t> 파일을 무작위로 돌연변이화 시켜 무효 입력 생성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돌연변이화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비트 플립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바이트 카피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바이트 제거 등</a:t>
            </a:r>
            <a:endParaRPr lang="en-US" altLang="ko-KR" sz="14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단점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코드 커버리지가 낮음</a:t>
            </a:r>
            <a:endParaRPr lang="en-US" altLang="ko-KR" sz="1400" dirty="0">
              <a:latin typeface="+mj-ea"/>
              <a:ea typeface="+mj-ea"/>
            </a:endParaRPr>
          </a:p>
          <a:p>
            <a:pPr lvl="5" fontAlgn="base"/>
            <a:endParaRPr lang="en-US" altLang="ko-KR" sz="14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en-US" altLang="ko-KR" sz="1400" dirty="0">
                <a:latin typeface="+mj-ea"/>
                <a:ea typeface="+mj-ea"/>
              </a:rPr>
              <a:t>Fuzz, Trinity</a:t>
            </a: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88497-1970-42B5-8D0F-4EE9556F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(2/3)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화이트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블랙박스 기법의 단점을 해결하기 위해 제안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내부 논리 지식을 기반으로 함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모든 실행 경로를 탐색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동적 기호 실행 </a:t>
            </a:r>
            <a:r>
              <a:rPr lang="en-US" altLang="ko-KR" sz="1600" dirty="0">
                <a:latin typeface="+mj-ea"/>
                <a:ea typeface="+mj-ea"/>
              </a:rPr>
              <a:t>(concolic execution</a:t>
            </a:r>
            <a:r>
              <a:rPr lang="ko-KR" altLang="en-US" sz="1600" dirty="0">
                <a:latin typeface="+mj-ea"/>
                <a:ea typeface="+mj-ea"/>
              </a:rPr>
              <a:t>이라고도 함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및 커버리지 최대화 검색 알고리즘을 사용하여 대상 프로그램을 철저하고 빠르게 검색 할 수 있음</a:t>
            </a:r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en-US" altLang="ko-KR" sz="1400" dirty="0">
                <a:latin typeface="+mj-ea"/>
                <a:ea typeface="+mj-ea"/>
              </a:rPr>
              <a:t>Fuzz, Trinity</a:t>
            </a:r>
            <a:endParaRPr lang="ko-KR" altLang="en-US" sz="1400" dirty="0">
              <a:latin typeface="+mj-ea"/>
              <a:ea typeface="+mj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66BF5-C3EF-4368-80ED-F27F97C6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5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(3/3)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그레이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코드 계측</a:t>
            </a:r>
            <a:r>
              <a:rPr lang="en-US" altLang="ko-KR" sz="1600" dirty="0">
                <a:latin typeface="+mj-ea"/>
                <a:ea typeface="+mj-ea"/>
              </a:rPr>
              <a:t>(code instrumentation) </a:t>
            </a:r>
            <a:r>
              <a:rPr lang="ko-KR" altLang="en-US" sz="1600" dirty="0">
                <a:latin typeface="+mj-ea"/>
                <a:ea typeface="+mj-ea"/>
              </a:rPr>
              <a:t>방식 사용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코드 계측</a:t>
            </a:r>
          </a:p>
          <a:p>
            <a:pPr lvl="6" fontAlgn="base"/>
            <a:r>
              <a:rPr lang="ko-KR" altLang="en-US" sz="1200" dirty="0">
                <a:latin typeface="+mj-ea"/>
                <a:ea typeface="+mj-ea"/>
              </a:rPr>
              <a:t>소스코드의 정확성 및 오류사항을 함께 탐지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모든 실행 경로를 탐색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화이트 박스 </a:t>
            </a:r>
            <a:r>
              <a:rPr lang="ko-KR" altLang="en-US" sz="1600" dirty="0" err="1">
                <a:latin typeface="+mj-ea"/>
                <a:ea typeface="+mj-ea"/>
              </a:rPr>
              <a:t>퍼징</a:t>
            </a:r>
            <a:r>
              <a:rPr lang="ko-KR" altLang="en-US" sz="1600" dirty="0">
                <a:latin typeface="+mj-ea"/>
                <a:ea typeface="+mj-ea"/>
              </a:rPr>
              <a:t> 박식과 차이점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대상 프로그램의 런타임 정보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예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코드 커버리지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오염 데이터 흐름</a:t>
            </a:r>
            <a:r>
              <a:rPr lang="en-US" altLang="ko-KR" sz="1400" dirty="0">
                <a:latin typeface="+mj-ea"/>
                <a:ea typeface="+mj-ea"/>
              </a:rPr>
              <a:t>(taint data flow)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을 사용하여 어떤 경로를 탐색했는지 결정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동적 기호 실행 </a:t>
            </a:r>
            <a:r>
              <a:rPr lang="en-US" altLang="ko-KR" sz="1600" dirty="0">
                <a:latin typeface="+mj-ea"/>
                <a:ea typeface="+mj-ea"/>
              </a:rPr>
              <a:t>(concolic execution</a:t>
            </a:r>
            <a:r>
              <a:rPr lang="ko-KR" altLang="en-US" sz="1600" dirty="0">
                <a:latin typeface="+mj-ea"/>
                <a:ea typeface="+mj-ea"/>
              </a:rPr>
              <a:t>이라고도 함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및 커버리지 최대화 검색 알고리즘을 사용하여 대상 프로그램을 철저하고 빠르게 검색 할 수 있음</a:t>
            </a:r>
          </a:p>
          <a:p>
            <a:pPr lvl="4" fontAlgn="base"/>
            <a:endParaRPr lang="ko-KR" altLang="en-US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</a:p>
          <a:p>
            <a:pPr lvl="5" fontAlgn="base"/>
            <a:r>
              <a:rPr lang="en-US" altLang="ko-KR" sz="1400" dirty="0" err="1">
                <a:latin typeface="+mj-ea"/>
                <a:ea typeface="+mj-ea"/>
              </a:rPr>
              <a:t>BuzzFuzz</a:t>
            </a:r>
            <a:endParaRPr lang="en-US" altLang="ko-KR" sz="1400" dirty="0">
              <a:latin typeface="+mj-ea"/>
              <a:ea typeface="+mj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D4355-7DA1-434F-A52F-677E4C5A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9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일반적인 목적의 </a:t>
            </a:r>
            <a:r>
              <a:rPr lang="ko-KR" altLang="en-US" dirty="0" err="1">
                <a:latin typeface="+mj-ea"/>
                <a:ea typeface="+mj-ea"/>
              </a:rPr>
              <a:t>퍼저</a:t>
            </a:r>
            <a:r>
              <a:rPr lang="en-US" altLang="ko-KR" dirty="0">
                <a:latin typeface="+mj-ea"/>
                <a:ea typeface="+mj-ea"/>
              </a:rPr>
              <a:t>(1/2)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5" name="_x233044832" descr="EMB000067406b54">
            <a:extLst>
              <a:ext uri="{FF2B5EF4-FFF2-40B4-BE49-F238E27FC236}">
                <a16:creationId xmlns:a16="http://schemas.microsoft.com/office/drawing/2014/main" id="{3A6439DF-B6B4-41EF-BD77-7B8CD3A4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3" y="1467969"/>
            <a:ext cx="4622541" cy="47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1F729-1BAA-4B37-8686-D6932E9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일반적인 목적의 </a:t>
            </a:r>
            <a:r>
              <a:rPr lang="ko-KR" altLang="en-US" dirty="0" err="1">
                <a:latin typeface="+mj-ea"/>
                <a:ea typeface="+mj-ea"/>
              </a:rPr>
              <a:t>퍼저</a:t>
            </a:r>
            <a:r>
              <a:rPr lang="en-US" altLang="ko-KR" dirty="0">
                <a:latin typeface="+mj-ea"/>
                <a:ea typeface="+mj-ea"/>
              </a:rPr>
              <a:t>(2/2)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_x233044912" descr="EMB000067406b58">
            <a:extLst>
              <a:ext uri="{FF2B5EF4-FFF2-40B4-BE49-F238E27FC236}">
                <a16:creationId xmlns:a16="http://schemas.microsoft.com/office/drawing/2014/main" id="{893783A7-807A-4A55-8878-61D459B1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2" y="2201333"/>
            <a:ext cx="4749668" cy="447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5B102-9903-45FD-ACCD-0119426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윈도우에서의 아래 한글 </a:t>
            </a:r>
            <a:r>
              <a:rPr lang="en-US" altLang="ko-KR" dirty="0">
                <a:latin typeface="+mn-ea"/>
              </a:rPr>
              <a:t>2010 </a:t>
            </a:r>
            <a:r>
              <a:rPr lang="ko-KR" altLang="en-US" dirty="0">
                <a:latin typeface="+mn-ea"/>
              </a:rPr>
              <a:t>프로그램에 입력되는 </a:t>
            </a:r>
            <a:r>
              <a:rPr lang="en-US" altLang="ko-KR" dirty="0">
                <a:latin typeface="+mn-ea"/>
              </a:rPr>
              <a:t>HWP </a:t>
            </a:r>
            <a:r>
              <a:rPr lang="ko-KR" altLang="en-US" dirty="0">
                <a:latin typeface="+mn-ea"/>
              </a:rPr>
              <a:t>문서 파일을 통한 </a:t>
            </a:r>
            <a:r>
              <a:rPr lang="en-US" altLang="ko-KR" dirty="0">
                <a:latin typeface="+mn-ea"/>
              </a:rPr>
              <a:t>fuzzing</a:t>
            </a:r>
            <a:r>
              <a:rPr lang="ko-KR" altLang="en-US" dirty="0">
                <a:latin typeface="+mn-ea"/>
              </a:rPr>
              <a:t>에 대해 설명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도구로 </a:t>
            </a:r>
            <a:r>
              <a:rPr lang="en-US" altLang="ko-KR" dirty="0">
                <a:latin typeface="+mn-ea"/>
              </a:rPr>
              <a:t>Peach Fuzzing Framework</a:t>
            </a:r>
            <a:r>
              <a:rPr lang="ko-KR" altLang="en-US" dirty="0">
                <a:latin typeface="+mn-ea"/>
              </a:rPr>
              <a:t>를 사용하여 </a:t>
            </a:r>
            <a:r>
              <a:rPr lang="en-US" altLang="ko-KR" dirty="0">
                <a:latin typeface="+mn-ea"/>
              </a:rPr>
              <a:t>fuzzing </a:t>
            </a:r>
            <a:r>
              <a:rPr lang="ko-KR" altLang="en-US" dirty="0">
                <a:latin typeface="+mn-ea"/>
              </a:rPr>
              <a:t>툴을 작성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(Fuzzing)(1/2)</a:t>
            </a:r>
          </a:p>
          <a:p>
            <a:pPr lvl="3"/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이용한 프로그램 취약점 발견 과정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프로그램 식별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입력 데이터 식별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무작위 데이터 생성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무작위 데이터 입력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프로그램 상태 감시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공격 가능성 판단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E3A80F-A18A-4BA8-8AC9-F5B7264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9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(Fuzzing)(2/2)</a:t>
            </a:r>
          </a:p>
          <a:p>
            <a:pPr lvl="3"/>
            <a:r>
              <a:rPr lang="ko-KR" altLang="en-US" dirty="0">
                <a:latin typeface="+mn-ea"/>
              </a:rPr>
              <a:t>분류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대상의 이해 유무에 따른 분류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덤</a:t>
            </a:r>
            <a:r>
              <a:rPr lang="en-US" altLang="ko-KR" dirty="0">
                <a:latin typeface="+mn-ea"/>
              </a:rPr>
              <a:t>(Dumb), </a:t>
            </a:r>
            <a:r>
              <a:rPr lang="ko-KR" altLang="en-US" dirty="0">
                <a:latin typeface="+mn-ea"/>
              </a:rPr>
              <a:t>스마트</a:t>
            </a:r>
            <a:r>
              <a:rPr lang="en-US" altLang="ko-KR" dirty="0">
                <a:latin typeface="+mn-ea"/>
              </a:rPr>
              <a:t>(Smart)</a:t>
            </a:r>
          </a:p>
          <a:p>
            <a:pPr lvl="4"/>
            <a:r>
              <a:rPr lang="ko-KR" altLang="en-US" dirty="0">
                <a:latin typeface="+mn-ea"/>
              </a:rPr>
              <a:t>데이터 처리 방법에 따른 분류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생성</a:t>
            </a:r>
            <a:r>
              <a:rPr lang="en-US" altLang="ko-KR" dirty="0">
                <a:latin typeface="+mn-ea"/>
              </a:rPr>
              <a:t>(Generation), </a:t>
            </a:r>
            <a:r>
              <a:rPr lang="ko-KR" altLang="en-US" dirty="0">
                <a:latin typeface="+mn-ea"/>
              </a:rPr>
              <a:t>변형</a:t>
            </a:r>
            <a:r>
              <a:rPr lang="en-US" altLang="ko-KR" dirty="0">
                <a:latin typeface="+mn-ea"/>
              </a:rPr>
              <a:t>(Mutation)</a:t>
            </a:r>
          </a:p>
          <a:p>
            <a:pPr lvl="3"/>
            <a:r>
              <a:rPr lang="ko-KR" altLang="en-US" dirty="0">
                <a:latin typeface="+mn-ea"/>
              </a:rPr>
              <a:t>도구 분류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 err="1">
                <a:latin typeface="+mn-ea"/>
              </a:rPr>
              <a:t>FileFuzz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 err="1">
                <a:latin typeface="+mn-ea"/>
              </a:rPr>
              <a:t>beSTORM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>
                <a:latin typeface="+mn-ea"/>
              </a:rPr>
              <a:t>Peach Fuzzing Framework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5B5264-8109-435B-B08A-3A1E503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레코드 기반 </a:t>
            </a:r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3"/>
            <a:r>
              <a:rPr lang="ko-KR" altLang="en-US" dirty="0">
                <a:latin typeface="+mn-ea"/>
              </a:rPr>
              <a:t>한글의 파일 구조는 </a:t>
            </a:r>
            <a:r>
              <a:rPr lang="en-US" altLang="ko-KR" dirty="0">
                <a:latin typeface="+mn-ea"/>
              </a:rPr>
              <a:t>Microsoft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Compound Document</a:t>
            </a:r>
            <a:r>
              <a:rPr lang="ko-KR" altLang="en-US" dirty="0">
                <a:latin typeface="+mn-ea"/>
              </a:rPr>
              <a:t>에 기초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전체적인 구조는 스토리지와 스트림으로 구분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spc="-150" dirty="0">
                <a:latin typeface="+mn-ea"/>
              </a:rPr>
              <a:t>하나의 스트림에는 바이너리 </a:t>
            </a:r>
            <a:r>
              <a:rPr lang="en-US" altLang="ko-KR" spc="-150" dirty="0">
                <a:latin typeface="+mn-ea"/>
              </a:rPr>
              <a:t>or </a:t>
            </a:r>
            <a:r>
              <a:rPr lang="ko-KR" altLang="en-US" spc="-150" dirty="0">
                <a:latin typeface="+mn-ea"/>
              </a:rPr>
              <a:t>레코드 구조로 데이터 저장</a:t>
            </a:r>
            <a:endParaRPr lang="en-US" altLang="ko-KR" spc="-150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저장 옵션에 따라 압축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문서를 읽을 시 압축 상태 플래그에 따라 해제해서 읽음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문서 전체 파일은 헤더와 섹터로 구분되며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 섹터는 </a:t>
            </a:r>
            <a:r>
              <a:rPr lang="en-US" altLang="ko-KR" dirty="0">
                <a:latin typeface="+mn-ea"/>
              </a:rPr>
              <a:t>512byte</a:t>
            </a:r>
            <a:r>
              <a:rPr lang="ko-KR" altLang="en-US" dirty="0">
                <a:latin typeface="+mn-ea"/>
              </a:rPr>
              <a:t>로 나뉘어져 있음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spc="-150" dirty="0">
                <a:latin typeface="+mn-ea"/>
              </a:rPr>
              <a:t>레코드의 구조가 깨지면 인식할 수 없는 파일 포맷으로 예외처리</a:t>
            </a:r>
            <a:endParaRPr lang="en-US" altLang="ko-KR" spc="-150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사용된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기법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데이터 변형 방법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레코드간 위치 변경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레코드 데이터 위치 변경</a:t>
            </a:r>
            <a:endParaRPr lang="en-US" altLang="ko-KR" dirty="0">
              <a:latin typeface="+mn-ea"/>
            </a:endParaRPr>
          </a:p>
          <a:p>
            <a:pPr lvl="5"/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B717B-6228-4077-93DE-59064E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2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레코드 기반 </a:t>
            </a:r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3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도구의 구조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3FD2C-E6E2-4F92-B7DF-81EC8301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2" y="2723862"/>
            <a:ext cx="3839015" cy="2667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0B3212-A548-4A8D-B0E2-9FD94B65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19" y="2723862"/>
            <a:ext cx="3671296" cy="266759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91E76-880D-4345-BCBA-E5730836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5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실험 및 결과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하나의 정상적인 샘플파일을 대상으로 </a:t>
            </a:r>
            <a:r>
              <a:rPr lang="en-US" altLang="ko-KR" dirty="0">
                <a:latin typeface="+mn-ea"/>
              </a:rPr>
              <a:t>Peach</a:t>
            </a:r>
            <a:r>
              <a:rPr lang="ko-KR" altLang="en-US" dirty="0">
                <a:latin typeface="+mn-ea"/>
              </a:rPr>
              <a:t>를 통한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도구로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일간 수행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통해 </a:t>
            </a:r>
            <a:r>
              <a:rPr lang="en-US" altLang="ko-KR" dirty="0">
                <a:latin typeface="+mn-ea"/>
              </a:rPr>
              <a:t>1433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크래시를</a:t>
            </a:r>
            <a:r>
              <a:rPr lang="ko-KR" altLang="en-US" dirty="0">
                <a:latin typeface="+mn-ea"/>
              </a:rPr>
              <a:t> 발견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결론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해당 결과를 통해 아래 한글의 신규 취약점 발견 및 소프트웨어의 안정성에 기여 할 것이라 생각 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1C344E-9BD5-4B5E-BED9-8A3FBC83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21" y="2743609"/>
            <a:ext cx="2981957" cy="226164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FED2A-6701-417D-8DF7-71CAF54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5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222" y="1062301"/>
            <a:ext cx="8796977" cy="51691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현재 상황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대책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 err="1"/>
              <a:t>Melkor</a:t>
            </a:r>
            <a:r>
              <a:rPr lang="en-US" altLang="ko-KR" dirty="0"/>
              <a:t> </a:t>
            </a:r>
            <a:r>
              <a:rPr lang="en-US" altLang="ko-KR" dirty="0" err="1"/>
              <a:t>fuzzer</a:t>
            </a:r>
            <a:r>
              <a:rPr lang="en-US" altLang="ko-KR" dirty="0"/>
              <a:t>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/>
              <a:t>AFL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 err="1"/>
              <a:t>MQTT_fuzz</a:t>
            </a:r>
            <a:r>
              <a:rPr lang="en-US" altLang="ko-KR" dirty="0"/>
              <a:t>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/>
              <a:t>RabbitMQ </a:t>
            </a:r>
            <a:r>
              <a:rPr lang="ko-KR" altLang="en-US" dirty="0"/>
              <a:t>문서 한글화</a:t>
            </a:r>
            <a:endParaRPr lang="en-US" altLang="ko-KR" dirty="0"/>
          </a:p>
          <a:p>
            <a:pPr lvl="1"/>
            <a:r>
              <a:rPr lang="en-US" altLang="ko-KR" dirty="0"/>
              <a:t>Management UI </a:t>
            </a:r>
            <a:r>
              <a:rPr lang="ko-KR" altLang="en-US" dirty="0"/>
              <a:t>취약점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추후 계획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B35B5-A8FE-4155-8659-2A6BC82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fuzzer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ko-KR" altLang="en-US" dirty="0">
                <a:latin typeface="+mn-ea"/>
              </a:rPr>
              <a:t>예제를 통한 테스트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버퍼 </a:t>
            </a:r>
            <a:r>
              <a:rPr lang="ko-KR" altLang="en-US" dirty="0" err="1">
                <a:latin typeface="+mn-ea"/>
              </a:rPr>
              <a:t>오버플로우</a:t>
            </a:r>
            <a:r>
              <a:rPr lang="ko-KR" altLang="en-US" dirty="0">
                <a:latin typeface="+mn-ea"/>
              </a:rPr>
              <a:t> 가능성이 있는 바이너리 생성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바이너리에 대해 </a:t>
            </a:r>
            <a:r>
              <a:rPr lang="en-US" altLang="ko-KR" dirty="0">
                <a:latin typeface="+mn-ea"/>
              </a:rPr>
              <a:t>1337</a:t>
            </a:r>
            <a:r>
              <a:rPr lang="ko-KR" altLang="en-US" dirty="0">
                <a:latin typeface="+mn-ea"/>
              </a:rPr>
              <a:t>번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에 따라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readelf</a:t>
            </a:r>
            <a:r>
              <a:rPr lang="ko-KR" altLang="en-US" dirty="0">
                <a:latin typeface="+mn-ea"/>
              </a:rPr>
              <a:t>를 통해 특정 </a:t>
            </a:r>
            <a:r>
              <a:rPr lang="en-US" altLang="ko-KR" dirty="0">
                <a:latin typeface="+mn-ea"/>
              </a:rPr>
              <a:t>orc_0119 </a:t>
            </a:r>
            <a:r>
              <a:rPr lang="ko-KR" altLang="en-US" dirty="0">
                <a:latin typeface="+mn-ea"/>
              </a:rPr>
              <a:t>파일을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현재 세그먼트의 파일 크기가 메모리 사이즈보다 크다는 에러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발생 확인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07FA97-5833-4F75-A15E-D5A1B7FA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87" y="3903134"/>
            <a:ext cx="6238826" cy="284922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E964C4-8E60-4397-B2EF-F1699ED5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fuzzer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en-US" altLang="ko-KR" dirty="0">
                <a:latin typeface="+mn-ea"/>
              </a:rPr>
              <a:t>rule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Melkor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이라는 규칙에 따라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실행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에 대해 문서화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425A7-D4D3-4E03-BA15-433933E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1" y="2736034"/>
            <a:ext cx="3379119" cy="3950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2133F0-273F-458E-BE9D-B69F7972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79" y="3857959"/>
            <a:ext cx="3012273" cy="282904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61755-56C1-477E-9F63-04ADC8AD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2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AFL(American fuzzy lop)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예제를 통한 테스트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화이트 박스 테스트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strcmp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취약점을 가진 소스코드 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testcase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afl-gcc</a:t>
            </a:r>
            <a:r>
              <a:rPr lang="ko-KR" altLang="en-US" dirty="0">
                <a:latin typeface="+mn-ea"/>
              </a:rPr>
              <a:t>를 통한 취약 소스코드 컴파일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</a:t>
            </a:r>
            <a:r>
              <a:rPr lang="en-US" altLang="ko-KR" dirty="0">
                <a:latin typeface="+mn-ea"/>
              </a:rPr>
              <a:t>-fuzz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크래시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블랙 박스 테스트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strcmp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취약점을 가진 바이너리 파일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testcase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</a:t>
            </a:r>
            <a:r>
              <a:rPr lang="en-US" altLang="ko-KR" dirty="0">
                <a:latin typeface="+mn-ea"/>
              </a:rPr>
              <a:t>-fuzz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크래시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D288D-7A57-4107-BFC6-51A9163A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88" y="1696994"/>
            <a:ext cx="2762636" cy="619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2FDF82-73AF-4D1E-A992-4ED4BB35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83" y="2740976"/>
            <a:ext cx="3230484" cy="2420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BC776-29F8-4FD0-9175-561C943F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15" y="5378757"/>
            <a:ext cx="4943952" cy="764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A5B996-E574-449D-97AC-825D381DE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99" y="6331761"/>
            <a:ext cx="6053667" cy="41056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ED53E1-F51B-42BE-91F0-31CFF81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4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(1/3)</a:t>
            </a:r>
          </a:p>
          <a:p>
            <a:pPr lvl="1"/>
            <a:r>
              <a:rPr lang="ko-KR" altLang="en-US" dirty="0">
                <a:latin typeface="+mn-ea"/>
              </a:rPr>
              <a:t>테스트 베드 구축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4F37-BD0F-47F2-A9CE-90811FD78AEE}"/>
              </a:ext>
            </a:extLst>
          </p:cNvPr>
          <p:cNvSpPr txBox="1"/>
          <p:nvPr/>
        </p:nvSpPr>
        <p:spPr>
          <a:xfrm>
            <a:off x="169223" y="6311249"/>
            <a:ext cx="3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https://github.com/F-Secure/mqtt_fuzz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8FEF4BC-0AF3-4184-84AF-D315B1F26A2D}"/>
              </a:ext>
            </a:extLst>
          </p:cNvPr>
          <p:cNvSpPr/>
          <p:nvPr/>
        </p:nvSpPr>
        <p:spPr>
          <a:xfrm>
            <a:off x="711981" y="3225799"/>
            <a:ext cx="1607887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Producer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B1AC984-ACF9-4651-BB4A-39DB5F621DBF}"/>
              </a:ext>
            </a:extLst>
          </p:cNvPr>
          <p:cNvSpPr/>
          <p:nvPr/>
        </p:nvSpPr>
        <p:spPr>
          <a:xfrm>
            <a:off x="3234657" y="3225799"/>
            <a:ext cx="2650066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Rabbitmq</a:t>
            </a:r>
            <a:r>
              <a:rPr lang="en-US" altLang="ko-KR" dirty="0">
                <a:solidFill>
                  <a:sysClr val="windowText" lastClr="000000"/>
                </a:solidFill>
              </a:rPr>
              <a:t>-server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04154C-DC1A-42AA-A9EA-D019AAB02AC6}"/>
              </a:ext>
            </a:extLst>
          </p:cNvPr>
          <p:cNvSpPr/>
          <p:nvPr/>
        </p:nvSpPr>
        <p:spPr>
          <a:xfrm>
            <a:off x="6799512" y="3225799"/>
            <a:ext cx="1607888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Consumer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B3A973-D326-411B-8BAE-25A2D26B5EF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319868" y="3564466"/>
            <a:ext cx="914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A1BCD-9220-446B-AF09-07B7860AEA75}"/>
              </a:ext>
            </a:extLst>
          </p:cNvPr>
          <p:cNvCxnSpPr/>
          <p:nvPr/>
        </p:nvCxnSpPr>
        <p:spPr>
          <a:xfrm>
            <a:off x="5884723" y="3564465"/>
            <a:ext cx="914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629E6E-4DBC-4978-AF65-03730B2E66F7}"/>
              </a:ext>
            </a:extLst>
          </p:cNvPr>
          <p:cNvSpPr txBox="1"/>
          <p:nvPr/>
        </p:nvSpPr>
        <p:spPr>
          <a:xfrm>
            <a:off x="859757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10.0.0.1/24</a:t>
            </a:r>
          </a:p>
          <a:p>
            <a:pPr algn="ctr"/>
            <a:r>
              <a:rPr lang="en-US" altLang="ko-KR" sz="1000" dirty="0">
                <a:latin typeface="+mn-ea"/>
              </a:rPr>
              <a:t>producer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2838E-82AA-4F24-A6DB-95D606A31919}"/>
              </a:ext>
            </a:extLst>
          </p:cNvPr>
          <p:cNvSpPr txBox="1"/>
          <p:nvPr/>
        </p:nvSpPr>
        <p:spPr>
          <a:xfrm>
            <a:off x="3903523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10.0.0.2/24</a:t>
            </a:r>
          </a:p>
          <a:p>
            <a:pPr algn="ctr"/>
            <a:r>
              <a:rPr lang="en-US" altLang="ko-KR" sz="1000" dirty="0">
                <a:latin typeface="+mn-ea"/>
              </a:rPr>
              <a:t>server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60546-C769-4088-9AB1-832A30D67C91}"/>
              </a:ext>
            </a:extLst>
          </p:cNvPr>
          <p:cNvSpPr txBox="1"/>
          <p:nvPr/>
        </p:nvSpPr>
        <p:spPr>
          <a:xfrm>
            <a:off x="6947289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10.0.0.3/24</a:t>
            </a:r>
          </a:p>
          <a:p>
            <a:pPr algn="ctr"/>
            <a:r>
              <a:rPr lang="en-US" altLang="ko-KR" sz="1000" dirty="0">
                <a:latin typeface="+mn-ea"/>
              </a:rPr>
              <a:t>consumer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FE7FB8-9BBC-49AC-AB8B-4E306EA44AD0}"/>
              </a:ext>
            </a:extLst>
          </p:cNvPr>
          <p:cNvSpPr/>
          <p:nvPr/>
        </p:nvSpPr>
        <p:spPr>
          <a:xfrm>
            <a:off x="474133" y="2463799"/>
            <a:ext cx="8187267" cy="319193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94F6E-5D42-492F-9AB5-87A75BE82DCD}"/>
              </a:ext>
            </a:extLst>
          </p:cNvPr>
          <p:cNvSpPr/>
          <p:nvPr/>
        </p:nvSpPr>
        <p:spPr>
          <a:xfrm>
            <a:off x="3234657" y="5288615"/>
            <a:ext cx="2650066" cy="677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vmware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468DD1-E1B3-4398-9510-0D92FCEF3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87" y="4031969"/>
            <a:ext cx="564235" cy="4946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951DE1-64F2-4BAD-BDBA-DC308EA4D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67" y="3725332"/>
            <a:ext cx="939800" cy="939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506DC8-3589-4B8A-92DF-1EB5BC54A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4" y="4052842"/>
            <a:ext cx="1057712" cy="213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1C18F5-355E-4479-B95E-CB78BF035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7" y="4088700"/>
            <a:ext cx="1057712" cy="213064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E812475-2960-45BF-9E62-54740E9A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2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(2/3)</a:t>
            </a:r>
          </a:p>
          <a:p>
            <a:pPr lvl="1"/>
            <a:r>
              <a:rPr lang="ko-KR" altLang="en-US" dirty="0">
                <a:latin typeface="+mn-ea"/>
              </a:rPr>
              <a:t>사용 방법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사용법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테스트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consumer </a:t>
            </a:r>
            <a:r>
              <a:rPr lang="ko-KR" altLang="en-US" dirty="0">
                <a:latin typeface="+mn-ea"/>
              </a:rPr>
              <a:t>없이 </a:t>
            </a:r>
            <a:r>
              <a:rPr lang="en-US" altLang="ko-KR" dirty="0">
                <a:latin typeface="+mn-ea"/>
              </a:rPr>
              <a:t>producer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로 만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시간 동안 동작하다 큐에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만개의 메시지를 담고 메모리 경고 발생후 이후 메시지 모두 </a:t>
            </a:r>
            <a:r>
              <a:rPr lang="en-US" altLang="ko-KR" dirty="0">
                <a:latin typeface="+mn-ea"/>
              </a:rPr>
              <a:t>Drop</a:t>
            </a:r>
            <a:r>
              <a:rPr lang="ko-KR" altLang="en-US" dirty="0">
                <a:latin typeface="+mn-ea"/>
              </a:rPr>
              <a:t>하는 것을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consumer-server-producer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시간 동안 동작 시켰으나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특이사항 없었음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4F37-BD0F-47F2-A9CE-90811FD78AEE}"/>
              </a:ext>
            </a:extLst>
          </p:cNvPr>
          <p:cNvSpPr txBox="1"/>
          <p:nvPr/>
        </p:nvSpPr>
        <p:spPr>
          <a:xfrm>
            <a:off x="169223" y="6311249"/>
            <a:ext cx="3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https://github.com/F-Secure/mqtt_fuzz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AEBAB-E294-4CE5-99B5-CD56210F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89" y="2712252"/>
            <a:ext cx="4963218" cy="8192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5A694-C78A-49A5-8F91-E2D64291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(3/3)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A2533C-68F9-457E-8A8A-77209C85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6" y="1617376"/>
            <a:ext cx="6968067" cy="47108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8BFFA-707F-4DEA-923A-E90944FD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Server Documentation </a:t>
            </a:r>
            <a:r>
              <a:rPr lang="ko-KR" altLang="en-US" dirty="0">
                <a:latin typeface="+mn-ea"/>
              </a:rPr>
              <a:t>부분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문서화가 완료된 부분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TLS Support</a:t>
            </a:r>
          </a:p>
          <a:p>
            <a:pPr lvl="2"/>
            <a:r>
              <a:rPr lang="en-US" altLang="ko-KR" dirty="0">
                <a:latin typeface="+mn-ea"/>
              </a:rPr>
              <a:t>Production Checklist</a:t>
            </a:r>
          </a:p>
          <a:p>
            <a:pPr lvl="2"/>
            <a:r>
              <a:rPr lang="en-US" altLang="ko-KR" dirty="0">
                <a:latin typeface="+mn-ea"/>
              </a:rPr>
              <a:t>Distributed RabbitMQ</a:t>
            </a:r>
          </a:p>
          <a:p>
            <a:pPr lvl="2"/>
            <a:r>
              <a:rPr lang="en-US" altLang="ko-KR" dirty="0">
                <a:latin typeface="+mn-ea"/>
              </a:rPr>
              <a:t>Alarms</a:t>
            </a:r>
          </a:p>
          <a:p>
            <a:pPr lvl="2"/>
            <a:r>
              <a:rPr lang="en-US" altLang="ko-KR" dirty="0">
                <a:latin typeface="+mn-ea"/>
              </a:rPr>
              <a:t>Clustering</a:t>
            </a:r>
          </a:p>
          <a:p>
            <a:pPr lvl="2"/>
            <a:r>
              <a:rPr lang="en-US" altLang="ko-KR" dirty="0">
                <a:latin typeface="+mn-ea"/>
              </a:rPr>
              <a:t>Virtual Hosts</a:t>
            </a:r>
          </a:p>
          <a:p>
            <a:pPr lvl="2"/>
            <a:r>
              <a:rPr lang="en-US" altLang="ko-KR" dirty="0">
                <a:latin typeface="+mn-ea"/>
              </a:rPr>
              <a:t>Access Control</a:t>
            </a:r>
          </a:p>
          <a:p>
            <a:pPr lvl="2"/>
            <a:r>
              <a:rPr lang="en-US" altLang="ko-KR" dirty="0">
                <a:latin typeface="+mn-ea"/>
              </a:rPr>
              <a:t>Authentication Mechanisms</a:t>
            </a:r>
          </a:p>
          <a:p>
            <a:pPr lvl="2"/>
            <a:r>
              <a:rPr lang="en-US" altLang="ko-KR" dirty="0">
                <a:latin typeface="+mn-ea"/>
              </a:rPr>
              <a:t>Lazy Queues</a:t>
            </a:r>
          </a:p>
          <a:p>
            <a:pPr lvl="2"/>
            <a:r>
              <a:rPr lang="en-US" altLang="ko-KR" dirty="0">
                <a:latin typeface="+mn-ea"/>
              </a:rPr>
              <a:t>Firehose(Message Tracing)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612B9-F83D-4BD9-8BFB-6CB300553E16}"/>
              </a:ext>
            </a:extLst>
          </p:cNvPr>
          <p:cNvSpPr txBox="1"/>
          <p:nvPr/>
        </p:nvSpPr>
        <p:spPr>
          <a:xfrm>
            <a:off x="169223" y="6311249"/>
            <a:ext cx="4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https://www.rabbitmq.com/admin-guide.html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7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 </a:t>
            </a:r>
            <a:r>
              <a:rPr lang="ko-KR" altLang="en-US" dirty="0">
                <a:latin typeface="+mn-ea"/>
              </a:rPr>
              <a:t>컴파일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빌드 하기 전 필요 의존성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erlang, Elixir, GNU make, </a:t>
            </a:r>
            <a:r>
              <a:rPr lang="en-US" altLang="ko-KR" dirty="0" err="1">
                <a:latin typeface="+mn-ea"/>
              </a:rPr>
              <a:t>xsltproc</a:t>
            </a:r>
            <a:r>
              <a:rPr lang="en-US" altLang="ko-KR" dirty="0">
                <a:latin typeface="+mn-ea"/>
              </a:rPr>
              <a:t> of </a:t>
            </a:r>
            <a:r>
              <a:rPr lang="en-US" altLang="ko-KR" dirty="0" err="1">
                <a:latin typeface="+mn-ea"/>
              </a:rPr>
              <a:t>libxslt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xmlto</a:t>
            </a:r>
            <a:r>
              <a:rPr lang="en-US" altLang="ko-KR" dirty="0">
                <a:latin typeface="+mn-ea"/>
              </a:rPr>
              <a:t>, zip</a:t>
            </a:r>
          </a:p>
          <a:p>
            <a:pPr lvl="2"/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marL="1371600" lvl="3" indent="0">
              <a:buNone/>
            </a:pPr>
            <a:r>
              <a:rPr lang="en-US" altLang="ko-KR" dirty="0" err="1">
                <a:latin typeface="+mn-ea"/>
              </a:rPr>
              <a:t>wget</a:t>
            </a:r>
            <a:r>
              <a:rPr lang="en-US" altLang="ko-KR" dirty="0">
                <a:latin typeface="+mn-ea"/>
              </a:rPr>
              <a:t> https://packages.erlang-solutions.com/erlang-solutions_1.0_all.deb &amp;&amp; 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dpkg</a:t>
            </a:r>
            <a:r>
              <a:rPr lang="en-US" altLang="ko-KR" dirty="0">
                <a:latin typeface="+mn-ea"/>
              </a:rPr>
              <a:t> -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erlang-solutions_1.0_all.deb</a:t>
            </a:r>
          </a:p>
          <a:p>
            <a:pPr marL="1371600" lvl="3" indent="0">
              <a:buNone/>
            </a:pPr>
            <a:endParaRPr lang="en-US" altLang="ko-KR" dirty="0">
              <a:latin typeface="+mn-ea"/>
            </a:endParaRPr>
          </a:p>
          <a:p>
            <a:pPr marL="1371600" lvl="3" indent="0">
              <a:buNone/>
            </a:pP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apt install update</a:t>
            </a:r>
          </a:p>
          <a:p>
            <a:pPr marL="1371600" lvl="3" indent="0">
              <a:buNone/>
            </a:pPr>
            <a:endParaRPr lang="en-US" altLang="ko-KR" dirty="0">
              <a:latin typeface="+mn-ea"/>
            </a:endParaRPr>
          </a:p>
          <a:p>
            <a:pPr marL="1371600" lvl="3" indent="0">
              <a:buNone/>
            </a:pP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apt install erlang elixir make </a:t>
            </a:r>
            <a:r>
              <a:rPr lang="en-US" altLang="ko-KR" dirty="0" err="1">
                <a:latin typeface="+mn-ea"/>
              </a:rPr>
              <a:t>xsltproc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xmlto</a:t>
            </a:r>
            <a:r>
              <a:rPr lang="en-US" altLang="ko-KR" dirty="0">
                <a:latin typeface="+mn-ea"/>
              </a:rPr>
              <a:t> curl –y</a:t>
            </a:r>
          </a:p>
          <a:p>
            <a:pPr lvl="1"/>
            <a:r>
              <a:rPr lang="ko-KR" altLang="en-US" dirty="0">
                <a:latin typeface="+mn-ea"/>
              </a:rPr>
              <a:t>빌드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</a:p>
          <a:p>
            <a:pPr lvl="2"/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make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4B7FD-46DB-4AE6-9785-AAE57A8C3B12}"/>
              </a:ext>
            </a:extLst>
          </p:cNvPr>
          <p:cNvSpPr/>
          <p:nvPr/>
        </p:nvSpPr>
        <p:spPr>
          <a:xfrm>
            <a:off x="169223" y="6356351"/>
            <a:ext cx="43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</a:rPr>
              <a:t>http://www.rabbitmq.com/build-server.html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2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 </a:t>
            </a:r>
            <a:r>
              <a:rPr lang="ko-KR" altLang="en-US" dirty="0">
                <a:latin typeface="+mn-ea"/>
              </a:rPr>
              <a:t>컴파일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빌드 옵션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all – </a:t>
            </a:r>
            <a:r>
              <a:rPr lang="ko-KR" altLang="en-US" dirty="0">
                <a:latin typeface="+mn-ea"/>
              </a:rPr>
              <a:t>모두 빌드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shell - </a:t>
            </a:r>
            <a:r>
              <a:rPr lang="ko-KR" altLang="en-US" dirty="0">
                <a:latin typeface="+mn-ea"/>
              </a:rPr>
              <a:t>클라이언트 라이브러리와 </a:t>
            </a:r>
            <a:r>
              <a:rPr lang="ko-KR" altLang="en-US" dirty="0" err="1">
                <a:latin typeface="+mn-ea"/>
              </a:rPr>
              <a:t>시작시</a:t>
            </a:r>
            <a:r>
              <a:rPr lang="ko-KR" altLang="en-US" dirty="0">
                <a:latin typeface="+mn-ea"/>
              </a:rPr>
              <a:t> 라이브러리가 </a:t>
            </a:r>
            <a:r>
              <a:rPr lang="ko-KR" altLang="en-US" dirty="0" err="1">
                <a:latin typeface="+mn-ea"/>
              </a:rPr>
              <a:t>로드된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erlang </a:t>
            </a:r>
            <a:r>
              <a:rPr lang="ko-KR" altLang="en-US" dirty="0">
                <a:latin typeface="+mn-ea"/>
              </a:rPr>
              <a:t>쉘 빌드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clean - </a:t>
            </a:r>
            <a:r>
              <a:rPr lang="ko-KR" altLang="en-US" dirty="0">
                <a:latin typeface="+mn-ea"/>
              </a:rPr>
              <a:t>빌드 과정의 모든 임시 파일 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distclean</a:t>
            </a:r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의존성을 포함하여 </a:t>
            </a:r>
            <a:r>
              <a:rPr lang="ko-KR" altLang="en-US" dirty="0" err="1">
                <a:latin typeface="+mn-ea"/>
              </a:rPr>
              <a:t>빌드된</a:t>
            </a:r>
            <a:r>
              <a:rPr lang="ko-KR" altLang="en-US" dirty="0">
                <a:latin typeface="+mn-ea"/>
              </a:rPr>
              <a:t> 것 모두 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test - </a:t>
            </a:r>
            <a:r>
              <a:rPr lang="ko-KR" altLang="en-US" dirty="0">
                <a:latin typeface="+mn-ea"/>
              </a:rPr>
              <a:t>테스트 셋 실행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run-broker - </a:t>
            </a:r>
            <a:r>
              <a:rPr lang="ko-KR" altLang="en-US" dirty="0">
                <a:latin typeface="+mn-ea"/>
              </a:rPr>
              <a:t>서버를 빌드하고 상호작용 가능한 </a:t>
            </a:r>
            <a:r>
              <a:rPr lang="en-US" altLang="ko-KR" dirty="0">
                <a:latin typeface="+mn-ea"/>
              </a:rPr>
              <a:t>erlang </a:t>
            </a:r>
            <a:r>
              <a:rPr lang="ko-KR" altLang="en-US" dirty="0">
                <a:latin typeface="+mn-ea"/>
              </a:rPr>
              <a:t>쉘을 시작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4B7FD-46DB-4AE6-9785-AAE57A8C3B12}"/>
              </a:ext>
            </a:extLst>
          </p:cNvPr>
          <p:cNvSpPr/>
          <p:nvPr/>
        </p:nvSpPr>
        <p:spPr>
          <a:xfrm>
            <a:off x="169223" y="6356351"/>
            <a:ext cx="43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</a:rPr>
              <a:t>http://www.rabbitmq.com/build-server.html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5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(1/6)</a:t>
            </a: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를 사용하면서 </a:t>
            </a:r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사용 중 로그를 함께 확인하던 중 계정과 암호가 노출되는 취약점 발견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ERROR REPORT</a:t>
            </a:r>
            <a:r>
              <a:rPr lang="ko-KR" altLang="en-US" dirty="0">
                <a:latin typeface="+mn-ea"/>
              </a:rPr>
              <a:t>가 로그에 기록 될 때 계정 정보도 함께 기록됨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Picture 2" descr="$ tail —n 10 . log &#10;rabbitmq_management &#10;rabbitmq_management_agent &#10;rabbitmq_web_dispatch &#10;rabbitmq_mqtt &#10;cowboy &#10;amqp_cl ient &#10;cowl ib &#10;-ERROR &#10;13-mar-Z01s: &#10;Ranch listener rabbit_web_dispatch_sup_1567Z had connection process started with cowboy_protocol :sta &#10;rt link/4 at .17ZZ3 .184&gt; exit with reason: [{reason, {ucs, {bad utf8 character code}}}, {mfa, {rabbit &#10;mgmt_wm_queues , to_json , Z}} , {stacktrace , [ {xmer l_ucs , from_utf8 , 1, [ {f i le , &quot;xmer l_ucs . erl , {l ine , 186}]} , &#10;{moch i jsonZ , json_encode_str ing , Z, [ {f i le , &quot;src/moch i jsonZ . erl , {l ine , Z04}]} , {moch i jsonZ , ' —json_encode &#10;_propl ist/Z—fun—O—' , 3, [{fi le, &quot;src/mochi jsonZ . erl , {l ine , 185}]} , {l ists , fold I , 3, [{fi le, &quot;1 ists . erl , { &#10;I ine , IZ63}]} , {moch i jsonZ , json_encode_propl ist , Z, [ {f i le , &quot;src/moch i jsonZ . erl , {l ine , 188}]} , {moch i json &#10;Z, ' —json_encode_array/Z—fun—O—' , 3, [{fi le, &quot;src/mochi jsonZ . erl , {l ine , 175}]} , {l ists , fold I , 3, [{fi le, &quot;1 &#10;ists . erl , {l ine , IZ63}]} , {mochi jsonZ , , Z, [ {f i le, &quot;src/mochi jsonZ . erl , {l ine , 177}]}]} &#10;, {req, [ {socket , ttPort&lt;O .1041235&gt;} , {transport , ranch_tcp} , {connect ion , keepa I iue} , {p id , .17ZZ3 .184&gt;} , {m &#10;ethod , , , ' HTTP/I . 1' , {peer , {{1Z7 , O , O , 1} , 56832}} , {host , loca , {host_info , u &#10;ndef i ned} , {port , 15672} , {path , , {path_info , undef i ned} , {qs , &#10;me=&amp;use_regex=fa Ise&amp;pag inat , {qs_ua Is , [ , , , , { &#10;, , {&lt;&lt;&quot;use_regex&quot;&gt;&gt; , , inat , , {bind ings , [ , {header &#10;s, (Xll; Ubuntu; Linux x86 _64; r &#10;u :53.0) Gecko/Z0100101 , , , , ,en; &#10;, , &lt;&lt;&quot;gzip, , , &lt;&lt;&quot;http://localhost : , &#10;YWRtaW46eWFu , {&lt;&lt;&quot;connect , I i ] } , {p _ headers , [ i f—mod i f ied—s i nee &#10;, undef i ned} , i , undef i ned} , i f—unmod i f ied—s i , undef i ned} , i &#10;, undef ined} , , , , [ , 1000 , [ , {&lt;&lt;&quot;connect , I , &#10;{cook ies , undef i ned} , {meta , [ {med ia_type , icat , , [ ] , {charset , undef i ned}]} , {bod &#10;y_state , wa it i ng} , {buffer , , {mu It ipart , undef i ned} , {resp_compress , true} , {resp_state , wa it i ng} , {resp &#10;_ headers, &#10;, icat , , , , , ig , {resp_body , &lt; &#10;, {onresponse , &quot;Fun&lt;rabb i idd leware . onresponse .4&gt;} ] } , {state , {context , {user , , [a &#10;dministrator] , [ {rabb nterna I , none}]} , , undef i ned}}] ">
            <a:extLst>
              <a:ext uri="{FF2B5EF4-FFF2-40B4-BE49-F238E27FC236}">
                <a16:creationId xmlns:a16="http://schemas.microsoft.com/office/drawing/2014/main" id="{90C45CED-3339-4FC8-BF4A-F74A7F7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2719037"/>
            <a:ext cx="5317177" cy="392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540CCC-939A-42B8-8C88-0F8F84BE02B0}"/>
              </a:ext>
            </a:extLst>
          </p:cNvPr>
          <p:cNvSpPr/>
          <p:nvPr/>
        </p:nvSpPr>
        <p:spPr>
          <a:xfrm>
            <a:off x="2686052" y="6311250"/>
            <a:ext cx="810682" cy="16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896B2-9101-48E6-8519-B3A38E40E606}"/>
              </a:ext>
            </a:extLst>
          </p:cNvPr>
          <p:cNvSpPr/>
          <p:nvPr/>
        </p:nvSpPr>
        <p:spPr>
          <a:xfrm>
            <a:off x="7170546" y="6215126"/>
            <a:ext cx="529297" cy="164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93318-5B77-4908-88FC-656EAB76E2F2}"/>
              </a:ext>
            </a:extLst>
          </p:cNvPr>
          <p:cNvSpPr/>
          <p:nvPr/>
        </p:nvSpPr>
        <p:spPr>
          <a:xfrm>
            <a:off x="5474216" y="6316664"/>
            <a:ext cx="774692" cy="15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37CD0-6EF6-488E-9F15-A16BDA358F3F}"/>
              </a:ext>
            </a:extLst>
          </p:cNvPr>
          <p:cNvSpPr txBox="1"/>
          <p:nvPr/>
        </p:nvSpPr>
        <p:spPr>
          <a:xfrm>
            <a:off x="7025040" y="5872691"/>
            <a:ext cx="4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ID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AE589-AF06-40F3-A949-08E2DA592688}"/>
              </a:ext>
            </a:extLst>
          </p:cNvPr>
          <p:cNvSpPr txBox="1"/>
          <p:nvPr/>
        </p:nvSpPr>
        <p:spPr>
          <a:xfrm>
            <a:off x="5312429" y="5920099"/>
            <a:ext cx="52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PW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C79C7-2D7E-4BEC-BBA1-B116892C65AD}"/>
              </a:ext>
            </a:extLst>
          </p:cNvPr>
          <p:cNvSpPr txBox="1"/>
          <p:nvPr/>
        </p:nvSpPr>
        <p:spPr>
          <a:xfrm>
            <a:off x="2686050" y="5900387"/>
            <a:ext cx="21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계정에 설정된 태그</a:t>
            </a:r>
          </a:p>
        </p:txBody>
      </p:sp>
    </p:spTree>
    <p:extLst>
      <p:ext uri="{BB962C8B-B14F-4D97-AF65-F5344CB8AC3E}">
        <p14:creationId xmlns:p14="http://schemas.microsoft.com/office/powerpoint/2010/main" val="19728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문제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취약점을 찾기 위한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인 </a:t>
            </a:r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, AFL</a:t>
            </a:r>
            <a:r>
              <a:rPr lang="ko-KR" altLang="en-US" dirty="0">
                <a:latin typeface="+mn-ea"/>
              </a:rPr>
              <a:t>을 적용 시도 중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가 바이너리 파일이 아님을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는 셸 스크립트에 의해 짜여져 있음을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스크립트 내에서 </a:t>
            </a:r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으로 컴파일 된 바이트코드를 </a:t>
            </a:r>
            <a:r>
              <a:rPr lang="en-US" altLang="ko-KR" dirty="0">
                <a:latin typeface="+mn-ea"/>
              </a:rPr>
              <a:t>Beam(Erlang virtual machine)</a:t>
            </a:r>
            <a:r>
              <a:rPr lang="ko-KR" altLang="en-US" dirty="0">
                <a:latin typeface="+mn-ea"/>
              </a:rPr>
              <a:t>에 의해 실행되는 것을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기존 </a:t>
            </a:r>
            <a:r>
              <a:rPr lang="en-US" altLang="ko-KR" dirty="0" err="1">
                <a:latin typeface="+mn-ea"/>
              </a:rPr>
              <a:t>Melkor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AFL</a:t>
            </a:r>
            <a:r>
              <a:rPr lang="ko-KR" altLang="en-US" dirty="0">
                <a:latin typeface="+mn-ea"/>
              </a:rPr>
              <a:t>로 단순하게 </a:t>
            </a:r>
            <a:r>
              <a:rPr lang="ko-KR" altLang="en-US" dirty="0" err="1">
                <a:latin typeface="+mn-ea"/>
              </a:rPr>
              <a:t>퍼징이</a:t>
            </a:r>
            <a:r>
              <a:rPr lang="ko-KR" altLang="en-US" dirty="0">
                <a:latin typeface="+mn-ea"/>
              </a:rPr>
              <a:t> 불가함을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에 특화된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를 찾고 있으나 현재까지 발견하지 못함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3D06D-F4D8-4BCE-91D7-F4C0377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3" y="4016850"/>
            <a:ext cx="6049219" cy="771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B4A8B3-7A83-4968-AFCD-2E419639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3" y="5086981"/>
            <a:ext cx="7373379" cy="619211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DAA07-282B-48AF-901D-FD072AB7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(2/6)</a:t>
            </a:r>
          </a:p>
          <a:p>
            <a:pPr lvl="1"/>
            <a:r>
              <a:rPr lang="ko-KR" altLang="en-US" dirty="0">
                <a:latin typeface="+mn-ea"/>
              </a:rPr>
              <a:t>해당 취약점은 </a:t>
            </a:r>
            <a:r>
              <a:rPr lang="ko-KR" altLang="en-US" dirty="0" err="1">
                <a:latin typeface="+mn-ea"/>
              </a:rPr>
              <a:t>로컬호스트에서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를 일정 시간 수행 후 </a:t>
            </a:r>
            <a:r>
              <a:rPr lang="en-US" altLang="ko-KR" dirty="0">
                <a:latin typeface="+mn-ea"/>
              </a:rPr>
              <a:t>Management UI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에 대한 정보를 접근하기 위해 해당 탭을 누르게 되면 페이지가 뜨지 않고 로그에 </a:t>
            </a:r>
            <a:r>
              <a:rPr lang="en-US" altLang="ko-KR" dirty="0">
                <a:latin typeface="+mn-ea"/>
              </a:rPr>
              <a:t>ERROR Report</a:t>
            </a:r>
            <a:r>
              <a:rPr lang="ko-KR" altLang="en-US" dirty="0">
                <a:latin typeface="+mn-ea"/>
              </a:rPr>
              <a:t>를 출력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 descr="v Totals &#10;Queued messages (chart: last minute) (?) &#10;210700 &#10;210700 &#10;210740 &#10;Message rates (chart: last minute) (?) &#10;50's &#10;30,'s &#10;xo,'s &#10;on,'s &#10;21BP50 &#10;21 37:50 &#10;210B 10 &#10;21:28 10 &#10;Exchanges: &#10;Ready &#10;unacked &#10;Total &#10;Publish &#10;Publisher &#10;confirm &#10;Deliver &#10;(manual &#10;ack) &#10;21:37 go &#10;Global counts &#10;Connections: 0 &#10;21:2740 &#10;• 589 &#10;• 589 &#10;• 0.00/s &#10;• 0.00/s &#10;• 0.00/s &#10;Queues: 104 &#10;Deliver &#10;(auto ack) &#10;Consumer &#10;ack &#10;Redelivered &#10;Disk read &#10;Disk write &#10;• 0.00/s &#10;• 0.00/s &#10;• 0.00/s &#10;• 0.00/s &#10;0.00/s &#10;Get (manual &#10;ack) &#10;Get (a uto &#10;ack) &#10;Return &#10;• 0.00/s &#10;• 0.00/s &#10;• 0.00/s &#10;Channels: 0 &#10;8 &#10;Consumers: 0 ">
            <a:extLst>
              <a:ext uri="{FF2B5EF4-FFF2-40B4-BE49-F238E27FC236}">
                <a16:creationId xmlns:a16="http://schemas.microsoft.com/office/drawing/2014/main" id="{8C5F58CD-9BB8-49D1-B8B4-45894D30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3326817"/>
            <a:ext cx="5122334" cy="27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dings &#10;This exchange &#10;Routing key Arguments &#10;TopicA &#10;mqtt-subscription-myclientidoqosl &#10;mqtt-subscription-myclientid2qos1 &#10;Topic.C &#10;mqtt-subscription-myclientid2qos1 &#10;mqtt-subscription-myclientid3qos1 &#10;TopicA# &#10;mqtt-subscription-mycmientidqosl &#10;TopicA.• &#10;mqtt-subscription-mycmientidqosl &#10;unbind &#10;unbi &#10;unbind &#10;unbi &#10;unbind &#10;unbi ">
            <a:extLst>
              <a:ext uri="{FF2B5EF4-FFF2-40B4-BE49-F238E27FC236}">
                <a16:creationId xmlns:a16="http://schemas.microsoft.com/office/drawing/2014/main" id="{4CA9D6F2-63A5-4072-A2BE-E5199575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80" y="3326817"/>
            <a:ext cx="2944729" cy="27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582CC7-452A-4C38-A06C-934C5FADA3BB}"/>
              </a:ext>
            </a:extLst>
          </p:cNvPr>
          <p:cNvSpPr txBox="1"/>
          <p:nvPr/>
        </p:nvSpPr>
        <p:spPr>
          <a:xfrm>
            <a:off x="4404782" y="5846494"/>
            <a:ext cx="44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mqtt_fuzz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수행 상태의 </a:t>
            </a:r>
            <a:r>
              <a:rPr lang="en-US" altLang="ko-KR" b="1" dirty="0">
                <a:latin typeface="+mj-ea"/>
                <a:ea typeface="+mj-ea"/>
              </a:rPr>
              <a:t>management UI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22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(3/6)</a:t>
            </a:r>
          </a:p>
          <a:p>
            <a:pPr lvl="1"/>
            <a:r>
              <a:rPr lang="en-US" altLang="ko-KR" dirty="0">
                <a:latin typeface="+mn-ea"/>
              </a:rPr>
              <a:t>ERROR REPORT</a:t>
            </a:r>
            <a:r>
              <a:rPr lang="ko-KR" altLang="en-US" dirty="0">
                <a:latin typeface="+mn-ea"/>
              </a:rPr>
              <a:t>를 살펴보면 </a:t>
            </a:r>
            <a:r>
              <a:rPr lang="en-US" altLang="ko-KR" dirty="0">
                <a:latin typeface="+mn-ea"/>
              </a:rPr>
              <a:t>bad_utf8_character_code </a:t>
            </a:r>
            <a:r>
              <a:rPr lang="ko-KR" altLang="en-US" dirty="0">
                <a:latin typeface="+mn-ea"/>
              </a:rPr>
              <a:t>로 인해 해당 에러가 발생했다고 기록되는 것을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이는 </a:t>
            </a:r>
            <a:r>
              <a:rPr lang="en-US" altLang="ko-KR" dirty="0">
                <a:latin typeface="+mn-ea"/>
              </a:rPr>
              <a:t>queue</a:t>
            </a:r>
            <a:r>
              <a:rPr lang="ko-KR" altLang="en-US" dirty="0">
                <a:latin typeface="+mn-ea"/>
              </a:rPr>
              <a:t>의 이름을 표시 하던 중 </a:t>
            </a:r>
            <a:r>
              <a:rPr lang="en-US" altLang="ko-KR" dirty="0">
                <a:latin typeface="+mn-ea"/>
              </a:rPr>
              <a:t>random </a:t>
            </a:r>
            <a:r>
              <a:rPr lang="ko-KR" altLang="en-US" dirty="0">
                <a:latin typeface="+mn-ea"/>
              </a:rPr>
              <a:t>문자열로 지정된 값을 표시하는데 문제가 있어 발생한 것으로 추측됨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ASCII</a:t>
            </a:r>
            <a:r>
              <a:rPr lang="ko-KR" altLang="en-US" dirty="0">
                <a:latin typeface="+mn-ea"/>
              </a:rPr>
              <a:t>가 아닌 문자코드를 받아들이지 못하는 것으로 추측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82CC7-452A-4C38-A06C-934C5FADA3BB}"/>
              </a:ext>
            </a:extLst>
          </p:cNvPr>
          <p:cNvSpPr txBox="1"/>
          <p:nvPr/>
        </p:nvSpPr>
        <p:spPr>
          <a:xfrm>
            <a:off x="2256134" y="5359475"/>
            <a:ext cx="65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/var/log/</a:t>
            </a:r>
            <a:r>
              <a:rPr lang="en-US" altLang="ko-KR" dirty="0" err="1">
                <a:latin typeface="+mj-ea"/>
                <a:ea typeface="+mj-ea"/>
              </a:rPr>
              <a:t>rabbitmq</a:t>
            </a:r>
            <a:r>
              <a:rPr lang="en-US" altLang="ko-KR" dirty="0">
                <a:latin typeface="+mj-ea"/>
                <a:ea typeface="+mj-ea"/>
              </a:rPr>
              <a:t>/rabbit@greendot-virtual-machine.log </a:t>
            </a:r>
            <a:r>
              <a:rPr lang="ko-KR" altLang="en-US" dirty="0">
                <a:latin typeface="+mj-ea"/>
                <a:ea typeface="+mj-ea"/>
              </a:rPr>
              <a:t>내용</a:t>
            </a:r>
          </a:p>
        </p:txBody>
      </p:sp>
      <p:pic>
        <p:nvPicPr>
          <p:cNvPr id="2050" name="Picture 2" descr="Ranch listener rabbit web_dispatch_sup 15672 had connection process started with cowboy _ protocol :start linkA at exit with reason: [{reason,{ucs,{bad utf8 character_code}}},{mfa,{rabbit mgmt &#10;queues , to_json, 2}} , {stacktrace, [{xmerl_ucs, from utf8,1, [{file, &quot;xmerl_ucs . erl , {line, 186}1} , {mochijson2,json encode_string [{file, &quot;src/mochijson2. erl , {line, 204}1} , {mochijson2, ' -json encode_propli &#10;st/2- fun-O- ' , 3, [{file, &quot;src/mochij son2. erl , {line, 185} l} , {lists , foldl , 3, [{file, &quot;lists . erl , {line , 1263} l} , {mochij son2, , 2, [{file, &quot;src/mochij son2. erl , {line , 188} l} , {mochij son2, ' -J son &#10;encode_array/2- fun-O- ' , 3, [{file, &quot;s rc/mochij son2. erl , {line , 175} l} , {lists , foldl , 3, [{file, &quot;lists . erl , {line , 1263} l} , {mochij son2, , 2, [{file, &quot;src/mochij son2 .erl , {line , 177} , {req, [Isoc &#10;ket , {t ransport , ranch_tcp} , {connection, keepalive} , {pid , {method , {version, HTTP/I.1 } , {peer , {{127 , 0, 0, 1} , 54656}} , {host , {host _ info, undefined} , {port , 15 &#10;672} , / api/ , {path_info , undefined} , {qs , rue , {qs_vals , page , page_size , name , &#10;(Xll; Ubuntu; Linux x86 64; rv:5 &#10;g .0) Gecko/20100101 , , , encoding , referer&quot;&gt;&gt;,&lt;&lt;&quot;http://localhost:15672/&quot;&gt;&gt;} , &#10;uthorization , , , {cc&quot; cookie : , {cc&quot; connection l} , {p_headers , -modified - , unde &#10;fined} , , undefined} , -unmodified , undefined} , -match , undefined} , {cc&quot; accept , [ l} , 1000, , {cc&quot; connection , , {cookies , u &#10;ndefined} , {meta, [ {media_type , , {charset , undefined} l} , {body _ state , waiting} , {buffer , {mul tipart , undefined} , {resp_compress , t rue} , {resp_state , waiting} , {resp_headers , &#10;-encoding , , &#10;origin l} , content - type application / , Q' j son , origin l} , { resp_body , , {onrespon &#10;se,#Fun&lt;rabbit auth backend ">
            <a:extLst>
              <a:ext uri="{FF2B5EF4-FFF2-40B4-BE49-F238E27FC236}">
                <a16:creationId xmlns:a16="http://schemas.microsoft.com/office/drawing/2014/main" id="{792EE64C-489B-4DF0-9C1C-BCE7D70D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1" y="3835401"/>
            <a:ext cx="8406937" cy="12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D602C7-9AE9-4023-A5DF-7617730775CC}"/>
              </a:ext>
            </a:extLst>
          </p:cNvPr>
          <p:cNvSpPr/>
          <p:nvPr/>
        </p:nvSpPr>
        <p:spPr>
          <a:xfrm>
            <a:off x="6843184" y="3824835"/>
            <a:ext cx="1132415" cy="16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8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(4/6)</a:t>
            </a:r>
          </a:p>
          <a:p>
            <a:pPr lvl="1"/>
            <a:r>
              <a:rPr lang="ko-KR" altLang="en-US" dirty="0">
                <a:latin typeface="+mn-ea"/>
              </a:rPr>
              <a:t>추가로 큐의 이름들을 얻어 오기 위한 명령 사용시에도 에러가 발생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명령은 </a:t>
            </a:r>
            <a:r>
              <a:rPr lang="en-US" altLang="ko-KR" dirty="0" err="1">
                <a:latin typeface="+mn-ea"/>
              </a:rPr>
              <a:t>rabbitmqadmin</a:t>
            </a:r>
            <a:r>
              <a:rPr lang="ko-KR" altLang="en-US" dirty="0">
                <a:latin typeface="+mn-ea"/>
              </a:rPr>
              <a:t>을 통해 현재 모든 큐의 이름을 가져오는 명령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rabbitmqadmin</a:t>
            </a:r>
            <a:r>
              <a:rPr lang="en-US" altLang="ko-KR" dirty="0">
                <a:latin typeface="+mn-ea"/>
              </a:rPr>
              <a:t> -f </a:t>
            </a:r>
            <a:r>
              <a:rPr lang="en-US" altLang="ko-KR" dirty="0" err="1">
                <a:latin typeface="+mn-ea"/>
              </a:rPr>
              <a:t>tsv</a:t>
            </a:r>
            <a:r>
              <a:rPr lang="en-US" altLang="ko-KR" dirty="0">
                <a:latin typeface="+mn-ea"/>
              </a:rPr>
              <a:t> -q list queues name &gt; q.txt</a:t>
            </a: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정보를 가져오지 못하고 </a:t>
            </a:r>
            <a:r>
              <a:rPr lang="en-US" altLang="ko-KR" dirty="0">
                <a:latin typeface="+mn-ea"/>
              </a:rPr>
              <a:t>HTTP 500 ERROR</a:t>
            </a:r>
            <a:r>
              <a:rPr lang="ko-KR" altLang="en-US" dirty="0">
                <a:latin typeface="+mn-ea"/>
              </a:rPr>
              <a:t>를 출력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500 </a:t>
            </a:r>
            <a:r>
              <a:rPr lang="ko-KR" altLang="en-US" dirty="0">
                <a:latin typeface="+mn-ea"/>
              </a:rPr>
              <a:t>코드는 내부 서버 오류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074" name="Picture 2" descr="sudo rabbitmq &#10;[sudo] password for greendot: &#10;Traceback (most recent call last): &#10;f tsv -q list queues name &gt; q.txt &#10;File &quot; /usr/bin/rabbitmqadmin&quot; , &#10;line 1012, in &#10;main() &#10;File &quot; /usr/bin/rabbitmqadmin&quot; , &#10;line 413, in main &#10;method ( ) &#10;File &quot;/usr/bin/rabbitmqadmin&quot; , &#10;line 593, in invoke list &#10;format_list(self.get(uri), cols, obj_info, self.options) &#10;File &quot; /usr/bin/ rabbitmqadmin&quot; , &#10;line 440, in get &#10;return self.http( &quot;GET&quot;, % (self.options .path_prefix, path) , &#10;File &quot; /usr/bin/ rabbitmqadmin&quot; , &#10;line 509, in http &#10;% (resp.status, resp. reason, path, resp. read())) &#10;Exception: Received 500 Internal Server Error for path &#10;/api/queues?columns=name ">
            <a:extLst>
              <a:ext uri="{FF2B5EF4-FFF2-40B4-BE49-F238E27FC236}">
                <a16:creationId xmlns:a16="http://schemas.microsoft.com/office/drawing/2014/main" id="{A279772F-667F-404D-850E-8B8BE672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42" y="3327400"/>
            <a:ext cx="4839758" cy="18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(5/6)</a:t>
            </a:r>
          </a:p>
          <a:p>
            <a:pPr lvl="1"/>
            <a:r>
              <a:rPr lang="ko-KR" altLang="en-US" dirty="0">
                <a:latin typeface="+mn-ea"/>
              </a:rPr>
              <a:t>추가로 큐의 이름들을 얻어 오기 위한 명령 사용시에도 에러가 발생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명령 실행 시 로그는 이전에 </a:t>
            </a:r>
            <a:r>
              <a:rPr lang="en-US" altLang="ko-KR" dirty="0">
                <a:latin typeface="+mn-ea"/>
              </a:rPr>
              <a:t>queue </a:t>
            </a:r>
            <a:r>
              <a:rPr lang="ko-KR" altLang="en-US" dirty="0">
                <a:latin typeface="+mn-ea"/>
              </a:rPr>
              <a:t>페이지에 접근시에 발생했던 로그와 같은 유형의 로그가 발생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guest</a:t>
            </a:r>
            <a:r>
              <a:rPr lang="ko-KR" altLang="en-US" dirty="0">
                <a:latin typeface="+mn-ea"/>
              </a:rPr>
              <a:t>의 계정이 보이는 것만 </a:t>
            </a:r>
            <a:r>
              <a:rPr lang="ko-KR" altLang="en-US" dirty="0" err="1">
                <a:latin typeface="+mn-ea"/>
              </a:rPr>
              <a:t>다른점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098" name="Picture 2" descr="Ranch listener rabbit web_dispatch_sup 15672 had connection process started with cowboy _ protocol :start linkA at exit with reason: [{reason,{ucs,{bad utf8 character_code}}},{mfa,{rabbit mgmt &#10;queues , to_json, 2}} , {stacktrace, [{xmerl_ucs, from utf8,1, [{file, &quot;xmerl_ucs . erl , {line, 186}1} , {mochijson2,json encode_string [{file, &quot;src/mochijson2. erl , {line, 204}1} , {mochijson2, ' -json encode_propli &#10;st/2- fun-O- ' , 3, [{file, &quot;src/mochij son2. erl , {line , 185} l} , {lists , foldl , 3, [{file, &quot;lists . erl , {line , 1263} l} , {mochij son2, , 2, [{file, &quot;src/mochij son2. erl , {line , 188} l} , {mochij son2, ' -J son &#10;encode_array/2- fun-O- ' , 3, [{file, &quot;s rc/mochij son2. erl , {line , 175} l} , {lists , foldl , 3, [{file, &quot;lists . erl , {line , 1263} l} , {mochij son2, , 2, [{file, &quot;s rc/mochij son2 .erl , {line , 177} , {req, [Isoc &#10;ket , {t ransport , ranch_tcp} , {connection, keepalive} , {pid , {method , {version, HTTP/I.1 } , {peer , {{127 , 0, 0, 1} , 54662}} , {host , {host _ info , undefined} , {port , 15 &#10;672} , /api/ queues , {path_info , undefined} , {qs , {qs_vals , l} , {bindings , [l} , {headers , : 15672 , - encoding &#10;, {cc&quot; content - , {cc&quot; l} , {p_headers , , undefined} , , undefined} , unmodified , &#10;undefined} , , undefined} , , undefined} l} , {cookies , undefined} , {meta, [{media_type , {cc&quot; application , {charset , undefined} l} , {body _ state , waiting} , {buffer , {mul ti &#10;part , undefined} , {resp_compress , true} , {resp_state , waiting} , {resp_headers , , &#10;-encoding , , &#10;l} , {cc&quot; content -type [cc&quot; application / &quot; &#10;, , {resp_body , cowboy_middleware. onresponse , {state, {context , [administrator] , [{rabbit auth backend inter &#10;nal , none} l} , undefined}} I ">
            <a:extLst>
              <a:ext uri="{FF2B5EF4-FFF2-40B4-BE49-F238E27FC236}">
                <a16:creationId xmlns:a16="http://schemas.microsoft.com/office/drawing/2014/main" id="{9967CFB5-D71C-4082-8D4D-173D8E06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5" y="3011201"/>
            <a:ext cx="8904730" cy="10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8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BF7CD-189A-4012-B1E1-7124CDB745E8}"/>
              </a:ext>
            </a:extLst>
          </p:cNvPr>
          <p:cNvSpPr/>
          <p:nvPr/>
        </p:nvSpPr>
        <p:spPr>
          <a:xfrm>
            <a:off x="1329267" y="3048000"/>
            <a:ext cx="6604000" cy="249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(6/6)</a:t>
            </a:r>
          </a:p>
          <a:p>
            <a:pPr lvl="1"/>
            <a:r>
              <a:rPr lang="ko-KR" altLang="en-US" dirty="0">
                <a:latin typeface="+mn-ea"/>
              </a:rPr>
              <a:t>이를 통해 </a:t>
            </a:r>
            <a:r>
              <a:rPr lang="en-US" altLang="ko-KR" dirty="0">
                <a:latin typeface="+mn-ea"/>
              </a:rPr>
              <a:t>exploit </a:t>
            </a:r>
            <a:r>
              <a:rPr lang="ko-KR" altLang="en-US" dirty="0">
                <a:latin typeface="+mn-ea"/>
              </a:rPr>
              <a:t>툴을 개발하기 위해서 </a:t>
            </a:r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를 더 빠르게 수행하는 부분과 해당 로그의 계정 부분을 긁어오는 </a:t>
            </a:r>
            <a:r>
              <a:rPr lang="ko-KR" altLang="en-US" dirty="0" err="1">
                <a:latin typeface="+mn-ea"/>
              </a:rPr>
              <a:t>크롤링</a:t>
            </a:r>
            <a:r>
              <a:rPr lang="ko-KR" altLang="en-US" dirty="0">
                <a:latin typeface="+mn-ea"/>
              </a:rPr>
              <a:t> 부분을 개발하여 해당 취약점의 </a:t>
            </a:r>
            <a:r>
              <a:rPr lang="en-US" altLang="ko-KR" dirty="0">
                <a:latin typeface="+mn-ea"/>
              </a:rPr>
              <a:t>exploit </a:t>
            </a:r>
            <a:r>
              <a:rPr lang="ko-KR" altLang="en-US" dirty="0">
                <a:latin typeface="+mn-ea"/>
              </a:rPr>
              <a:t>툴을 개발 가능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FA2CA-C82B-4F0E-BD4E-FC6E6E1D16F4}"/>
              </a:ext>
            </a:extLst>
          </p:cNvPr>
          <p:cNvSpPr/>
          <p:nvPr/>
        </p:nvSpPr>
        <p:spPr>
          <a:xfrm>
            <a:off x="1426062" y="3213100"/>
            <a:ext cx="2302936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좀 더 빠른 속도로 수정한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mqtt_fuzz.py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D2960F6-C2B5-445C-9DDD-6C37FDC42EBB}"/>
              </a:ext>
            </a:extLst>
          </p:cNvPr>
          <p:cNvSpPr/>
          <p:nvPr/>
        </p:nvSpPr>
        <p:spPr>
          <a:xfrm>
            <a:off x="3891304" y="3210048"/>
            <a:ext cx="770467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8E7939-638B-464A-A4B4-39A5D4F8F066}"/>
              </a:ext>
            </a:extLst>
          </p:cNvPr>
          <p:cNvSpPr/>
          <p:nvPr/>
        </p:nvSpPr>
        <p:spPr>
          <a:xfrm>
            <a:off x="4824078" y="3213100"/>
            <a:ext cx="2979877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모든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정보 접근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0F20D-578E-4733-8487-2326D653C2FD}"/>
              </a:ext>
            </a:extLst>
          </p:cNvPr>
          <p:cNvSpPr/>
          <p:nvPr/>
        </p:nvSpPr>
        <p:spPr>
          <a:xfrm>
            <a:off x="4824078" y="3941947"/>
            <a:ext cx="298411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/var/log/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</a:rPr>
              <a:t>rabbitmq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/xxx.log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E92CD0-5A48-455E-A78B-2FABE9FF6BB2}"/>
              </a:ext>
            </a:extLst>
          </p:cNvPr>
          <p:cNvSpPr/>
          <p:nvPr/>
        </p:nvSpPr>
        <p:spPr>
          <a:xfrm>
            <a:off x="4824078" y="4947933"/>
            <a:ext cx="2979877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계정 정보와 권한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</a:rPr>
              <a:t>크롤링</a:t>
            </a:r>
            <a:endParaRPr lang="ko-KR" altLang="en-US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3639B07-82BA-4375-9F50-A3F9B57CAE5D}"/>
              </a:ext>
            </a:extLst>
          </p:cNvPr>
          <p:cNvSpPr/>
          <p:nvPr/>
        </p:nvSpPr>
        <p:spPr>
          <a:xfrm rot="5400000">
            <a:off x="6080897" y="4451762"/>
            <a:ext cx="466236" cy="4423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1ECB75A-CD88-4828-B3BF-0CFE15F18F66}"/>
              </a:ext>
            </a:extLst>
          </p:cNvPr>
          <p:cNvSpPr/>
          <p:nvPr/>
        </p:nvSpPr>
        <p:spPr>
          <a:xfrm rot="10800000">
            <a:off x="3891304" y="4947933"/>
            <a:ext cx="770467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폭발: 14pt 16">
            <a:extLst>
              <a:ext uri="{FF2B5EF4-FFF2-40B4-BE49-F238E27FC236}">
                <a16:creationId xmlns:a16="http://schemas.microsoft.com/office/drawing/2014/main" id="{F618F20D-87ED-4167-BF18-161A77A3D8E4}"/>
              </a:ext>
            </a:extLst>
          </p:cNvPr>
          <p:cNvSpPr/>
          <p:nvPr/>
        </p:nvSpPr>
        <p:spPr>
          <a:xfrm>
            <a:off x="338667" y="4294027"/>
            <a:ext cx="3908958" cy="1466888"/>
          </a:xfrm>
          <a:prstGeom prst="irregularSeal2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계정 정보 출력</a:t>
            </a:r>
          </a:p>
        </p:txBody>
      </p:sp>
    </p:spTree>
    <p:extLst>
      <p:ext uri="{BB962C8B-B14F-4D97-AF65-F5344CB8AC3E}">
        <p14:creationId xmlns:p14="http://schemas.microsoft.com/office/powerpoint/2010/main" val="1450621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테스트 베드 구축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팀원들과 메시지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위한 구축 환경 공유 및 테스트베드 설정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개에 대한 네트워크 설정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radamsa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mosquitto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문서화 </a:t>
            </a:r>
            <a:r>
              <a:rPr lang="en-US" altLang="ko-KR" dirty="0">
                <a:latin typeface="+mn-ea"/>
              </a:rPr>
              <a:t>test_env_setting/KR.md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156F0-4927-44B5-B1C8-C91B08E1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3429000"/>
            <a:ext cx="3847775" cy="2552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A91B2E-9AE5-4F3E-A461-49771376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66" y="3429000"/>
            <a:ext cx="3847775" cy="2552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49CD3-A535-41A6-BD81-3E9683669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114" y="3429000"/>
            <a:ext cx="3847776" cy="25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9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peach fuzz </a:t>
            </a:r>
            <a:r>
              <a:rPr lang="ko-KR" altLang="en-US" dirty="0">
                <a:latin typeface="+mn-ea"/>
              </a:rPr>
              <a:t>시도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Producer, Consumer </a:t>
            </a:r>
            <a:r>
              <a:rPr lang="ko-KR" altLang="en-US" dirty="0">
                <a:latin typeface="+mn-ea"/>
              </a:rPr>
              <a:t>위치에서 </a:t>
            </a:r>
            <a:r>
              <a:rPr lang="en-US" altLang="ko-KR" dirty="0">
                <a:latin typeface="+mn-ea"/>
              </a:rPr>
              <a:t>peach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 err="1">
                <a:latin typeface="+mn-ea"/>
              </a:rPr>
              <a:t>BoF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실행을 통한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계획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peach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의 경우 파일의 구조를 </a:t>
            </a:r>
            <a:r>
              <a:rPr lang="ko-KR" altLang="en-US" dirty="0" err="1">
                <a:latin typeface="+mn-ea"/>
              </a:rPr>
              <a:t>퍼징하는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xml </a:t>
            </a:r>
            <a:r>
              <a:rPr lang="ko-KR" altLang="en-US" dirty="0">
                <a:latin typeface="+mn-ea"/>
              </a:rPr>
              <a:t>파일을 통해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하는 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파일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툴이므로 메시지 미들웨어인 </a:t>
            </a:r>
            <a:r>
              <a:rPr lang="en-US" altLang="ko-KR" dirty="0">
                <a:latin typeface="+mn-ea"/>
              </a:rPr>
              <a:t>RabbitMQ</a:t>
            </a:r>
            <a:r>
              <a:rPr lang="ko-KR" altLang="en-US" dirty="0">
                <a:latin typeface="+mn-ea"/>
              </a:rPr>
              <a:t>적용하기 힘들 것으로 해당 툴은 제외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F7FD-F783-4CCC-AD42-E98032A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계획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</a:t>
            </a:r>
            <a:r>
              <a:rPr lang="en-US" altLang="ko-KR" dirty="0">
                <a:latin typeface="+mn-ea"/>
              </a:rPr>
              <a:t>(AMQP, MQTT, STOMP)</a:t>
            </a:r>
            <a:r>
              <a:rPr lang="ko-KR" altLang="en-US" dirty="0">
                <a:latin typeface="+mn-ea"/>
              </a:rPr>
              <a:t>를 통한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수행하여 </a:t>
            </a:r>
            <a:r>
              <a:rPr lang="ko-KR" altLang="en-US" dirty="0" err="1">
                <a:latin typeface="+mn-ea"/>
              </a:rPr>
              <a:t>크래시를</a:t>
            </a:r>
            <a:r>
              <a:rPr lang="ko-KR" altLang="en-US" dirty="0">
                <a:latin typeface="+mn-ea"/>
              </a:rPr>
              <a:t> 찾을 계획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의 경우 파이썬 파일이므로 해당 스크립트를 수정하여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예정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AMQP</a:t>
            </a:r>
            <a:r>
              <a:rPr lang="ko-KR" altLang="en-US" dirty="0">
                <a:latin typeface="+mn-ea"/>
              </a:rPr>
              <a:t>의 경우 찾은 툴을 통해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시도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자바스크립트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sz="1600" dirty="0">
                <a:latin typeface="+mn-ea"/>
              </a:rPr>
              <a:t>https://github.com/TheDeveloper/fuzz</a:t>
            </a:r>
          </a:p>
          <a:p>
            <a:pPr lvl="3"/>
            <a:r>
              <a:rPr lang="ko-KR" altLang="en-US" dirty="0">
                <a:latin typeface="+mn-ea"/>
              </a:rPr>
              <a:t>자바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ko-KR" sz="1600" dirty="0"/>
              <a:t>https://github.com/matthiaskaiser/jmet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STOMP</a:t>
            </a:r>
            <a:r>
              <a:rPr lang="ko-KR" altLang="en-US" dirty="0">
                <a:latin typeface="+mn-ea"/>
              </a:rPr>
              <a:t>의 경우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툴을 찾아 적용 예정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Management</a:t>
            </a:r>
            <a:r>
              <a:rPr lang="ko-KR" altLang="en-US" dirty="0">
                <a:latin typeface="+mn-ea"/>
              </a:rPr>
              <a:t> 플러그인의 웹 취약점을 이용한 계정만 추출하는 </a:t>
            </a:r>
            <a:r>
              <a:rPr lang="en-US" altLang="ko-KR" dirty="0">
                <a:latin typeface="+mn-ea"/>
              </a:rPr>
              <a:t>exploit </a:t>
            </a:r>
            <a:r>
              <a:rPr lang="ko-KR" altLang="en-US" dirty="0">
                <a:latin typeface="+mn-ea"/>
              </a:rPr>
              <a:t>툴 개발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854E73-7FE0-424D-839A-5CABC05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계획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Security vulnerabilities and cyber threat analysis of the AMQP protocol for the internet of things </a:t>
            </a:r>
            <a:r>
              <a:rPr lang="ko-KR" altLang="en-US" dirty="0">
                <a:latin typeface="+mj-ea"/>
                <a:ea typeface="+mj-ea"/>
              </a:rPr>
              <a:t>논문 분석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기존 테스트베드에서 중간자 공격을 시도해볼 예정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854E73-7FE0-424D-839A-5CABC05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E9F4-C5CA-4E2C-8FF3-D4CD76FB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01" y="2915815"/>
            <a:ext cx="5153997" cy="29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문제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61FEDF5-1844-41D9-A9D0-09B8D222351F}"/>
              </a:ext>
            </a:extLst>
          </p:cNvPr>
          <p:cNvGrpSpPr/>
          <p:nvPr/>
        </p:nvGrpSpPr>
        <p:grpSpPr>
          <a:xfrm>
            <a:off x="4301177" y="41155"/>
            <a:ext cx="4673600" cy="4909465"/>
            <a:chOff x="372533" y="1649435"/>
            <a:chExt cx="4673600" cy="49094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B2A558-02A5-4E44-9CB5-6E11BD7D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1649435"/>
              <a:ext cx="4673600" cy="490946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ECA956-D76E-4982-B3A2-C8CA192B2648}"/>
                </a:ext>
              </a:extLst>
            </p:cNvPr>
            <p:cNvSpPr/>
            <p:nvPr/>
          </p:nvSpPr>
          <p:spPr>
            <a:xfrm>
              <a:off x="550333" y="2827867"/>
              <a:ext cx="1380067" cy="160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069865-F8A1-4387-8E6A-65E2CB7576F9}"/>
                </a:ext>
              </a:extLst>
            </p:cNvPr>
            <p:cNvSpPr/>
            <p:nvPr/>
          </p:nvSpPr>
          <p:spPr>
            <a:xfrm>
              <a:off x="1109133" y="2988733"/>
              <a:ext cx="1718734" cy="160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6523920-E411-45B6-A9D2-75A1B822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1" y="4991424"/>
            <a:ext cx="8466766" cy="166384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206F7-A445-4192-9047-1388CCE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9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대책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기존 직접적인 실행파일이 아닌 </a:t>
            </a:r>
            <a:r>
              <a:rPr lang="en-US" altLang="ko-KR" dirty="0">
                <a:latin typeface="+mn-ea"/>
              </a:rPr>
              <a:t>fuzzed </a:t>
            </a:r>
            <a:r>
              <a:rPr lang="ko-KR" altLang="en-US" dirty="0">
                <a:latin typeface="+mn-ea"/>
              </a:rPr>
              <a:t>메시지를 통해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 분석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spc="-150" dirty="0">
                <a:latin typeface="+mn-ea"/>
              </a:rPr>
              <a:t>AMQP </a:t>
            </a:r>
            <a:r>
              <a:rPr lang="ko-KR" altLang="en-US" spc="-150" dirty="0">
                <a:latin typeface="+mn-ea"/>
              </a:rPr>
              <a:t>관련 </a:t>
            </a:r>
            <a:r>
              <a:rPr lang="ko-KR" altLang="en-US" spc="-150" dirty="0" err="1">
                <a:latin typeface="+mn-ea"/>
              </a:rPr>
              <a:t>퍼징</a:t>
            </a:r>
            <a:r>
              <a:rPr lang="ko-KR" altLang="en-US" spc="-150" dirty="0">
                <a:latin typeface="+mn-ea"/>
              </a:rPr>
              <a:t> 툴 혹은 </a:t>
            </a:r>
            <a:r>
              <a:rPr lang="en-US" altLang="ko-KR" spc="-150" dirty="0" err="1">
                <a:latin typeface="+mn-ea"/>
              </a:rPr>
              <a:t>rabbitmq</a:t>
            </a:r>
            <a:r>
              <a:rPr lang="en-US" altLang="ko-KR" spc="-150" dirty="0">
                <a:latin typeface="+mn-ea"/>
              </a:rPr>
              <a:t> client API</a:t>
            </a:r>
            <a:r>
              <a:rPr lang="ko-KR" altLang="en-US" spc="-150" dirty="0">
                <a:latin typeface="+mn-ea"/>
              </a:rPr>
              <a:t>를 통해 제작 후 </a:t>
            </a:r>
            <a:r>
              <a:rPr lang="ko-KR" altLang="en-US" spc="-150" dirty="0" err="1">
                <a:latin typeface="+mn-ea"/>
              </a:rPr>
              <a:t>퍼징</a:t>
            </a:r>
            <a:endParaRPr lang="en-US" altLang="ko-KR" spc="-15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발견된 취약점이 많이 나타나는 </a:t>
            </a:r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부분</a:t>
            </a:r>
            <a:r>
              <a:rPr lang="en-US" altLang="ko-KR" dirty="0">
                <a:latin typeface="+mn-ea"/>
              </a:rPr>
              <a:t>, RabbitMQ Plugin </a:t>
            </a:r>
            <a:r>
              <a:rPr lang="ko-KR" altLang="en-US" dirty="0">
                <a:latin typeface="+mn-ea"/>
              </a:rPr>
              <a:t>부분 취약점 분석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사용에 따른 로그 파일 분석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CA8EA-CF6C-4968-A823-DA21653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요약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논문 분석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en-US" altLang="ko-KR" dirty="0">
                <a:latin typeface="+mn-ea"/>
              </a:rPr>
              <a:t>Coverage-based </a:t>
            </a:r>
            <a:r>
              <a:rPr lang="en-US" altLang="ko-KR" dirty="0" err="1">
                <a:latin typeface="+mn-ea"/>
              </a:rPr>
              <a:t>Greybox</a:t>
            </a:r>
            <a:r>
              <a:rPr lang="en-US" altLang="ko-KR" dirty="0">
                <a:latin typeface="+mn-ea"/>
              </a:rPr>
              <a:t> Fuzzing as Markov(</a:t>
            </a:r>
            <a:r>
              <a:rPr lang="ko-KR" altLang="en-US" dirty="0">
                <a:latin typeface="+mn-ea"/>
              </a:rPr>
              <a:t>진행중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AFL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문서화 및 분석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중단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 컴파일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취약점 분석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차 분석 완료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</a:rPr>
              <a:t>테스트베드 구축 문서화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팀원 모두 적용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peach </a:t>
            </a:r>
            <a:r>
              <a:rPr lang="en-US" altLang="ko-KR" dirty="0" err="1">
                <a:latin typeface="+mn-ea"/>
              </a:rPr>
              <a:t>fuzzer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중단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31544-BC7C-4F09-8798-2877E35D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(1/3)</a:t>
            </a:r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대상 프로그램 </a:t>
            </a:r>
            <a:r>
              <a:rPr lang="en-US" altLang="ko-KR" dirty="0">
                <a:latin typeface="+mn-ea"/>
              </a:rPr>
              <a:t>(Target Program) </a:t>
            </a:r>
          </a:p>
          <a:p>
            <a:pPr lvl="4"/>
            <a:r>
              <a:rPr lang="ko-KR" altLang="en-US" dirty="0">
                <a:latin typeface="+mn-ea"/>
              </a:rPr>
              <a:t>테스트중인 프로그램으로 바이너리 또는 소스 코드 </a:t>
            </a:r>
          </a:p>
          <a:p>
            <a:pPr lvl="5"/>
            <a:r>
              <a:rPr lang="ko-KR" altLang="en-US" sz="1600" dirty="0">
                <a:latin typeface="+mn-ea"/>
              </a:rPr>
              <a:t>실제 소프트웨어의 소스 코드는 일반적으로 쉽게 액세스 할 수 없기 때문에 </a:t>
            </a:r>
            <a:r>
              <a:rPr lang="en-US" altLang="ko-KR" sz="1600" dirty="0" err="1">
                <a:latin typeface="+mn-ea"/>
              </a:rPr>
              <a:t>fuzzer</a:t>
            </a:r>
            <a:r>
              <a:rPr lang="ko-KR" altLang="en-US" sz="1600" dirty="0">
                <a:latin typeface="+mn-ea"/>
              </a:rPr>
              <a:t>는 대부분의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바이너리 코드를 대상으로 함</a:t>
            </a:r>
          </a:p>
          <a:p>
            <a:pPr lvl="2"/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모니터 </a:t>
            </a:r>
            <a:r>
              <a:rPr lang="en-US" altLang="ko-KR" dirty="0">
                <a:latin typeface="+mn-ea"/>
              </a:rPr>
              <a:t>(Monitor)</a:t>
            </a:r>
          </a:p>
          <a:p>
            <a:pPr lvl="4"/>
            <a:r>
              <a:rPr lang="ko-KR" altLang="en-US" dirty="0">
                <a:latin typeface="+mn-ea"/>
              </a:rPr>
              <a:t>일반적으로 화이트 박스 또는 그레이 박스의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에 있음</a:t>
            </a:r>
          </a:p>
          <a:p>
            <a:pPr lvl="4"/>
            <a:r>
              <a:rPr lang="ko-KR" altLang="en-US" dirty="0">
                <a:latin typeface="+mn-ea"/>
              </a:rPr>
              <a:t>코드 계측</a:t>
            </a:r>
            <a:r>
              <a:rPr lang="en-US" altLang="ko-KR" dirty="0">
                <a:latin typeface="+mn-ea"/>
              </a:rPr>
              <a:t>(code instrumentation), </a:t>
            </a:r>
            <a:r>
              <a:rPr lang="ko-KR" altLang="en-US" dirty="0">
                <a:latin typeface="+mn-ea"/>
              </a:rPr>
              <a:t>오염 분석</a:t>
            </a:r>
            <a:r>
              <a:rPr lang="en-US" altLang="ko-KR" dirty="0">
                <a:latin typeface="+mn-ea"/>
              </a:rPr>
              <a:t>(taint analysis) </a:t>
            </a:r>
            <a:r>
              <a:rPr lang="ko-KR" altLang="en-US" dirty="0">
                <a:latin typeface="+mn-ea"/>
              </a:rPr>
              <a:t>등과 같은 기술을 활용</a:t>
            </a:r>
          </a:p>
          <a:p>
            <a:pPr lvl="5"/>
            <a:r>
              <a:rPr lang="ko-KR" altLang="en-US" sz="1600" dirty="0">
                <a:latin typeface="+mn-ea"/>
              </a:rPr>
              <a:t>코드 적용 범위</a:t>
            </a:r>
            <a:r>
              <a:rPr lang="en-US" altLang="ko-KR" sz="1600" dirty="0">
                <a:latin typeface="+mn-ea"/>
              </a:rPr>
              <a:t>(code coverage), </a:t>
            </a:r>
            <a:r>
              <a:rPr lang="ko-KR" altLang="en-US" sz="1600" dirty="0">
                <a:latin typeface="+mn-ea"/>
              </a:rPr>
              <a:t>데이터 흐름</a:t>
            </a:r>
            <a:r>
              <a:rPr lang="en-US" altLang="ko-KR" sz="1600" dirty="0">
                <a:latin typeface="+mn-ea"/>
              </a:rPr>
              <a:t>(data flow) </a:t>
            </a:r>
            <a:r>
              <a:rPr lang="ko-KR" altLang="en-US" sz="1600" dirty="0">
                <a:latin typeface="+mn-ea"/>
              </a:rPr>
              <a:t>또는 대상 프로그램의 기타 유용한 런타임 정보를 수집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8479E-727F-44B1-B92E-91BA965F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(2/3)</a:t>
            </a:r>
          </a:p>
          <a:p>
            <a:pPr lvl="3"/>
            <a:r>
              <a:rPr lang="ko-KR" altLang="en-US" dirty="0">
                <a:latin typeface="+mn-ea"/>
              </a:rPr>
              <a:t>테스트 케이스 </a:t>
            </a:r>
            <a:r>
              <a:rPr lang="ko-KR" altLang="en-US" dirty="0" err="1">
                <a:latin typeface="+mn-ea"/>
              </a:rPr>
              <a:t>생성기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(Test case generator)</a:t>
            </a:r>
          </a:p>
          <a:p>
            <a:pPr lvl="4"/>
            <a:r>
              <a:rPr lang="en-US" altLang="ko-KR" sz="1600" dirty="0" err="1">
                <a:latin typeface="+mn-ea"/>
              </a:rPr>
              <a:t>fuzzer</a:t>
            </a:r>
            <a:r>
              <a:rPr lang="ko-KR" altLang="en-US" sz="1600" dirty="0">
                <a:latin typeface="+mn-ea"/>
              </a:rPr>
              <a:t>가 테스트 케이스를 생성하는 주요 방법</a:t>
            </a:r>
          </a:p>
          <a:p>
            <a:pPr lvl="5"/>
            <a:r>
              <a:rPr lang="ko-KR" altLang="en-US" sz="1400" dirty="0">
                <a:latin typeface="+mn-ea"/>
              </a:rPr>
              <a:t>변이 기반</a:t>
            </a:r>
            <a:r>
              <a:rPr lang="en-US" altLang="ko-KR" sz="1400" dirty="0">
                <a:latin typeface="+mn-ea"/>
              </a:rPr>
              <a:t>(mutation-based, dumb fuzzing)</a:t>
            </a:r>
          </a:p>
          <a:p>
            <a:pPr lvl="6"/>
            <a:r>
              <a:rPr lang="en-US" altLang="ko-KR" sz="1200" dirty="0">
                <a:latin typeface="+mn-ea"/>
              </a:rPr>
              <a:t>well-formed seed </a:t>
            </a:r>
            <a:r>
              <a:rPr lang="ko-KR" altLang="en-US" sz="1200" dirty="0">
                <a:latin typeface="+mn-ea"/>
              </a:rPr>
              <a:t>파일을 무작위로 돌연변이화 하거나 런타임 중에 수집 된 </a:t>
            </a:r>
            <a:r>
              <a:rPr lang="en-US" altLang="ko-KR" sz="1200" dirty="0">
                <a:latin typeface="+mn-ea"/>
              </a:rPr>
              <a:t>target-program-oriented </a:t>
            </a:r>
            <a:r>
              <a:rPr lang="ko-KR" altLang="en-US" sz="1200" dirty="0">
                <a:latin typeface="+mn-ea"/>
              </a:rPr>
              <a:t>정보를 기반으로 조정할 수 있는 입력을 생성</a:t>
            </a:r>
          </a:p>
          <a:p>
            <a:pPr lvl="3"/>
            <a:endParaRPr lang="ko-KR" altLang="en-US" dirty="0">
              <a:latin typeface="+mn-ea"/>
            </a:endParaRPr>
          </a:p>
          <a:p>
            <a:pPr lvl="5"/>
            <a:r>
              <a:rPr lang="ko-KR" altLang="en-US" sz="1400" dirty="0">
                <a:latin typeface="+mn-ea"/>
              </a:rPr>
              <a:t>문법 기반</a:t>
            </a:r>
            <a:r>
              <a:rPr lang="en-US" altLang="ko-KR" sz="1400" dirty="0">
                <a:latin typeface="+mn-ea"/>
              </a:rPr>
              <a:t>(grammar-based, smart fuzzing)</a:t>
            </a:r>
          </a:p>
          <a:p>
            <a:pPr lvl="6"/>
            <a:r>
              <a:rPr lang="ko-KR" altLang="en-US" sz="1200" dirty="0" err="1">
                <a:latin typeface="+mn-ea"/>
              </a:rPr>
              <a:t>시드</a:t>
            </a:r>
            <a:r>
              <a:rPr lang="ko-KR" altLang="en-US" sz="1200" dirty="0">
                <a:latin typeface="+mn-ea"/>
              </a:rPr>
              <a:t> 파일이 필요하지 않음</a:t>
            </a:r>
          </a:p>
          <a:p>
            <a:pPr lvl="6"/>
            <a:r>
              <a:rPr lang="ko-KR" altLang="en-US" sz="1200" dirty="0">
                <a:latin typeface="+mn-ea"/>
              </a:rPr>
              <a:t>문법과 같은 </a:t>
            </a:r>
            <a:r>
              <a:rPr lang="ko-KR" altLang="en-US" sz="1200" dirty="0" err="1">
                <a:latin typeface="+mn-ea"/>
              </a:rPr>
              <a:t>사항들로부터</a:t>
            </a:r>
            <a:r>
              <a:rPr lang="ko-KR" altLang="en-US" sz="1200" dirty="0">
                <a:latin typeface="+mn-ea"/>
              </a:rPr>
              <a:t> 입력을 생성</a:t>
            </a:r>
          </a:p>
          <a:p>
            <a:pPr lvl="6"/>
            <a:r>
              <a:rPr lang="ko-KR" altLang="en-US" sz="1200" dirty="0" err="1">
                <a:latin typeface="+mn-ea"/>
              </a:rPr>
              <a:t>퍼징의</a:t>
            </a:r>
            <a:r>
              <a:rPr lang="ko-KR" altLang="en-US" sz="1200" dirty="0">
                <a:latin typeface="+mn-ea"/>
              </a:rPr>
              <a:t> 테스트 케이스는 일반적으로 초기 구문 분석 단계를 통과할 만큼 유효하고 대상 프로그램의 심층 논리에서 버그를 유발할 만큼 무효한 “</a:t>
            </a:r>
            <a:r>
              <a:rPr lang="ko-KR" altLang="en-US" sz="1200" dirty="0" err="1">
                <a:latin typeface="+mn-ea"/>
              </a:rPr>
              <a:t>반유효</a:t>
            </a:r>
            <a:r>
              <a:rPr lang="ko-KR" altLang="en-US" sz="1200" dirty="0">
                <a:latin typeface="+mn-ea"/>
              </a:rPr>
              <a:t>” 입력 값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2E77A-A4B3-45D9-A4C7-A9DC75B8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(3/3)</a:t>
            </a:r>
          </a:p>
          <a:p>
            <a:pPr lvl="3"/>
            <a:r>
              <a:rPr lang="ko-KR" altLang="en-US" dirty="0">
                <a:latin typeface="+mn-ea"/>
              </a:rPr>
              <a:t>버그 탐지기 </a:t>
            </a:r>
            <a:r>
              <a:rPr lang="en-US" altLang="ko-KR" dirty="0">
                <a:latin typeface="+mn-ea"/>
              </a:rPr>
              <a:t>(Bug detector) </a:t>
            </a:r>
          </a:p>
          <a:p>
            <a:pPr lvl="4"/>
            <a:r>
              <a:rPr lang="ko-KR" altLang="en-US" sz="1600" dirty="0">
                <a:latin typeface="+mn-ea"/>
              </a:rPr>
              <a:t>사용자가 대상 프로그램에서 잠재적 버그를 발견 할 수 있도록 설계되고 구현됨</a:t>
            </a:r>
          </a:p>
          <a:p>
            <a:pPr lvl="4"/>
            <a:r>
              <a:rPr lang="ko-KR" altLang="en-US" sz="1600" dirty="0">
                <a:latin typeface="+mn-ea"/>
              </a:rPr>
              <a:t>대상 프로그램이 충돌하거나 오류를 보고하면 버그 감지기 모듈은 관련 정보를 수집하고 분석하여 버그가 있는지 판단 </a:t>
            </a:r>
          </a:p>
          <a:p>
            <a:pPr lvl="5"/>
            <a:r>
              <a:rPr lang="en-US" altLang="ko-KR" sz="1400" dirty="0">
                <a:latin typeface="+mn-ea"/>
              </a:rPr>
              <a:t>e.g., </a:t>
            </a:r>
            <a:r>
              <a:rPr lang="ko-KR" altLang="en-US" sz="1400" dirty="0">
                <a:latin typeface="+mn-ea"/>
              </a:rPr>
              <a:t>스택 추적</a:t>
            </a:r>
          </a:p>
          <a:p>
            <a:pPr lvl="2"/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버그 필터</a:t>
            </a:r>
            <a:r>
              <a:rPr lang="en-US" altLang="ko-KR" dirty="0">
                <a:latin typeface="+mn-ea"/>
              </a:rPr>
              <a:t>(Bug filter) </a:t>
            </a:r>
          </a:p>
          <a:p>
            <a:pPr lvl="4"/>
            <a:r>
              <a:rPr lang="ko-KR" altLang="en-US" sz="1600" dirty="0">
                <a:latin typeface="+mn-ea"/>
              </a:rPr>
              <a:t>보고 된 모든 버그로부터 악용 가능한 버그를 필터링</a:t>
            </a:r>
          </a:p>
          <a:p>
            <a:pPr lvl="5"/>
            <a:r>
              <a:rPr lang="ko-KR" altLang="en-US" sz="1400" dirty="0">
                <a:latin typeface="+mn-ea"/>
              </a:rPr>
              <a:t>일반적으로 수동적으로 이루어짐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6071-1A34-45BA-8F4A-D07AA74B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7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4251</TotalTime>
  <Words>2170</Words>
  <Application>Microsoft Office PowerPoint</Application>
  <PresentationFormat>화면 슬라이드 쇼(4:3)</PresentationFormat>
  <Paragraphs>430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Calibri Light</vt:lpstr>
      <vt:lpstr>Office 테마</vt:lpstr>
      <vt:lpstr>진행 사항 슬라이드</vt:lpstr>
      <vt:lpstr>목차</vt:lpstr>
      <vt:lpstr>1. 현재 상황</vt:lpstr>
      <vt:lpstr>1. 현재 상황</vt:lpstr>
      <vt:lpstr>1. 현재 상황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3. 추후 계획</vt:lpstr>
      <vt:lpstr>3. 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paran_son</cp:lastModifiedBy>
  <cp:revision>384</cp:revision>
  <dcterms:created xsi:type="dcterms:W3CDTF">2018-10-02T08:57:00Z</dcterms:created>
  <dcterms:modified xsi:type="dcterms:W3CDTF">2019-03-19T14:52:32Z</dcterms:modified>
</cp:coreProperties>
</file>