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80" r:id="rId4"/>
    <p:sldId id="379" r:id="rId5"/>
    <p:sldId id="261" r:id="rId6"/>
    <p:sldId id="381" r:id="rId7"/>
    <p:sldId id="382" r:id="rId8"/>
    <p:sldId id="361"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2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76" y="72"/>
      </p:cViewPr>
      <p:guideLst>
        <p:guide orient="horz" pos="2916"/>
        <p:guide pos="213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AB6D88B-C654-4B30-87A3-F3A02CF40C76}"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1FDBCC-2362-4A65-9343-5902A04AB6E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6"/>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0" y="0"/>
            <a:ext cx="12191999" cy="6857998"/>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0" y="0"/>
            <a:ext cx="6126480" cy="6858000"/>
          </a:xfrm>
          <a:custGeom>
            <a:avLst/>
            <a:gdLst/>
            <a:ahLst/>
            <a:cxnLst/>
            <a:rect l="l" t="t" r="r" b="b"/>
            <a:pathLst>
              <a:path w="6126480" h="6858000">
                <a:moveTo>
                  <a:pt x="6126098" y="0"/>
                </a:moveTo>
                <a:lnTo>
                  <a:pt x="2586735" y="0"/>
                </a:lnTo>
                <a:lnTo>
                  <a:pt x="0" y="830834"/>
                </a:lnTo>
                <a:lnTo>
                  <a:pt x="0" y="6148844"/>
                </a:lnTo>
                <a:lnTo>
                  <a:pt x="870683" y="6857997"/>
                </a:lnTo>
                <a:lnTo>
                  <a:pt x="5389498" y="6857997"/>
                </a:lnTo>
                <a:lnTo>
                  <a:pt x="6126098" y="0"/>
                </a:lnTo>
                <a:close/>
              </a:path>
            </a:pathLst>
          </a:custGeom>
          <a:solidFill>
            <a:srgbClr val="001F5F">
              <a:alpha val="85096"/>
            </a:srgbClr>
          </a:solidFill>
        </p:spPr>
        <p:txBody>
          <a:bodyPr wrap="square" lIns="0" tIns="0" rIns="0" bIns="0" rtlCol="0"/>
          <a:lstStyle/>
          <a:p/>
        </p:txBody>
      </p:sp>
      <p:sp>
        <p:nvSpPr>
          <p:cNvPr id="2" name="Holder 2"/>
          <p:cNvSpPr>
            <a:spLocks noGrp="1"/>
          </p:cNvSpPr>
          <p:nvPr>
            <p:ph type="ctrTitle"/>
          </p:nvPr>
        </p:nvSpPr>
        <p:spPr>
          <a:xfrm>
            <a:off x="535940" y="2707385"/>
            <a:ext cx="11120119" cy="93980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panose="02050604050505020204"/>
                <a:cs typeface="Bookman Old Style" panose="02050604050505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panose="02050604050505020204"/>
                <a:cs typeface="Bookman Old Style" panose="02050604050505020204"/>
              </a:defRPr>
            </a:lvl1pPr>
          </a:lstStyle>
          <a:p/>
        </p:txBody>
      </p:sp>
      <p:sp>
        <p:nvSpPr>
          <p:cNvPr id="3" name="Holder 3"/>
          <p:cNvSpPr>
            <a:spLocks noGrp="1"/>
          </p:cNvSpPr>
          <p:nvPr>
            <p:ph sz="half" idx="2"/>
          </p:nvPr>
        </p:nvSpPr>
        <p:spPr>
          <a:xfrm>
            <a:off x="266700" y="1921764"/>
            <a:ext cx="5463540" cy="463169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Bookman Old Style" panose="02050604050505020204"/>
                <a:cs typeface="Bookman Old Style" panose="02050604050505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8"/>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266700" y="801623"/>
            <a:ext cx="4724400" cy="3983990"/>
          </a:xfrm>
          <a:custGeom>
            <a:avLst/>
            <a:gdLst/>
            <a:ahLst/>
            <a:cxnLst/>
            <a:rect l="l" t="t" r="r" b="b"/>
            <a:pathLst>
              <a:path w="4724400" h="3983990">
                <a:moveTo>
                  <a:pt x="0" y="3983736"/>
                </a:moveTo>
                <a:lnTo>
                  <a:pt x="4724400" y="3983736"/>
                </a:lnTo>
                <a:lnTo>
                  <a:pt x="4724400" y="0"/>
                </a:lnTo>
                <a:lnTo>
                  <a:pt x="0" y="0"/>
                </a:lnTo>
                <a:lnTo>
                  <a:pt x="0" y="3983736"/>
                </a:lnTo>
                <a:close/>
              </a:path>
            </a:pathLst>
          </a:custGeom>
          <a:solidFill>
            <a:srgbClr val="FFFFFF"/>
          </a:solidFill>
        </p:spPr>
        <p:txBody>
          <a:bodyPr wrap="square" lIns="0" tIns="0" rIns="0" bIns="0" rtlCol="0"/>
          <a:lstStyle/>
          <a:p/>
        </p:txBody>
      </p:sp>
      <p:sp>
        <p:nvSpPr>
          <p:cNvPr id="18" name="bk object 18"/>
          <p:cNvSpPr/>
          <p:nvPr/>
        </p:nvSpPr>
        <p:spPr>
          <a:xfrm>
            <a:off x="266700" y="3346703"/>
            <a:ext cx="4724400" cy="1438910"/>
          </a:xfrm>
          <a:custGeom>
            <a:avLst/>
            <a:gdLst/>
            <a:ahLst/>
            <a:cxnLst/>
            <a:rect l="l" t="t" r="r" b="b"/>
            <a:pathLst>
              <a:path w="4724400" h="1438910">
                <a:moveTo>
                  <a:pt x="0" y="1438656"/>
                </a:moveTo>
                <a:lnTo>
                  <a:pt x="4724400" y="1438656"/>
                </a:lnTo>
                <a:lnTo>
                  <a:pt x="4724400" y="0"/>
                </a:lnTo>
                <a:lnTo>
                  <a:pt x="0" y="0"/>
                </a:lnTo>
                <a:lnTo>
                  <a:pt x="0" y="1438656"/>
                </a:lnTo>
                <a:close/>
              </a:path>
            </a:pathLst>
          </a:custGeom>
          <a:ln w="12192">
            <a:solidFill>
              <a:srgbClr val="30528F"/>
            </a:solidFill>
          </a:ln>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reaker Slide layou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4648" r="9375" b="4648"/>
          <a:stretch>
            <a:fillRect/>
          </a:stretch>
        </p:blipFill>
        <p:spPr>
          <a:xfrm>
            <a:off x="0" y="0"/>
            <a:ext cx="12192000" cy="6858000"/>
          </a:xfrm>
          <a:prstGeom prst="rect">
            <a:avLst/>
          </a:prstGeom>
        </p:spPr>
      </p:pic>
      <p:sp>
        <p:nvSpPr>
          <p:cNvPr id="12" name="Freeform: Shape 11"/>
          <p:cNvSpPr/>
          <p:nvPr userDrawn="1"/>
        </p:nvSpPr>
        <p:spPr>
          <a:xfrm rot="2349733">
            <a:off x="-773866" y="-1117011"/>
            <a:ext cx="7985028" cy="8636324"/>
          </a:xfrm>
          <a:custGeom>
            <a:avLst/>
            <a:gdLst>
              <a:gd name="connsiteX0" fmla="*/ 1480946 w 7985028"/>
              <a:gd name="connsiteY0" fmla="*/ 2235198 h 8636324"/>
              <a:gd name="connsiteX1" fmla="*/ 4225263 w 7985028"/>
              <a:gd name="connsiteY1" fmla="*/ 0 h 8636324"/>
              <a:gd name="connsiteX2" fmla="*/ 7985028 w 7985028"/>
              <a:gd name="connsiteY2" fmla="*/ 5782646 h 8636324"/>
              <a:gd name="connsiteX3" fmla="*/ 4481359 w 7985028"/>
              <a:gd name="connsiteY3" fmla="*/ 8636324 h 8636324"/>
              <a:gd name="connsiteX4" fmla="*/ 3358423 w 7985028"/>
              <a:gd name="connsiteY4" fmla="*/ 8636324 h 8636324"/>
              <a:gd name="connsiteX5" fmla="*/ 0 w 7985028"/>
              <a:gd name="connsiteY5" fmla="*/ 4512942 h 863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5028" h="8636324">
                <a:moveTo>
                  <a:pt x="1480946" y="2235198"/>
                </a:moveTo>
                <a:lnTo>
                  <a:pt x="4225263" y="0"/>
                </a:lnTo>
                <a:lnTo>
                  <a:pt x="7985028" y="5782646"/>
                </a:lnTo>
                <a:lnTo>
                  <a:pt x="4481359" y="8636324"/>
                </a:lnTo>
                <a:lnTo>
                  <a:pt x="3358423" y="8636324"/>
                </a:lnTo>
                <a:lnTo>
                  <a:pt x="0" y="4512942"/>
                </a:lnTo>
                <a:close/>
              </a:path>
            </a:pathLst>
          </a:custGeom>
          <a:solidFill>
            <a:srgbClr val="0020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4" name="Text Placeholder 13"/>
          <p:cNvSpPr>
            <a:spLocks noGrp="1"/>
          </p:cNvSpPr>
          <p:nvPr>
            <p:ph type="body" sz="quarter" idx="10" hasCustomPrompt="1"/>
          </p:nvPr>
        </p:nvSpPr>
        <p:spPr>
          <a:xfrm>
            <a:off x="438150" y="1495425"/>
            <a:ext cx="4914900" cy="3867150"/>
          </a:xfrm>
          <a:prstGeom prst="rect">
            <a:avLst/>
          </a:prstGeom>
        </p:spPr>
        <p:txBody>
          <a:bodyPr/>
          <a:lstStyle>
            <a:lvl1pPr marL="0" indent="0">
              <a:buNone/>
              <a:defRPr sz="6000" b="1">
                <a:solidFill>
                  <a:schemeClr val="bg1"/>
                </a:solidFill>
                <a:latin typeface="Segoe UI" panose="020B0502040204020203" pitchFamily="34" charset="0"/>
                <a:cs typeface="Segoe UI" panose="020B0502040204020203" pitchFamily="34" charset="0"/>
              </a:defRPr>
            </a:lvl1pPr>
          </a:lstStyle>
          <a:p>
            <a:pPr lvl="0"/>
            <a:r>
              <a:rPr lang="en-IN" sz="6000" dirty="0">
                <a:latin typeface="Segoe UI" panose="020B0502040204020203" pitchFamily="34" charset="0"/>
                <a:cs typeface="Segoe UI" panose="020B0502040204020203" pitchFamily="34" charset="0"/>
              </a:rPr>
              <a:t>ENTER BREAKER SLIDE TITLE HERE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0415" y="269747"/>
            <a:ext cx="11637264" cy="1394460"/>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387095" y="356615"/>
            <a:ext cx="11417808" cy="1202690"/>
          </a:xfrm>
          <a:prstGeom prst="rect">
            <a:avLst/>
          </a:prstGeom>
        </p:spPr>
        <p:txBody>
          <a:bodyPr wrap="square" lIns="0" tIns="0" rIns="0" bIns="0">
            <a:spAutoFit/>
          </a:bodyPr>
          <a:lstStyle>
            <a:lvl1pPr>
              <a:defRPr sz="3600" b="0" i="0">
                <a:solidFill>
                  <a:schemeClr val="bg1"/>
                </a:solidFill>
                <a:latin typeface="Bookman Old Style" panose="02050604050505020204"/>
                <a:cs typeface="Bookman Old Style" panose="02050604050505020204"/>
              </a:defRPr>
            </a:lvl1pPr>
          </a:lstStyle>
          <a:p/>
        </p:txBody>
      </p:sp>
      <p:sp>
        <p:nvSpPr>
          <p:cNvPr id="3" name="Holder 3"/>
          <p:cNvSpPr>
            <a:spLocks noGrp="1"/>
          </p:cNvSpPr>
          <p:nvPr>
            <p:ph type="body" idx="1"/>
          </p:nvPr>
        </p:nvSpPr>
        <p:spPr>
          <a:xfrm>
            <a:off x="465531" y="1949323"/>
            <a:ext cx="11260937" cy="328104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image" Target="../media/image3.svg"/><Relationship Id="rId7" Type="http://schemas.openxmlformats.org/officeDocument/2006/relationships/image" Target="../media/image11.png"/><Relationship Id="rId6" Type="http://schemas.openxmlformats.org/officeDocument/2006/relationships/image" Target="../media/image2.svg"/><Relationship Id="rId5" Type="http://schemas.openxmlformats.org/officeDocument/2006/relationships/image" Target="../media/image10.png"/><Relationship Id="rId4" Type="http://schemas.openxmlformats.org/officeDocument/2006/relationships/image" Target="../media/image1.svg"/><Relationship Id="rId3" Type="http://schemas.openxmlformats.org/officeDocument/2006/relationships/image" Target="../media/image9.png"/><Relationship Id="rId2" Type="http://schemas.openxmlformats.org/officeDocument/2006/relationships/image" Target="../media/image8.jpeg"/><Relationship Id="rId16" Type="http://schemas.openxmlformats.org/officeDocument/2006/relationships/vmlDrawing" Target="../drawings/vmlDrawing2.vml"/><Relationship Id="rId15" Type="http://schemas.openxmlformats.org/officeDocument/2006/relationships/slideLayout" Target="../slideLayouts/slideLayout3.xml"/><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oleObject" Target="../embeddings/oleObject5.bin"/><Relationship Id="rId10" Type="http://schemas.openxmlformats.org/officeDocument/2006/relationships/image" Target="../media/image12.wmf"/><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 y="801623"/>
            <a:ext cx="4724400" cy="2369185"/>
          </a:xfrm>
          <a:prstGeom prst="rect">
            <a:avLst/>
          </a:prstGeom>
          <a:solidFill>
            <a:srgbClr val="FFFFFF"/>
          </a:solidFill>
          <a:ln w="9144">
            <a:solidFill>
              <a:srgbClr val="000000"/>
            </a:solidFill>
          </a:ln>
        </p:spPr>
        <p:txBody>
          <a:bodyPr vert="horz" wrap="square" lIns="0" tIns="3810" rIns="0" bIns="0" rtlCol="0">
            <a:spAutoFit/>
          </a:bodyPr>
          <a:lstStyle/>
          <a:p>
            <a:pPr>
              <a:lnSpc>
                <a:spcPct val="100000"/>
              </a:lnSpc>
              <a:spcBef>
                <a:spcPts val="30"/>
              </a:spcBef>
            </a:pPr>
            <a:endParaRPr sz="5500" dirty="0">
              <a:latin typeface="Times New Roman" panose="02020603050405020304"/>
              <a:cs typeface="Times New Roman" panose="02020603050405020304"/>
            </a:endParaRPr>
          </a:p>
          <a:p>
            <a:pPr marL="373380">
              <a:lnSpc>
                <a:spcPct val="100000"/>
              </a:lnSpc>
            </a:pPr>
            <a:r>
              <a:rPr lang="en-IN" altLang="en-US" sz="3600" b="1" dirty="0">
                <a:solidFill>
                  <a:srgbClr val="2D3092"/>
                </a:solidFill>
                <a:latin typeface="Bookman Old Style" panose="02050604050505020204"/>
                <a:cs typeface="Bookman Old Style" panose="02050604050505020204"/>
              </a:rPr>
              <a:t>Election and </a:t>
            </a:r>
            <a:r>
              <a:rPr lang="en-US" sz="3600" b="1" dirty="0">
                <a:solidFill>
                  <a:srgbClr val="2D3092"/>
                </a:solidFill>
                <a:latin typeface="Bookman Old Style" panose="02050604050505020204"/>
                <a:cs typeface="Bookman Old Style" panose="02050604050505020204"/>
              </a:rPr>
              <a:t> I</a:t>
            </a:r>
            <a:r>
              <a:rPr lang="en-IN" altLang="en-US" sz="3600" b="1" dirty="0">
                <a:solidFill>
                  <a:srgbClr val="2D3092"/>
                </a:solidFill>
                <a:latin typeface="Bookman Old Style" panose="02050604050505020204"/>
                <a:cs typeface="Bookman Old Style" panose="02050604050505020204"/>
              </a:rPr>
              <a:t>nnovation</a:t>
            </a:r>
            <a:endParaRPr lang="en-US" sz="3600" b="1" dirty="0">
              <a:solidFill>
                <a:srgbClr val="2D3092"/>
              </a:solidFill>
              <a:latin typeface="Bookman Old Style" panose="02050604050505020204"/>
              <a:cs typeface="Bookman Old Style" panose="02050604050505020204"/>
            </a:endParaRPr>
          </a:p>
          <a:p>
            <a:pPr marL="2237105">
              <a:lnSpc>
                <a:spcPct val="100000"/>
              </a:lnSpc>
              <a:spcBef>
                <a:spcPts val="1045"/>
              </a:spcBef>
            </a:pPr>
            <a:r>
              <a:rPr lang="en-IN" altLang="en-US" dirty="0">
                <a:latin typeface="Arial" panose="020B0604020202020204"/>
                <a:cs typeface="Arial" panose="020B0604020202020204"/>
              </a:rPr>
              <a:t>2021 Bengal election</a:t>
            </a:r>
            <a:endParaRPr lang="en-IN" altLang="en-US" dirty="0">
              <a:latin typeface="Arial" panose="020B0604020202020204"/>
              <a:cs typeface="Arial" panose="020B0604020202020204"/>
            </a:endParaRPr>
          </a:p>
        </p:txBody>
      </p:sp>
      <p:sp>
        <p:nvSpPr>
          <p:cNvPr id="3" name="Text Box 2"/>
          <p:cNvSpPr txBox="1"/>
          <p:nvPr/>
        </p:nvSpPr>
        <p:spPr>
          <a:xfrm>
            <a:off x="2169795" y="3629660"/>
            <a:ext cx="2783205" cy="368300"/>
          </a:xfrm>
          <a:prstGeom prst="rect">
            <a:avLst/>
          </a:prstGeom>
          <a:noFill/>
        </p:spPr>
        <p:txBody>
          <a:bodyPr wrap="square" rtlCol="0">
            <a:spAutoFit/>
          </a:bodyPr>
          <a:p>
            <a:r>
              <a:rPr lang="en-IN" altLang="en-US"/>
              <a:t>Mayank Mishra</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1257395"/>
          </a:xfrm>
          <a:prstGeom prst="rect">
            <a:avLst/>
          </a:prstGeom>
          <a:solidFill>
            <a:srgbClr val="4471C4">
              <a:alpha val="89802"/>
            </a:srgbClr>
          </a:solidFill>
        </p:spPr>
        <p:txBody>
          <a:bodyPr vert="horz" wrap="square" lIns="0" tIns="269875" rIns="0" bIns="0" rtlCol="0">
            <a:spAutoFit/>
          </a:bodyPr>
          <a:lstStyle/>
          <a:p>
            <a:pPr marL="90805">
              <a:spcBef>
                <a:spcPts val="2125"/>
              </a:spcBef>
            </a:pPr>
            <a:r>
              <a:rPr lang="en-US" sz="3200" dirty="0"/>
              <a:t>SOLUTION OVERVIEW</a:t>
            </a:r>
            <a:br>
              <a:rPr lang="en-US" sz="3200" dirty="0"/>
            </a:br>
            <a:endParaRPr lang="en-US" sz="3200" dirty="0"/>
          </a:p>
        </p:txBody>
      </p:sp>
      <p:sp>
        <p:nvSpPr>
          <p:cNvPr id="4" name="TextBox 3"/>
          <p:cNvSpPr txBox="1"/>
          <p:nvPr/>
        </p:nvSpPr>
        <p:spPr>
          <a:xfrm>
            <a:off x="302260" y="2144395"/>
            <a:ext cx="9740265" cy="3538220"/>
          </a:xfrm>
          <a:prstGeom prst="rect">
            <a:avLst/>
          </a:prstGeom>
          <a:noFill/>
        </p:spPr>
        <p:txBody>
          <a:bodyPr wrap="square">
            <a:spAutoFit/>
          </a:bodyPr>
          <a:lstStyle/>
          <a:p>
            <a:pPr marL="457200" indent="-457200" algn="ctr">
              <a:buFont typeface="Arial" panose="020B0604020202020204" pitchFamily="34" charset="0"/>
              <a:buChar char="•"/>
            </a:pPr>
            <a:r>
              <a:rPr lang="en-IN" altLang="en-US" sz="2800" dirty="0"/>
              <a:t>Election are very uncertain but there is always a patteren and last time work of the party ,gernally there are lots of surverys happen before on the sample population to see the trend to see the result which are very close to the real result often times </a:t>
            </a:r>
            <a:endParaRPr lang="en-IN" altLang="en-US" sz="2800" dirty="0"/>
          </a:p>
          <a:p>
            <a:pPr marL="457200" indent="-457200" algn="ctr">
              <a:buFont typeface="Arial" panose="020B0604020202020204" pitchFamily="34" charset="0"/>
              <a:buChar char="•"/>
            </a:pPr>
            <a:r>
              <a:rPr lang="en-IN" altLang="en-US" sz="2800" dirty="0"/>
              <a:t>We need to understand the data and make the model for each seats poltician for the final classification who will win or who will loss , basically a binary classification for each seat </a:t>
            </a:r>
            <a:endParaRPr lang="en-I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a:solidFill>
            <a:srgbClr val="4471C4">
              <a:alpha val="89802"/>
            </a:srgbClr>
          </a:solidFill>
        </p:spPr>
        <p:txBody>
          <a:bodyPr vert="horz" wrap="square" lIns="0" tIns="269875" rIns="0" bIns="0" rtlCol="0">
            <a:spAutoFit/>
          </a:bodyPr>
          <a:lstStyle/>
          <a:p>
            <a:pPr marL="90805">
              <a:spcBef>
                <a:spcPts val="2125"/>
              </a:spcBef>
            </a:pPr>
            <a:r>
              <a:rPr lang="en-US" sz="3200" dirty="0"/>
              <a:t>DATA SETS USED</a:t>
            </a:r>
            <a:br>
              <a:rPr lang="en-US" sz="3200" dirty="0"/>
            </a:br>
            <a:endParaRPr lang="en-US" sz="3200" dirty="0"/>
          </a:p>
        </p:txBody>
      </p:sp>
      <p:graphicFrame>
        <p:nvGraphicFramePr>
          <p:cNvPr id="99" name="Table 98"/>
          <p:cNvGraphicFramePr>
            <a:graphicFrameLocks noGrp="1"/>
          </p:cNvGraphicFramePr>
          <p:nvPr/>
        </p:nvGraphicFramePr>
        <p:xfrm>
          <a:off x="2438658" y="1447747"/>
          <a:ext cx="5352015" cy="3559004"/>
        </p:xfrm>
        <a:graphic>
          <a:graphicData uri="http://schemas.openxmlformats.org/drawingml/2006/table">
            <a:tbl>
              <a:tblPr firstRow="1" bandRow="1"/>
              <a:tblGrid>
                <a:gridCol w="5352015"/>
              </a:tblGrid>
              <a:tr h="488362">
                <a:tc>
                  <a:txBody>
                    <a:bodyPr/>
                    <a:lstStyle>
                      <a:lvl1pPr marL="0">
                        <a:defRPr b="1">
                          <a:solidFill>
                            <a:schemeClr val="lt1"/>
                          </a:solidFill>
                          <a:latin typeface="Arial" panose="020B0604020202020204"/>
                        </a:defRPr>
                      </a:lvl1pPr>
                      <a:lvl2pPr marL="457200">
                        <a:defRPr b="1">
                          <a:solidFill>
                            <a:schemeClr val="lt1"/>
                          </a:solidFill>
                          <a:latin typeface="Arial" panose="020B0604020202020204"/>
                        </a:defRPr>
                      </a:lvl2pPr>
                      <a:lvl3pPr marL="914400">
                        <a:defRPr b="1">
                          <a:solidFill>
                            <a:schemeClr val="lt1"/>
                          </a:solidFill>
                          <a:latin typeface="Arial" panose="020B0604020202020204"/>
                        </a:defRPr>
                      </a:lvl3pPr>
                      <a:lvl4pPr marL="1371600">
                        <a:defRPr b="1">
                          <a:solidFill>
                            <a:schemeClr val="lt1"/>
                          </a:solidFill>
                          <a:latin typeface="Arial" panose="020B0604020202020204"/>
                        </a:defRPr>
                      </a:lvl4pPr>
                      <a:lvl5pPr marL="1828800">
                        <a:defRPr b="1">
                          <a:solidFill>
                            <a:schemeClr val="lt1"/>
                          </a:solidFill>
                          <a:latin typeface="Arial" panose="020B0604020202020204"/>
                        </a:defRPr>
                      </a:lvl5pPr>
                      <a:lvl6pPr marL="2286000">
                        <a:defRPr b="1">
                          <a:solidFill>
                            <a:schemeClr val="lt1"/>
                          </a:solidFill>
                          <a:latin typeface="Arial" panose="020B0604020202020204"/>
                        </a:defRPr>
                      </a:lvl6pPr>
                      <a:lvl7pPr marL="2743200">
                        <a:defRPr b="1">
                          <a:solidFill>
                            <a:schemeClr val="lt1"/>
                          </a:solidFill>
                          <a:latin typeface="Arial" panose="020B0604020202020204"/>
                        </a:defRPr>
                      </a:lvl7pPr>
                      <a:lvl8pPr marL="3200400">
                        <a:defRPr b="1">
                          <a:solidFill>
                            <a:schemeClr val="lt1"/>
                          </a:solidFill>
                          <a:latin typeface="Arial" panose="020B0604020202020204"/>
                        </a:defRPr>
                      </a:lvl8pPr>
                      <a:lvl9pPr marL="3657600">
                        <a:defRPr b="1">
                          <a:solidFill>
                            <a:schemeClr val="lt1"/>
                          </a:solidFill>
                          <a:latin typeface="Arial" panose="020B0604020202020204"/>
                        </a:defRPr>
                      </a:lvl9pPr>
                    </a:lstStyle>
                    <a:p>
                      <a:pPr algn="ctr"/>
                      <a:r>
                        <a:rPr lang="en-US" sz="1400" dirty="0"/>
                        <a:t>Data Set</a:t>
                      </a:r>
                      <a:endParaRPr lang="en-US" sz="14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8628F"/>
                    </a:solidFill>
                  </a:tcPr>
                </a:tc>
              </a:tr>
              <a:tr h="524604">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US" sz="1000" dirty="0"/>
                        <a:t>District : District of Bengal</a:t>
                      </a:r>
                      <a:endParaRPr lang="en-US" sz="1000" dirty="0"/>
                    </a:p>
                    <a:p>
                      <a:r>
                        <a:rPr lang="en-US" sz="1000" dirty="0"/>
                        <a:t>Population : Population of that District</a:t>
                      </a:r>
                      <a:endParaRPr lang="en-US" sz="1000" dirty="0"/>
                    </a:p>
                    <a:p>
                      <a:r>
                        <a:rPr lang="en-US" sz="1000" dirty="0"/>
                        <a:t>Growth rate : Growth rate of the district</a:t>
                      </a:r>
                      <a:endParaRPr lang="en-US" sz="1000" dirty="0"/>
                    </a:p>
                    <a:p>
                      <a:r>
                        <a:rPr lang="en-US" sz="1000" dirty="0"/>
                        <a:t>Sex ratio : Sex ratio of that District</a:t>
                      </a:r>
                      <a:endParaRPr lang="en-US" sz="1000" dirty="0"/>
                    </a:p>
                    <a:p>
                      <a:r>
                        <a:rPr lang="en-US" sz="1000" dirty="0"/>
                        <a:t>Literacy: Literacy of that district</a:t>
                      </a:r>
                      <a:endParaRPr lang="en-US" sz="1000" dirty="0"/>
                    </a:p>
                    <a:p>
                      <a:r>
                        <a:rPr lang="en-US" sz="1000" dirty="0"/>
                        <a:t>Density per square killometer : Density of population per killometer</a:t>
                      </a:r>
                      <a:endParaRPr lang="en-US" sz="1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40000"/>
                      </a:srgbClr>
                    </a:solidFill>
                  </a:tcPr>
                </a:tc>
              </a:tr>
              <a:tr h="522308">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IN" altLang="en-US" sz="1000" dirty="0"/>
                        <a:t>West bengal 2016 result analysis and Party performance</a:t>
                      </a:r>
                      <a:endParaRPr lang="en-IN" altLang="en-US" sz="1000" dirty="0"/>
                    </a:p>
                    <a:p>
                      <a:endParaRPr lang="en-IN" alt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20000"/>
                      </a:srgbClr>
                    </a:solidFill>
                  </a:tcPr>
                </a:tc>
              </a:tr>
              <a:tr h="508064">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IN" altLang="en-US" sz="1000" dirty="0"/>
                        <a:t>District,total number of seat and each party performances</a:t>
                      </a:r>
                      <a:endParaRPr lang="en-IN" alt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40000"/>
                      </a:srgbClr>
                    </a:solidFill>
                  </a:tcPr>
                </a:tc>
              </a:tr>
              <a:tr h="508064">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IN" altLang="en-US" sz="1000" dirty="0"/>
                        <a:t>Survey data of west bengal created by ABP news and cvoter </a:t>
                      </a:r>
                      <a:endParaRPr lang="en-IN" alt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20000"/>
                      </a:srgbClr>
                    </a:solidFill>
                  </a:tcPr>
                </a:tc>
              </a:tr>
              <a:tr h="519240">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IN" altLang="en-US" sz="1000" dirty="0"/>
                        <a:t>Goverenment data of the election</a:t>
                      </a:r>
                      <a:endParaRPr lang="en-IN" altLang="en-US" sz="1000" dirty="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28628F">
                        <a:tint val="20000"/>
                      </a:srgbClr>
                    </a:solidFill>
                  </a:tcPr>
                </a:tc>
              </a:tr>
              <a:tr h="488362">
                <a:tc>
                  <a:txBody>
                    <a:bodyPr/>
                    <a:lstStyle>
                      <a:lvl1pPr marL="0">
                        <a:defRPr>
                          <a:solidFill>
                            <a:schemeClr val="dk1"/>
                          </a:solidFill>
                          <a:latin typeface="Arial" panose="020B0604020202020204"/>
                        </a:defRPr>
                      </a:lvl1pPr>
                      <a:lvl2pPr marL="457200">
                        <a:defRPr>
                          <a:solidFill>
                            <a:schemeClr val="dk1"/>
                          </a:solidFill>
                          <a:latin typeface="Arial" panose="020B0604020202020204"/>
                        </a:defRPr>
                      </a:lvl2pPr>
                      <a:lvl3pPr marL="914400">
                        <a:defRPr>
                          <a:solidFill>
                            <a:schemeClr val="dk1"/>
                          </a:solidFill>
                          <a:latin typeface="Arial" panose="020B0604020202020204"/>
                        </a:defRPr>
                      </a:lvl3pPr>
                      <a:lvl4pPr marL="1371600">
                        <a:defRPr>
                          <a:solidFill>
                            <a:schemeClr val="dk1"/>
                          </a:solidFill>
                          <a:latin typeface="Arial" panose="020B0604020202020204"/>
                        </a:defRPr>
                      </a:lvl4pPr>
                      <a:lvl5pPr marL="1828800">
                        <a:defRPr>
                          <a:solidFill>
                            <a:schemeClr val="dk1"/>
                          </a:solidFill>
                          <a:latin typeface="Arial" panose="020B0604020202020204"/>
                        </a:defRPr>
                      </a:lvl5pPr>
                      <a:lvl6pPr marL="2286000">
                        <a:defRPr>
                          <a:solidFill>
                            <a:schemeClr val="dk1"/>
                          </a:solidFill>
                          <a:latin typeface="Arial" panose="020B0604020202020204"/>
                        </a:defRPr>
                      </a:lvl6pPr>
                      <a:lvl7pPr marL="2743200">
                        <a:defRPr>
                          <a:solidFill>
                            <a:schemeClr val="dk1"/>
                          </a:solidFill>
                          <a:latin typeface="Arial" panose="020B0604020202020204"/>
                        </a:defRPr>
                      </a:lvl7pPr>
                      <a:lvl8pPr marL="3200400">
                        <a:defRPr>
                          <a:solidFill>
                            <a:schemeClr val="dk1"/>
                          </a:solidFill>
                          <a:latin typeface="Arial" panose="020B0604020202020204"/>
                        </a:defRPr>
                      </a:lvl8pPr>
                      <a:lvl9pPr marL="3657600">
                        <a:defRPr>
                          <a:solidFill>
                            <a:schemeClr val="dk1"/>
                          </a:solidFill>
                          <a:latin typeface="Arial" panose="020B0604020202020204"/>
                        </a:defRPr>
                      </a:lvl9pPr>
                    </a:lstStyle>
                    <a:p>
                      <a:r>
                        <a:rPr lang="en-IN" altLang="en-US" sz="1000" dirty="0"/>
                        <a:t>Electioon informaion by the google </a:t>
                      </a:r>
                      <a:endParaRPr lang="en-IN" altLang="en-US" sz="10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8628F">
                        <a:tint val="40000"/>
                      </a:srgbClr>
                    </a:solidFill>
                  </a:tcPr>
                </a:tc>
              </a:tr>
            </a:tbl>
          </a:graphicData>
        </a:graphic>
      </p:graphicFrame>
      <p:grpSp>
        <p:nvGrpSpPr>
          <p:cNvPr id="101" name="Group 100"/>
          <p:cNvGrpSpPr/>
          <p:nvPr/>
        </p:nvGrpSpPr>
        <p:grpSpPr>
          <a:xfrm rot="0">
            <a:off x="990600" y="2372360"/>
            <a:ext cx="1358265" cy="3046095"/>
            <a:chOff x="983793" y="1478795"/>
            <a:chExt cx="1097280" cy="3378515"/>
          </a:xfrm>
        </p:grpSpPr>
        <p:sp>
          <p:nvSpPr>
            <p:cNvPr id="115" name="Rectangle 114"/>
            <p:cNvSpPr/>
            <p:nvPr/>
          </p:nvSpPr>
          <p:spPr>
            <a:xfrm>
              <a:off x="983793" y="4361468"/>
              <a:ext cx="1097280" cy="495842"/>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Google Information </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sp>
          <p:nvSpPr>
            <p:cNvPr id="116" name="Rectangle 115"/>
            <p:cNvSpPr/>
            <p:nvPr/>
          </p:nvSpPr>
          <p:spPr>
            <a:xfrm>
              <a:off x="983793" y="3788253"/>
              <a:ext cx="1097280" cy="528080"/>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Goveremnet information</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sp>
          <p:nvSpPr>
            <p:cNvPr id="118" name="Rectangle 117"/>
            <p:cNvSpPr/>
            <p:nvPr/>
          </p:nvSpPr>
          <p:spPr>
            <a:xfrm>
              <a:off x="983793" y="3246605"/>
              <a:ext cx="1097280" cy="493468"/>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Cvoter and ABP news analysis</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sp>
          <p:nvSpPr>
            <p:cNvPr id="119" name="Rectangle 118"/>
            <p:cNvSpPr/>
            <p:nvPr/>
          </p:nvSpPr>
          <p:spPr>
            <a:xfrm>
              <a:off x="983793" y="2651128"/>
              <a:ext cx="1097280" cy="554721"/>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wikipedia west bengal data </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sp>
          <p:nvSpPr>
            <p:cNvPr id="120" name="Rectangle 119"/>
            <p:cNvSpPr/>
            <p:nvPr/>
          </p:nvSpPr>
          <p:spPr>
            <a:xfrm>
              <a:off x="983793" y="2054220"/>
              <a:ext cx="1097280" cy="556152"/>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Wilkipedia 2016 result</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sp>
          <p:nvSpPr>
            <p:cNvPr id="121" name="Rectangle 120"/>
            <p:cNvSpPr/>
            <p:nvPr/>
          </p:nvSpPr>
          <p:spPr>
            <a:xfrm>
              <a:off x="983793" y="1478795"/>
              <a:ext cx="1097280" cy="534669"/>
            </a:xfrm>
            <a:prstGeom prst="rect">
              <a:avLst/>
            </a:prstGeom>
            <a:solidFill>
              <a:srgbClr val="28628F"/>
            </a:solidFill>
            <a:ln w="6350" cap="flat" cmpd="sng" algn="ctr">
              <a:solidFill>
                <a:srgbClr val="286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rPr>
                <a:t>Wikipedia data </a:t>
              </a:r>
              <a:endParaRPr kumimoji="0" lang="en-IN" altLang="en-US" sz="1000" b="1" i="0" u="none" strike="noStrike" kern="0" cap="none" spc="0" normalizeH="0" baseline="0" noProof="0" dirty="0">
                <a:ln>
                  <a:noFill/>
                </a:ln>
                <a:solidFill>
                  <a:prstClr val="white">
                    <a:lumMod val="95000"/>
                  </a:prstClr>
                </a:solidFill>
                <a:effectLst/>
                <a:uLnTx/>
                <a:uFillTx/>
                <a:latin typeface="Arial" panose="020B0604020202020204"/>
                <a:ea typeface="+mn-ea"/>
                <a:cs typeface="+mn-cs"/>
              </a:endParaRPr>
            </a:p>
          </p:txBody>
        </p:sp>
      </p:grpSp>
      <p:sp>
        <p:nvSpPr>
          <p:cNvPr id="34" name="TextBox 33"/>
          <p:cNvSpPr txBox="1"/>
          <p:nvPr/>
        </p:nvSpPr>
        <p:spPr>
          <a:xfrm>
            <a:off x="7902288" y="3770447"/>
            <a:ext cx="4137312" cy="275590"/>
          </a:xfrm>
          <a:prstGeom prst="rect">
            <a:avLst/>
          </a:prstGeom>
          <a:noFill/>
        </p:spPr>
        <p:txBody>
          <a:bodyPr wrap="square">
            <a:spAutoFit/>
          </a:bodyPr>
          <a:lstStyle/>
          <a:p>
            <a:r>
              <a:rPr lang="en-US" sz="1200" dirty="0"/>
              <a:t>https://eci.gov.in/files/file/3195-west-bengal-2011/</a:t>
            </a:r>
            <a:endParaRPr lang="en-US" sz="1200" dirty="0"/>
          </a:p>
        </p:txBody>
      </p:sp>
      <p:sp>
        <p:nvSpPr>
          <p:cNvPr id="36" name="TextBox 35"/>
          <p:cNvSpPr txBox="1"/>
          <p:nvPr/>
        </p:nvSpPr>
        <p:spPr>
          <a:xfrm>
            <a:off x="7908534" y="2184790"/>
            <a:ext cx="4131066" cy="645160"/>
          </a:xfrm>
          <a:prstGeom prst="rect">
            <a:avLst/>
          </a:prstGeom>
          <a:noFill/>
        </p:spPr>
        <p:txBody>
          <a:bodyPr wrap="square">
            <a:spAutoFit/>
          </a:bodyPr>
          <a:lstStyle/>
          <a:p>
            <a:r>
              <a:rPr lang="en-US" sz="1200" dirty="0"/>
              <a:t>https://en.wikipedia.org/wiki/West_Bengal</a:t>
            </a:r>
            <a:endParaRPr lang="en-US" sz="1200" dirty="0"/>
          </a:p>
          <a:p>
            <a:r>
              <a:rPr lang="en-US" sz="1200" dirty="0"/>
              <a:t>https://en.wikipedia.org/wiki/2016_West_Bengal_Legislative_Assembly_election</a:t>
            </a:r>
            <a:endParaRPr lang="en-US" sz="1200" dirty="0"/>
          </a:p>
        </p:txBody>
      </p:sp>
      <p:graphicFrame>
        <p:nvGraphicFramePr>
          <p:cNvPr id="7" name="Content Placeholder 6"/>
          <p:cNvGraphicFramePr/>
          <p:nvPr>
            <p:ph sz="half" idx="3"/>
          </p:nvPr>
        </p:nvGraphicFramePr>
        <p:xfrm>
          <a:off x="463550" y="3373120"/>
          <a:ext cx="590550" cy="504190"/>
        </p:xfrm>
        <a:graphic>
          <a:graphicData uri="http://schemas.openxmlformats.org/presentationml/2006/ole">
            <mc:AlternateContent xmlns:mc="http://schemas.openxmlformats.org/markup-compatibility/2006">
              <mc:Choice xmlns:v="urn:schemas-microsoft-com:vml" Requires="v">
                <p:oleObj spid="_x0000_s8" name="" r:id="rId1" imgW="1463040" imgH="822960" progId="Paint.Picture">
                  <p:embed/>
                </p:oleObj>
              </mc:Choice>
              <mc:Fallback>
                <p:oleObj name="" r:id="rId1" imgW="1463040" imgH="822960" progId="Paint.Picture">
                  <p:embed/>
                  <p:pic>
                    <p:nvPicPr>
                      <p:cNvPr id="0" name="Picture 2"/>
                      <p:cNvPicPr/>
                      <p:nvPr/>
                    </p:nvPicPr>
                    <p:blipFill>
                      <a:blip r:embed="rId2"/>
                      <a:stretch>
                        <a:fillRect/>
                      </a:stretch>
                    </p:blipFill>
                    <p:spPr>
                      <a:xfrm>
                        <a:off x="463550" y="3373120"/>
                        <a:ext cx="590550" cy="504190"/>
                      </a:xfrm>
                      <a:prstGeom prst="rect">
                        <a:avLst/>
                      </a:prstGeom>
                    </p:spPr>
                  </p:pic>
                </p:oleObj>
              </mc:Fallback>
            </mc:AlternateContent>
          </a:graphicData>
        </a:graphic>
      </p:graphicFrame>
      <p:graphicFrame>
        <p:nvGraphicFramePr>
          <p:cNvPr id="9" name="Object 8"/>
          <p:cNvGraphicFramePr/>
          <p:nvPr/>
        </p:nvGraphicFramePr>
        <p:xfrm>
          <a:off x="435610" y="2289810"/>
          <a:ext cx="590550" cy="504190"/>
        </p:xfrm>
        <a:graphic>
          <a:graphicData uri="http://schemas.openxmlformats.org/presentationml/2006/ole">
            <mc:AlternateContent xmlns:mc="http://schemas.openxmlformats.org/markup-compatibility/2006">
              <mc:Choice xmlns:v="urn:schemas-microsoft-com:vml" Requires="v">
                <p:oleObj spid="_x0000_s10" name="" r:id="rId3" imgW="1463040" imgH="822960" progId="Paint.Picture">
                  <p:embed/>
                </p:oleObj>
              </mc:Choice>
              <mc:Fallback>
                <p:oleObj name="" r:id="rId3" imgW="1463040" imgH="822960" progId="Paint.Picture">
                  <p:embed/>
                  <p:pic>
                    <p:nvPicPr>
                      <p:cNvPr id="0" name="Picture 2"/>
                      <p:cNvPicPr/>
                      <p:nvPr/>
                    </p:nvPicPr>
                    <p:blipFill>
                      <a:blip r:embed="rId2"/>
                      <a:stretch>
                        <a:fillRect/>
                      </a:stretch>
                    </p:blipFill>
                    <p:spPr>
                      <a:xfrm>
                        <a:off x="435610" y="2289810"/>
                        <a:ext cx="590550" cy="504190"/>
                      </a:xfrm>
                      <a:prstGeom prst="rect">
                        <a:avLst/>
                      </a:prstGeom>
                    </p:spPr>
                  </p:pic>
                </p:oleObj>
              </mc:Fallback>
            </mc:AlternateContent>
          </a:graphicData>
        </a:graphic>
      </p:graphicFrame>
      <p:graphicFrame>
        <p:nvGraphicFramePr>
          <p:cNvPr id="11" name="Object 10"/>
          <p:cNvGraphicFramePr/>
          <p:nvPr/>
        </p:nvGraphicFramePr>
        <p:xfrm>
          <a:off x="435610" y="2830195"/>
          <a:ext cx="590550" cy="504190"/>
        </p:xfrm>
        <a:graphic>
          <a:graphicData uri="http://schemas.openxmlformats.org/presentationml/2006/ole">
            <mc:AlternateContent xmlns:mc="http://schemas.openxmlformats.org/markup-compatibility/2006">
              <mc:Choice xmlns:v="urn:schemas-microsoft-com:vml" Requires="v">
                <p:oleObj spid="_x0000_s12" name="" r:id="rId4" imgW="1463040" imgH="822960" progId="Paint.Picture">
                  <p:embed/>
                </p:oleObj>
              </mc:Choice>
              <mc:Fallback>
                <p:oleObj name="" r:id="rId4" imgW="1463040" imgH="822960" progId="Paint.Picture">
                  <p:embed/>
                  <p:pic>
                    <p:nvPicPr>
                      <p:cNvPr id="0" name="Picture 2"/>
                      <p:cNvPicPr/>
                      <p:nvPr/>
                    </p:nvPicPr>
                    <p:blipFill>
                      <a:blip r:embed="rId2"/>
                      <a:stretch>
                        <a:fillRect/>
                      </a:stretch>
                    </p:blipFill>
                    <p:spPr>
                      <a:xfrm>
                        <a:off x="435610" y="2830195"/>
                        <a:ext cx="590550" cy="50419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p>
            <a:endParaRPr lang="en-US"/>
          </a:p>
        </p:txBody>
      </p:sp>
      <p:sp>
        <p:nvSpPr>
          <p:cNvPr id="78" name="Rectangle: Rounded Corners 77"/>
          <p:cNvSpPr/>
          <p:nvPr/>
        </p:nvSpPr>
        <p:spPr>
          <a:xfrm>
            <a:off x="1752462" y="2739390"/>
            <a:ext cx="3094406" cy="2651341"/>
          </a:xfrm>
          <a:prstGeom prst="roundRect">
            <a:avLst/>
          </a:prstGeom>
          <a:solidFill>
            <a:srgbClr val="FFC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bject 17"/>
          <p:cNvSpPr txBox="1"/>
          <p:nvPr/>
        </p:nvSpPr>
        <p:spPr>
          <a:xfrm>
            <a:off x="3283039" y="4387596"/>
            <a:ext cx="1712031" cy="382797"/>
          </a:xfrm>
          <a:prstGeom prst="rect">
            <a:avLst/>
          </a:prstGeom>
        </p:spPr>
        <p:txBody>
          <a:bodyPr vert="horz" wrap="square" lIns="0" tIns="13335" rIns="0" bIns="0" rtlCol="0">
            <a:spAutoFit/>
          </a:bodyPr>
          <a:lstStyle/>
          <a:p>
            <a:pPr marL="12065" marR="5080" algn="ctr">
              <a:spcBef>
                <a:spcPts val="100"/>
              </a:spcBef>
            </a:pPr>
            <a:r>
              <a:rPr lang="en-US" sz="1200" spc="-40" dirty="0">
                <a:solidFill>
                  <a:srgbClr val="2B093C"/>
                </a:solidFill>
                <a:latin typeface="Arial" panose="020B0604020202020204"/>
                <a:cs typeface="Arial" panose="020B0604020202020204"/>
              </a:rPr>
              <a:t>Development of Analytics Models to extract Insights</a:t>
            </a:r>
            <a:endParaRPr sz="1200" spc="-40" dirty="0">
              <a:solidFill>
                <a:srgbClr val="2B093C"/>
              </a:solidFill>
              <a:latin typeface="Arial" panose="020B0604020202020204"/>
              <a:cs typeface="Arial" panose="020B0604020202020204"/>
            </a:endParaRPr>
          </a:p>
        </p:txBody>
      </p:sp>
      <p:sp>
        <p:nvSpPr>
          <p:cNvPr id="24" name="object 24"/>
          <p:cNvSpPr txBox="1"/>
          <p:nvPr/>
        </p:nvSpPr>
        <p:spPr>
          <a:xfrm>
            <a:off x="8100600" y="4442978"/>
            <a:ext cx="2365754" cy="443711"/>
          </a:xfrm>
          <a:prstGeom prst="rect">
            <a:avLst/>
          </a:prstGeom>
        </p:spPr>
        <p:txBody>
          <a:bodyPr vert="horz" wrap="square" lIns="0" tIns="12700" rIns="0" bIns="0" rtlCol="0">
            <a:spAutoFit/>
          </a:bodyPr>
          <a:lstStyle/>
          <a:p>
            <a:pPr marL="594995" marR="5080" indent="-582930">
              <a:lnSpc>
                <a:spcPct val="100000"/>
              </a:lnSpc>
              <a:spcBef>
                <a:spcPts val="100"/>
              </a:spcBef>
            </a:pPr>
            <a:r>
              <a:rPr sz="1400" spc="5" dirty="0">
                <a:solidFill>
                  <a:srgbClr val="2B093C"/>
                </a:solidFill>
                <a:latin typeface="Arial" panose="020B0604020202020204"/>
                <a:cs typeface="Arial" panose="020B0604020202020204"/>
              </a:rPr>
              <a:t>App </a:t>
            </a:r>
            <a:r>
              <a:rPr sz="1400" spc="-45" dirty="0">
                <a:solidFill>
                  <a:srgbClr val="2B093C"/>
                </a:solidFill>
                <a:latin typeface="Arial" panose="020B0604020202020204"/>
                <a:cs typeface="Arial" panose="020B0604020202020204"/>
              </a:rPr>
              <a:t>is </a:t>
            </a:r>
            <a:r>
              <a:rPr sz="1400" spc="-30" dirty="0">
                <a:solidFill>
                  <a:srgbClr val="2B093C"/>
                </a:solidFill>
                <a:latin typeface="Arial" panose="020B0604020202020204"/>
                <a:cs typeface="Arial" panose="020B0604020202020204"/>
              </a:rPr>
              <a:t>visualized </a:t>
            </a:r>
            <a:r>
              <a:rPr sz="1400" spc="-40" dirty="0">
                <a:solidFill>
                  <a:srgbClr val="2B093C"/>
                </a:solidFill>
                <a:latin typeface="Arial" panose="020B0604020202020204"/>
                <a:cs typeface="Arial" panose="020B0604020202020204"/>
              </a:rPr>
              <a:t>using</a:t>
            </a:r>
            <a:r>
              <a:rPr sz="1400" spc="-240" dirty="0">
                <a:solidFill>
                  <a:srgbClr val="2B093C"/>
                </a:solidFill>
                <a:latin typeface="Arial" panose="020B0604020202020204"/>
                <a:cs typeface="Arial" panose="020B0604020202020204"/>
              </a:rPr>
              <a:t> </a:t>
            </a:r>
            <a:r>
              <a:rPr lang="en-US" sz="1400" spc="-80" dirty="0">
                <a:solidFill>
                  <a:srgbClr val="2B093C"/>
                </a:solidFill>
                <a:latin typeface="Arial" panose="020B0604020202020204"/>
                <a:cs typeface="Arial" panose="020B0604020202020204"/>
              </a:rPr>
              <a:t>leading </a:t>
            </a:r>
            <a:r>
              <a:rPr sz="1400" spc="-80" dirty="0">
                <a:solidFill>
                  <a:srgbClr val="2B093C"/>
                </a:solidFill>
                <a:latin typeface="Arial" panose="020B0604020202020204"/>
                <a:cs typeface="Arial" panose="020B0604020202020204"/>
              </a:rPr>
              <a:t>BI  </a:t>
            </a:r>
            <a:r>
              <a:rPr sz="1400" spc="5" dirty="0">
                <a:solidFill>
                  <a:srgbClr val="2B093C"/>
                </a:solidFill>
                <a:latin typeface="Arial" panose="020B0604020202020204"/>
                <a:cs typeface="Arial" panose="020B0604020202020204"/>
              </a:rPr>
              <a:t>platforms</a:t>
            </a:r>
            <a:endParaRPr sz="1400" dirty="0">
              <a:latin typeface="Arial" panose="020B0604020202020204"/>
              <a:cs typeface="Arial" panose="020B0604020202020204"/>
            </a:endParaRPr>
          </a:p>
        </p:txBody>
      </p:sp>
      <p:sp>
        <p:nvSpPr>
          <p:cNvPr id="25" name="object 25"/>
          <p:cNvSpPr/>
          <p:nvPr/>
        </p:nvSpPr>
        <p:spPr>
          <a:xfrm>
            <a:off x="8853457" y="3299201"/>
            <a:ext cx="1115568" cy="644651"/>
          </a:xfrm>
          <a:prstGeom prst="rect">
            <a:avLst/>
          </a:prstGeom>
          <a:blipFill>
            <a:blip r:embed="rId1" cstate="print"/>
            <a:stretch>
              <a:fillRect/>
            </a:stretch>
          </a:blipFill>
        </p:spPr>
        <p:txBody>
          <a:bodyPr wrap="square" lIns="0" tIns="0" rIns="0" bIns="0" rtlCol="0"/>
          <a:lstStyle/>
          <a:p/>
        </p:txBody>
      </p:sp>
      <p:sp>
        <p:nvSpPr>
          <p:cNvPr id="26" name="object 26"/>
          <p:cNvSpPr/>
          <p:nvPr/>
        </p:nvSpPr>
        <p:spPr>
          <a:xfrm>
            <a:off x="9152160" y="3742686"/>
            <a:ext cx="944879" cy="644652"/>
          </a:xfrm>
          <a:prstGeom prst="rect">
            <a:avLst/>
          </a:prstGeom>
          <a:blipFill>
            <a:blip r:embed="rId2" cstate="print"/>
            <a:stretch>
              <a:fillRect/>
            </a:stretch>
          </a:blipFill>
        </p:spPr>
        <p:txBody>
          <a:bodyPr wrap="square" lIns="0" tIns="0" rIns="0" bIns="0" rtlCol="0"/>
          <a:lstStyle/>
          <a:p/>
        </p:txBody>
      </p:sp>
      <p:sp>
        <p:nvSpPr>
          <p:cNvPr id="31" name="object 31"/>
          <p:cNvSpPr txBox="1"/>
          <p:nvPr/>
        </p:nvSpPr>
        <p:spPr>
          <a:xfrm>
            <a:off x="2058340" y="4291094"/>
            <a:ext cx="1064260" cy="566822"/>
          </a:xfrm>
          <a:prstGeom prst="rect">
            <a:avLst/>
          </a:prstGeom>
        </p:spPr>
        <p:txBody>
          <a:bodyPr vert="horz" wrap="square" lIns="0" tIns="12700" rIns="0" bIns="0" rtlCol="0">
            <a:spAutoFit/>
          </a:bodyPr>
          <a:lstStyle/>
          <a:p>
            <a:pPr marL="12065" marR="5080" algn="ctr">
              <a:lnSpc>
                <a:spcPct val="100000"/>
              </a:lnSpc>
              <a:spcBef>
                <a:spcPts val="100"/>
              </a:spcBef>
            </a:pPr>
            <a:r>
              <a:rPr lang="en-US" sz="1200" spc="-40" dirty="0">
                <a:solidFill>
                  <a:srgbClr val="2B093C"/>
                </a:solidFill>
                <a:latin typeface="Arial" panose="020B0604020202020204"/>
                <a:cs typeface="Arial" panose="020B0604020202020204"/>
              </a:rPr>
              <a:t>Triangulation of </a:t>
            </a:r>
            <a:r>
              <a:rPr lang="en-US" sz="1200" spc="-10" dirty="0">
                <a:solidFill>
                  <a:srgbClr val="2B093C"/>
                </a:solidFill>
                <a:latin typeface="Arial" panose="020B0604020202020204"/>
                <a:cs typeface="Arial" panose="020B0604020202020204"/>
              </a:rPr>
              <a:t>data from various sources</a:t>
            </a:r>
            <a:endParaRPr sz="1200" dirty="0">
              <a:latin typeface="Arial" panose="020B0604020202020204"/>
              <a:cs typeface="Arial" panose="020B0604020202020204"/>
            </a:endParaRPr>
          </a:p>
        </p:txBody>
      </p:sp>
      <p:grpSp>
        <p:nvGrpSpPr>
          <p:cNvPr id="45" name="Group 44"/>
          <p:cNvGrpSpPr/>
          <p:nvPr/>
        </p:nvGrpSpPr>
        <p:grpSpPr>
          <a:xfrm>
            <a:off x="472415" y="2508089"/>
            <a:ext cx="1008231" cy="1008231"/>
            <a:chOff x="396216" y="902"/>
            <a:chExt cx="1008231" cy="1008231"/>
          </a:xfrm>
        </p:grpSpPr>
        <p:sp>
          <p:nvSpPr>
            <p:cNvPr id="55" name="Oval 54"/>
            <p:cNvSpPr/>
            <p:nvPr/>
          </p:nvSpPr>
          <p:spPr>
            <a:xfrm>
              <a:off x="396216" y="902"/>
              <a:ext cx="1008231" cy="1008231"/>
            </a:xfrm>
            <a:prstGeom prst="ellipse">
              <a:avLst/>
            </a:prstGeom>
            <a:solidFill>
              <a:srgbClr val="FFB511">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p>
        <p:sp>
          <p:nvSpPr>
            <p:cNvPr id="56" name="Oval 4"/>
            <p:cNvSpPr txBox="1"/>
            <p:nvPr/>
          </p:nvSpPr>
          <p:spPr>
            <a:xfrm>
              <a:off x="543868" y="148554"/>
              <a:ext cx="712927" cy="712927"/>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defRPr/>
              </a:pPr>
              <a:r>
                <a:rPr kumimoji="0" lang="en-US" sz="1100" b="1" i="0" u="none" strike="noStrike" kern="1200" cap="none" spc="0" normalizeH="0" baseline="0" noProof="0" dirty="0">
                  <a:ln>
                    <a:noFill/>
                  </a:ln>
                  <a:solidFill>
                    <a:srgbClr val="28628F"/>
                  </a:solidFill>
                  <a:effectLst/>
                  <a:uLnTx/>
                  <a:uFillTx/>
                  <a:latin typeface="Arial" panose="020B0604020202020204"/>
                  <a:ea typeface="+mn-ea"/>
                  <a:cs typeface="+mn-cs"/>
                </a:rPr>
                <a:t> Data</a:t>
              </a:r>
              <a:endParaRPr kumimoji="0" lang="en-US" sz="1100" b="1" i="0" u="none" strike="noStrike" kern="1200" cap="none" spc="0" normalizeH="0" baseline="0" noProof="0" dirty="0">
                <a:ln>
                  <a:noFill/>
                </a:ln>
                <a:solidFill>
                  <a:srgbClr val="28628F"/>
                </a:solidFill>
                <a:effectLst/>
                <a:uLnTx/>
                <a:uFillTx/>
                <a:latin typeface="Arial" panose="020B0604020202020204"/>
                <a:ea typeface="+mn-ea"/>
                <a:cs typeface="+mn-cs"/>
              </a:endParaRPr>
            </a:p>
          </p:txBody>
        </p:sp>
      </p:grpSp>
      <p:grpSp>
        <p:nvGrpSpPr>
          <p:cNvPr id="47" name="Group 46"/>
          <p:cNvGrpSpPr/>
          <p:nvPr/>
        </p:nvGrpSpPr>
        <p:grpSpPr>
          <a:xfrm>
            <a:off x="472415" y="4295326"/>
            <a:ext cx="1008231" cy="1008231"/>
            <a:chOff x="396216" y="1658123"/>
            <a:chExt cx="1008231" cy="1008231"/>
          </a:xfrm>
        </p:grpSpPr>
        <p:sp>
          <p:nvSpPr>
            <p:cNvPr id="51" name="Oval 50"/>
            <p:cNvSpPr/>
            <p:nvPr/>
          </p:nvSpPr>
          <p:spPr>
            <a:xfrm>
              <a:off x="396216" y="1658123"/>
              <a:ext cx="1008231" cy="1008231"/>
            </a:xfrm>
            <a:prstGeom prst="ellipse">
              <a:avLst/>
            </a:prstGeom>
            <a:solidFill>
              <a:srgbClr val="FFB511">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p>
        <p:sp>
          <p:nvSpPr>
            <p:cNvPr id="52" name="Oval 8"/>
            <p:cNvSpPr txBox="1"/>
            <p:nvPr/>
          </p:nvSpPr>
          <p:spPr>
            <a:xfrm>
              <a:off x="543868" y="1805775"/>
              <a:ext cx="712927" cy="712927"/>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defRPr/>
              </a:pPr>
              <a:r>
                <a:rPr kumimoji="0" lang="en-US" sz="1100" b="1" i="0" u="none" strike="noStrike" kern="1200" cap="none" spc="0" normalizeH="0" baseline="0" noProof="0" dirty="0">
                  <a:ln>
                    <a:noFill/>
                  </a:ln>
                  <a:solidFill>
                    <a:srgbClr val="28628F"/>
                  </a:solidFill>
                  <a:effectLst/>
                  <a:uLnTx/>
                  <a:uFillTx/>
                  <a:latin typeface="Arial" panose="020B0604020202020204"/>
                  <a:ea typeface="+mn-ea"/>
                  <a:cs typeface="+mn-cs"/>
                </a:rPr>
                <a:t> Data</a:t>
              </a:r>
              <a:endParaRPr kumimoji="0" lang="en-US" sz="1100" b="1" i="0" u="none" strike="noStrike" kern="1200" cap="none" spc="0" normalizeH="0" baseline="0" noProof="0" dirty="0">
                <a:ln>
                  <a:noFill/>
                </a:ln>
                <a:solidFill>
                  <a:srgbClr val="28628F"/>
                </a:solidFill>
                <a:effectLst/>
                <a:uLnTx/>
                <a:uFillTx/>
                <a:latin typeface="Arial" panose="020B0604020202020204"/>
                <a:ea typeface="+mn-ea"/>
                <a:cs typeface="+mn-cs"/>
              </a:endParaRPr>
            </a:p>
          </p:txBody>
        </p:sp>
      </p:grpSp>
      <p:grpSp>
        <p:nvGrpSpPr>
          <p:cNvPr id="48" name="Group 47"/>
          <p:cNvGrpSpPr/>
          <p:nvPr/>
        </p:nvGrpSpPr>
        <p:grpSpPr>
          <a:xfrm rot="19932794">
            <a:off x="1390812" y="4154196"/>
            <a:ext cx="780444" cy="472295"/>
            <a:chOff x="1535574" y="1999642"/>
            <a:chExt cx="277988" cy="325193"/>
          </a:xfrm>
        </p:grpSpPr>
        <p:sp>
          <p:nvSpPr>
            <p:cNvPr id="49" name="Arrow: Right 48"/>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50" name="Arrow: Right 10"/>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a:ln>
                  <a:noFill/>
                </a:ln>
                <a:solidFill>
                  <a:srgbClr val="28628F"/>
                </a:solidFill>
                <a:effectLst/>
                <a:uLnTx/>
                <a:uFillTx/>
                <a:latin typeface="Arial" panose="020B0604020202020204"/>
                <a:ea typeface="+mn-ea"/>
                <a:cs typeface="+mn-cs"/>
              </a:endParaRPr>
            </a:p>
          </p:txBody>
        </p:sp>
      </p:grpSp>
      <p:grpSp>
        <p:nvGrpSpPr>
          <p:cNvPr id="57" name="Group 56"/>
          <p:cNvGrpSpPr/>
          <p:nvPr/>
        </p:nvGrpSpPr>
        <p:grpSpPr>
          <a:xfrm rot="1653750">
            <a:off x="1393356" y="3186745"/>
            <a:ext cx="780444" cy="472295"/>
            <a:chOff x="1535574" y="1999642"/>
            <a:chExt cx="277988" cy="325193"/>
          </a:xfrm>
        </p:grpSpPr>
        <p:sp>
          <p:nvSpPr>
            <p:cNvPr id="58" name="Arrow: Right 57"/>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59" name="Arrow: Right 10"/>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a:ln>
                  <a:noFill/>
                </a:ln>
                <a:solidFill>
                  <a:srgbClr val="28628F"/>
                </a:solidFill>
                <a:effectLst/>
                <a:uLnTx/>
                <a:uFillTx/>
                <a:latin typeface="Arial" panose="020B0604020202020204"/>
                <a:ea typeface="+mn-ea"/>
                <a:cs typeface="+mn-cs"/>
              </a:endParaRPr>
            </a:p>
          </p:txBody>
        </p:sp>
      </p:grpSp>
      <p:grpSp>
        <p:nvGrpSpPr>
          <p:cNvPr id="60" name="Group 59"/>
          <p:cNvGrpSpPr/>
          <p:nvPr/>
        </p:nvGrpSpPr>
        <p:grpSpPr>
          <a:xfrm>
            <a:off x="2996816" y="3571189"/>
            <a:ext cx="780444" cy="472295"/>
            <a:chOff x="1535574" y="1999642"/>
            <a:chExt cx="277988" cy="325193"/>
          </a:xfrm>
        </p:grpSpPr>
        <p:sp>
          <p:nvSpPr>
            <p:cNvPr id="61" name="Arrow: Right 60"/>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62" name="Arrow: Right 10"/>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a:ln>
                  <a:noFill/>
                </a:ln>
                <a:solidFill>
                  <a:srgbClr val="28628F"/>
                </a:solidFill>
                <a:effectLst/>
                <a:uLnTx/>
                <a:uFillTx/>
                <a:latin typeface="Arial" panose="020B0604020202020204"/>
                <a:ea typeface="+mn-ea"/>
                <a:cs typeface="+mn-cs"/>
              </a:endParaRPr>
            </a:p>
          </p:txBody>
        </p:sp>
      </p:grpSp>
      <p:grpSp>
        <p:nvGrpSpPr>
          <p:cNvPr id="63" name="Group 62"/>
          <p:cNvGrpSpPr/>
          <p:nvPr/>
        </p:nvGrpSpPr>
        <p:grpSpPr>
          <a:xfrm>
            <a:off x="5090708" y="3628945"/>
            <a:ext cx="3215092" cy="472295"/>
            <a:chOff x="1535574" y="1999642"/>
            <a:chExt cx="277988" cy="325193"/>
          </a:xfrm>
        </p:grpSpPr>
        <p:sp>
          <p:nvSpPr>
            <p:cNvPr id="64" name="Arrow: Right 63"/>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65" name="Arrow: Right 10"/>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a:ln>
                  <a:noFill/>
                </a:ln>
                <a:solidFill>
                  <a:srgbClr val="28628F"/>
                </a:solidFill>
                <a:effectLst/>
                <a:uLnTx/>
                <a:uFillTx/>
                <a:latin typeface="Arial" panose="020B0604020202020204"/>
                <a:ea typeface="+mn-ea"/>
                <a:cs typeface="+mn-cs"/>
              </a:endParaRPr>
            </a:p>
          </p:txBody>
        </p:sp>
      </p:grpSp>
      <p:grpSp>
        <p:nvGrpSpPr>
          <p:cNvPr id="66" name="Group 65"/>
          <p:cNvGrpSpPr/>
          <p:nvPr/>
        </p:nvGrpSpPr>
        <p:grpSpPr>
          <a:xfrm>
            <a:off x="10199142" y="3628945"/>
            <a:ext cx="780444" cy="472295"/>
            <a:chOff x="1535574" y="1999642"/>
            <a:chExt cx="277988" cy="325193"/>
          </a:xfrm>
        </p:grpSpPr>
        <p:sp>
          <p:nvSpPr>
            <p:cNvPr id="67" name="Arrow: Right 66"/>
            <p:cNvSpPr/>
            <p:nvPr/>
          </p:nvSpPr>
          <p:spPr>
            <a:xfrm>
              <a:off x="1535574" y="1999642"/>
              <a:ext cx="277988" cy="325193"/>
            </a:xfrm>
            <a:prstGeom prst="rightArrow">
              <a:avLst>
                <a:gd name="adj1" fmla="val 60000"/>
                <a:gd name="adj2" fmla="val 50000"/>
              </a:avLst>
            </a:prstGeom>
            <a:solidFill>
              <a:srgbClr val="FFB511">
                <a:tint val="60000"/>
                <a:hueOff val="0"/>
                <a:satOff val="0"/>
                <a:lumOff val="0"/>
                <a:alphaOff val="0"/>
              </a:srgbClr>
            </a:solidFill>
            <a:ln>
              <a:noFill/>
            </a:ln>
            <a:effectLst/>
          </p:spPr>
        </p:sp>
        <p:sp>
          <p:nvSpPr>
            <p:cNvPr id="68" name="Arrow: Right 10"/>
            <p:cNvSpPr txBox="1"/>
            <p:nvPr/>
          </p:nvSpPr>
          <p:spPr>
            <a:xfrm>
              <a:off x="1535574" y="2064681"/>
              <a:ext cx="194592" cy="195115"/>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defRPr/>
              </a:pPr>
              <a:endParaRPr kumimoji="0" lang="en-US" sz="1400" b="1" i="0" u="none" strike="noStrike" kern="1200" cap="none" spc="0" normalizeH="0" baseline="0" noProof="0">
                <a:ln>
                  <a:noFill/>
                </a:ln>
                <a:solidFill>
                  <a:srgbClr val="28628F"/>
                </a:solidFill>
                <a:effectLst/>
                <a:uLnTx/>
                <a:uFillTx/>
                <a:latin typeface="Arial" panose="020B0604020202020204"/>
                <a:ea typeface="+mn-ea"/>
                <a:cs typeface="+mn-cs"/>
              </a:endParaRPr>
            </a:p>
          </p:txBody>
        </p:sp>
      </p:grpSp>
      <p:pic>
        <p:nvPicPr>
          <p:cNvPr id="23" name="Graphic 22" descr="User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3704" y="3422892"/>
            <a:ext cx="914400" cy="914400"/>
          </a:xfrm>
          <a:prstGeom prst="rect">
            <a:avLst/>
          </a:prstGeom>
        </p:spPr>
      </p:pic>
      <p:sp>
        <p:nvSpPr>
          <p:cNvPr id="71" name="TextBox 70"/>
          <p:cNvSpPr txBox="1"/>
          <p:nvPr/>
        </p:nvSpPr>
        <p:spPr>
          <a:xfrm>
            <a:off x="11080811" y="4260455"/>
            <a:ext cx="780444" cy="369332"/>
          </a:xfrm>
          <a:prstGeom prst="rect">
            <a:avLst/>
          </a:prstGeom>
          <a:noFill/>
        </p:spPr>
        <p:txBody>
          <a:bodyPr wrap="square">
            <a:spAutoFit/>
          </a:bodyPr>
          <a:lstStyle/>
          <a:p>
            <a:pPr marL="594995" marR="5080" indent="-582930">
              <a:lnSpc>
                <a:spcPct val="100000"/>
              </a:lnSpc>
              <a:spcBef>
                <a:spcPts val="100"/>
              </a:spcBef>
            </a:pPr>
            <a:r>
              <a:rPr lang="en-US" sz="1800" spc="5" dirty="0">
                <a:solidFill>
                  <a:srgbClr val="2B093C"/>
                </a:solidFill>
                <a:latin typeface="Arial" panose="020B0604020202020204"/>
                <a:cs typeface="Arial" panose="020B0604020202020204"/>
              </a:rPr>
              <a:t>User</a:t>
            </a:r>
            <a:endParaRPr lang="en-US" sz="1800" dirty="0">
              <a:latin typeface="Arial" panose="020B0604020202020204"/>
              <a:cs typeface="Arial" panose="020B0604020202020204"/>
            </a:endParaRPr>
          </a:p>
        </p:txBody>
      </p:sp>
      <p:sp>
        <p:nvSpPr>
          <p:cNvPr id="75" name="object 5"/>
          <p:cNvSpPr txBox="1"/>
          <p:nvPr/>
        </p:nvSpPr>
        <p:spPr>
          <a:xfrm>
            <a:off x="387095" y="356615"/>
            <a:ext cx="7760025" cy="1257395"/>
          </a:xfrm>
          <a:prstGeom prst="rect">
            <a:avLst/>
          </a:prstGeom>
          <a:solidFill>
            <a:srgbClr val="4471C4">
              <a:alpha val="89802"/>
            </a:srgbClr>
          </a:solidFill>
        </p:spPr>
        <p:txBody>
          <a:bodyPr vert="horz" wrap="square" lIns="0" tIns="269875" rIns="0" bIns="0" rtlCol="0">
            <a:spAutoFit/>
          </a:bodyPr>
          <a:lstStyle>
            <a:lvl1pPr>
              <a:defRPr sz="3600" b="0" i="0">
                <a:solidFill>
                  <a:schemeClr val="bg1"/>
                </a:solidFill>
                <a:latin typeface="Bookman Old Style" panose="02050604050505020204"/>
                <a:ea typeface="+mj-ea"/>
                <a:cs typeface="Bookman Old Style" panose="02050604050505020204"/>
              </a:defRPr>
            </a:lvl1pPr>
          </a:lstStyle>
          <a:p>
            <a:pPr marL="90805">
              <a:spcBef>
                <a:spcPts val="2125"/>
              </a:spcBef>
            </a:pPr>
            <a:r>
              <a:rPr lang="en-US" sz="3200" kern="0" dirty="0"/>
              <a:t>SOLUTION STACK USED</a:t>
            </a:r>
            <a:br>
              <a:rPr lang="en-US" sz="3200" kern="0" dirty="0"/>
            </a:br>
            <a:endParaRPr lang="en-US" sz="3200" kern="0" dirty="0"/>
          </a:p>
        </p:txBody>
      </p:sp>
      <p:pic>
        <p:nvPicPr>
          <p:cNvPr id="80" name="Graphic 79" descr="Gears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0757" y="3299201"/>
            <a:ext cx="1082403" cy="1082403"/>
          </a:xfrm>
          <a:prstGeom prst="rect">
            <a:avLst/>
          </a:prstGeom>
        </p:spPr>
      </p:pic>
      <p:pic>
        <p:nvPicPr>
          <p:cNvPr id="82" name="Graphic 81" descr="Lin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1284" y="3368724"/>
            <a:ext cx="914400" cy="914400"/>
          </a:xfrm>
          <a:prstGeom prst="rect">
            <a:avLst/>
          </a:prstGeom>
        </p:spPr>
      </p:pic>
      <p:sp>
        <p:nvSpPr>
          <p:cNvPr id="85" name="TextBox 84"/>
          <p:cNvSpPr txBox="1"/>
          <p:nvPr/>
        </p:nvSpPr>
        <p:spPr>
          <a:xfrm>
            <a:off x="2321675" y="2341559"/>
            <a:ext cx="2442905" cy="338554"/>
          </a:xfrm>
          <a:prstGeom prst="rect">
            <a:avLst/>
          </a:prstGeom>
          <a:noFill/>
        </p:spPr>
        <p:txBody>
          <a:bodyPr wrap="square">
            <a:spAutoFit/>
          </a:bodyPr>
          <a:lstStyle/>
          <a:p>
            <a:pPr marL="417830" marR="5080" indent="-405765" algn="ctr">
              <a:lnSpc>
                <a:spcPct val="100000"/>
              </a:lnSpc>
              <a:spcBef>
                <a:spcPts val="100"/>
              </a:spcBef>
            </a:pPr>
            <a:r>
              <a:rPr lang="en-US" sz="1600" spc="-30" dirty="0">
                <a:solidFill>
                  <a:srgbClr val="2B093C"/>
                </a:solidFill>
                <a:latin typeface="Arial" panose="020B0604020202020204"/>
                <a:cs typeface="Arial" panose="020B0604020202020204"/>
              </a:rPr>
              <a:t>Analytics Modeling</a:t>
            </a:r>
            <a:endParaRPr lang="en-US" sz="1600" dirty="0">
              <a:latin typeface="Arial" panose="020B0604020202020204"/>
              <a:cs typeface="Arial" panose="020B0604020202020204"/>
            </a:endParaRPr>
          </a:p>
        </p:txBody>
      </p:sp>
      <p:sp>
        <p:nvSpPr>
          <p:cNvPr id="38" name="TextBox 37"/>
          <p:cNvSpPr txBox="1"/>
          <p:nvPr/>
        </p:nvSpPr>
        <p:spPr>
          <a:xfrm>
            <a:off x="3107610" y="5303557"/>
            <a:ext cx="6093500" cy="523220"/>
          </a:xfrm>
          <a:prstGeom prst="rect">
            <a:avLst/>
          </a:prstGeom>
          <a:noFill/>
        </p:spPr>
        <p:txBody>
          <a:bodyPr wrap="square">
            <a:spAutoFit/>
          </a:bodyPr>
          <a:lstStyle/>
          <a:p>
            <a:pPr algn="ctr"/>
            <a:r>
              <a:rPr lang="en-US" sz="2800" dirty="0"/>
              <a:t>&lt;&lt;Describe the stack used&gt;&gt;</a:t>
            </a:r>
            <a:endParaRPr lang="en-US" sz="2800" dirty="0"/>
          </a:p>
        </p:txBody>
      </p:sp>
      <p:graphicFrame>
        <p:nvGraphicFramePr>
          <p:cNvPr id="8" name="Content Placeholder 7"/>
          <p:cNvGraphicFramePr>
            <a:graphicFrameLocks noChangeAspect="1"/>
          </p:cNvGraphicFramePr>
          <p:nvPr>
            <p:ph sz="half" idx="2"/>
          </p:nvPr>
        </p:nvGraphicFramePr>
        <p:xfrm>
          <a:off x="2983230" y="4229989"/>
          <a:ext cx="30480" cy="15240"/>
        </p:xfrm>
        <a:graphic>
          <a:graphicData uri="http://schemas.openxmlformats.org/presentationml/2006/ole">
            <mc:AlternateContent xmlns:mc="http://schemas.openxmlformats.org/markup-compatibility/2006">
              <mc:Choice xmlns:v="urn:schemas-microsoft-com:vml" Requires="v">
                <p:oleObj spid="_x0000_s9" name="" r:id="rId9" imgW="30480" imgH="15240" progId="Paint.Picture">
                  <p:embed/>
                </p:oleObj>
              </mc:Choice>
              <mc:Fallback>
                <p:oleObj name="" r:id="rId9" imgW="30480" imgH="15240" progId="Paint.Picture">
                  <p:embed/>
                  <p:pic>
                    <p:nvPicPr>
                      <p:cNvPr id="0" name="Picture 8"/>
                      <p:cNvPicPr/>
                      <p:nvPr/>
                    </p:nvPicPr>
                    <p:blipFill>
                      <a:blip r:embed="rId10"/>
                      <a:stretch>
                        <a:fillRect/>
                      </a:stretch>
                    </p:blipFill>
                    <p:spPr>
                      <a:xfrm>
                        <a:off x="2983230" y="4229989"/>
                        <a:ext cx="30480" cy="15240"/>
                      </a:xfrm>
                      <a:prstGeom prst="rect">
                        <a:avLst/>
                      </a:prstGeom>
                    </p:spPr>
                  </p:pic>
                </p:oleObj>
              </mc:Fallback>
            </mc:AlternateContent>
          </a:graphicData>
        </a:graphic>
      </p:graphicFrame>
      <p:graphicFrame>
        <p:nvGraphicFramePr>
          <p:cNvPr id="10" name="Content Placeholder 9"/>
          <p:cNvGraphicFramePr/>
          <p:nvPr>
            <p:ph sz="half" idx="3"/>
          </p:nvPr>
        </p:nvGraphicFramePr>
        <p:xfrm>
          <a:off x="8915400" y="3832860"/>
          <a:ext cx="30480" cy="15240"/>
        </p:xfrm>
        <a:graphic>
          <a:graphicData uri="http://schemas.openxmlformats.org/presentationml/2006/ole">
            <mc:AlternateContent xmlns:mc="http://schemas.openxmlformats.org/markup-compatibility/2006">
              <mc:Choice xmlns:v="urn:schemas-microsoft-com:vml" Requires="v">
                <p:oleObj spid="_x0000_s11" name="" r:id="rId11" imgW="30480" imgH="15240" progId="Paint.Picture">
                  <p:embed/>
                </p:oleObj>
              </mc:Choice>
              <mc:Fallback>
                <p:oleObj name="" r:id="rId11" imgW="30480" imgH="15240" progId="Paint.Picture">
                  <p:embed/>
                  <p:pic>
                    <p:nvPicPr>
                      <p:cNvPr id="0" name="Picture 10"/>
                      <p:cNvPicPr/>
                      <p:nvPr/>
                    </p:nvPicPr>
                    <p:blipFill>
                      <a:blip r:embed="rId10"/>
                      <a:stretch>
                        <a:fillRect/>
                      </a:stretch>
                    </p:blipFill>
                    <p:spPr>
                      <a:xfrm>
                        <a:off x="8915400" y="3832860"/>
                        <a:ext cx="30480" cy="15240"/>
                      </a:xfrm>
                      <a:prstGeom prst="rect">
                        <a:avLst/>
                      </a:prstGeom>
                    </p:spPr>
                  </p:pic>
                </p:oleObj>
              </mc:Fallback>
            </mc:AlternateContent>
          </a:graphicData>
        </a:graphic>
      </p:graphicFrame>
      <p:pic>
        <p:nvPicPr>
          <p:cNvPr id="13" name="Picture 12"/>
          <p:cNvPicPr>
            <a:picLocks noChangeAspect="1"/>
          </p:cNvPicPr>
          <p:nvPr/>
        </p:nvPicPr>
        <p:blipFill>
          <a:blip r:embed="rId12"/>
          <a:stretch>
            <a:fillRect/>
          </a:stretch>
        </p:blipFill>
        <p:spPr>
          <a:xfrm>
            <a:off x="2895600" y="2745105"/>
            <a:ext cx="544195" cy="534670"/>
          </a:xfrm>
          <a:prstGeom prst="rect">
            <a:avLst/>
          </a:prstGeom>
        </p:spPr>
      </p:pic>
      <p:pic>
        <p:nvPicPr>
          <p:cNvPr id="14" name="Picture 13"/>
          <p:cNvPicPr>
            <a:picLocks noChangeAspect="1"/>
          </p:cNvPicPr>
          <p:nvPr/>
        </p:nvPicPr>
        <p:blipFill>
          <a:blip r:embed="rId13"/>
          <a:stretch>
            <a:fillRect/>
          </a:stretch>
        </p:blipFill>
        <p:spPr>
          <a:xfrm>
            <a:off x="3585845" y="2820670"/>
            <a:ext cx="1109980" cy="368300"/>
          </a:xfrm>
          <a:prstGeom prst="rect">
            <a:avLst/>
          </a:prstGeom>
        </p:spPr>
      </p:pic>
      <p:pic>
        <p:nvPicPr>
          <p:cNvPr id="15" name="Picture 14"/>
          <p:cNvPicPr>
            <a:picLocks noChangeAspect="1"/>
          </p:cNvPicPr>
          <p:nvPr/>
        </p:nvPicPr>
        <p:blipFill>
          <a:blip r:embed="rId14"/>
          <a:stretch>
            <a:fillRect/>
          </a:stretch>
        </p:blipFill>
        <p:spPr>
          <a:xfrm>
            <a:off x="8169910" y="3733800"/>
            <a:ext cx="1031240" cy="6267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1257395"/>
          </a:xfrm>
          <a:prstGeom prst="rect">
            <a:avLst/>
          </a:prstGeom>
          <a:solidFill>
            <a:srgbClr val="4471C4">
              <a:alpha val="89802"/>
            </a:srgbClr>
          </a:solidFill>
        </p:spPr>
        <p:txBody>
          <a:bodyPr vert="horz" wrap="square" lIns="0" tIns="269875" rIns="0" bIns="0" rtlCol="0">
            <a:spAutoFit/>
          </a:bodyPr>
          <a:lstStyle/>
          <a:p>
            <a:pPr marL="90805">
              <a:spcBef>
                <a:spcPts val="2125"/>
              </a:spcBef>
            </a:pPr>
            <a:r>
              <a:rPr lang="en-US" sz="3200" dirty="0"/>
              <a:t>INSIGHTS INFERRED</a:t>
            </a:r>
            <a:br>
              <a:rPr lang="en-US" sz="3200" dirty="0"/>
            </a:br>
            <a:endParaRPr lang="en-US" sz="3200" dirty="0"/>
          </a:p>
        </p:txBody>
      </p:sp>
      <p:sp>
        <p:nvSpPr>
          <p:cNvPr id="4" name="TextBox 3"/>
          <p:cNvSpPr txBox="1"/>
          <p:nvPr/>
        </p:nvSpPr>
        <p:spPr>
          <a:xfrm>
            <a:off x="457200" y="1828800"/>
            <a:ext cx="6155690" cy="3784600"/>
          </a:xfrm>
          <a:prstGeom prst="rect">
            <a:avLst/>
          </a:prstGeom>
          <a:noFill/>
        </p:spPr>
        <p:txBody>
          <a:bodyPr wrap="square">
            <a:spAutoFit/>
          </a:bodyPr>
          <a:lstStyle/>
          <a:p>
            <a:pPr marL="0" indent="0">
              <a:buNone/>
            </a:pPr>
            <a:r>
              <a:rPr lang="en-US" sz="1200">
                <a:sym typeface="+mn-ea"/>
              </a:rPr>
              <a:t>The Indian general election of 1951–52, held from 25 October 1951 to 21 February 1952, was the first election to the Lok Sabha since India became independent in August 1947.[1][2][3] It was conducted under the provisions of the Indian Constitution, which was adopted on 26 November 1949. Elections to most of the state legislatures took place simultaneously.¶</a:t>
            </a:r>
            <a:endParaRPr lang="en-US" sz="1200">
              <a:sym typeface="+mn-ea"/>
            </a:endParaRPr>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a:sym typeface="+mn-ea"/>
              </a:rPr>
              <a:t>Scrapping the data from wikipedia for the population distribution in west bengal</a:t>
            </a:r>
            <a:endParaRPr lang="en-US" sz="1200"/>
          </a:p>
          <a:p>
            <a:pPr marL="0" indent="0">
              <a:buNone/>
            </a:pPr>
            <a:r>
              <a:rPr lang="en-US" sz="1200">
                <a:sym typeface="+mn-ea"/>
              </a:rPr>
              <a:t>Source of the data is Wikipedia</a:t>
            </a:r>
            <a:endParaRPr lang="en-US" sz="1200"/>
          </a:p>
          <a:p>
            <a:pPr marL="0" indent="0">
              <a:buNone/>
            </a:pPr>
            <a:r>
              <a:rPr lang="en-US" sz="1200">
                <a:sym typeface="+mn-ea"/>
              </a:rPr>
              <a:t>Data Description</a:t>
            </a:r>
            <a:endParaRPr lang="en-US" sz="1200"/>
          </a:p>
          <a:p>
            <a:pPr marL="0" indent="0">
              <a:buNone/>
            </a:pPr>
            <a:r>
              <a:rPr lang="en-US" sz="1200">
                <a:sym typeface="+mn-ea"/>
              </a:rPr>
              <a:t>District : District of Bengal</a:t>
            </a:r>
            <a:endParaRPr lang="en-US" sz="1200"/>
          </a:p>
          <a:p>
            <a:pPr marL="0" indent="0">
              <a:buNone/>
            </a:pPr>
            <a:r>
              <a:rPr lang="en-US" sz="1200">
                <a:sym typeface="+mn-ea"/>
              </a:rPr>
              <a:t>Population : Population of that District</a:t>
            </a:r>
            <a:endParaRPr lang="en-US" sz="1200"/>
          </a:p>
          <a:p>
            <a:pPr marL="0" indent="0">
              <a:buNone/>
            </a:pPr>
            <a:r>
              <a:rPr lang="en-US" sz="1200">
                <a:sym typeface="+mn-ea"/>
              </a:rPr>
              <a:t>Growth rate : Growth rate of the district</a:t>
            </a:r>
            <a:endParaRPr lang="en-US" sz="1200"/>
          </a:p>
          <a:p>
            <a:pPr marL="0" indent="0">
              <a:buNone/>
            </a:pPr>
            <a:r>
              <a:rPr lang="en-US" sz="1200">
                <a:sym typeface="+mn-ea"/>
              </a:rPr>
              <a:t>Sex ratio : Sex ratio of that District</a:t>
            </a:r>
            <a:endParaRPr lang="en-US" sz="1200"/>
          </a:p>
          <a:p>
            <a:pPr marL="0" indent="0">
              <a:buNone/>
            </a:pPr>
            <a:r>
              <a:rPr lang="en-US" sz="1200">
                <a:sym typeface="+mn-ea"/>
              </a:rPr>
              <a:t>Literacy: Literacy of that district</a:t>
            </a:r>
            <a:endParaRPr lang="en-US" sz="1200"/>
          </a:p>
          <a:p>
            <a:pPr marL="0" indent="0">
              <a:buNone/>
            </a:pPr>
            <a:r>
              <a:rPr lang="en-US" sz="1200">
                <a:sym typeface="+mn-ea"/>
              </a:rPr>
              <a:t>Density per square killometer : Density of population per killometer</a:t>
            </a:r>
            <a:endParaRPr lang="en-US" sz="1200"/>
          </a:p>
          <a:p>
            <a:pPr marL="0" indent="0">
              <a:buNone/>
            </a:pPr>
            <a:r>
              <a:rPr lang="en-US" sz="1200">
                <a:sym typeface="+mn-ea"/>
              </a:rPr>
              <a:t>The chart is showing the literacy rate in bengal</a:t>
            </a:r>
            <a:endParaRPr lang="en-US" sz="1200">
              <a:sym typeface="+mn-ea"/>
            </a:endParaRPr>
          </a:p>
          <a:p>
            <a:pPr marL="0" indent="0">
              <a:buNone/>
            </a:pPr>
            <a:endParaRPr lang="en-US" sz="1200">
              <a:sym typeface="+mn-ea"/>
            </a:endParaRPr>
          </a:p>
          <a:p>
            <a:pPr marL="0" indent="0">
              <a:buNone/>
            </a:pPr>
            <a:r>
              <a:rPr lang="en-IN" altLang="en-US" sz="1200">
                <a:sym typeface="+mn-ea"/>
              </a:rPr>
              <a:t>I used lots of other from the web to understand the patteren</a:t>
            </a:r>
            <a:endParaRPr lang="en-US" sz="1200"/>
          </a:p>
          <a:p>
            <a:pPr marL="0" indent="0">
              <a:buNone/>
            </a:pPr>
            <a:endParaRPr lang="en-US" sz="1200" dirty="0"/>
          </a:p>
        </p:txBody>
      </p:sp>
      <p:pic>
        <p:nvPicPr>
          <p:cNvPr id="2" name="Content Placeholder 1"/>
          <p:cNvPicPr>
            <a:picLocks noChangeAspect="1"/>
          </p:cNvPicPr>
          <p:nvPr>
            <p:ph sz="half" idx="2"/>
          </p:nvPr>
        </p:nvPicPr>
        <p:blipFill>
          <a:blip r:embed="rId1"/>
          <a:stretch>
            <a:fillRect/>
          </a:stretch>
        </p:blipFill>
        <p:spPr>
          <a:xfrm>
            <a:off x="6687185" y="1825625"/>
            <a:ext cx="415036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7095" y="356615"/>
            <a:ext cx="7690105" cy="1257395"/>
          </a:xfrm>
          <a:prstGeom prst="rect">
            <a:avLst/>
          </a:prstGeom>
          <a:solidFill>
            <a:srgbClr val="4471C4">
              <a:alpha val="89802"/>
            </a:srgbClr>
          </a:solidFill>
        </p:spPr>
        <p:txBody>
          <a:bodyPr vert="horz" wrap="square" lIns="0" tIns="269875" rIns="0" bIns="0" rtlCol="0">
            <a:spAutoFit/>
          </a:bodyPr>
          <a:lstStyle/>
          <a:p>
            <a:pPr marL="90805">
              <a:spcBef>
                <a:spcPts val="2125"/>
              </a:spcBef>
            </a:pPr>
            <a:r>
              <a:rPr lang="en-US" sz="3200" dirty="0"/>
              <a:t>ADDITIONAL SLIDES</a:t>
            </a:r>
            <a:br>
              <a:rPr lang="en-US" sz="3200" dirty="0"/>
            </a:br>
            <a:endParaRPr lang="en-US" sz="3200" dirty="0"/>
          </a:p>
        </p:txBody>
      </p:sp>
      <p:sp>
        <p:nvSpPr>
          <p:cNvPr id="4" name="TextBox 3"/>
          <p:cNvSpPr txBox="1"/>
          <p:nvPr/>
        </p:nvSpPr>
        <p:spPr>
          <a:xfrm>
            <a:off x="304780" y="1981200"/>
            <a:ext cx="6093500" cy="3415030"/>
          </a:xfrm>
          <a:prstGeom prst="rect">
            <a:avLst/>
          </a:prstGeom>
          <a:noFill/>
        </p:spPr>
        <p:txBody>
          <a:bodyPr wrap="square">
            <a:spAutoFit/>
          </a:bodyPr>
          <a:lstStyle/>
          <a:p>
            <a:pPr marL="0" indent="0" algn="ctr">
              <a:buNone/>
            </a:pPr>
            <a:r>
              <a:rPr lang="en-US">
                <a:sym typeface="+mn-ea"/>
              </a:rPr>
              <a:t>Election is the time when a common try to select the candidates currently with the help of Machine learning we can provide the better result based on the different survey and with past record</a:t>
            </a:r>
            <a:endParaRPr lang="en-US"/>
          </a:p>
          <a:p>
            <a:pPr marL="0" indent="0" algn="ctr">
              <a:buNone/>
            </a:pPr>
            <a:endParaRPr lang="en-US"/>
          </a:p>
          <a:p>
            <a:pPr marL="0" indent="0" algn="ctr">
              <a:buNone/>
            </a:pPr>
            <a:r>
              <a:rPr lang="en-US">
                <a:sym typeface="+mn-ea"/>
              </a:rPr>
              <a:t>lots of data is  currently present on the web but we need to understand what is useful and what is not we need to select the data carefully ,clean and need to make useful for the model.</a:t>
            </a:r>
            <a:endParaRPr lang="en-US"/>
          </a:p>
          <a:p>
            <a:pPr marL="0" indent="0" algn="ctr">
              <a:buNone/>
            </a:pPr>
            <a:endParaRPr lang="en-US"/>
          </a:p>
          <a:p>
            <a:pPr marL="0" indent="0" algn="ctr">
              <a:buNone/>
            </a:pPr>
            <a:endParaRPr lang="en-US"/>
          </a:p>
          <a:p>
            <a:pPr marL="0" indent="0" algn="ctr">
              <a:buNone/>
            </a:pPr>
            <a:r>
              <a:rPr lang="en-US">
                <a:sym typeface="+mn-ea"/>
              </a:rPr>
              <a:t>The figure is Area under the curve and provide the information for true positive rate to false positive rate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ns fa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576"/>
          <a:stretch>
            <a:fillRect/>
          </a:stretch>
        </p:blipFill>
        <p:spPr>
          <a:xfrm>
            <a:off x="0" y="0"/>
            <a:ext cx="12192000" cy="6858000"/>
          </a:xfrm>
          <a:prstGeom prst="rect">
            <a:avLst/>
          </a:prstGeom>
        </p:spPr>
      </p:pic>
      <p:sp>
        <p:nvSpPr>
          <p:cNvPr id="3" name="Freeform: Shape 2"/>
          <p:cNvSpPr/>
          <p:nvPr/>
        </p:nvSpPr>
        <p:spPr>
          <a:xfrm rot="2349733">
            <a:off x="-747352" y="-1117012"/>
            <a:ext cx="7985028" cy="8636324"/>
          </a:xfrm>
          <a:custGeom>
            <a:avLst/>
            <a:gdLst>
              <a:gd name="connsiteX0" fmla="*/ 1480946 w 7985028"/>
              <a:gd name="connsiteY0" fmla="*/ 2235198 h 8636324"/>
              <a:gd name="connsiteX1" fmla="*/ 4225263 w 7985028"/>
              <a:gd name="connsiteY1" fmla="*/ 0 h 8636324"/>
              <a:gd name="connsiteX2" fmla="*/ 7985028 w 7985028"/>
              <a:gd name="connsiteY2" fmla="*/ 5782646 h 8636324"/>
              <a:gd name="connsiteX3" fmla="*/ 4481359 w 7985028"/>
              <a:gd name="connsiteY3" fmla="*/ 8636324 h 8636324"/>
              <a:gd name="connsiteX4" fmla="*/ 3358423 w 7985028"/>
              <a:gd name="connsiteY4" fmla="*/ 8636324 h 8636324"/>
              <a:gd name="connsiteX5" fmla="*/ 0 w 7985028"/>
              <a:gd name="connsiteY5" fmla="*/ 4512942 h 863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5028" h="8636324">
                <a:moveTo>
                  <a:pt x="1480946" y="2235198"/>
                </a:moveTo>
                <a:lnTo>
                  <a:pt x="4225263" y="0"/>
                </a:lnTo>
                <a:lnTo>
                  <a:pt x="7985028" y="5782646"/>
                </a:lnTo>
                <a:lnTo>
                  <a:pt x="4481359" y="8636324"/>
                </a:lnTo>
                <a:lnTo>
                  <a:pt x="3358423" y="8636324"/>
                </a:lnTo>
                <a:lnTo>
                  <a:pt x="0" y="4512942"/>
                </a:lnTo>
                <a:close/>
              </a:path>
            </a:pathLst>
          </a:custGeom>
          <a:solidFill>
            <a:srgbClr val="00206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latin typeface="Segoe UI" panose="020B0502040204020203" pitchFamily="34" charset="0"/>
              <a:cs typeface="Segoe UI" panose="020B0502040204020203" pitchFamily="34" charset="0"/>
            </a:endParaRPr>
          </a:p>
        </p:txBody>
      </p:sp>
      <p:sp>
        <p:nvSpPr>
          <p:cNvPr id="4" name="TextBox 3"/>
          <p:cNvSpPr txBox="1"/>
          <p:nvPr/>
        </p:nvSpPr>
        <p:spPr>
          <a:xfrm>
            <a:off x="457200" y="2693319"/>
            <a:ext cx="4927952" cy="1015663"/>
          </a:xfrm>
          <a:prstGeom prst="rect">
            <a:avLst/>
          </a:prstGeom>
          <a:noFill/>
        </p:spPr>
        <p:txBody>
          <a:bodyPr wrap="none" rtlCol="0">
            <a:spAutoFit/>
          </a:bodyPr>
          <a:lstStyle/>
          <a:p>
            <a:r>
              <a:rPr lang="en-IN" sz="6000" b="1" dirty="0">
                <a:solidFill>
                  <a:schemeClr val="bg1"/>
                </a:solidFill>
                <a:latin typeface="Segoe UI" panose="020B0502040204020203" pitchFamily="34" charset="0"/>
                <a:cs typeface="Segoe UI" panose="020B0502040204020203" pitchFamily="34" charset="0"/>
              </a:rPr>
              <a:t>THANK YOU!</a:t>
            </a:r>
            <a:endParaRPr lang="en-IN" sz="6000" b="1" dirty="0">
              <a:solidFill>
                <a:schemeClr val="bg1"/>
              </a:solidFill>
              <a:latin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2918</Words>
  <Application>WPS Presentation</Application>
  <PresentationFormat>Widescreen</PresentationFormat>
  <Paragraphs>98</Paragraphs>
  <Slides>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7</vt:i4>
      </vt:variant>
    </vt:vector>
  </HeadingPairs>
  <TitlesOfParts>
    <vt:vector size="23" baseType="lpstr">
      <vt:lpstr>Arial</vt:lpstr>
      <vt:lpstr>SimSun</vt:lpstr>
      <vt:lpstr>Wingdings</vt:lpstr>
      <vt:lpstr>Bookman Old Style</vt:lpstr>
      <vt:lpstr>Segoe UI</vt:lpstr>
      <vt:lpstr>Times New Roman</vt:lpstr>
      <vt:lpstr>Arial</vt:lpstr>
      <vt:lpstr>Calibri</vt:lpstr>
      <vt:lpstr>Microsoft YaHei</vt:lpstr>
      <vt:lpstr>Arial Unicode MS</vt:lpstr>
      <vt:lpstr>Office Theme</vt:lpstr>
      <vt:lpstr>Paint.Picture</vt:lpstr>
      <vt:lpstr>Paint.Picture</vt:lpstr>
      <vt:lpstr>Paint.Picture</vt:lpstr>
      <vt:lpstr>Paint.Picture</vt:lpstr>
      <vt:lpstr>Paint.Picture</vt:lpstr>
      <vt:lpstr>PowerPoint 演示文稿</vt:lpstr>
      <vt:lpstr>SOLUTION OVERVIEW </vt:lpstr>
      <vt:lpstr>DATA SETS USED </vt:lpstr>
      <vt:lpstr>PowerPoint 演示文稿</vt:lpstr>
      <vt:lpstr>INSIGHTS INFERRED </vt:lpstr>
      <vt:lpstr>ADDITIONAL SLIDES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Fawzan Yusuf</dc:creator>
  <cp:lastModifiedBy>mayan</cp:lastModifiedBy>
  <cp:revision>22</cp:revision>
  <dcterms:created xsi:type="dcterms:W3CDTF">2019-09-11T10:44:00Z</dcterms:created>
  <dcterms:modified xsi:type="dcterms:W3CDTF">2021-04-10T19:57:27Z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2019-05-23T11:00:00Z</vt:filetime>
  </property>
  <property fmtid="{D5CDD505-2E9C-101B-9397-08002B2CF9AE}" pid="3" name="Creator">
    <vt:lpwstr>Microsoft® PowerPoint® for Office 365</vt:lpwstr>
  </property>
  <property fmtid="{D5CDD505-2E9C-101B-9397-08002B2CF9AE}" pid="4" name="LastSaved">
    <vt:filetime>2019-09-11T11:00:00Z</vt:filetime>
  </property>
  <property fmtid="{D5CDD505-2E9C-101B-9397-08002B2CF9AE}" pid="5" name="KSOProductBuildVer">
    <vt:lpwstr>1033-11.2.0.10101</vt:lpwstr>
  </property>
</Properties>
</file>