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6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171"/>
    <p:restoredTop sz="94664"/>
  </p:normalViewPr>
  <p:slideViewPr>
    <p:cSldViewPr snapToGrid="0">
      <p:cViewPr varScale="1">
        <p:scale>
          <a:sx n="98" d="100"/>
          <a:sy n="98" d="100"/>
        </p:scale>
        <p:origin x="944" y="4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1B1906B-910B-4921-9371-2A7199615E4A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145022AC-052E-499C-AA9B-D3EEB8E420D5}">
      <dgm:prSet/>
      <dgm:spPr/>
      <dgm:t>
        <a:bodyPr/>
        <a:lstStyle/>
        <a:p>
          <a:r>
            <a:rPr lang="en-US"/>
            <a:t>Managing money is complex (budget, bills, investments)</a:t>
          </a:r>
        </a:p>
      </dgm:t>
    </dgm:pt>
    <dgm:pt modelId="{A25F560F-1576-46CB-AFA3-CB2032E321C1}" type="parTrans" cxnId="{C2B9642F-5587-4768-BC69-489B574CB675}">
      <dgm:prSet/>
      <dgm:spPr/>
      <dgm:t>
        <a:bodyPr/>
        <a:lstStyle/>
        <a:p>
          <a:endParaRPr lang="en-US"/>
        </a:p>
      </dgm:t>
    </dgm:pt>
    <dgm:pt modelId="{93F3202E-9CEE-4B76-8465-B8EF07139B44}" type="sibTrans" cxnId="{C2B9642F-5587-4768-BC69-489B574CB675}">
      <dgm:prSet/>
      <dgm:spPr/>
      <dgm:t>
        <a:bodyPr/>
        <a:lstStyle/>
        <a:p>
          <a:endParaRPr lang="en-US"/>
        </a:p>
      </dgm:t>
    </dgm:pt>
    <dgm:pt modelId="{63B89144-D06C-45BF-9EC0-A1C77D6FEEB8}">
      <dgm:prSet/>
      <dgm:spPr/>
      <dgm:t>
        <a:bodyPr/>
        <a:lstStyle/>
        <a:p>
          <a:r>
            <a:rPr lang="en-US"/>
            <a:t>Tools track spending but rarely give advice</a:t>
          </a:r>
        </a:p>
      </dgm:t>
    </dgm:pt>
    <dgm:pt modelId="{EE0D6051-BB6A-4927-8D78-747851713F6E}" type="parTrans" cxnId="{EE5B9836-7C74-470B-B607-88C8A479CD08}">
      <dgm:prSet/>
      <dgm:spPr/>
      <dgm:t>
        <a:bodyPr/>
        <a:lstStyle/>
        <a:p>
          <a:endParaRPr lang="en-US"/>
        </a:p>
      </dgm:t>
    </dgm:pt>
    <dgm:pt modelId="{4F9915BC-67CF-4C0C-9572-39AB24C8CB46}" type="sibTrans" cxnId="{EE5B9836-7C74-470B-B607-88C8A479CD08}">
      <dgm:prSet/>
      <dgm:spPr/>
      <dgm:t>
        <a:bodyPr/>
        <a:lstStyle/>
        <a:p>
          <a:endParaRPr lang="en-US"/>
        </a:p>
      </dgm:t>
    </dgm:pt>
    <dgm:pt modelId="{1988574E-A46F-4501-A4ED-D5B96625D23C}">
      <dgm:prSet/>
      <dgm:spPr/>
      <dgm:t>
        <a:bodyPr/>
        <a:lstStyle/>
        <a:p>
          <a:r>
            <a:rPr lang="en-US"/>
            <a:t>Goal: Combine insights + actionable tips in one assistant</a:t>
          </a:r>
        </a:p>
      </dgm:t>
    </dgm:pt>
    <dgm:pt modelId="{783B3172-EB3B-4405-BF99-B63CBA812890}" type="parTrans" cxnId="{1822788F-15FC-4433-AAB7-951C6D894A01}">
      <dgm:prSet/>
      <dgm:spPr/>
      <dgm:t>
        <a:bodyPr/>
        <a:lstStyle/>
        <a:p>
          <a:endParaRPr lang="en-US"/>
        </a:p>
      </dgm:t>
    </dgm:pt>
    <dgm:pt modelId="{13EBB9A2-5332-41EE-AD5E-C96D03B60357}" type="sibTrans" cxnId="{1822788F-15FC-4433-AAB7-951C6D894A01}">
      <dgm:prSet/>
      <dgm:spPr/>
      <dgm:t>
        <a:bodyPr/>
        <a:lstStyle/>
        <a:p>
          <a:endParaRPr lang="en-US"/>
        </a:p>
      </dgm:t>
    </dgm:pt>
    <dgm:pt modelId="{D572E4C8-92E9-4405-80A1-7539D4EE5BB9}" type="pres">
      <dgm:prSet presAssocID="{E1B1906B-910B-4921-9371-2A7199615E4A}" presName="root" presStyleCnt="0">
        <dgm:presLayoutVars>
          <dgm:dir/>
          <dgm:resizeHandles val="exact"/>
        </dgm:presLayoutVars>
      </dgm:prSet>
      <dgm:spPr/>
    </dgm:pt>
    <dgm:pt modelId="{BF3FE066-29D7-4638-882F-C7B7F97C017E}" type="pres">
      <dgm:prSet presAssocID="{145022AC-052E-499C-AA9B-D3EEB8E420D5}" presName="compNode" presStyleCnt="0"/>
      <dgm:spPr/>
    </dgm:pt>
    <dgm:pt modelId="{A9023C27-F9F3-46CC-908E-88853C032BC4}" type="pres">
      <dgm:prSet presAssocID="{145022AC-052E-499C-AA9B-D3EEB8E420D5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llar"/>
        </a:ext>
      </dgm:extLst>
    </dgm:pt>
    <dgm:pt modelId="{4E7201AB-321A-492B-9F31-DD63454C0E45}" type="pres">
      <dgm:prSet presAssocID="{145022AC-052E-499C-AA9B-D3EEB8E420D5}" presName="spaceRect" presStyleCnt="0"/>
      <dgm:spPr/>
    </dgm:pt>
    <dgm:pt modelId="{905E3820-45A4-48B0-9FF1-17EDFDB1EDF3}" type="pres">
      <dgm:prSet presAssocID="{145022AC-052E-499C-AA9B-D3EEB8E420D5}" presName="textRect" presStyleLbl="revTx" presStyleIdx="0" presStyleCnt="3">
        <dgm:presLayoutVars>
          <dgm:chMax val="1"/>
          <dgm:chPref val="1"/>
        </dgm:presLayoutVars>
      </dgm:prSet>
      <dgm:spPr/>
    </dgm:pt>
    <dgm:pt modelId="{D6BBFC21-5FF9-4545-8D2A-186EBE88E657}" type="pres">
      <dgm:prSet presAssocID="{93F3202E-9CEE-4B76-8465-B8EF07139B44}" presName="sibTrans" presStyleCnt="0"/>
      <dgm:spPr/>
    </dgm:pt>
    <dgm:pt modelId="{8F2FDF26-774E-4E70-9B5C-C0F70199C9AE}" type="pres">
      <dgm:prSet presAssocID="{63B89144-D06C-45BF-9EC0-A1C77D6FEEB8}" presName="compNode" presStyleCnt="0"/>
      <dgm:spPr/>
    </dgm:pt>
    <dgm:pt modelId="{30760A75-C65B-4D0C-80E8-A1EF9222DBEC}" type="pres">
      <dgm:prSet presAssocID="{63B89144-D06C-45BF-9EC0-A1C77D6FEEB8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ney"/>
        </a:ext>
      </dgm:extLst>
    </dgm:pt>
    <dgm:pt modelId="{F7197227-89F4-495B-86DD-92EE9FDFDCEA}" type="pres">
      <dgm:prSet presAssocID="{63B89144-D06C-45BF-9EC0-A1C77D6FEEB8}" presName="spaceRect" presStyleCnt="0"/>
      <dgm:spPr/>
    </dgm:pt>
    <dgm:pt modelId="{FA987AE1-EBD8-48B8-95B7-83F71D201467}" type="pres">
      <dgm:prSet presAssocID="{63B89144-D06C-45BF-9EC0-A1C77D6FEEB8}" presName="textRect" presStyleLbl="revTx" presStyleIdx="1" presStyleCnt="3">
        <dgm:presLayoutVars>
          <dgm:chMax val="1"/>
          <dgm:chPref val="1"/>
        </dgm:presLayoutVars>
      </dgm:prSet>
      <dgm:spPr/>
    </dgm:pt>
    <dgm:pt modelId="{C51C37DC-715B-44C4-A182-1245F84C60B8}" type="pres">
      <dgm:prSet presAssocID="{4F9915BC-67CF-4C0C-9572-39AB24C8CB46}" presName="sibTrans" presStyleCnt="0"/>
      <dgm:spPr/>
    </dgm:pt>
    <dgm:pt modelId="{897C2977-B618-4012-A0C4-9A62882C065E}" type="pres">
      <dgm:prSet presAssocID="{1988574E-A46F-4501-A4ED-D5B96625D23C}" presName="compNode" presStyleCnt="0"/>
      <dgm:spPr/>
    </dgm:pt>
    <dgm:pt modelId="{DC246C57-63C9-45AF-91EC-5A356A7B9D57}" type="pres">
      <dgm:prSet presAssocID="{1988574E-A46F-4501-A4ED-D5B96625D23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E15C9874-B3AE-499A-90A9-9C342174C81B}" type="pres">
      <dgm:prSet presAssocID="{1988574E-A46F-4501-A4ED-D5B96625D23C}" presName="spaceRect" presStyleCnt="0"/>
      <dgm:spPr/>
    </dgm:pt>
    <dgm:pt modelId="{F5AFB72F-A95D-4EBA-8B32-15663CCCBCDA}" type="pres">
      <dgm:prSet presAssocID="{1988574E-A46F-4501-A4ED-D5B96625D23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C2B9642F-5587-4768-BC69-489B574CB675}" srcId="{E1B1906B-910B-4921-9371-2A7199615E4A}" destId="{145022AC-052E-499C-AA9B-D3EEB8E420D5}" srcOrd="0" destOrd="0" parTransId="{A25F560F-1576-46CB-AFA3-CB2032E321C1}" sibTransId="{93F3202E-9CEE-4B76-8465-B8EF07139B44}"/>
    <dgm:cxn modelId="{EE5B9836-7C74-470B-B607-88C8A479CD08}" srcId="{E1B1906B-910B-4921-9371-2A7199615E4A}" destId="{63B89144-D06C-45BF-9EC0-A1C77D6FEEB8}" srcOrd="1" destOrd="0" parTransId="{EE0D6051-BB6A-4927-8D78-747851713F6E}" sibTransId="{4F9915BC-67CF-4C0C-9572-39AB24C8CB46}"/>
    <dgm:cxn modelId="{2FEF3B3A-752C-46FE-8446-E419B7B2E2A5}" type="presOf" srcId="{145022AC-052E-499C-AA9B-D3EEB8E420D5}" destId="{905E3820-45A4-48B0-9FF1-17EDFDB1EDF3}" srcOrd="0" destOrd="0" presId="urn:microsoft.com/office/officeart/2018/2/layout/IconLabelList"/>
    <dgm:cxn modelId="{D9713A3D-E732-43D2-8BE9-41B2DADE6896}" type="presOf" srcId="{1988574E-A46F-4501-A4ED-D5B96625D23C}" destId="{F5AFB72F-A95D-4EBA-8B32-15663CCCBCDA}" srcOrd="0" destOrd="0" presId="urn:microsoft.com/office/officeart/2018/2/layout/IconLabelList"/>
    <dgm:cxn modelId="{C1415B81-885A-4256-B0C9-7AA4D0E604C4}" type="presOf" srcId="{E1B1906B-910B-4921-9371-2A7199615E4A}" destId="{D572E4C8-92E9-4405-80A1-7539D4EE5BB9}" srcOrd="0" destOrd="0" presId="urn:microsoft.com/office/officeart/2018/2/layout/IconLabelList"/>
    <dgm:cxn modelId="{1822788F-15FC-4433-AAB7-951C6D894A01}" srcId="{E1B1906B-910B-4921-9371-2A7199615E4A}" destId="{1988574E-A46F-4501-A4ED-D5B96625D23C}" srcOrd="2" destOrd="0" parTransId="{783B3172-EB3B-4405-BF99-B63CBA812890}" sibTransId="{13EBB9A2-5332-41EE-AD5E-C96D03B60357}"/>
    <dgm:cxn modelId="{524A5AEB-073A-4A73-BA99-2B8FA867B71D}" type="presOf" srcId="{63B89144-D06C-45BF-9EC0-A1C77D6FEEB8}" destId="{FA987AE1-EBD8-48B8-95B7-83F71D201467}" srcOrd="0" destOrd="0" presId="urn:microsoft.com/office/officeart/2018/2/layout/IconLabelList"/>
    <dgm:cxn modelId="{B2D86ABB-0EAF-4A2F-BDE8-12E06F6B2832}" type="presParOf" srcId="{D572E4C8-92E9-4405-80A1-7539D4EE5BB9}" destId="{BF3FE066-29D7-4638-882F-C7B7F97C017E}" srcOrd="0" destOrd="0" presId="urn:microsoft.com/office/officeart/2018/2/layout/IconLabelList"/>
    <dgm:cxn modelId="{EA7904FE-18B4-43D6-A2F3-2E7E5564F7C1}" type="presParOf" srcId="{BF3FE066-29D7-4638-882F-C7B7F97C017E}" destId="{A9023C27-F9F3-46CC-908E-88853C032BC4}" srcOrd="0" destOrd="0" presId="urn:microsoft.com/office/officeart/2018/2/layout/IconLabelList"/>
    <dgm:cxn modelId="{DEB533D5-EAFF-49A6-9686-F0A9BF0165DC}" type="presParOf" srcId="{BF3FE066-29D7-4638-882F-C7B7F97C017E}" destId="{4E7201AB-321A-492B-9F31-DD63454C0E45}" srcOrd="1" destOrd="0" presId="urn:microsoft.com/office/officeart/2018/2/layout/IconLabelList"/>
    <dgm:cxn modelId="{CAB0600B-FAA3-4F85-9EC7-8CDF661B1BDF}" type="presParOf" srcId="{BF3FE066-29D7-4638-882F-C7B7F97C017E}" destId="{905E3820-45A4-48B0-9FF1-17EDFDB1EDF3}" srcOrd="2" destOrd="0" presId="urn:microsoft.com/office/officeart/2018/2/layout/IconLabelList"/>
    <dgm:cxn modelId="{47D17EBA-9158-416B-9567-9BA0787C87E1}" type="presParOf" srcId="{D572E4C8-92E9-4405-80A1-7539D4EE5BB9}" destId="{D6BBFC21-5FF9-4545-8D2A-186EBE88E657}" srcOrd="1" destOrd="0" presId="urn:microsoft.com/office/officeart/2018/2/layout/IconLabelList"/>
    <dgm:cxn modelId="{E98A3BFB-3CEA-4A50-B02E-88047C43F7B2}" type="presParOf" srcId="{D572E4C8-92E9-4405-80A1-7539D4EE5BB9}" destId="{8F2FDF26-774E-4E70-9B5C-C0F70199C9AE}" srcOrd="2" destOrd="0" presId="urn:microsoft.com/office/officeart/2018/2/layout/IconLabelList"/>
    <dgm:cxn modelId="{26052736-EA90-4B4E-8ECC-E662E272AA82}" type="presParOf" srcId="{8F2FDF26-774E-4E70-9B5C-C0F70199C9AE}" destId="{30760A75-C65B-4D0C-80E8-A1EF9222DBEC}" srcOrd="0" destOrd="0" presId="urn:microsoft.com/office/officeart/2018/2/layout/IconLabelList"/>
    <dgm:cxn modelId="{94E05C90-A429-4BC6-965C-C187CDFBE536}" type="presParOf" srcId="{8F2FDF26-774E-4E70-9B5C-C0F70199C9AE}" destId="{F7197227-89F4-495B-86DD-92EE9FDFDCEA}" srcOrd="1" destOrd="0" presId="urn:microsoft.com/office/officeart/2018/2/layout/IconLabelList"/>
    <dgm:cxn modelId="{7BD63BD4-E1DD-4FED-9B9A-B6607657DE46}" type="presParOf" srcId="{8F2FDF26-774E-4E70-9B5C-C0F70199C9AE}" destId="{FA987AE1-EBD8-48B8-95B7-83F71D201467}" srcOrd="2" destOrd="0" presId="urn:microsoft.com/office/officeart/2018/2/layout/IconLabelList"/>
    <dgm:cxn modelId="{BC09AE0E-B182-40FB-BFCB-7C3A3A7B9339}" type="presParOf" srcId="{D572E4C8-92E9-4405-80A1-7539D4EE5BB9}" destId="{C51C37DC-715B-44C4-A182-1245F84C60B8}" srcOrd="3" destOrd="0" presId="urn:microsoft.com/office/officeart/2018/2/layout/IconLabelList"/>
    <dgm:cxn modelId="{C956D996-F82F-452E-B091-E3CC145ECFA1}" type="presParOf" srcId="{D572E4C8-92E9-4405-80A1-7539D4EE5BB9}" destId="{897C2977-B618-4012-A0C4-9A62882C065E}" srcOrd="4" destOrd="0" presId="urn:microsoft.com/office/officeart/2018/2/layout/IconLabelList"/>
    <dgm:cxn modelId="{305F2934-D807-4C46-B3AB-A4E7E8A4EDD9}" type="presParOf" srcId="{897C2977-B618-4012-A0C4-9A62882C065E}" destId="{DC246C57-63C9-45AF-91EC-5A356A7B9D57}" srcOrd="0" destOrd="0" presId="urn:microsoft.com/office/officeart/2018/2/layout/IconLabelList"/>
    <dgm:cxn modelId="{8212A182-43A2-4C36-BD95-401D94EA5D80}" type="presParOf" srcId="{897C2977-B618-4012-A0C4-9A62882C065E}" destId="{E15C9874-B3AE-499A-90A9-9C342174C81B}" srcOrd="1" destOrd="0" presId="urn:microsoft.com/office/officeart/2018/2/layout/IconLabelList"/>
    <dgm:cxn modelId="{CD8DEBE9-CA17-4C6E-BC8B-EBDB383E9BCE}" type="presParOf" srcId="{897C2977-B618-4012-A0C4-9A62882C065E}" destId="{F5AFB72F-A95D-4EBA-8B32-15663CCCBCDA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0D3C84F-2178-4BFD-9196-FFFA7CA2603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C7BE6C9-EA5E-4863-9648-FC79A1D26665}">
      <dgm:prSet/>
      <dgm:spPr/>
      <dgm:t>
        <a:bodyPr/>
        <a:lstStyle/>
        <a:p>
          <a:r>
            <a:rPr lang="en-US" b="1"/>
            <a:t>Advice first: </a:t>
          </a:r>
          <a:r>
            <a:rPr lang="en-US"/>
            <a:t>“reduce, lower, save” → RAG</a:t>
          </a:r>
        </a:p>
      </dgm:t>
    </dgm:pt>
    <dgm:pt modelId="{A910A27A-547F-4E59-92F1-DECBC5F37096}" type="parTrans" cxnId="{88A08802-9614-4B19-9C03-60E4EF8BA976}">
      <dgm:prSet/>
      <dgm:spPr/>
      <dgm:t>
        <a:bodyPr/>
        <a:lstStyle/>
        <a:p>
          <a:endParaRPr lang="en-US"/>
        </a:p>
      </dgm:t>
    </dgm:pt>
    <dgm:pt modelId="{1A2CBE97-7980-4D78-8437-924BB1F8F24C}" type="sibTrans" cxnId="{88A08802-9614-4B19-9C03-60E4EF8BA976}">
      <dgm:prSet/>
      <dgm:spPr/>
      <dgm:t>
        <a:bodyPr/>
        <a:lstStyle/>
        <a:p>
          <a:endParaRPr lang="en-US"/>
        </a:p>
      </dgm:t>
    </dgm:pt>
    <dgm:pt modelId="{20068FBA-573A-4C2E-86EC-D90393512E0B}">
      <dgm:prSet/>
      <dgm:spPr/>
      <dgm:t>
        <a:bodyPr/>
        <a:lstStyle/>
        <a:p>
          <a:r>
            <a:rPr lang="en-US" b="1"/>
            <a:t>Budget: </a:t>
          </a:r>
          <a:r>
            <a:rPr lang="en-US"/>
            <a:t>“variance, over budget, 2019-09” → reports</a:t>
          </a:r>
        </a:p>
      </dgm:t>
    </dgm:pt>
    <dgm:pt modelId="{6FBC4403-0493-4187-A49D-90C0683442D3}" type="parTrans" cxnId="{49663664-5C26-40F3-99B8-9EE8DBF3749F}">
      <dgm:prSet/>
      <dgm:spPr/>
      <dgm:t>
        <a:bodyPr/>
        <a:lstStyle/>
        <a:p>
          <a:endParaRPr lang="en-US"/>
        </a:p>
      </dgm:t>
    </dgm:pt>
    <dgm:pt modelId="{9ADD0B2C-749B-4EB1-89D1-7CA4CD02161D}" type="sibTrans" cxnId="{49663664-5C26-40F3-99B8-9EE8DBF3749F}">
      <dgm:prSet/>
      <dgm:spPr/>
      <dgm:t>
        <a:bodyPr/>
        <a:lstStyle/>
        <a:p>
          <a:endParaRPr lang="en-US"/>
        </a:p>
      </dgm:t>
    </dgm:pt>
    <dgm:pt modelId="{15895BBE-BADD-4239-BE5F-F030E3AAF436}">
      <dgm:prSet/>
      <dgm:spPr/>
      <dgm:t>
        <a:bodyPr/>
        <a:lstStyle/>
        <a:p>
          <a:r>
            <a:rPr lang="en-US" b="1"/>
            <a:t>Investments: </a:t>
          </a:r>
          <a:r>
            <a:rPr lang="en-US"/>
            <a:t>ticker symbols (AAPL, TSLA) → returns &amp; charts</a:t>
          </a:r>
        </a:p>
      </dgm:t>
    </dgm:pt>
    <dgm:pt modelId="{CE469A30-DF0D-4090-A4F4-8B025F78D8A7}" type="parTrans" cxnId="{20F35FAE-AD15-4325-9312-54C6ED928541}">
      <dgm:prSet/>
      <dgm:spPr/>
      <dgm:t>
        <a:bodyPr/>
        <a:lstStyle/>
        <a:p>
          <a:endParaRPr lang="en-US"/>
        </a:p>
      </dgm:t>
    </dgm:pt>
    <dgm:pt modelId="{9CAB321C-494D-458D-A0E2-5F2490976D15}" type="sibTrans" cxnId="{20F35FAE-AD15-4325-9312-54C6ED928541}">
      <dgm:prSet/>
      <dgm:spPr/>
      <dgm:t>
        <a:bodyPr/>
        <a:lstStyle/>
        <a:p>
          <a:endParaRPr lang="en-US"/>
        </a:p>
      </dgm:t>
    </dgm:pt>
    <dgm:pt modelId="{E4FBC947-238C-43DC-AFB7-60958657130B}">
      <dgm:prSet/>
      <dgm:spPr/>
      <dgm:t>
        <a:bodyPr/>
        <a:lstStyle/>
        <a:p>
          <a:r>
            <a:rPr lang="en-US"/>
            <a:t>Prevents mixed or irrelevant answers</a:t>
          </a:r>
        </a:p>
      </dgm:t>
    </dgm:pt>
    <dgm:pt modelId="{0885E6CF-1EDE-4830-B17E-25355A6BEF7F}" type="parTrans" cxnId="{406D2D78-A827-4B6C-A893-0FCA97EABC53}">
      <dgm:prSet/>
      <dgm:spPr/>
      <dgm:t>
        <a:bodyPr/>
        <a:lstStyle/>
        <a:p>
          <a:endParaRPr lang="en-US"/>
        </a:p>
      </dgm:t>
    </dgm:pt>
    <dgm:pt modelId="{92195B9C-740E-4ADD-99A5-4B19D11FAE6D}" type="sibTrans" cxnId="{406D2D78-A827-4B6C-A893-0FCA97EABC53}">
      <dgm:prSet/>
      <dgm:spPr/>
      <dgm:t>
        <a:bodyPr/>
        <a:lstStyle/>
        <a:p>
          <a:endParaRPr lang="en-US"/>
        </a:p>
      </dgm:t>
    </dgm:pt>
    <dgm:pt modelId="{1477C6EB-1C37-9946-BE16-49AC3BC0C50B}" type="pres">
      <dgm:prSet presAssocID="{A0D3C84F-2178-4BFD-9196-FFFA7CA26033}" presName="outerComposite" presStyleCnt="0">
        <dgm:presLayoutVars>
          <dgm:chMax val="5"/>
          <dgm:dir/>
          <dgm:resizeHandles val="exact"/>
        </dgm:presLayoutVars>
      </dgm:prSet>
      <dgm:spPr/>
    </dgm:pt>
    <dgm:pt modelId="{AAC7E4EE-B4C4-EB49-BD28-FF99CD65A45F}" type="pres">
      <dgm:prSet presAssocID="{A0D3C84F-2178-4BFD-9196-FFFA7CA26033}" presName="dummyMaxCanvas" presStyleCnt="0">
        <dgm:presLayoutVars/>
      </dgm:prSet>
      <dgm:spPr/>
    </dgm:pt>
    <dgm:pt modelId="{6AEE2EE6-BDEB-8A4B-BBFB-8BDC8CA34849}" type="pres">
      <dgm:prSet presAssocID="{A0D3C84F-2178-4BFD-9196-FFFA7CA26033}" presName="FourNodes_1" presStyleLbl="node1" presStyleIdx="0" presStyleCnt="4">
        <dgm:presLayoutVars>
          <dgm:bulletEnabled val="1"/>
        </dgm:presLayoutVars>
      </dgm:prSet>
      <dgm:spPr/>
    </dgm:pt>
    <dgm:pt modelId="{63C6877C-21C7-D146-9DC1-CC7A93197D4C}" type="pres">
      <dgm:prSet presAssocID="{A0D3C84F-2178-4BFD-9196-FFFA7CA26033}" presName="FourNodes_2" presStyleLbl="node1" presStyleIdx="1" presStyleCnt="4">
        <dgm:presLayoutVars>
          <dgm:bulletEnabled val="1"/>
        </dgm:presLayoutVars>
      </dgm:prSet>
      <dgm:spPr/>
    </dgm:pt>
    <dgm:pt modelId="{A26FB72E-DBC2-1B4A-9534-DE1AF4B2B484}" type="pres">
      <dgm:prSet presAssocID="{A0D3C84F-2178-4BFD-9196-FFFA7CA26033}" presName="FourNodes_3" presStyleLbl="node1" presStyleIdx="2" presStyleCnt="4">
        <dgm:presLayoutVars>
          <dgm:bulletEnabled val="1"/>
        </dgm:presLayoutVars>
      </dgm:prSet>
      <dgm:spPr/>
    </dgm:pt>
    <dgm:pt modelId="{75BDE8F3-E21C-164C-9889-8EB1BC6F9262}" type="pres">
      <dgm:prSet presAssocID="{A0D3C84F-2178-4BFD-9196-FFFA7CA26033}" presName="FourNodes_4" presStyleLbl="node1" presStyleIdx="3" presStyleCnt="4">
        <dgm:presLayoutVars>
          <dgm:bulletEnabled val="1"/>
        </dgm:presLayoutVars>
      </dgm:prSet>
      <dgm:spPr/>
    </dgm:pt>
    <dgm:pt modelId="{6ECA89C9-2A5E-664E-ADE0-FF54F99C6967}" type="pres">
      <dgm:prSet presAssocID="{A0D3C84F-2178-4BFD-9196-FFFA7CA26033}" presName="FourConn_1-2" presStyleLbl="fgAccFollowNode1" presStyleIdx="0" presStyleCnt="3">
        <dgm:presLayoutVars>
          <dgm:bulletEnabled val="1"/>
        </dgm:presLayoutVars>
      </dgm:prSet>
      <dgm:spPr/>
    </dgm:pt>
    <dgm:pt modelId="{4CAA9EC6-4380-8745-9208-7B8A14DA912C}" type="pres">
      <dgm:prSet presAssocID="{A0D3C84F-2178-4BFD-9196-FFFA7CA26033}" presName="FourConn_2-3" presStyleLbl="fgAccFollowNode1" presStyleIdx="1" presStyleCnt="3">
        <dgm:presLayoutVars>
          <dgm:bulletEnabled val="1"/>
        </dgm:presLayoutVars>
      </dgm:prSet>
      <dgm:spPr/>
    </dgm:pt>
    <dgm:pt modelId="{447C37F1-A8A5-A844-A6B6-609C6B0A8845}" type="pres">
      <dgm:prSet presAssocID="{A0D3C84F-2178-4BFD-9196-FFFA7CA26033}" presName="FourConn_3-4" presStyleLbl="fgAccFollowNode1" presStyleIdx="2" presStyleCnt="3">
        <dgm:presLayoutVars>
          <dgm:bulletEnabled val="1"/>
        </dgm:presLayoutVars>
      </dgm:prSet>
      <dgm:spPr/>
    </dgm:pt>
    <dgm:pt modelId="{5DB4D10C-061C-4B4C-B6D8-44C2ECFB076D}" type="pres">
      <dgm:prSet presAssocID="{A0D3C84F-2178-4BFD-9196-FFFA7CA26033}" presName="FourNodes_1_text" presStyleLbl="node1" presStyleIdx="3" presStyleCnt="4">
        <dgm:presLayoutVars>
          <dgm:bulletEnabled val="1"/>
        </dgm:presLayoutVars>
      </dgm:prSet>
      <dgm:spPr/>
    </dgm:pt>
    <dgm:pt modelId="{10DC6768-90D3-2345-8CE7-328F18DC6F0D}" type="pres">
      <dgm:prSet presAssocID="{A0D3C84F-2178-4BFD-9196-FFFA7CA26033}" presName="FourNodes_2_text" presStyleLbl="node1" presStyleIdx="3" presStyleCnt="4">
        <dgm:presLayoutVars>
          <dgm:bulletEnabled val="1"/>
        </dgm:presLayoutVars>
      </dgm:prSet>
      <dgm:spPr/>
    </dgm:pt>
    <dgm:pt modelId="{E3BD7473-C3C0-AB46-A0D8-189BA07A1372}" type="pres">
      <dgm:prSet presAssocID="{A0D3C84F-2178-4BFD-9196-FFFA7CA26033}" presName="FourNodes_3_text" presStyleLbl="node1" presStyleIdx="3" presStyleCnt="4">
        <dgm:presLayoutVars>
          <dgm:bulletEnabled val="1"/>
        </dgm:presLayoutVars>
      </dgm:prSet>
      <dgm:spPr/>
    </dgm:pt>
    <dgm:pt modelId="{3E131592-9009-6840-A47E-1C82AF3B4138}" type="pres">
      <dgm:prSet presAssocID="{A0D3C84F-2178-4BFD-9196-FFFA7CA26033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88A08802-9614-4B19-9C03-60E4EF8BA976}" srcId="{A0D3C84F-2178-4BFD-9196-FFFA7CA26033}" destId="{FC7BE6C9-EA5E-4863-9648-FC79A1D26665}" srcOrd="0" destOrd="0" parTransId="{A910A27A-547F-4E59-92F1-DECBC5F37096}" sibTransId="{1A2CBE97-7980-4D78-8437-924BB1F8F24C}"/>
    <dgm:cxn modelId="{9D54B910-5334-AB43-B37E-A1EA187F44B3}" type="presOf" srcId="{E4FBC947-238C-43DC-AFB7-60958657130B}" destId="{75BDE8F3-E21C-164C-9889-8EB1BC6F9262}" srcOrd="0" destOrd="0" presId="urn:microsoft.com/office/officeart/2005/8/layout/vProcess5"/>
    <dgm:cxn modelId="{4964431A-50A7-FF4B-83FD-74BDB452EABA}" type="presOf" srcId="{9CAB321C-494D-458D-A0E2-5F2490976D15}" destId="{447C37F1-A8A5-A844-A6B6-609C6B0A8845}" srcOrd="0" destOrd="0" presId="urn:microsoft.com/office/officeart/2005/8/layout/vProcess5"/>
    <dgm:cxn modelId="{C422F82D-F317-B946-B39B-72704C470109}" type="presOf" srcId="{20068FBA-573A-4C2E-86EC-D90393512E0B}" destId="{63C6877C-21C7-D146-9DC1-CC7A93197D4C}" srcOrd="0" destOrd="0" presId="urn:microsoft.com/office/officeart/2005/8/layout/vProcess5"/>
    <dgm:cxn modelId="{F70F1F3B-C1C2-B743-A9C1-2C6B97E83377}" type="presOf" srcId="{FC7BE6C9-EA5E-4863-9648-FC79A1D26665}" destId="{6AEE2EE6-BDEB-8A4B-BBFB-8BDC8CA34849}" srcOrd="0" destOrd="0" presId="urn:microsoft.com/office/officeart/2005/8/layout/vProcess5"/>
    <dgm:cxn modelId="{3081783C-4843-B546-A74D-45671C1626E2}" type="presOf" srcId="{1A2CBE97-7980-4D78-8437-924BB1F8F24C}" destId="{6ECA89C9-2A5E-664E-ADE0-FF54F99C6967}" srcOrd="0" destOrd="0" presId="urn:microsoft.com/office/officeart/2005/8/layout/vProcess5"/>
    <dgm:cxn modelId="{E89F0C4B-8949-2C4A-937B-F7016D4557B6}" type="presOf" srcId="{A0D3C84F-2178-4BFD-9196-FFFA7CA26033}" destId="{1477C6EB-1C37-9946-BE16-49AC3BC0C50B}" srcOrd="0" destOrd="0" presId="urn:microsoft.com/office/officeart/2005/8/layout/vProcess5"/>
    <dgm:cxn modelId="{5A95B94D-C0DB-5C4D-82B9-43B81C92E3A6}" type="presOf" srcId="{20068FBA-573A-4C2E-86EC-D90393512E0B}" destId="{10DC6768-90D3-2345-8CE7-328F18DC6F0D}" srcOrd="1" destOrd="0" presId="urn:microsoft.com/office/officeart/2005/8/layout/vProcess5"/>
    <dgm:cxn modelId="{AFD8BD4F-C511-CE45-8CDA-89828BBEE509}" type="presOf" srcId="{15895BBE-BADD-4239-BE5F-F030E3AAF436}" destId="{A26FB72E-DBC2-1B4A-9534-DE1AF4B2B484}" srcOrd="0" destOrd="0" presId="urn:microsoft.com/office/officeart/2005/8/layout/vProcess5"/>
    <dgm:cxn modelId="{49663664-5C26-40F3-99B8-9EE8DBF3749F}" srcId="{A0D3C84F-2178-4BFD-9196-FFFA7CA26033}" destId="{20068FBA-573A-4C2E-86EC-D90393512E0B}" srcOrd="1" destOrd="0" parTransId="{6FBC4403-0493-4187-A49D-90C0683442D3}" sibTransId="{9ADD0B2C-749B-4EB1-89D1-7CA4CD02161D}"/>
    <dgm:cxn modelId="{406D2D78-A827-4B6C-A893-0FCA97EABC53}" srcId="{A0D3C84F-2178-4BFD-9196-FFFA7CA26033}" destId="{E4FBC947-238C-43DC-AFB7-60958657130B}" srcOrd="3" destOrd="0" parTransId="{0885E6CF-1EDE-4830-B17E-25355A6BEF7F}" sibTransId="{92195B9C-740E-4ADD-99A5-4B19D11FAE6D}"/>
    <dgm:cxn modelId="{22AF23A0-51A6-2C4C-8FA6-09361E5263AD}" type="presOf" srcId="{FC7BE6C9-EA5E-4863-9648-FC79A1D26665}" destId="{5DB4D10C-061C-4B4C-B6D8-44C2ECFB076D}" srcOrd="1" destOrd="0" presId="urn:microsoft.com/office/officeart/2005/8/layout/vProcess5"/>
    <dgm:cxn modelId="{20F35FAE-AD15-4325-9312-54C6ED928541}" srcId="{A0D3C84F-2178-4BFD-9196-FFFA7CA26033}" destId="{15895BBE-BADD-4239-BE5F-F030E3AAF436}" srcOrd="2" destOrd="0" parTransId="{CE469A30-DF0D-4090-A4F4-8B025F78D8A7}" sibTransId="{9CAB321C-494D-458D-A0E2-5F2490976D15}"/>
    <dgm:cxn modelId="{83E80FD4-1CD8-4B48-B5A2-20AD7C0C0B03}" type="presOf" srcId="{9ADD0B2C-749B-4EB1-89D1-7CA4CD02161D}" destId="{4CAA9EC6-4380-8745-9208-7B8A14DA912C}" srcOrd="0" destOrd="0" presId="urn:microsoft.com/office/officeart/2005/8/layout/vProcess5"/>
    <dgm:cxn modelId="{DCF7D1D5-8D0A-9545-B5D5-F724014775D7}" type="presOf" srcId="{E4FBC947-238C-43DC-AFB7-60958657130B}" destId="{3E131592-9009-6840-A47E-1C82AF3B4138}" srcOrd="1" destOrd="0" presId="urn:microsoft.com/office/officeart/2005/8/layout/vProcess5"/>
    <dgm:cxn modelId="{86AAFEE9-A4A8-FC4D-9809-D7621E800B25}" type="presOf" srcId="{15895BBE-BADD-4239-BE5F-F030E3AAF436}" destId="{E3BD7473-C3C0-AB46-A0D8-189BA07A1372}" srcOrd="1" destOrd="0" presId="urn:microsoft.com/office/officeart/2005/8/layout/vProcess5"/>
    <dgm:cxn modelId="{7C71811C-BD85-6446-8E4B-B92F4D0DABDC}" type="presParOf" srcId="{1477C6EB-1C37-9946-BE16-49AC3BC0C50B}" destId="{AAC7E4EE-B4C4-EB49-BD28-FF99CD65A45F}" srcOrd="0" destOrd="0" presId="urn:microsoft.com/office/officeart/2005/8/layout/vProcess5"/>
    <dgm:cxn modelId="{65261E05-E06A-1540-B2A2-83705F4B1041}" type="presParOf" srcId="{1477C6EB-1C37-9946-BE16-49AC3BC0C50B}" destId="{6AEE2EE6-BDEB-8A4B-BBFB-8BDC8CA34849}" srcOrd="1" destOrd="0" presId="urn:microsoft.com/office/officeart/2005/8/layout/vProcess5"/>
    <dgm:cxn modelId="{3554CB70-82D1-0244-BB44-C223C9AE6A0D}" type="presParOf" srcId="{1477C6EB-1C37-9946-BE16-49AC3BC0C50B}" destId="{63C6877C-21C7-D146-9DC1-CC7A93197D4C}" srcOrd="2" destOrd="0" presId="urn:microsoft.com/office/officeart/2005/8/layout/vProcess5"/>
    <dgm:cxn modelId="{A3B6B64A-E80A-EE46-81F6-6211C0902F58}" type="presParOf" srcId="{1477C6EB-1C37-9946-BE16-49AC3BC0C50B}" destId="{A26FB72E-DBC2-1B4A-9534-DE1AF4B2B484}" srcOrd="3" destOrd="0" presId="urn:microsoft.com/office/officeart/2005/8/layout/vProcess5"/>
    <dgm:cxn modelId="{1CE425A0-29DB-5C41-939E-DC202027209C}" type="presParOf" srcId="{1477C6EB-1C37-9946-BE16-49AC3BC0C50B}" destId="{75BDE8F3-E21C-164C-9889-8EB1BC6F9262}" srcOrd="4" destOrd="0" presId="urn:microsoft.com/office/officeart/2005/8/layout/vProcess5"/>
    <dgm:cxn modelId="{01008836-EF3A-5349-9ED3-718B56029147}" type="presParOf" srcId="{1477C6EB-1C37-9946-BE16-49AC3BC0C50B}" destId="{6ECA89C9-2A5E-664E-ADE0-FF54F99C6967}" srcOrd="5" destOrd="0" presId="urn:microsoft.com/office/officeart/2005/8/layout/vProcess5"/>
    <dgm:cxn modelId="{51C69CB5-8451-DF4D-908F-A02C3A82ADDD}" type="presParOf" srcId="{1477C6EB-1C37-9946-BE16-49AC3BC0C50B}" destId="{4CAA9EC6-4380-8745-9208-7B8A14DA912C}" srcOrd="6" destOrd="0" presId="urn:microsoft.com/office/officeart/2005/8/layout/vProcess5"/>
    <dgm:cxn modelId="{9217E060-576E-574D-BBB4-E4E1FE10448F}" type="presParOf" srcId="{1477C6EB-1C37-9946-BE16-49AC3BC0C50B}" destId="{447C37F1-A8A5-A844-A6B6-609C6B0A8845}" srcOrd="7" destOrd="0" presId="urn:microsoft.com/office/officeart/2005/8/layout/vProcess5"/>
    <dgm:cxn modelId="{4757669C-E845-AD41-81F4-4DBE14AB5255}" type="presParOf" srcId="{1477C6EB-1C37-9946-BE16-49AC3BC0C50B}" destId="{5DB4D10C-061C-4B4C-B6D8-44C2ECFB076D}" srcOrd="8" destOrd="0" presId="urn:microsoft.com/office/officeart/2005/8/layout/vProcess5"/>
    <dgm:cxn modelId="{AB8C1629-2C17-3148-BAF4-B13847845B53}" type="presParOf" srcId="{1477C6EB-1C37-9946-BE16-49AC3BC0C50B}" destId="{10DC6768-90D3-2345-8CE7-328F18DC6F0D}" srcOrd="9" destOrd="0" presId="urn:microsoft.com/office/officeart/2005/8/layout/vProcess5"/>
    <dgm:cxn modelId="{5F299EDA-81E5-E34E-A971-37DC56F8F73C}" type="presParOf" srcId="{1477C6EB-1C37-9946-BE16-49AC3BC0C50B}" destId="{E3BD7473-C3C0-AB46-A0D8-189BA07A1372}" srcOrd="10" destOrd="0" presId="urn:microsoft.com/office/officeart/2005/8/layout/vProcess5"/>
    <dgm:cxn modelId="{4DF90762-C65A-4C4C-A2BB-3E729A4B7415}" type="presParOf" srcId="{1477C6EB-1C37-9946-BE16-49AC3BC0C50B}" destId="{3E131592-9009-6840-A47E-1C82AF3B4138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E9DAAA-31DB-45A0-989F-764DBB320E3D}" type="doc">
      <dgm:prSet loTypeId="urn:microsoft.com/office/officeart/2016/7/layout/BasicLinearProcessNumbered" loCatId="process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66E398D3-0D72-41E4-8DB7-0BD96CB86CB9}">
      <dgm:prSet/>
      <dgm:spPr/>
      <dgm:t>
        <a:bodyPr/>
        <a:lstStyle/>
        <a:p>
          <a:r>
            <a:rPr lang="en-US"/>
            <a:t>Expand KB with broader financial topics</a:t>
          </a:r>
        </a:p>
      </dgm:t>
    </dgm:pt>
    <dgm:pt modelId="{B4F25E21-562F-4A71-87C8-D724BE7B918A}" type="parTrans" cxnId="{A7E60F47-C2DC-4E02-9FF3-C39F514E7260}">
      <dgm:prSet/>
      <dgm:spPr/>
      <dgm:t>
        <a:bodyPr/>
        <a:lstStyle/>
        <a:p>
          <a:endParaRPr lang="en-US"/>
        </a:p>
      </dgm:t>
    </dgm:pt>
    <dgm:pt modelId="{981B86F9-4F01-48B1-BAD0-9AE8F2DD4548}" type="sibTrans" cxnId="{A7E60F47-C2DC-4E02-9FF3-C39F514E7260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D3307B82-C50F-4E04-9DBE-03BEABC5B846}">
      <dgm:prSet/>
      <dgm:spPr/>
      <dgm:t>
        <a:bodyPr/>
        <a:lstStyle/>
        <a:p>
          <a:r>
            <a:rPr lang="en-US"/>
            <a:t>Use larger embedding model for better recall</a:t>
          </a:r>
        </a:p>
      </dgm:t>
    </dgm:pt>
    <dgm:pt modelId="{86797F91-04BE-4F4C-95F9-26AE1C89D6AA}" type="parTrans" cxnId="{B004DCE5-AE57-4322-9DFD-851E2671E4AC}">
      <dgm:prSet/>
      <dgm:spPr/>
      <dgm:t>
        <a:bodyPr/>
        <a:lstStyle/>
        <a:p>
          <a:endParaRPr lang="en-US"/>
        </a:p>
      </dgm:t>
    </dgm:pt>
    <dgm:pt modelId="{9D150B2F-26A6-4721-906F-BAEA6EB2954B}" type="sibTrans" cxnId="{B004DCE5-AE57-4322-9DFD-851E2671E4AC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BC52753-1106-4562-97E4-68BD5A3B2AC9}">
      <dgm:prSet/>
      <dgm:spPr/>
      <dgm:t>
        <a:bodyPr/>
        <a:lstStyle/>
        <a:p>
          <a:r>
            <a:rPr lang="en-US"/>
            <a:t>Connect to live financial APIs (Plaid, brokerage)</a:t>
          </a:r>
        </a:p>
      </dgm:t>
    </dgm:pt>
    <dgm:pt modelId="{C3196001-1DFD-4227-A47A-668D0742D500}" type="parTrans" cxnId="{2135B6EE-AE4A-4ED4-A4BC-DB5836FBA95E}">
      <dgm:prSet/>
      <dgm:spPr/>
      <dgm:t>
        <a:bodyPr/>
        <a:lstStyle/>
        <a:p>
          <a:endParaRPr lang="en-US"/>
        </a:p>
      </dgm:t>
    </dgm:pt>
    <dgm:pt modelId="{DACB45E5-50D5-4824-BF4F-A0A46D95BD62}" type="sibTrans" cxnId="{2135B6EE-AE4A-4ED4-A4BC-DB5836FBA95E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4B5AFAD5-48F6-4A6E-869A-0B559F3BFBFC}">
      <dgm:prSet/>
      <dgm:spPr/>
      <dgm:t>
        <a:bodyPr/>
        <a:lstStyle/>
        <a:p>
          <a:r>
            <a:rPr lang="en-US"/>
            <a:t>Deploy on Hugging Face Spaces for public access</a:t>
          </a:r>
        </a:p>
      </dgm:t>
    </dgm:pt>
    <dgm:pt modelId="{A0BAF4CB-809D-48C3-9179-C19C27855EC5}" type="parTrans" cxnId="{FB3AB6C7-1638-495A-8358-5E4E7F45B5A1}">
      <dgm:prSet/>
      <dgm:spPr/>
      <dgm:t>
        <a:bodyPr/>
        <a:lstStyle/>
        <a:p>
          <a:endParaRPr lang="en-US"/>
        </a:p>
      </dgm:t>
    </dgm:pt>
    <dgm:pt modelId="{D52F38ED-B59A-48F6-8C89-615B3711F5F5}" type="sibTrans" cxnId="{FB3AB6C7-1638-495A-8358-5E4E7F45B5A1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6FF54C9C-67D3-9D4D-A7CA-5F7245C376D6}" type="pres">
      <dgm:prSet presAssocID="{4FE9DAAA-31DB-45A0-989F-764DBB320E3D}" presName="Name0" presStyleCnt="0">
        <dgm:presLayoutVars>
          <dgm:animLvl val="lvl"/>
          <dgm:resizeHandles val="exact"/>
        </dgm:presLayoutVars>
      </dgm:prSet>
      <dgm:spPr/>
    </dgm:pt>
    <dgm:pt modelId="{A02BDC57-1D05-4E4F-B450-F405A33565D8}" type="pres">
      <dgm:prSet presAssocID="{66E398D3-0D72-41E4-8DB7-0BD96CB86CB9}" presName="compositeNode" presStyleCnt="0">
        <dgm:presLayoutVars>
          <dgm:bulletEnabled val="1"/>
        </dgm:presLayoutVars>
      </dgm:prSet>
      <dgm:spPr/>
    </dgm:pt>
    <dgm:pt modelId="{7A8AB4C2-CFBB-8A49-B69C-0C415552287D}" type="pres">
      <dgm:prSet presAssocID="{66E398D3-0D72-41E4-8DB7-0BD96CB86CB9}" presName="bgRect" presStyleLbl="bgAccFollowNode1" presStyleIdx="0" presStyleCnt="4"/>
      <dgm:spPr/>
    </dgm:pt>
    <dgm:pt modelId="{0FE151C4-B2D2-DC46-A6D9-B06D55D3201C}" type="pres">
      <dgm:prSet presAssocID="{981B86F9-4F01-48B1-BAD0-9AE8F2DD4548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1177757C-CC0F-3C4A-BA44-7A5C4C458C28}" type="pres">
      <dgm:prSet presAssocID="{66E398D3-0D72-41E4-8DB7-0BD96CB86CB9}" presName="bottomLine" presStyleLbl="alignNode1" presStyleIdx="1" presStyleCnt="8">
        <dgm:presLayoutVars/>
      </dgm:prSet>
      <dgm:spPr/>
    </dgm:pt>
    <dgm:pt modelId="{9C59B1CB-568E-FA43-B1FC-5E420D0DA0EF}" type="pres">
      <dgm:prSet presAssocID="{66E398D3-0D72-41E4-8DB7-0BD96CB86CB9}" presName="nodeText" presStyleLbl="bgAccFollowNode1" presStyleIdx="0" presStyleCnt="4">
        <dgm:presLayoutVars>
          <dgm:bulletEnabled val="1"/>
        </dgm:presLayoutVars>
      </dgm:prSet>
      <dgm:spPr/>
    </dgm:pt>
    <dgm:pt modelId="{76B9926C-E994-144C-99F7-FA3AE58A1DA2}" type="pres">
      <dgm:prSet presAssocID="{981B86F9-4F01-48B1-BAD0-9AE8F2DD4548}" presName="sibTrans" presStyleCnt="0"/>
      <dgm:spPr/>
    </dgm:pt>
    <dgm:pt modelId="{34827105-D2B6-A741-BF4E-5ADB6988C3A3}" type="pres">
      <dgm:prSet presAssocID="{D3307B82-C50F-4E04-9DBE-03BEABC5B846}" presName="compositeNode" presStyleCnt="0">
        <dgm:presLayoutVars>
          <dgm:bulletEnabled val="1"/>
        </dgm:presLayoutVars>
      </dgm:prSet>
      <dgm:spPr/>
    </dgm:pt>
    <dgm:pt modelId="{45CCAC3E-445A-214A-9B8B-116ED31E475F}" type="pres">
      <dgm:prSet presAssocID="{D3307B82-C50F-4E04-9DBE-03BEABC5B846}" presName="bgRect" presStyleLbl="bgAccFollowNode1" presStyleIdx="1" presStyleCnt="4"/>
      <dgm:spPr/>
    </dgm:pt>
    <dgm:pt modelId="{C71E612B-91C6-9D46-8B49-FADA3C8A664F}" type="pres">
      <dgm:prSet presAssocID="{9D150B2F-26A6-4721-906F-BAEA6EB2954B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D0D8869F-26B7-4548-94F0-F30158153B25}" type="pres">
      <dgm:prSet presAssocID="{D3307B82-C50F-4E04-9DBE-03BEABC5B846}" presName="bottomLine" presStyleLbl="alignNode1" presStyleIdx="3" presStyleCnt="8">
        <dgm:presLayoutVars/>
      </dgm:prSet>
      <dgm:spPr/>
    </dgm:pt>
    <dgm:pt modelId="{A4E1CF31-2A3A-0C41-9C6E-F9DCE7C605EA}" type="pres">
      <dgm:prSet presAssocID="{D3307B82-C50F-4E04-9DBE-03BEABC5B846}" presName="nodeText" presStyleLbl="bgAccFollowNode1" presStyleIdx="1" presStyleCnt="4">
        <dgm:presLayoutVars>
          <dgm:bulletEnabled val="1"/>
        </dgm:presLayoutVars>
      </dgm:prSet>
      <dgm:spPr/>
    </dgm:pt>
    <dgm:pt modelId="{D7DE3043-C6C2-9F4E-A5F4-A60642DD171A}" type="pres">
      <dgm:prSet presAssocID="{9D150B2F-26A6-4721-906F-BAEA6EB2954B}" presName="sibTrans" presStyleCnt="0"/>
      <dgm:spPr/>
    </dgm:pt>
    <dgm:pt modelId="{C95CD242-DFD5-9D40-8C94-607CBECE73EE}" type="pres">
      <dgm:prSet presAssocID="{9BC52753-1106-4562-97E4-68BD5A3B2AC9}" presName="compositeNode" presStyleCnt="0">
        <dgm:presLayoutVars>
          <dgm:bulletEnabled val="1"/>
        </dgm:presLayoutVars>
      </dgm:prSet>
      <dgm:spPr/>
    </dgm:pt>
    <dgm:pt modelId="{88E63C88-F17E-CB40-B0D8-6E6CDF8FABB8}" type="pres">
      <dgm:prSet presAssocID="{9BC52753-1106-4562-97E4-68BD5A3B2AC9}" presName="bgRect" presStyleLbl="bgAccFollowNode1" presStyleIdx="2" presStyleCnt="4"/>
      <dgm:spPr/>
    </dgm:pt>
    <dgm:pt modelId="{46407C08-3D39-ED42-A31D-BB5A012770BC}" type="pres">
      <dgm:prSet presAssocID="{DACB45E5-50D5-4824-BF4F-A0A46D95BD62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0A27BF26-039B-0141-886A-9D455CDE6FF7}" type="pres">
      <dgm:prSet presAssocID="{9BC52753-1106-4562-97E4-68BD5A3B2AC9}" presName="bottomLine" presStyleLbl="alignNode1" presStyleIdx="5" presStyleCnt="8">
        <dgm:presLayoutVars/>
      </dgm:prSet>
      <dgm:spPr/>
    </dgm:pt>
    <dgm:pt modelId="{D2AFAAB1-5ECB-CD4B-8150-A135B3A57BE4}" type="pres">
      <dgm:prSet presAssocID="{9BC52753-1106-4562-97E4-68BD5A3B2AC9}" presName="nodeText" presStyleLbl="bgAccFollowNode1" presStyleIdx="2" presStyleCnt="4">
        <dgm:presLayoutVars>
          <dgm:bulletEnabled val="1"/>
        </dgm:presLayoutVars>
      </dgm:prSet>
      <dgm:spPr/>
    </dgm:pt>
    <dgm:pt modelId="{8C78CBD2-C016-114D-A9F0-7BCD1E5D108E}" type="pres">
      <dgm:prSet presAssocID="{DACB45E5-50D5-4824-BF4F-A0A46D95BD62}" presName="sibTrans" presStyleCnt="0"/>
      <dgm:spPr/>
    </dgm:pt>
    <dgm:pt modelId="{711DE226-F826-B046-9863-AEA17231EE5A}" type="pres">
      <dgm:prSet presAssocID="{4B5AFAD5-48F6-4A6E-869A-0B559F3BFBFC}" presName="compositeNode" presStyleCnt="0">
        <dgm:presLayoutVars>
          <dgm:bulletEnabled val="1"/>
        </dgm:presLayoutVars>
      </dgm:prSet>
      <dgm:spPr/>
    </dgm:pt>
    <dgm:pt modelId="{17999724-110F-A743-8F70-AF2DC389EE39}" type="pres">
      <dgm:prSet presAssocID="{4B5AFAD5-48F6-4A6E-869A-0B559F3BFBFC}" presName="bgRect" presStyleLbl="bgAccFollowNode1" presStyleIdx="3" presStyleCnt="4"/>
      <dgm:spPr/>
    </dgm:pt>
    <dgm:pt modelId="{37F18AA7-410B-7D48-98DD-5E66D056C66B}" type="pres">
      <dgm:prSet presAssocID="{D52F38ED-B59A-48F6-8C89-615B3711F5F5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172103E1-D7EF-0B44-93D5-332679882518}" type="pres">
      <dgm:prSet presAssocID="{4B5AFAD5-48F6-4A6E-869A-0B559F3BFBFC}" presName="bottomLine" presStyleLbl="alignNode1" presStyleIdx="7" presStyleCnt="8">
        <dgm:presLayoutVars/>
      </dgm:prSet>
      <dgm:spPr/>
    </dgm:pt>
    <dgm:pt modelId="{E075A229-D1CA-B246-BA1A-774C0486D874}" type="pres">
      <dgm:prSet presAssocID="{4B5AFAD5-48F6-4A6E-869A-0B559F3BFBFC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688E8109-F9D9-A044-BCDF-84FDC28A327A}" type="presOf" srcId="{4FE9DAAA-31DB-45A0-989F-764DBB320E3D}" destId="{6FF54C9C-67D3-9D4D-A7CA-5F7245C376D6}" srcOrd="0" destOrd="0" presId="urn:microsoft.com/office/officeart/2016/7/layout/BasicLinearProcessNumbered"/>
    <dgm:cxn modelId="{1655B91D-0440-CE40-9DCF-31852366F003}" type="presOf" srcId="{D52F38ED-B59A-48F6-8C89-615B3711F5F5}" destId="{37F18AA7-410B-7D48-98DD-5E66D056C66B}" srcOrd="0" destOrd="0" presId="urn:microsoft.com/office/officeart/2016/7/layout/BasicLinearProcessNumbered"/>
    <dgm:cxn modelId="{F4441323-C3E3-2946-8AA8-CDFE163061BC}" type="presOf" srcId="{4B5AFAD5-48F6-4A6E-869A-0B559F3BFBFC}" destId="{E075A229-D1CA-B246-BA1A-774C0486D874}" srcOrd="1" destOrd="0" presId="urn:microsoft.com/office/officeart/2016/7/layout/BasicLinearProcessNumbered"/>
    <dgm:cxn modelId="{D1036035-58E3-4B41-8679-7774DB525D97}" type="presOf" srcId="{D3307B82-C50F-4E04-9DBE-03BEABC5B846}" destId="{45CCAC3E-445A-214A-9B8B-116ED31E475F}" srcOrd="0" destOrd="0" presId="urn:microsoft.com/office/officeart/2016/7/layout/BasicLinearProcessNumbered"/>
    <dgm:cxn modelId="{B4FC9037-FDEB-CF49-BBC0-FCE92C00389E}" type="presOf" srcId="{9BC52753-1106-4562-97E4-68BD5A3B2AC9}" destId="{D2AFAAB1-5ECB-CD4B-8150-A135B3A57BE4}" srcOrd="1" destOrd="0" presId="urn:microsoft.com/office/officeart/2016/7/layout/BasicLinearProcessNumbered"/>
    <dgm:cxn modelId="{7D099F3B-0AF1-B64C-B54E-479521CF1FD3}" type="presOf" srcId="{DACB45E5-50D5-4824-BF4F-A0A46D95BD62}" destId="{46407C08-3D39-ED42-A31D-BB5A012770BC}" srcOrd="0" destOrd="0" presId="urn:microsoft.com/office/officeart/2016/7/layout/BasicLinearProcessNumbered"/>
    <dgm:cxn modelId="{A7E60F47-C2DC-4E02-9FF3-C39F514E7260}" srcId="{4FE9DAAA-31DB-45A0-989F-764DBB320E3D}" destId="{66E398D3-0D72-41E4-8DB7-0BD96CB86CB9}" srcOrd="0" destOrd="0" parTransId="{B4F25E21-562F-4A71-87C8-D724BE7B918A}" sibTransId="{981B86F9-4F01-48B1-BAD0-9AE8F2DD4548}"/>
    <dgm:cxn modelId="{E50A1175-D205-A640-A8B3-8BF110BBDE6C}" type="presOf" srcId="{4B5AFAD5-48F6-4A6E-869A-0B559F3BFBFC}" destId="{17999724-110F-A743-8F70-AF2DC389EE39}" srcOrd="0" destOrd="0" presId="urn:microsoft.com/office/officeart/2016/7/layout/BasicLinearProcessNumbered"/>
    <dgm:cxn modelId="{0B6E0D76-6C68-D940-88CE-6B2492A14D62}" type="presOf" srcId="{66E398D3-0D72-41E4-8DB7-0BD96CB86CB9}" destId="{7A8AB4C2-CFBB-8A49-B69C-0C415552287D}" srcOrd="0" destOrd="0" presId="urn:microsoft.com/office/officeart/2016/7/layout/BasicLinearProcessNumbered"/>
    <dgm:cxn modelId="{5511357E-A63F-4D4E-AE41-F7E7C7006017}" type="presOf" srcId="{981B86F9-4F01-48B1-BAD0-9AE8F2DD4548}" destId="{0FE151C4-B2D2-DC46-A6D9-B06D55D3201C}" srcOrd="0" destOrd="0" presId="urn:microsoft.com/office/officeart/2016/7/layout/BasicLinearProcessNumbered"/>
    <dgm:cxn modelId="{BEE0079E-3388-FF44-B10F-2940000E2A93}" type="presOf" srcId="{9BC52753-1106-4562-97E4-68BD5A3B2AC9}" destId="{88E63C88-F17E-CB40-B0D8-6E6CDF8FABB8}" srcOrd="0" destOrd="0" presId="urn:microsoft.com/office/officeart/2016/7/layout/BasicLinearProcessNumbered"/>
    <dgm:cxn modelId="{2DD67AAA-CD4C-CB4D-B9A0-0BC0C80BE64B}" type="presOf" srcId="{9D150B2F-26A6-4721-906F-BAEA6EB2954B}" destId="{C71E612B-91C6-9D46-8B49-FADA3C8A664F}" srcOrd="0" destOrd="0" presId="urn:microsoft.com/office/officeart/2016/7/layout/BasicLinearProcessNumbered"/>
    <dgm:cxn modelId="{6EF8C1B8-183F-CE4D-842F-BE307452F223}" type="presOf" srcId="{D3307B82-C50F-4E04-9DBE-03BEABC5B846}" destId="{A4E1CF31-2A3A-0C41-9C6E-F9DCE7C605EA}" srcOrd="1" destOrd="0" presId="urn:microsoft.com/office/officeart/2016/7/layout/BasicLinearProcessNumbered"/>
    <dgm:cxn modelId="{FB3AB6C7-1638-495A-8358-5E4E7F45B5A1}" srcId="{4FE9DAAA-31DB-45A0-989F-764DBB320E3D}" destId="{4B5AFAD5-48F6-4A6E-869A-0B559F3BFBFC}" srcOrd="3" destOrd="0" parTransId="{A0BAF4CB-809D-48C3-9179-C19C27855EC5}" sibTransId="{D52F38ED-B59A-48F6-8C89-615B3711F5F5}"/>
    <dgm:cxn modelId="{B004DCE5-AE57-4322-9DFD-851E2671E4AC}" srcId="{4FE9DAAA-31DB-45A0-989F-764DBB320E3D}" destId="{D3307B82-C50F-4E04-9DBE-03BEABC5B846}" srcOrd="1" destOrd="0" parTransId="{86797F91-04BE-4F4C-95F9-26AE1C89D6AA}" sibTransId="{9D150B2F-26A6-4721-906F-BAEA6EB2954B}"/>
    <dgm:cxn modelId="{201C1AED-A182-0141-935D-0C97A33366D5}" type="presOf" srcId="{66E398D3-0D72-41E4-8DB7-0BD96CB86CB9}" destId="{9C59B1CB-568E-FA43-B1FC-5E420D0DA0EF}" srcOrd="1" destOrd="0" presId="urn:microsoft.com/office/officeart/2016/7/layout/BasicLinearProcessNumbered"/>
    <dgm:cxn modelId="{2135B6EE-AE4A-4ED4-A4BC-DB5836FBA95E}" srcId="{4FE9DAAA-31DB-45A0-989F-764DBB320E3D}" destId="{9BC52753-1106-4562-97E4-68BD5A3B2AC9}" srcOrd="2" destOrd="0" parTransId="{C3196001-1DFD-4227-A47A-668D0742D500}" sibTransId="{DACB45E5-50D5-4824-BF4F-A0A46D95BD62}"/>
    <dgm:cxn modelId="{0F414385-F03D-B944-A9CE-FAE15DDD12A4}" type="presParOf" srcId="{6FF54C9C-67D3-9D4D-A7CA-5F7245C376D6}" destId="{A02BDC57-1D05-4E4F-B450-F405A33565D8}" srcOrd="0" destOrd="0" presId="urn:microsoft.com/office/officeart/2016/7/layout/BasicLinearProcessNumbered"/>
    <dgm:cxn modelId="{06AC1834-92D5-6346-961C-E322CC883536}" type="presParOf" srcId="{A02BDC57-1D05-4E4F-B450-F405A33565D8}" destId="{7A8AB4C2-CFBB-8A49-B69C-0C415552287D}" srcOrd="0" destOrd="0" presId="urn:microsoft.com/office/officeart/2016/7/layout/BasicLinearProcessNumbered"/>
    <dgm:cxn modelId="{64DC76FB-6B9B-BF4D-810F-E3F96D0106F6}" type="presParOf" srcId="{A02BDC57-1D05-4E4F-B450-F405A33565D8}" destId="{0FE151C4-B2D2-DC46-A6D9-B06D55D3201C}" srcOrd="1" destOrd="0" presId="urn:microsoft.com/office/officeart/2016/7/layout/BasicLinearProcessNumbered"/>
    <dgm:cxn modelId="{FDE24671-6880-DD41-B43A-517A231A5B95}" type="presParOf" srcId="{A02BDC57-1D05-4E4F-B450-F405A33565D8}" destId="{1177757C-CC0F-3C4A-BA44-7A5C4C458C28}" srcOrd="2" destOrd="0" presId="urn:microsoft.com/office/officeart/2016/7/layout/BasicLinearProcessNumbered"/>
    <dgm:cxn modelId="{7BAB6D1B-9F38-DF47-A3B9-0279EE808BAC}" type="presParOf" srcId="{A02BDC57-1D05-4E4F-B450-F405A33565D8}" destId="{9C59B1CB-568E-FA43-B1FC-5E420D0DA0EF}" srcOrd="3" destOrd="0" presId="urn:microsoft.com/office/officeart/2016/7/layout/BasicLinearProcessNumbered"/>
    <dgm:cxn modelId="{7C980185-30AA-C140-95F1-40CBFF07EE07}" type="presParOf" srcId="{6FF54C9C-67D3-9D4D-A7CA-5F7245C376D6}" destId="{76B9926C-E994-144C-99F7-FA3AE58A1DA2}" srcOrd="1" destOrd="0" presId="urn:microsoft.com/office/officeart/2016/7/layout/BasicLinearProcessNumbered"/>
    <dgm:cxn modelId="{CB1AE557-AA8E-B148-B36B-89DE318FEE08}" type="presParOf" srcId="{6FF54C9C-67D3-9D4D-A7CA-5F7245C376D6}" destId="{34827105-D2B6-A741-BF4E-5ADB6988C3A3}" srcOrd="2" destOrd="0" presId="urn:microsoft.com/office/officeart/2016/7/layout/BasicLinearProcessNumbered"/>
    <dgm:cxn modelId="{4752F05D-1F82-5A4F-A5F0-3900CEEF47C6}" type="presParOf" srcId="{34827105-D2B6-A741-BF4E-5ADB6988C3A3}" destId="{45CCAC3E-445A-214A-9B8B-116ED31E475F}" srcOrd="0" destOrd="0" presId="urn:microsoft.com/office/officeart/2016/7/layout/BasicLinearProcessNumbered"/>
    <dgm:cxn modelId="{2556D5E6-1070-D74B-9794-F3603313FF25}" type="presParOf" srcId="{34827105-D2B6-A741-BF4E-5ADB6988C3A3}" destId="{C71E612B-91C6-9D46-8B49-FADA3C8A664F}" srcOrd="1" destOrd="0" presId="urn:microsoft.com/office/officeart/2016/7/layout/BasicLinearProcessNumbered"/>
    <dgm:cxn modelId="{18788A7B-5AC9-BF47-B9A0-C5266C19043B}" type="presParOf" srcId="{34827105-D2B6-A741-BF4E-5ADB6988C3A3}" destId="{D0D8869F-26B7-4548-94F0-F30158153B25}" srcOrd="2" destOrd="0" presId="urn:microsoft.com/office/officeart/2016/7/layout/BasicLinearProcessNumbered"/>
    <dgm:cxn modelId="{9648E310-387E-3941-A6A0-8B842050E18B}" type="presParOf" srcId="{34827105-D2B6-A741-BF4E-5ADB6988C3A3}" destId="{A4E1CF31-2A3A-0C41-9C6E-F9DCE7C605EA}" srcOrd="3" destOrd="0" presId="urn:microsoft.com/office/officeart/2016/7/layout/BasicLinearProcessNumbered"/>
    <dgm:cxn modelId="{B16FBC05-5C08-DE4E-A488-0ED3283B5A91}" type="presParOf" srcId="{6FF54C9C-67D3-9D4D-A7CA-5F7245C376D6}" destId="{D7DE3043-C6C2-9F4E-A5F4-A60642DD171A}" srcOrd="3" destOrd="0" presId="urn:microsoft.com/office/officeart/2016/7/layout/BasicLinearProcessNumbered"/>
    <dgm:cxn modelId="{E04E3A4F-FE5B-0C44-82E0-D26E888F1641}" type="presParOf" srcId="{6FF54C9C-67D3-9D4D-A7CA-5F7245C376D6}" destId="{C95CD242-DFD5-9D40-8C94-607CBECE73EE}" srcOrd="4" destOrd="0" presId="urn:microsoft.com/office/officeart/2016/7/layout/BasicLinearProcessNumbered"/>
    <dgm:cxn modelId="{81920EC5-FFDC-1449-AA4E-46D0281454F7}" type="presParOf" srcId="{C95CD242-DFD5-9D40-8C94-607CBECE73EE}" destId="{88E63C88-F17E-CB40-B0D8-6E6CDF8FABB8}" srcOrd="0" destOrd="0" presId="urn:microsoft.com/office/officeart/2016/7/layout/BasicLinearProcessNumbered"/>
    <dgm:cxn modelId="{515005E9-422C-AB4C-89D9-A7112A535E03}" type="presParOf" srcId="{C95CD242-DFD5-9D40-8C94-607CBECE73EE}" destId="{46407C08-3D39-ED42-A31D-BB5A012770BC}" srcOrd="1" destOrd="0" presId="urn:microsoft.com/office/officeart/2016/7/layout/BasicLinearProcessNumbered"/>
    <dgm:cxn modelId="{930155D7-63B0-4649-BC36-7A3DC4BDC33F}" type="presParOf" srcId="{C95CD242-DFD5-9D40-8C94-607CBECE73EE}" destId="{0A27BF26-039B-0141-886A-9D455CDE6FF7}" srcOrd="2" destOrd="0" presId="urn:microsoft.com/office/officeart/2016/7/layout/BasicLinearProcessNumbered"/>
    <dgm:cxn modelId="{B71B7FE8-E810-044C-BFC0-89DBBE3894D4}" type="presParOf" srcId="{C95CD242-DFD5-9D40-8C94-607CBECE73EE}" destId="{D2AFAAB1-5ECB-CD4B-8150-A135B3A57BE4}" srcOrd="3" destOrd="0" presId="urn:microsoft.com/office/officeart/2016/7/layout/BasicLinearProcessNumbered"/>
    <dgm:cxn modelId="{813F091F-A8A3-C544-A1B5-6850BB506DBD}" type="presParOf" srcId="{6FF54C9C-67D3-9D4D-A7CA-5F7245C376D6}" destId="{8C78CBD2-C016-114D-A9F0-7BCD1E5D108E}" srcOrd="5" destOrd="0" presId="urn:microsoft.com/office/officeart/2016/7/layout/BasicLinearProcessNumbered"/>
    <dgm:cxn modelId="{EC5D5474-20C5-7845-A798-1751F4904590}" type="presParOf" srcId="{6FF54C9C-67D3-9D4D-A7CA-5F7245C376D6}" destId="{711DE226-F826-B046-9863-AEA17231EE5A}" srcOrd="6" destOrd="0" presId="urn:microsoft.com/office/officeart/2016/7/layout/BasicLinearProcessNumbered"/>
    <dgm:cxn modelId="{9628B183-AB02-1948-BFF4-8C69ECCA5B35}" type="presParOf" srcId="{711DE226-F826-B046-9863-AEA17231EE5A}" destId="{17999724-110F-A743-8F70-AF2DC389EE39}" srcOrd="0" destOrd="0" presId="urn:microsoft.com/office/officeart/2016/7/layout/BasicLinearProcessNumbered"/>
    <dgm:cxn modelId="{3DA10A28-605F-3F48-8CEF-8F1A760C8E21}" type="presParOf" srcId="{711DE226-F826-B046-9863-AEA17231EE5A}" destId="{37F18AA7-410B-7D48-98DD-5E66D056C66B}" srcOrd="1" destOrd="0" presId="urn:microsoft.com/office/officeart/2016/7/layout/BasicLinearProcessNumbered"/>
    <dgm:cxn modelId="{0155DF7A-1950-3642-8E26-8E9ACE00F73E}" type="presParOf" srcId="{711DE226-F826-B046-9863-AEA17231EE5A}" destId="{172103E1-D7EF-0B44-93D5-332679882518}" srcOrd="2" destOrd="0" presId="urn:microsoft.com/office/officeart/2016/7/layout/BasicLinearProcessNumbered"/>
    <dgm:cxn modelId="{F71B1795-E79D-394C-B192-EE0544D909BE}" type="presParOf" srcId="{711DE226-F826-B046-9863-AEA17231EE5A}" destId="{E075A229-D1CA-B246-BA1A-774C0486D874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23C27-F9F3-46CC-908E-88853C032BC4}">
      <dsp:nvSpPr>
        <dsp:cNvPr id="0" name=""/>
        <dsp:cNvSpPr/>
      </dsp:nvSpPr>
      <dsp:spPr>
        <a:xfrm>
          <a:off x="947201" y="567162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5E3820-45A4-48B0-9FF1-17EDFDB1EDF3}">
      <dsp:nvSpPr>
        <dsp:cNvPr id="0" name=""/>
        <dsp:cNvSpPr/>
      </dsp:nvSpPr>
      <dsp:spPr>
        <a:xfrm>
          <a:off x="59990" y="2402242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Managing money is complex (budget, bills, investments)</a:t>
          </a:r>
        </a:p>
      </dsp:txBody>
      <dsp:txXfrm>
        <a:off x="59990" y="2402242"/>
        <a:ext cx="3226223" cy="720000"/>
      </dsp:txXfrm>
    </dsp:sp>
    <dsp:sp modelId="{30760A75-C65B-4D0C-80E8-A1EF9222DBEC}">
      <dsp:nvSpPr>
        <dsp:cNvPr id="0" name=""/>
        <dsp:cNvSpPr/>
      </dsp:nvSpPr>
      <dsp:spPr>
        <a:xfrm>
          <a:off x="4738014" y="567162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987AE1-EBD8-48B8-95B7-83F71D201467}">
      <dsp:nvSpPr>
        <dsp:cNvPr id="0" name=""/>
        <dsp:cNvSpPr/>
      </dsp:nvSpPr>
      <dsp:spPr>
        <a:xfrm>
          <a:off x="3850802" y="2402242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Tools track spending but rarely give advice</a:t>
          </a:r>
        </a:p>
      </dsp:txBody>
      <dsp:txXfrm>
        <a:off x="3850802" y="2402242"/>
        <a:ext cx="3226223" cy="720000"/>
      </dsp:txXfrm>
    </dsp:sp>
    <dsp:sp modelId="{DC246C57-63C9-45AF-91EC-5A356A7B9D57}">
      <dsp:nvSpPr>
        <dsp:cNvPr id="0" name=""/>
        <dsp:cNvSpPr/>
      </dsp:nvSpPr>
      <dsp:spPr>
        <a:xfrm>
          <a:off x="8528826" y="567162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FB72F-A95D-4EBA-8B32-15663CCCBCDA}">
      <dsp:nvSpPr>
        <dsp:cNvPr id="0" name=""/>
        <dsp:cNvSpPr/>
      </dsp:nvSpPr>
      <dsp:spPr>
        <a:xfrm>
          <a:off x="7641615" y="2402242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Goal: Combine insights + actionable tips in one assistant</a:t>
          </a:r>
        </a:p>
      </dsp:txBody>
      <dsp:txXfrm>
        <a:off x="7641615" y="2402242"/>
        <a:ext cx="3226223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AEE2EE6-BDEB-8A4B-BBFB-8BDC8CA34849}">
      <dsp:nvSpPr>
        <dsp:cNvPr id="0" name=""/>
        <dsp:cNvSpPr/>
      </dsp:nvSpPr>
      <dsp:spPr>
        <a:xfrm>
          <a:off x="0" y="0"/>
          <a:ext cx="8742263" cy="81166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Advice first: </a:t>
          </a:r>
          <a:r>
            <a:rPr lang="en-US" sz="2200" kern="1200"/>
            <a:t>“reduce, lower, save” → RAG</a:t>
          </a:r>
        </a:p>
      </dsp:txBody>
      <dsp:txXfrm>
        <a:off x="23773" y="23773"/>
        <a:ext cx="7797822" cy="764123"/>
      </dsp:txXfrm>
    </dsp:sp>
    <dsp:sp modelId="{63C6877C-21C7-D146-9DC1-CC7A93197D4C}">
      <dsp:nvSpPr>
        <dsp:cNvPr id="0" name=""/>
        <dsp:cNvSpPr/>
      </dsp:nvSpPr>
      <dsp:spPr>
        <a:xfrm>
          <a:off x="732164" y="959245"/>
          <a:ext cx="8742263" cy="811669"/>
        </a:xfrm>
        <a:prstGeom prst="roundRect">
          <a:avLst>
            <a:gd name="adj" fmla="val 10000"/>
          </a:avLst>
        </a:prstGeom>
        <a:solidFill>
          <a:schemeClr val="accent2">
            <a:hueOff val="2147871"/>
            <a:satOff val="-6164"/>
            <a:lumOff val="-987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Budget: </a:t>
          </a:r>
          <a:r>
            <a:rPr lang="en-US" sz="2200" kern="1200"/>
            <a:t>“variance, over budget, 2019-09” → reports</a:t>
          </a:r>
        </a:p>
      </dsp:txBody>
      <dsp:txXfrm>
        <a:off x="755937" y="983018"/>
        <a:ext cx="7434967" cy="764123"/>
      </dsp:txXfrm>
    </dsp:sp>
    <dsp:sp modelId="{A26FB72E-DBC2-1B4A-9534-DE1AF4B2B484}">
      <dsp:nvSpPr>
        <dsp:cNvPr id="0" name=""/>
        <dsp:cNvSpPr/>
      </dsp:nvSpPr>
      <dsp:spPr>
        <a:xfrm>
          <a:off x="1453401" y="1918490"/>
          <a:ext cx="8742263" cy="811669"/>
        </a:xfrm>
        <a:prstGeom prst="roundRect">
          <a:avLst>
            <a:gd name="adj" fmla="val 10000"/>
          </a:avLst>
        </a:prstGeom>
        <a:solidFill>
          <a:schemeClr val="accent2">
            <a:hueOff val="4295742"/>
            <a:satOff val="-12329"/>
            <a:lumOff val="-1973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kern="1200"/>
            <a:t>Investments: </a:t>
          </a:r>
          <a:r>
            <a:rPr lang="en-US" sz="2200" kern="1200"/>
            <a:t>ticker symbols (AAPL, TSLA) → returns &amp; charts</a:t>
          </a:r>
        </a:p>
      </dsp:txBody>
      <dsp:txXfrm>
        <a:off x="1477174" y="1942263"/>
        <a:ext cx="7445895" cy="764123"/>
      </dsp:txXfrm>
    </dsp:sp>
    <dsp:sp modelId="{75BDE8F3-E21C-164C-9889-8EB1BC6F9262}">
      <dsp:nvSpPr>
        <dsp:cNvPr id="0" name=""/>
        <dsp:cNvSpPr/>
      </dsp:nvSpPr>
      <dsp:spPr>
        <a:xfrm>
          <a:off x="2185565" y="2877735"/>
          <a:ext cx="8742263" cy="811669"/>
        </a:xfrm>
        <a:prstGeom prst="roundRect">
          <a:avLst>
            <a:gd name="adj" fmla="val 10000"/>
          </a:avLst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Prevents mixed or irrelevant answers</a:t>
          </a:r>
        </a:p>
      </dsp:txBody>
      <dsp:txXfrm>
        <a:off x="2209338" y="2901508"/>
        <a:ext cx="7434967" cy="764123"/>
      </dsp:txXfrm>
    </dsp:sp>
    <dsp:sp modelId="{6ECA89C9-2A5E-664E-ADE0-FF54F99C6967}">
      <dsp:nvSpPr>
        <dsp:cNvPr id="0" name=""/>
        <dsp:cNvSpPr/>
      </dsp:nvSpPr>
      <dsp:spPr>
        <a:xfrm>
          <a:off x="8214678" y="621664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8333384" y="621664"/>
        <a:ext cx="290172" cy="397007"/>
      </dsp:txXfrm>
    </dsp:sp>
    <dsp:sp modelId="{4CAA9EC6-4380-8745-9208-7B8A14DA912C}">
      <dsp:nvSpPr>
        <dsp:cNvPr id="0" name=""/>
        <dsp:cNvSpPr/>
      </dsp:nvSpPr>
      <dsp:spPr>
        <a:xfrm>
          <a:off x="8946842" y="1580910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3367362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62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065548" y="1580910"/>
        <a:ext cx="290172" cy="397007"/>
      </dsp:txXfrm>
    </dsp:sp>
    <dsp:sp modelId="{447C37F1-A8A5-A844-A6B6-609C6B0A8845}">
      <dsp:nvSpPr>
        <dsp:cNvPr id="0" name=""/>
        <dsp:cNvSpPr/>
      </dsp:nvSpPr>
      <dsp:spPr>
        <a:xfrm>
          <a:off x="9668079" y="2540155"/>
          <a:ext cx="527584" cy="52758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9210" tIns="29210" rIns="29210" bIns="29210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300" kern="1200"/>
        </a:p>
      </dsp:txBody>
      <dsp:txXfrm>
        <a:off x="9786785" y="2540155"/>
        <a:ext cx="290172" cy="39700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A8AB4C2-CFBB-8A49-B69C-0C415552287D}">
      <dsp:nvSpPr>
        <dsp:cNvPr id="0" name=""/>
        <dsp:cNvSpPr/>
      </dsp:nvSpPr>
      <dsp:spPr>
        <a:xfrm>
          <a:off x="1953" y="1642297"/>
          <a:ext cx="1549517" cy="2169324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806" tIns="330200" rIns="120806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Expand KB with broader financial topics</a:t>
          </a:r>
        </a:p>
      </dsp:txBody>
      <dsp:txXfrm>
        <a:off x="1953" y="2466641"/>
        <a:ext cx="1549517" cy="1301594"/>
      </dsp:txXfrm>
    </dsp:sp>
    <dsp:sp modelId="{0FE151C4-B2D2-DC46-A6D9-B06D55D3201C}">
      <dsp:nvSpPr>
        <dsp:cNvPr id="0" name=""/>
        <dsp:cNvSpPr/>
      </dsp:nvSpPr>
      <dsp:spPr>
        <a:xfrm>
          <a:off x="451313" y="1859230"/>
          <a:ext cx="650797" cy="65079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739" tIns="12700" rIns="50739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1</a:t>
          </a:r>
        </a:p>
      </dsp:txBody>
      <dsp:txXfrm>
        <a:off x="546620" y="1954537"/>
        <a:ext cx="460183" cy="460183"/>
      </dsp:txXfrm>
    </dsp:sp>
    <dsp:sp modelId="{1177757C-CC0F-3C4A-BA44-7A5C4C458C28}">
      <dsp:nvSpPr>
        <dsp:cNvPr id="0" name=""/>
        <dsp:cNvSpPr/>
      </dsp:nvSpPr>
      <dsp:spPr>
        <a:xfrm>
          <a:off x="1953" y="3811550"/>
          <a:ext cx="1549517" cy="72"/>
        </a:xfrm>
        <a:prstGeom prst="rect">
          <a:avLst/>
        </a:prstGeom>
        <a:gradFill rotWithShape="0">
          <a:gsLst>
            <a:gs pos="0">
              <a:schemeClr val="accent5">
                <a:hueOff val="-1736021"/>
                <a:satOff val="-118"/>
                <a:lumOff val="28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736021"/>
                <a:satOff val="-118"/>
                <a:lumOff val="28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736021"/>
                <a:satOff val="-118"/>
                <a:lumOff val="28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736021"/>
              <a:satOff val="-118"/>
              <a:lumOff val="28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5CCAC3E-445A-214A-9B8B-116ED31E475F}">
      <dsp:nvSpPr>
        <dsp:cNvPr id="0" name=""/>
        <dsp:cNvSpPr/>
      </dsp:nvSpPr>
      <dsp:spPr>
        <a:xfrm>
          <a:off x="1706422" y="1642297"/>
          <a:ext cx="1549517" cy="2169324"/>
        </a:xfrm>
        <a:prstGeom prst="rect">
          <a:avLst/>
        </a:prstGeom>
        <a:solidFill>
          <a:schemeClr val="accent5">
            <a:tint val="40000"/>
            <a:alpha val="90000"/>
            <a:hueOff val="-3981555"/>
            <a:satOff val="889"/>
            <a:lumOff val="134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3981555"/>
              <a:satOff val="889"/>
              <a:lumOff val="134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806" tIns="330200" rIns="120806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Use larger embedding model for better recall</a:t>
          </a:r>
        </a:p>
      </dsp:txBody>
      <dsp:txXfrm>
        <a:off x="1706422" y="2466641"/>
        <a:ext cx="1549517" cy="1301594"/>
      </dsp:txXfrm>
    </dsp:sp>
    <dsp:sp modelId="{C71E612B-91C6-9D46-8B49-FADA3C8A664F}">
      <dsp:nvSpPr>
        <dsp:cNvPr id="0" name=""/>
        <dsp:cNvSpPr/>
      </dsp:nvSpPr>
      <dsp:spPr>
        <a:xfrm>
          <a:off x="2155782" y="1859230"/>
          <a:ext cx="650797" cy="650797"/>
        </a:xfrm>
        <a:prstGeom prst="ellipse">
          <a:avLst/>
        </a:prstGeom>
        <a:gradFill rotWithShape="0">
          <a:gsLst>
            <a:gs pos="0">
              <a:schemeClr val="accent5">
                <a:hueOff val="-3472043"/>
                <a:satOff val="-236"/>
                <a:lumOff val="56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472043"/>
                <a:satOff val="-236"/>
                <a:lumOff val="56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472043"/>
                <a:satOff val="-236"/>
                <a:lumOff val="56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3472043"/>
              <a:satOff val="-236"/>
              <a:lumOff val="56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739" tIns="12700" rIns="50739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2</a:t>
          </a:r>
        </a:p>
      </dsp:txBody>
      <dsp:txXfrm>
        <a:off x="2251089" y="1954537"/>
        <a:ext cx="460183" cy="460183"/>
      </dsp:txXfrm>
    </dsp:sp>
    <dsp:sp modelId="{D0D8869F-26B7-4548-94F0-F30158153B25}">
      <dsp:nvSpPr>
        <dsp:cNvPr id="0" name=""/>
        <dsp:cNvSpPr/>
      </dsp:nvSpPr>
      <dsp:spPr>
        <a:xfrm>
          <a:off x="1706422" y="3811550"/>
          <a:ext cx="1549517" cy="72"/>
        </a:xfrm>
        <a:prstGeom prst="rect">
          <a:avLst/>
        </a:prstGeom>
        <a:gradFill rotWithShape="0">
          <a:gsLst>
            <a:gs pos="0">
              <a:schemeClr val="accent5">
                <a:hueOff val="-5208064"/>
                <a:satOff val="-354"/>
                <a:lumOff val="84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5208064"/>
                <a:satOff val="-354"/>
                <a:lumOff val="84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5208064"/>
                <a:satOff val="-354"/>
                <a:lumOff val="84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5208064"/>
              <a:satOff val="-354"/>
              <a:lumOff val="84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8E63C88-F17E-CB40-B0D8-6E6CDF8FABB8}">
      <dsp:nvSpPr>
        <dsp:cNvPr id="0" name=""/>
        <dsp:cNvSpPr/>
      </dsp:nvSpPr>
      <dsp:spPr>
        <a:xfrm>
          <a:off x="3410892" y="1642297"/>
          <a:ext cx="1549517" cy="2169324"/>
        </a:xfrm>
        <a:prstGeom prst="rect">
          <a:avLst/>
        </a:prstGeom>
        <a:solidFill>
          <a:schemeClr val="accent5">
            <a:tint val="40000"/>
            <a:alpha val="90000"/>
            <a:hueOff val="-7963110"/>
            <a:satOff val="1778"/>
            <a:lumOff val="267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7963110"/>
              <a:satOff val="1778"/>
              <a:lumOff val="267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806" tIns="330200" rIns="120806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Connect to live financial APIs (Plaid, brokerage)</a:t>
          </a:r>
        </a:p>
      </dsp:txBody>
      <dsp:txXfrm>
        <a:off x="3410892" y="2466641"/>
        <a:ext cx="1549517" cy="1301594"/>
      </dsp:txXfrm>
    </dsp:sp>
    <dsp:sp modelId="{46407C08-3D39-ED42-A31D-BB5A012770BC}">
      <dsp:nvSpPr>
        <dsp:cNvPr id="0" name=""/>
        <dsp:cNvSpPr/>
      </dsp:nvSpPr>
      <dsp:spPr>
        <a:xfrm>
          <a:off x="3860252" y="1859230"/>
          <a:ext cx="650797" cy="650797"/>
        </a:xfrm>
        <a:prstGeom prst="ellipse">
          <a:avLst/>
        </a:prstGeom>
        <a:gradFill rotWithShape="0">
          <a:gsLst>
            <a:gs pos="0">
              <a:schemeClr val="accent5">
                <a:hueOff val="-6944086"/>
                <a:satOff val="-472"/>
                <a:lumOff val="112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944086"/>
                <a:satOff val="-472"/>
                <a:lumOff val="112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944086"/>
                <a:satOff val="-472"/>
                <a:lumOff val="112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6944086"/>
              <a:satOff val="-472"/>
              <a:lumOff val="112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739" tIns="12700" rIns="50739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3</a:t>
          </a:r>
        </a:p>
      </dsp:txBody>
      <dsp:txXfrm>
        <a:off x="3955559" y="1954537"/>
        <a:ext cx="460183" cy="460183"/>
      </dsp:txXfrm>
    </dsp:sp>
    <dsp:sp modelId="{0A27BF26-039B-0141-886A-9D455CDE6FF7}">
      <dsp:nvSpPr>
        <dsp:cNvPr id="0" name=""/>
        <dsp:cNvSpPr/>
      </dsp:nvSpPr>
      <dsp:spPr>
        <a:xfrm>
          <a:off x="3410892" y="3811550"/>
          <a:ext cx="1549517" cy="72"/>
        </a:xfrm>
        <a:prstGeom prst="rect">
          <a:avLst/>
        </a:prstGeom>
        <a:gradFill rotWithShape="0">
          <a:gsLst>
            <a:gs pos="0">
              <a:schemeClr val="accent5">
                <a:hueOff val="-8680107"/>
                <a:satOff val="-590"/>
                <a:lumOff val="140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8680107"/>
                <a:satOff val="-590"/>
                <a:lumOff val="140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8680107"/>
                <a:satOff val="-590"/>
                <a:lumOff val="140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8680107"/>
              <a:satOff val="-590"/>
              <a:lumOff val="140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7999724-110F-A743-8F70-AF2DC389EE39}">
      <dsp:nvSpPr>
        <dsp:cNvPr id="0" name=""/>
        <dsp:cNvSpPr/>
      </dsp:nvSpPr>
      <dsp:spPr>
        <a:xfrm>
          <a:off x="5115362" y="1642297"/>
          <a:ext cx="1549517" cy="2169324"/>
        </a:xfrm>
        <a:prstGeom prst="rect">
          <a:avLst/>
        </a:prstGeom>
        <a:solidFill>
          <a:schemeClr val="accent5">
            <a:tint val="40000"/>
            <a:alpha val="90000"/>
            <a:hueOff val="-11944666"/>
            <a:satOff val="2667"/>
            <a:lumOff val="401"/>
            <a:alphaOff val="0"/>
          </a:schemeClr>
        </a:solidFill>
        <a:ln w="12700" cap="flat" cmpd="sng" algn="ctr">
          <a:solidFill>
            <a:schemeClr val="accent5">
              <a:tint val="40000"/>
              <a:alpha val="90000"/>
              <a:hueOff val="-11944666"/>
              <a:satOff val="2667"/>
              <a:lumOff val="40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0806" tIns="330200" rIns="120806" bIns="330200" numCol="1" spcCol="1270" anchor="t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Deploy on Hugging Face Spaces for public access</a:t>
          </a:r>
        </a:p>
      </dsp:txBody>
      <dsp:txXfrm>
        <a:off x="5115362" y="2466641"/>
        <a:ext cx="1549517" cy="1301594"/>
      </dsp:txXfrm>
    </dsp:sp>
    <dsp:sp modelId="{37F18AA7-410B-7D48-98DD-5E66D056C66B}">
      <dsp:nvSpPr>
        <dsp:cNvPr id="0" name=""/>
        <dsp:cNvSpPr/>
      </dsp:nvSpPr>
      <dsp:spPr>
        <a:xfrm>
          <a:off x="5564722" y="1859230"/>
          <a:ext cx="650797" cy="650797"/>
        </a:xfrm>
        <a:prstGeom prst="ellipse">
          <a:avLst/>
        </a:prstGeom>
        <a:gradFill rotWithShape="0">
          <a:gsLst>
            <a:gs pos="0">
              <a:schemeClr val="accent5">
                <a:hueOff val="-10416129"/>
                <a:satOff val="-708"/>
                <a:lumOff val="168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0416129"/>
                <a:satOff val="-708"/>
                <a:lumOff val="168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0416129"/>
                <a:satOff val="-708"/>
                <a:lumOff val="168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0416129"/>
              <a:satOff val="-708"/>
              <a:lumOff val="168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0739" tIns="12700" rIns="50739" bIns="127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4</a:t>
          </a:r>
        </a:p>
      </dsp:txBody>
      <dsp:txXfrm>
        <a:off x="5660029" y="1954537"/>
        <a:ext cx="460183" cy="460183"/>
      </dsp:txXfrm>
    </dsp:sp>
    <dsp:sp modelId="{172103E1-D7EF-0B44-93D5-332679882518}">
      <dsp:nvSpPr>
        <dsp:cNvPr id="0" name=""/>
        <dsp:cNvSpPr/>
      </dsp:nvSpPr>
      <dsp:spPr>
        <a:xfrm>
          <a:off x="5115362" y="3811550"/>
          <a:ext cx="1549517" cy="72"/>
        </a:xfrm>
        <a:prstGeom prst="rect">
          <a:avLst/>
        </a:prstGeom>
        <a:gradFill rotWithShape="0">
          <a:gsLst>
            <a:gs pos="0">
              <a:schemeClr val="accent5">
                <a:hueOff val="-12152150"/>
                <a:satOff val="-826"/>
                <a:lumOff val="1961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12152150"/>
                <a:satOff val="-826"/>
                <a:lumOff val="1961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12152150"/>
                <a:satOff val="-826"/>
                <a:lumOff val="1961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 w="12700" cap="flat" cmpd="sng" algn="ctr">
          <a:solidFill>
            <a:schemeClr val="accent5">
              <a:hueOff val="-12152150"/>
              <a:satOff val="-826"/>
              <a:lumOff val="1961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1C6F8F-CC68-1846-A747-B6052CFED916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C765F5-167F-3D4B-8D42-970D4FD482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FinAssist</a:t>
            </a:r>
            <a:r>
              <a:rPr lang="en-US" dirty="0"/>
              <a:t> is a lightweight financial assistant that helps users track budgets, compare investments, and get practical financial tips.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765F5-167F-3D4B-8D42-970D4FD482D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796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Had to tune the RAG filtering – at first, asking about ‘phone bills’ sometimes returned restaurant advice.</a:t>
            </a:r>
          </a:p>
          <a:p>
            <a:pPr marL="171450" indent="-171450">
              <a:buFontTx/>
              <a:buChar char="-"/>
            </a:pPr>
            <a:r>
              <a:rPr lang="en-US" dirty="0"/>
              <a:t>GitHub merge conflicts</a:t>
            </a:r>
          </a:p>
          <a:p>
            <a:pPr marL="171450" indent="-171450">
              <a:buFontTx/>
              <a:buChar char="-"/>
            </a:pPr>
            <a:r>
              <a:rPr lang="en-US" dirty="0"/>
              <a:t>Importance of clean data – small differences in transaction labels caused issues.</a:t>
            </a:r>
          </a:p>
          <a:p>
            <a:pPr marL="171450" indent="-171450">
              <a:buFontTx/>
              <a:buChar char="-"/>
            </a:pPr>
            <a:r>
              <a:rPr lang="en-US" dirty="0"/>
              <a:t>Routing logic really matters. Without it, messy or irrelevant answers.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765F5-167F-3D4B-8D42-970D4FD482D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7899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Expand knowledge base to cover more financial topics – like credit, retirement, and taxes.</a:t>
            </a:r>
          </a:p>
          <a:p>
            <a:pPr marL="171450" indent="-171450">
              <a:buFontTx/>
              <a:buChar char="-"/>
            </a:pPr>
            <a:r>
              <a:rPr lang="en-US" dirty="0"/>
              <a:t>Support multi-turn conversations instead of single Q&amp;A.</a:t>
            </a:r>
          </a:p>
          <a:p>
            <a:pPr marL="171450" indent="-171450">
              <a:buFontTx/>
              <a:buChar char="-"/>
            </a:pPr>
            <a:r>
              <a:rPr lang="en-US" dirty="0"/>
              <a:t>Deploy to Hugging Faces Spaces or </a:t>
            </a:r>
            <a:r>
              <a:rPr lang="en-US" dirty="0" err="1"/>
              <a:t>Streamlit</a:t>
            </a:r>
            <a:r>
              <a:rPr lang="en-US" dirty="0"/>
              <a:t> to make more accessible.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765F5-167F-3D4B-8D42-970D4FD482D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5424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lot of people struggle with managing money. </a:t>
            </a:r>
          </a:p>
          <a:p>
            <a:r>
              <a:rPr lang="en-US" dirty="0"/>
              <a:t>You might be tracking a budget in Excel, googling investment returns, and separately looking up financial tips.</a:t>
            </a:r>
          </a:p>
          <a:p>
            <a:r>
              <a:rPr lang="en-US" dirty="0" err="1"/>
              <a:t>FinAssist</a:t>
            </a:r>
            <a:r>
              <a:rPr lang="en-US" dirty="0"/>
              <a:t> brings together in one simple assistant.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765F5-167F-3D4B-8D42-970D4FD482D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765F5-167F-3D4B-8D42-970D4FD482D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7907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system can do 3 main things:</a:t>
            </a:r>
          </a:p>
          <a:p>
            <a:pPr marL="171450" indent="-171450">
              <a:buFontTx/>
              <a:buChar char="-"/>
            </a:pPr>
            <a:r>
              <a:rPr lang="en-US" dirty="0"/>
              <a:t>Analyze your budget – show over- and under-budget categories.</a:t>
            </a:r>
          </a:p>
          <a:p>
            <a:pPr marL="171450" indent="-171450">
              <a:buFontTx/>
              <a:buChar char="-"/>
            </a:pPr>
            <a:r>
              <a:rPr lang="en-US" dirty="0"/>
              <a:t>Compare investments – e.g., TSLA vs SPY over 6 mos.</a:t>
            </a:r>
          </a:p>
          <a:p>
            <a:pPr marL="171450" indent="-171450">
              <a:buFontTx/>
              <a:buChar char="-"/>
            </a:pPr>
            <a:r>
              <a:rPr lang="en-US" dirty="0"/>
              <a:t>Provide financial advice using retrieval-augmented generation (RAG)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765F5-167F-3D4B-8D42-970D4FD482D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6338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Built a router that looks at the user’s question and sends it to the right module: budget, investments, or advice.</a:t>
            </a:r>
          </a:p>
          <a:p>
            <a:pPr marL="171450" indent="-171450">
              <a:buFontTx/>
              <a:buChar char="-"/>
            </a:pPr>
            <a:r>
              <a:rPr lang="en-US" dirty="0"/>
              <a:t>For example: ‘Where am I over-budget?’ goes to budget; ‘Compare AAPL and MSFT’ goes to investments; and ‘Any tips to lower my phone bill?’ goes to the advice module.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 routing logic helped us avoid mixing answers from the wrong domain.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765F5-167F-3D4B-8D42-970D4FD482D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9251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 a Kaggle dataset of personal transactions, plus a simple budget template.</a:t>
            </a:r>
          </a:p>
          <a:p>
            <a:r>
              <a:rPr lang="en-US" dirty="0"/>
              <a:t>For investments, we used </a:t>
            </a:r>
            <a:r>
              <a:rPr lang="en-US" dirty="0" err="1"/>
              <a:t>yfinance</a:t>
            </a:r>
            <a:r>
              <a:rPr lang="en-US" dirty="0"/>
              <a:t> for stock data.</a:t>
            </a:r>
          </a:p>
          <a:p>
            <a:r>
              <a:rPr lang="en-US" dirty="0"/>
              <a:t>For financial advice, we build a small knowledge base.</a:t>
            </a:r>
          </a:p>
          <a:p>
            <a:r>
              <a:rPr lang="en-US" dirty="0"/>
              <a:t>Data was normalized – cleaned up transaction types, grouped them by month, and mapped them to budget categories.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765F5-167F-3D4B-8D42-970D4FD482D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578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The advice part is powered by embeddings. We chunked a small financial guide, embedded it with </a:t>
            </a:r>
            <a:r>
              <a:rPr lang="en-US" dirty="0" err="1"/>
              <a:t>MiniLM</a:t>
            </a:r>
            <a:r>
              <a:rPr lang="en-US" dirty="0"/>
              <a:t>, and used cosine similarity search.</a:t>
            </a:r>
          </a:p>
          <a:p>
            <a:pPr marL="171450" indent="-171450">
              <a:buFontTx/>
              <a:buChar char="-"/>
            </a:pPr>
            <a:r>
              <a:rPr lang="en-US" dirty="0"/>
              <a:t>Added heuristics: for example, if you ask about ‘internet bill,’ the router boosts keywords like promo, provider, or bundle so you get relevant results.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765F5-167F-3D4B-8D42-970D4FD482D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318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765F5-167F-3D4B-8D42-970D4FD482D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25003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3 Examples:</a:t>
            </a:r>
          </a:p>
          <a:p>
            <a:pPr marL="171450" indent="-171450">
              <a:buFontTx/>
              <a:buChar char="-"/>
            </a:pPr>
            <a:r>
              <a:rPr lang="en-US" dirty="0"/>
              <a:t>Budget: ‘Where am I over-budget in 2019-09?’</a:t>
            </a:r>
          </a:p>
          <a:p>
            <a:pPr marL="171450" indent="-171450">
              <a:buFontTx/>
              <a:buChar char="-"/>
            </a:pPr>
            <a:r>
              <a:rPr lang="en-US" dirty="0"/>
              <a:t>Investments: ‘Compare TSLA vs SPY over 6 mo.’</a:t>
            </a:r>
          </a:p>
          <a:p>
            <a:pPr marL="171450" indent="-171450">
              <a:buFontTx/>
              <a:buChar char="-"/>
            </a:pPr>
            <a:r>
              <a:rPr lang="en-US" dirty="0"/>
              <a:t>Advice: ‘Any tips to lower my internet bill?’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C765F5-167F-3D4B-8D42-970D4FD482D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1539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2EC4B-5E23-80FB-835D-B97AEB644EF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64D8E5-3072-81D3-A93D-27ED42DEE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89CBA-3CD5-C177-B9CC-66946C30A2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2ADB-D2C2-274C-BEC0-FC2DCD4B5D55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B6D3D-5090-9DF2-0057-A3BD1E1925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7500CE-F32D-9D57-878B-6C1EC0C571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1AA3-265A-A442-9275-A95BFC85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22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B8EEE-71DC-1846-513F-80E373E4C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BCAABA-3DD7-E83B-C09C-DBE7F661A8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7F2917-3A15-1436-0279-15C6F6DB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2ADB-D2C2-274C-BEC0-FC2DCD4B5D55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63CA8-1621-47B8-075A-4BDA4DEE7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EDC56-D9E1-5F31-37B4-4BECF906F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1AA3-265A-A442-9275-A95BFC85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56600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EB31288-47F0-42F4-7C48-FEA7457478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960743-F6F8-129A-AB5C-9096E47E7E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B4537E-C264-FFA0-C76D-80C049E00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2ADB-D2C2-274C-BEC0-FC2DCD4B5D55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CD2064-77A8-DC8B-26AA-26A3CC0FD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544BCA-7621-C50E-CD9C-441675AE5E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1AA3-265A-A442-9275-A95BFC85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28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DF912-974D-877D-8521-1E70892A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6B7E7D-9E3B-13AD-E512-C76ED1D46D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A66DBB-DDC0-8A28-D7BB-28E9ADCE4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2ADB-D2C2-274C-BEC0-FC2DCD4B5D55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1E9DA5-6128-E2C2-02E4-45CBD83BE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8F6E6-00B6-0D62-F97E-45CB45D8C9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1AA3-265A-A442-9275-A95BFC85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3012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3EF5-6AEC-F7C7-6705-1F6A1875B2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20E162-F30C-84DB-03F1-1C9C65724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0EB15-C53F-6BD7-F715-5C0756E3D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2ADB-D2C2-274C-BEC0-FC2DCD4B5D55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26F548-7524-45CA-A31C-DB434BAB9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29787D-B68C-A7B8-9D63-8689EE83F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1AA3-265A-A442-9275-A95BFC85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794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005F0-6363-A8CE-A40D-F2CFDCBAB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62FF0-FD68-4B1C-EB26-6BC9F2361FC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E9B7C7-90E9-4103-A051-0A6A29FFB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4F379D-6DE4-C9C7-8F22-651BCEC8E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2ADB-D2C2-274C-BEC0-FC2DCD4B5D55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B23828-25E3-10BD-3CCB-3936816797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A6BE3F-2639-872F-EF82-7DBD4EB6A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1AA3-265A-A442-9275-A95BFC85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43771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434AB7-03C5-32A2-6BBB-E895322326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42F05F-4152-63A0-B23F-282151D93B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07B7A6-FB74-2B3F-A3AF-CA017319C3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25A3FF7-A4CE-7AEF-861F-56C0989A2C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07B6B7-4B97-4042-9956-86FB2A139B5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53F5AB-1131-4375-DC08-DACFF4318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2ADB-D2C2-274C-BEC0-FC2DCD4B5D55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52DA88-C071-B0B8-D299-28A617656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BA7BD4-6745-46E6-7806-4C02414B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1AA3-265A-A442-9275-A95BFC85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9169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E6CD7-D647-C7C6-D6B6-664E227AC6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541D29-ECE9-AFEB-0217-BEB8422F0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2ADB-D2C2-274C-BEC0-FC2DCD4B5D55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65AFB7-834F-0BCC-6E63-C66785D44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DC405-5C0C-82E9-3717-5D6F5E009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1AA3-265A-A442-9275-A95BFC85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4315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197CAC-4C47-C690-EAD9-59468F6B6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2ADB-D2C2-274C-BEC0-FC2DCD4B5D55}" type="datetimeFigureOut">
              <a:rPr lang="en-US" smtClean="0"/>
              <a:t>8/29/25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FFFC54-0FAE-8528-8C92-5960E2D1B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7A7FA-90DF-6E90-6987-2D2E28E09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1AA3-265A-A442-9275-A95BFC85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47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2FFA6-5C01-D467-5418-EB0E0C75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B6EBB-4302-43D1-E4BA-236367DAF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CEB4AA-527F-8841-89C8-F475F02554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86C69A-5672-4713-3D69-CE7D9D8F1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2ADB-D2C2-274C-BEC0-FC2DCD4B5D55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7524B2-C97E-ECF6-0D14-472D107097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032681-EAE9-1414-1D27-958819D73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1AA3-265A-A442-9275-A95BFC85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3421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C5504-B75F-C1FD-72E6-55F48BBD43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E2C146-7BF2-4A6C-DE13-F482761DD5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AE3E8D-6C34-A7FC-6768-E26509D965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53BD507-1D40-99D0-C709-2E8DDEF98D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5F2ADB-D2C2-274C-BEC0-FC2DCD4B5D55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A3495A-8FEF-662F-3A4F-62496C025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027D39-48A4-8F9A-796D-95D81EA36B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991AA3-265A-A442-9275-A95BFC85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4142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BCF1D6-6463-3F28-F034-E842530D9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CFDFB4-9C7E-BE4A-A658-1DF9D861DB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98F2FD-E411-88D1-EE33-7AC18F1ED7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5F2ADB-D2C2-274C-BEC0-FC2DCD4B5D55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D493DB-FA65-2D4F-C277-2E05A91BA3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0C6B90-FED6-7E85-D584-1C99A94CDB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991AA3-265A-A442-9275-A95BFC85E29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264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2" y="-22693"/>
            <a:ext cx="12191999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908719" y="-3931841"/>
            <a:ext cx="4374557" cy="12192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136696" y="-3703868"/>
            <a:ext cx="4374128" cy="1173647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5" y="-22690"/>
            <a:ext cx="8542485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5945431" y="-1032053"/>
            <a:ext cx="4990147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3D76E-3FAF-897A-81C0-25CB0FBBDE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FinAssist: A Personal Finance Assistant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3EE9D2-C73B-4618-5669-3C7C9CC2EA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endParaRPr lang="en-US" dirty="0"/>
          </a:p>
          <a:p>
            <a:pPr algn="l"/>
            <a:r>
              <a:rPr lang="en-US" dirty="0"/>
              <a:t>Agentic AI Bootcamp Capstone Project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359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CBEC5B-4FB1-1B31-08B2-48098AB2A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Challenges &amp; Lessons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11E614-2FEC-3443-B31C-AF038C12D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RAG sometimes returned irrelevant bullets → fixed with filters</a:t>
            </a:r>
          </a:p>
          <a:p>
            <a:r>
              <a:rPr lang="en-US" sz="2000"/>
              <a:t>Router overlap (budget vs advice) → solved with priority order</a:t>
            </a:r>
          </a:p>
          <a:p>
            <a:r>
              <a:rPr lang="en-US" sz="2000"/>
              <a:t>GitHub merge issues → learned rebase + .gitignore</a:t>
            </a:r>
          </a:p>
          <a:p>
            <a:r>
              <a:rPr lang="en-US" sz="2000"/>
              <a:t>Key takeaway: </a:t>
            </a:r>
            <a:r>
              <a:rPr lang="en-US" sz="2000" b="1"/>
              <a:t>clean data + clear routing = reliable answers</a:t>
            </a:r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4432428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F903CE-0453-5D57-989A-EB98EA1C70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Future Work</a:t>
            </a:r>
          </a:p>
        </p:txBody>
      </p:sp>
      <p:graphicFrame>
        <p:nvGraphicFramePr>
          <p:cNvPr id="38" name="Content Placeholder 2">
            <a:extLst>
              <a:ext uri="{FF2B5EF4-FFF2-40B4-BE49-F238E27FC236}">
                <a16:creationId xmlns:a16="http://schemas.microsoft.com/office/drawing/2014/main" id="{2A32443D-B27F-BDB4-5C3E-43CDFBD80B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4743422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0709798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E8F991-9ABD-C676-BFDA-5996D164DE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Motivation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343DA6E9-2476-D9A8-4303-590A0786D2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37588112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832273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C4ECC6-3514-B5CB-9044-C35AE2AAEB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Project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00B7D8-BC95-F4D3-4689-3F8DB4011D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Answer questions like:</a:t>
            </a:r>
          </a:p>
          <a:p>
            <a:pPr lvl="1"/>
            <a:r>
              <a:rPr lang="en-US" sz="2000"/>
              <a:t>“Where am I over budget?”</a:t>
            </a:r>
          </a:p>
          <a:p>
            <a:pPr lvl="1"/>
            <a:r>
              <a:rPr lang="en-US" sz="2000"/>
              <a:t>”Compare TSLA vs. SPY over 6 mos.”</a:t>
            </a:r>
          </a:p>
          <a:p>
            <a:pPr lvl="1"/>
            <a:r>
              <a:rPr lang="en-US" sz="2000"/>
              <a:t>”Any ways to lower my phone bill?”</a:t>
            </a:r>
          </a:p>
          <a:p>
            <a:r>
              <a:rPr lang="en-US" sz="2000"/>
              <a:t>Deliver clear, interactive responses</a:t>
            </a:r>
          </a:p>
          <a:p>
            <a:pPr lvl="1"/>
            <a:endParaRPr lang="en-US" sz="2000"/>
          </a:p>
        </p:txBody>
      </p:sp>
    </p:spTree>
    <p:extLst>
      <p:ext uri="{BB962C8B-B14F-4D97-AF65-F5344CB8AC3E}">
        <p14:creationId xmlns:p14="http://schemas.microsoft.com/office/powerpoint/2010/main" val="2636892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DEB226-23A5-BC9F-D8BC-A7438214A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0C73A-1288-274E-1474-FBC4A6312F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b="1"/>
              <a:t>Router </a:t>
            </a:r>
            <a:r>
              <a:rPr lang="en-US" sz="2000"/>
              <a:t>→ </a:t>
            </a:r>
            <a:r>
              <a:rPr lang="en-US" sz="2000" b="1"/>
              <a:t>Budget/Investment/Advice</a:t>
            </a:r>
          </a:p>
          <a:p>
            <a:r>
              <a:rPr lang="en-US" sz="2000"/>
              <a:t>Budget: over/under categories</a:t>
            </a:r>
          </a:p>
          <a:p>
            <a:r>
              <a:rPr lang="en-US" sz="2000"/>
              <a:t>Investment: stock summaries, charts</a:t>
            </a:r>
          </a:p>
          <a:p>
            <a:r>
              <a:rPr lang="en-US" sz="2000"/>
              <a:t>Advice: knowledge base (RAG)</a:t>
            </a:r>
          </a:p>
          <a:p>
            <a:r>
              <a:rPr lang="en-US" sz="2000"/>
              <a:t>Interface: Gradio chat demo</a:t>
            </a:r>
          </a:p>
        </p:txBody>
      </p:sp>
    </p:spTree>
    <p:extLst>
      <p:ext uri="{BB962C8B-B14F-4D97-AF65-F5344CB8AC3E}">
        <p14:creationId xmlns:p14="http://schemas.microsoft.com/office/powerpoint/2010/main" val="132911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Routing Logic</a:t>
            </a:r>
          </a:p>
        </p:txBody>
      </p:sp>
      <p:sp>
        <p:nvSpPr>
          <p:cNvPr id="34" name="Content Placeholder 2"/>
          <p:cNvSpPr>
            <a:spLocks noGrp="1"/>
          </p:cNvSpPr>
          <p:nvPr>
            <p:ph idx="1"/>
          </p:nvPr>
        </p:nvSpPr>
        <p:spPr>
          <a:xfrm>
            <a:off x="6503158" y="649480"/>
            <a:ext cx="4862447" cy="5546047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sz="2000"/>
              <a:t>• Classifies user queries into three categories:</a:t>
            </a:r>
          </a:p>
          <a:p>
            <a:pPr marL="0" indent="0">
              <a:buNone/>
            </a:pPr>
            <a:r>
              <a:rPr sz="2000"/>
              <a:t>   – Budget reports (monthly summaries, over/under budget)</a:t>
            </a:r>
          </a:p>
          <a:p>
            <a:pPr marL="0" indent="0">
              <a:buNone/>
            </a:pPr>
            <a:r>
              <a:rPr sz="2000"/>
              <a:t>   – Investments (compare tickers, returns)</a:t>
            </a:r>
          </a:p>
          <a:p>
            <a:pPr marL="0" indent="0">
              <a:buNone/>
            </a:pPr>
            <a:r>
              <a:rPr sz="2000"/>
              <a:t>   – Advice (RAG-based: rules, savings tips)</a:t>
            </a:r>
          </a:p>
          <a:p>
            <a:endParaRPr sz="2000"/>
          </a:p>
          <a:p>
            <a:pPr marL="0" indent="0">
              <a:buNone/>
            </a:pPr>
            <a:r>
              <a:rPr sz="2000"/>
              <a:t>• Uses keyword + regex heuristics (e.g., 'budget', 'stock', 'how')</a:t>
            </a:r>
          </a:p>
          <a:p>
            <a:pPr marL="0" indent="0">
              <a:buNone/>
            </a:pPr>
            <a:r>
              <a:rPr sz="2000"/>
              <a:t>• Ensures each question is routed to the right module</a:t>
            </a:r>
          </a:p>
          <a:p>
            <a:pPr marL="0" indent="0">
              <a:buNone/>
            </a:pPr>
            <a:r>
              <a:rPr sz="2000"/>
              <a:t>• Provides fallback suggestions if no match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FAA606-63FB-942E-37B1-BAFD4236F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&amp; Preprocessing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87F596-CF24-47DF-C8B8-77F3CC971D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b="1"/>
              <a:t>Dataset:</a:t>
            </a:r>
            <a:r>
              <a:rPr lang="en-US" sz="2000"/>
              <a:t> Kaggle personal transactions</a:t>
            </a:r>
          </a:p>
          <a:p>
            <a:r>
              <a:rPr lang="en-US" sz="2000"/>
              <a:t>Normalized transaction types (credit/debit)</a:t>
            </a:r>
          </a:p>
          <a:p>
            <a:r>
              <a:rPr lang="en-US" sz="2000"/>
              <a:t>Aggregated by month</a:t>
            </a:r>
          </a:p>
          <a:p>
            <a:r>
              <a:rPr lang="en-US" sz="2000"/>
              <a:t>Excluded categories: Paycheck, Credit Card Payment, etc.</a:t>
            </a:r>
          </a:p>
        </p:txBody>
      </p:sp>
    </p:spTree>
    <p:extLst>
      <p:ext uri="{BB962C8B-B14F-4D97-AF65-F5344CB8AC3E}">
        <p14:creationId xmlns:p14="http://schemas.microsoft.com/office/powerpoint/2010/main" val="27887225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FA1250-74D6-E8F3-7FED-BDBE64337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Knowledge Base + RAG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11F33-9D39-4D41-715B-1F6C982D22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/>
              <a:t>Markdown finance guide → embeddings(MiniLM)</a:t>
            </a:r>
          </a:p>
          <a:p>
            <a:r>
              <a:rPr lang="en-US" sz="2000"/>
              <a:t>Cosine similarity + keyword/domain boosts</a:t>
            </a:r>
          </a:p>
          <a:p>
            <a:r>
              <a:rPr lang="en-US" sz="2000"/>
              <a:t>Preloaded with :</a:t>
            </a:r>
          </a:p>
          <a:p>
            <a:pPr lvl="1"/>
            <a:r>
              <a:rPr lang="en-US" sz="2000"/>
              <a:t>50/30/20 rule</a:t>
            </a:r>
          </a:p>
          <a:p>
            <a:pPr lvl="1"/>
            <a:r>
              <a:rPr lang="en-US" sz="2000"/>
              <a:t>Emergency fund guidelines</a:t>
            </a:r>
          </a:p>
          <a:p>
            <a:pPr lvl="1"/>
            <a:r>
              <a:rPr lang="en-US" sz="2000"/>
              <a:t>Bill-saving strategies</a:t>
            </a:r>
          </a:p>
          <a:p>
            <a:r>
              <a:rPr lang="en-US" sz="2000"/>
              <a:t>Adds concrete dollar examples</a:t>
            </a:r>
          </a:p>
        </p:txBody>
      </p:sp>
    </p:spTree>
    <p:extLst>
      <p:ext uri="{BB962C8B-B14F-4D97-AF65-F5344CB8AC3E}">
        <p14:creationId xmlns:p14="http://schemas.microsoft.com/office/powerpoint/2010/main" val="388023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97FF16-DCD1-7DDB-5579-A796191A2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t>Demo Setup</a:t>
            </a:r>
          </a:p>
        </p:txBody>
      </p:sp>
      <p:graphicFrame>
        <p:nvGraphicFramePr>
          <p:cNvPr id="18" name="Content Placeholder 2">
            <a:extLst>
              <a:ext uri="{FF2B5EF4-FFF2-40B4-BE49-F238E27FC236}">
                <a16:creationId xmlns:a16="http://schemas.microsoft.com/office/drawing/2014/main" id="{CE9B6133-68E5-9C9F-089B-42856D29A25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2187943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525136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Rectangle 1048">
            <a:extLst>
              <a:ext uri="{FF2B5EF4-FFF2-40B4-BE49-F238E27FC236}">
                <a16:creationId xmlns:a16="http://schemas.microsoft.com/office/drawing/2014/main" id="{B712E947-0734-45F9-9C4F-41114EC3A3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5B99A6-8750-587E-CA5F-546DD9C4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6" y="457201"/>
            <a:ext cx="5814240" cy="658256"/>
          </a:xfrm>
        </p:spPr>
        <p:txBody>
          <a:bodyPr anchor="b">
            <a:normAutofit/>
          </a:bodyPr>
          <a:lstStyle/>
          <a:p>
            <a:r>
              <a:rPr lang="en-US" sz="4000" dirty="0"/>
              <a:t>Results/Demo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3BFCB7-6CA8-71BC-5ABD-0E411A38D5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6396" y="2277036"/>
            <a:ext cx="5814239" cy="3461155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2000" dirty="0"/>
          </a:p>
          <a:p>
            <a:pPr marL="457200" lvl="1" indent="0">
              <a:buNone/>
            </a:pPr>
            <a:endParaRPr lang="en-US" sz="2000" dirty="0"/>
          </a:p>
          <a:p>
            <a:pPr marL="457200" lvl="1" indent="0">
              <a:buNone/>
            </a:pPr>
            <a:r>
              <a:rPr lang="en-US" sz="2000" dirty="0"/>
              <a:t> </a:t>
            </a:r>
          </a:p>
        </p:txBody>
      </p:sp>
      <p:pic>
        <p:nvPicPr>
          <p:cNvPr id="5" name="Picture 4" descr="A screenshot of a screen&#10;&#10;AI-generated content may be incorrect.">
            <a:extLst>
              <a:ext uri="{FF2B5EF4-FFF2-40B4-BE49-F238E27FC236}">
                <a16:creationId xmlns:a16="http://schemas.microsoft.com/office/drawing/2014/main" id="{5A3A44CD-C437-D8C8-9AA9-88E04D3397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0635" y="517581"/>
            <a:ext cx="3712869" cy="1577968"/>
          </a:xfrm>
          <a:prstGeom prst="rect">
            <a:avLst/>
          </a:prstGeom>
        </p:spPr>
      </p:pic>
      <p:sp>
        <p:nvSpPr>
          <p:cNvPr id="1051" name="Rectangle 1050">
            <a:extLst>
              <a:ext uri="{FF2B5EF4-FFF2-40B4-BE49-F238E27FC236}">
                <a16:creationId xmlns:a16="http://schemas.microsoft.com/office/drawing/2014/main" id="{5A65989E-BBD5-44D7-AA86-7AFD5D46BB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0" y="6400799"/>
            <a:ext cx="12192000" cy="456773"/>
          </a:xfrm>
          <a:prstGeom prst="rect">
            <a:avLst/>
          </a:prstGeom>
          <a:gradFill>
            <a:gsLst>
              <a:gs pos="0">
                <a:schemeClr val="accent1"/>
              </a:gs>
              <a:gs pos="66000">
                <a:srgbClr val="000000"/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3" name="Rectangle 1052">
            <a:extLst>
              <a:ext uri="{FF2B5EF4-FFF2-40B4-BE49-F238E27FC236}">
                <a16:creationId xmlns:a16="http://schemas.microsoft.com/office/drawing/2014/main" id="{231A2881-D8D7-4A7D-ACA3-E9F849F85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6400800"/>
            <a:ext cx="8153398" cy="456772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100000">
                <a:schemeClr val="accent1">
                  <a:lumMod val="7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C875ED-D2D9-E6F8-2F56-CB0CA35F16B6}"/>
              </a:ext>
            </a:extLst>
          </p:cNvPr>
          <p:cNvSpPr txBox="1"/>
          <p:nvPr/>
        </p:nvSpPr>
        <p:spPr>
          <a:xfrm>
            <a:off x="189663" y="1148606"/>
            <a:ext cx="6098344" cy="44704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rtl="0">
              <a:buNone/>
            </a:pPr>
            <a:endParaRPr lang="en-US" b="1" i="0" dirty="0">
              <a:solidFill>
                <a:srgbClr val="27272A"/>
              </a:solidFill>
              <a:effectLst/>
              <a:latin typeface="Source Sans Pro" panose="020F0502020204030204" pitchFamily="34" charset="0"/>
            </a:endParaRPr>
          </a:p>
          <a:p>
            <a:pPr algn="ctr" rtl="0">
              <a:buNone/>
            </a:pPr>
            <a:r>
              <a:rPr lang="en-US" b="1" i="0" dirty="0">
                <a:solidFill>
                  <a:srgbClr val="27272A"/>
                </a:solidFill>
                <a:effectLst/>
                <a:latin typeface="Source Sans Pro" panose="020F0502020204030204" pitchFamily="34" charset="0"/>
              </a:rPr>
              <a:t>FinAssist (demo)</a:t>
            </a:r>
          </a:p>
          <a:p>
            <a:pPr algn="l" rtl="0">
              <a:buNone/>
            </a:pPr>
            <a:r>
              <a:rPr lang="en-US" b="0" i="0" dirty="0">
                <a:solidFill>
                  <a:srgbClr val="27272A"/>
                </a:solidFill>
                <a:effectLst/>
                <a:latin typeface="Source Sans Pro" panose="020B0503030403020204" pitchFamily="34" charset="0"/>
              </a:rPr>
              <a:t>Ask about your budget (e.g., 'Where am I over budget in 2019-09?'), investments ('Compare AAPL &amp; MSFT over 1y'), or tips ('Any ways to lower internet bill?').</a:t>
            </a:r>
          </a:p>
          <a:p>
            <a:pPr algn="l" rtl="0"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Source Sans Pro" panose="020B0503030403020204" pitchFamily="34" charset="0"/>
              </a:rPr>
              <a:t>Chatbot</a:t>
            </a:r>
          </a:p>
          <a:p>
            <a:pPr algn="l" rtl="0">
              <a:spcBef>
                <a:spcPts val="300"/>
              </a:spcBef>
              <a:spcAft>
                <a:spcPts val="750"/>
              </a:spcAft>
              <a:buNone/>
            </a:pPr>
            <a:r>
              <a:rPr lang="en-US" b="0" i="0" dirty="0">
                <a:solidFill>
                  <a:srgbClr val="27272A"/>
                </a:solidFill>
                <a:effectLst/>
                <a:latin typeface="Source Sans Pro" panose="020B0503030403020204" pitchFamily="34" charset="0"/>
              </a:rPr>
              <a:t>Any tips to lower my phone bill?</a:t>
            </a:r>
          </a:p>
          <a:p>
            <a:pPr algn="l" rtl="0">
              <a:spcBef>
                <a:spcPts val="300"/>
              </a:spcBef>
              <a:spcAft>
                <a:spcPts val="450"/>
              </a:spcAft>
              <a:buNone/>
            </a:pPr>
            <a:r>
              <a:rPr lang="en-US" b="1" i="0" dirty="0">
                <a:solidFill>
                  <a:srgbClr val="27272A"/>
                </a:solidFill>
                <a:effectLst/>
                <a:latin typeface="Source Sans Pro" panose="020B0503030403020204" pitchFamily="34" charset="0"/>
              </a:rPr>
              <a:t>Answer:</a:t>
            </a:r>
            <a:r>
              <a:rPr lang="en-US" b="0" i="0" dirty="0">
                <a:solidFill>
                  <a:srgbClr val="27272A"/>
                </a:solidFill>
                <a:effectLst/>
                <a:latin typeface="Source Sans Pro" panose="020B0503030403020204" pitchFamily="34" charset="0"/>
              </a:rPr>
              <a:t> Any tips to lower my phone bill?</a:t>
            </a:r>
          </a:p>
          <a:p>
            <a:pPr algn="l" rtl="0">
              <a:spcBef>
                <a:spcPts val="300"/>
              </a:spcBef>
              <a:spcAft>
                <a:spcPts val="450"/>
              </a:spcAft>
              <a:buNone/>
            </a:pPr>
            <a:br>
              <a:rPr lang="en-US" b="0" i="0" dirty="0">
                <a:solidFill>
                  <a:srgbClr val="27272A"/>
                </a:solidFill>
                <a:effectLst/>
                <a:latin typeface="Source Sans Pro" panose="020B0503030403020204" pitchFamily="34" charset="0"/>
              </a:rPr>
            </a:br>
            <a:r>
              <a:rPr lang="en-US" b="0" i="0" dirty="0">
                <a:solidFill>
                  <a:srgbClr val="27272A"/>
                </a:solidFill>
                <a:effectLst/>
                <a:latin typeface="Source Sans Pro" panose="020B0503030403020204" pitchFamily="34" charset="0"/>
              </a:rPr>
              <a:t>• Call the provider every 6-12 months for promo pricing. (ask for promo pricing; $5–$20/mo savings is common).</a:t>
            </a:r>
            <a:br>
              <a:rPr lang="en-US" b="0" i="0" dirty="0">
                <a:solidFill>
                  <a:srgbClr val="27272A"/>
                </a:solidFill>
                <a:effectLst/>
                <a:latin typeface="Source Sans Pro" panose="020B0503030403020204" pitchFamily="34" charset="0"/>
              </a:rPr>
            </a:br>
            <a:r>
              <a:rPr lang="en-US" b="0" i="0" dirty="0">
                <a:solidFill>
                  <a:srgbClr val="27272A"/>
                </a:solidFill>
                <a:effectLst/>
                <a:latin typeface="Source Sans Pro" panose="020B0503030403020204" pitchFamily="34" charset="0"/>
              </a:rPr>
              <a:t>• Bundle or auto-pay discounts can save 5-15% (bundles/auto-pay often save 5–15%, e.g., $5–$15/mo).</a:t>
            </a:r>
          </a:p>
          <a:p>
            <a:pPr algn="l" rtl="0">
              <a:spcBef>
                <a:spcPts val="1200"/>
              </a:spcBef>
              <a:spcAft>
                <a:spcPts val="750"/>
              </a:spcAft>
              <a:buNone/>
            </a:pPr>
            <a:r>
              <a:rPr lang="en-US" b="0" i="1" dirty="0">
                <a:solidFill>
                  <a:srgbClr val="27272A"/>
                </a:solidFill>
                <a:effectLst/>
                <a:latin typeface="Source Sans Pro" panose="020B0503030403020204" pitchFamily="34" charset="0"/>
              </a:rPr>
              <a:t>Source: FinAssist KB</a:t>
            </a:r>
            <a:endParaRPr lang="en-US" b="0" i="0" dirty="0">
              <a:solidFill>
                <a:srgbClr val="27272A"/>
              </a:solidFill>
              <a:effectLst/>
              <a:latin typeface="Source Sans Pro" panose="020B0503030403020204" pitchFamily="34" charset="0"/>
            </a:endParaRP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16BDC561-66FD-95F9-269F-577A0C46CD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643" y="2273578"/>
            <a:ext cx="5292852" cy="39491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876584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</TotalTime>
  <Words>922</Words>
  <Application>Microsoft Macintosh PowerPoint</Application>
  <PresentationFormat>Widescreen</PresentationFormat>
  <Paragraphs>111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Aptos</vt:lpstr>
      <vt:lpstr>Aptos Display</vt:lpstr>
      <vt:lpstr>Arial</vt:lpstr>
      <vt:lpstr>Source Sans Pro</vt:lpstr>
      <vt:lpstr>Office Theme</vt:lpstr>
      <vt:lpstr>FinAssist: A Personal Finance Assistant</vt:lpstr>
      <vt:lpstr>Motivation</vt:lpstr>
      <vt:lpstr>Project Goals</vt:lpstr>
      <vt:lpstr>System Overview</vt:lpstr>
      <vt:lpstr>Routing Logic</vt:lpstr>
      <vt:lpstr>Data &amp; Preprocessing</vt:lpstr>
      <vt:lpstr>Knowledge Base + RAG</vt:lpstr>
      <vt:lpstr>Demo Setup</vt:lpstr>
      <vt:lpstr>Results/Demo</vt:lpstr>
      <vt:lpstr>Challenges &amp; Lessons</vt:lpstr>
      <vt:lpstr>Future Work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Melissa Mayer</dc:creator>
  <cp:lastModifiedBy>Melissa Mayer</cp:lastModifiedBy>
  <cp:revision>8</cp:revision>
  <dcterms:created xsi:type="dcterms:W3CDTF">2025-08-29T00:09:32Z</dcterms:created>
  <dcterms:modified xsi:type="dcterms:W3CDTF">2025-08-30T02:41:16Z</dcterms:modified>
</cp:coreProperties>
</file>