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Space Mono"/>
      <p:regular r:id="rId22"/>
      <p:bold r:id="rId23"/>
      <p:italic r:id="rId24"/>
      <p:boldItalic r:id="rId25"/>
    </p:embeddedFon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727FAA-C759-4758-8499-7AECF4696E92}">
  <a:tblStyle styleId="{24727FAA-C759-4758-8499-7AECF4696E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SpaceMono-regular.fntdata"/><Relationship Id="rId21" Type="http://schemas.openxmlformats.org/officeDocument/2006/relationships/slide" Target="slides/slide15.xml"/><Relationship Id="rId24" Type="http://schemas.openxmlformats.org/officeDocument/2006/relationships/font" Target="fonts/SpaceMono-italic.fntdata"/><Relationship Id="rId23" Type="http://schemas.openxmlformats.org/officeDocument/2006/relationships/font" Target="fonts/Space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regular.fntdata"/><Relationship Id="rId25" Type="http://schemas.openxmlformats.org/officeDocument/2006/relationships/font" Target="fonts/SpaceMono-boldItalic.fntdata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fe2c2316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fe2c2316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fe2c2316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fe2c2316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fe2c2316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fe2c2316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e2c2316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e2c2316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d11e0e7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d11e0e7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d11e0e7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d11e0e7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fe2c2316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fe2c2316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fe2c231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fe2c231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fe2c2316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fe2c2316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fe2c2316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fe2c2316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fe2c2316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fe2c2316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fe2c2316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fe2c2316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fe2c2316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fe2c2316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fe2c2316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fe2c2316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RDS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Managed </a:t>
            </a:r>
            <a:r>
              <a:rPr lang="en-GB"/>
              <a:t>Relational Database Service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1. Automated Backups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Daily backups + transaction logs (retained for up to 35 days).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Restore to any point within the retention period.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2. Multi-AZ Deployments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Synchronous replication to a standby instance in another AZ.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Automatic failover during outages.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3. Read Replicas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Asynchronous replication for read-heavy workloads (up to 15 replicas).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Available for MySQL, PostgreSQL, MariaDB, and Aurora.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8FAFF"/>
                </a:highlight>
              </a:rPr>
              <a:t>1. Web Applications</a:t>
            </a:r>
            <a:endParaRPr b="1">
              <a:highlight>
                <a:srgbClr val="F8FA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rgbClr val="F8FAFF"/>
                </a:highlight>
              </a:rPr>
              <a:t>Host dynamic websites (e.g., WordPress, e-commerce).</a:t>
            </a:r>
            <a:endParaRPr>
              <a:highlight>
                <a:srgbClr val="F8FA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8FAFF"/>
                </a:highlight>
              </a:rPr>
              <a:t>2. Enterprise Applications</a:t>
            </a:r>
            <a:endParaRPr b="1">
              <a:highlight>
                <a:srgbClr val="F8FA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rgbClr val="F8FAFF"/>
                </a:highlight>
              </a:rPr>
              <a:t>Run ERPs, CRMs, or financial systems.</a:t>
            </a:r>
            <a:endParaRPr>
              <a:highlight>
                <a:srgbClr val="F8FA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rgbClr val="F8FAFF"/>
                </a:highlight>
              </a:rPr>
              <a:t>3. Analytics</a:t>
            </a:r>
            <a:endParaRPr b="1">
              <a:highlight>
                <a:srgbClr val="F8FA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rgbClr val="F8FAFF"/>
                </a:highlight>
              </a:rPr>
              <a:t>Use read replicas for reporting without impacting production.</a:t>
            </a:r>
            <a:endParaRPr>
              <a:highlight>
                <a:srgbClr val="F8FA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RDS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Vertical Scaling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lang="en-GB">
                <a:highlight>
                  <a:schemeClr val="lt1"/>
                </a:highlight>
              </a:rPr>
              <a:t>Increase instance size (e.g., from db.t3.small to db.r5.large).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Requires downtime for some engines.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Horizontal Scaling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Add read replicas to distribute read traffic.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Storage Scaling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Automatically scales up (no downtime) for most engines.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1. Backups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Enable automated backups and test restores.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2. Monitoring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Use CloudWatch for CPU, memory, and storage metrics.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highlight>
                  <a:schemeClr val="lt1"/>
                </a:highlight>
              </a:rPr>
              <a:t>3. Cost Optimization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Use Reserved Instances for long-term workloads.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Delete unused instances.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ElastiCache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66325"/>
            <a:ext cx="5973900" cy="3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43939"/>
                </a:solidFill>
              </a:rPr>
              <a:t>• The same way RDS is to get managed Relational Databases…</a:t>
            </a:r>
            <a:endParaRPr sz="2100">
              <a:solidFill>
                <a:srgbClr val="34393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43939"/>
                </a:solidFill>
              </a:rPr>
              <a:t>• ElastiCache is to get managed Redis or Memcached</a:t>
            </a:r>
            <a:endParaRPr sz="2100">
              <a:solidFill>
                <a:srgbClr val="34393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43939"/>
                </a:solidFill>
              </a:rPr>
              <a:t>• </a:t>
            </a:r>
            <a:r>
              <a:rPr b="1" lang="en-GB" sz="2100">
                <a:solidFill>
                  <a:srgbClr val="343939"/>
                </a:solidFill>
              </a:rPr>
              <a:t>Caches are in-memory databases</a:t>
            </a:r>
            <a:r>
              <a:rPr lang="en-GB" sz="2100">
                <a:solidFill>
                  <a:srgbClr val="343939"/>
                </a:solidFill>
              </a:rPr>
              <a:t> with high performance, low latency</a:t>
            </a:r>
            <a:endParaRPr sz="2100">
              <a:solidFill>
                <a:srgbClr val="34393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43939"/>
                </a:solidFill>
              </a:rPr>
              <a:t>• Helps reduce load off databases for read intensive workloads</a:t>
            </a:r>
            <a:endParaRPr sz="2100">
              <a:solidFill>
                <a:srgbClr val="343939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000" y="1304825"/>
            <a:ext cx="2553600" cy="2505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Databases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75" y="1152421"/>
            <a:ext cx="9144003" cy="320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NoSQL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• NoSQL = </a:t>
            </a:r>
            <a:r>
              <a:rPr lang="en-GB"/>
              <a:t>non-SQL</a:t>
            </a:r>
            <a:r>
              <a:rPr lang="en-GB"/>
              <a:t> = non relational databases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• NoSQL databases are purpose built for specific data models and 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flexible schemas for building modern applications.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44076"/>
            <a:ext cx="4278726" cy="406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DD7E6B"/>
                </a:solidFill>
                <a:highlight>
                  <a:schemeClr val="lt1"/>
                </a:highlight>
              </a:rPr>
              <a:t>Practice </a:t>
            </a:r>
            <a:endParaRPr>
              <a:solidFill>
                <a:srgbClr val="DD7E6B"/>
              </a:solidFill>
              <a:highlight>
                <a:schemeClr val="lt1"/>
              </a:highlight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487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Find the username with the highest marks from the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Find the second highest marks from the table.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2325" y="1111925"/>
            <a:ext cx="3758999" cy="38442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9" name="Google Shape;89;p16"/>
          <p:cNvGraphicFramePr/>
          <p:nvPr/>
        </p:nvGraphicFramePr>
        <p:xfrm>
          <a:off x="5319375" y="71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{24727FAA-C759-4758-8499-7AECF4696E92}</a:tableStyleId>
              </a:tblPr>
              <a:tblGrid>
                <a:gridCol w="497475"/>
                <a:gridCol w="1898350"/>
                <a:gridCol w="737375"/>
                <a:gridCol w="571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time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" name="Google Shape;90;p16"/>
          <p:cNvSpPr txBox="1"/>
          <p:nvPr/>
        </p:nvSpPr>
        <p:spPr>
          <a:xfrm>
            <a:off x="5741600" y="0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Students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040"/>
              <a:t>1. </a:t>
            </a:r>
            <a:r>
              <a:rPr lang="en-GB" sz="3040"/>
              <a:t>Find the username with the highest marks from the table.</a:t>
            </a:r>
            <a:endParaRPr sz="304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498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pace Mono"/>
                <a:ea typeface="Space Mono"/>
                <a:cs typeface="Space Mono"/>
                <a:sym typeface="Space Mono"/>
              </a:rPr>
              <a:t>SELECT Username, Marks 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Space Mono"/>
                <a:ea typeface="Space Mono"/>
                <a:cs typeface="Space Mono"/>
                <a:sym typeface="Space Mono"/>
              </a:rPr>
              <a:t>FROM Students 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Space Mono"/>
                <a:ea typeface="Space Mono"/>
                <a:cs typeface="Space Mono"/>
                <a:sym typeface="Space Mono"/>
              </a:rPr>
              <a:t>WHERE Marks = (SELECT MAX(Marks) FROM Students);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the second highest marks from the table.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pace Mono"/>
                <a:ea typeface="Space Mono"/>
                <a:cs typeface="Space Mono"/>
                <a:sym typeface="Space Mono"/>
              </a:rPr>
              <a:t>SELECT Name, Marks 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Space Mono"/>
                <a:ea typeface="Space Mono"/>
                <a:cs typeface="Space Mono"/>
                <a:sym typeface="Space Mono"/>
              </a:rPr>
              <a:t>FROM Students 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Space Mono"/>
                <a:ea typeface="Space Mono"/>
                <a:cs typeface="Space Mono"/>
                <a:sym typeface="Space Mono"/>
              </a:rPr>
              <a:t>WHERE Marks = (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Space Mono"/>
                <a:ea typeface="Space Mono"/>
                <a:cs typeface="Space Mono"/>
                <a:sym typeface="Space Mono"/>
              </a:rPr>
              <a:t>    SELECT MAX(Marks) 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Space Mono"/>
                <a:ea typeface="Space Mono"/>
                <a:cs typeface="Space Mono"/>
                <a:sym typeface="Space Mono"/>
              </a:rPr>
              <a:t>    FROM Students 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Space Mono"/>
                <a:ea typeface="Space Mono"/>
                <a:cs typeface="Space Mono"/>
                <a:sym typeface="Space Mono"/>
              </a:rPr>
              <a:t>    WHERE Marks &lt; (SELECT MAX(Marks) FROM Students)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latin typeface="Space Mono"/>
                <a:ea typeface="Space Mono"/>
                <a:cs typeface="Space Mono"/>
                <a:sym typeface="Space Mono"/>
              </a:rPr>
              <a:t>);</a:t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Databases &amp; Shared Responsibility on AWS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43939"/>
                </a:solidFill>
                <a:latin typeface="Arial"/>
                <a:ea typeface="Arial"/>
                <a:cs typeface="Arial"/>
                <a:sym typeface="Arial"/>
              </a:rPr>
              <a:t>Many databases technologies could be run on EC2, </a:t>
            </a:r>
            <a:endParaRPr sz="2100">
              <a:solidFill>
                <a:srgbClr val="34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343939"/>
                </a:solidFill>
                <a:latin typeface="Arial"/>
                <a:ea typeface="Arial"/>
                <a:cs typeface="Arial"/>
                <a:sym typeface="Arial"/>
              </a:rPr>
              <a:t>but you must handle yourself </a:t>
            </a:r>
            <a:endParaRPr sz="2100">
              <a:solidFill>
                <a:srgbClr val="34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43939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343939"/>
                </a:solidFill>
                <a:latin typeface="Arial"/>
                <a:ea typeface="Arial"/>
                <a:cs typeface="Arial"/>
                <a:sym typeface="Arial"/>
              </a:rPr>
              <a:t>The resiliency, </a:t>
            </a:r>
            <a:endParaRPr sz="2100">
              <a:solidFill>
                <a:srgbClr val="34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43939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343939"/>
                </a:solidFill>
                <a:latin typeface="Arial"/>
                <a:ea typeface="Arial"/>
                <a:cs typeface="Arial"/>
                <a:sym typeface="Arial"/>
              </a:rPr>
              <a:t>Backup, </a:t>
            </a:r>
            <a:endParaRPr sz="2100">
              <a:solidFill>
                <a:srgbClr val="34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43939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343939"/>
                </a:solidFill>
                <a:latin typeface="Arial"/>
                <a:ea typeface="Arial"/>
                <a:cs typeface="Arial"/>
                <a:sym typeface="Arial"/>
              </a:rPr>
              <a:t>Patching, </a:t>
            </a:r>
            <a:endParaRPr sz="2100">
              <a:solidFill>
                <a:srgbClr val="34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43939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343939"/>
                </a:solidFill>
                <a:latin typeface="Arial"/>
                <a:ea typeface="Arial"/>
                <a:cs typeface="Arial"/>
                <a:sym typeface="Arial"/>
              </a:rPr>
              <a:t>High availability, </a:t>
            </a:r>
            <a:endParaRPr sz="2100">
              <a:solidFill>
                <a:srgbClr val="34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43939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343939"/>
                </a:solidFill>
                <a:latin typeface="Arial"/>
                <a:ea typeface="Arial"/>
                <a:cs typeface="Arial"/>
                <a:sym typeface="Arial"/>
              </a:rPr>
              <a:t>Fault tolerance, </a:t>
            </a:r>
            <a:endParaRPr sz="2100">
              <a:solidFill>
                <a:srgbClr val="34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343939"/>
              </a:buClr>
              <a:buSzPts val="2100"/>
              <a:buFont typeface="Arial"/>
              <a:buChar char="●"/>
            </a:pPr>
            <a:r>
              <a:rPr lang="en-GB" sz="2100">
                <a:solidFill>
                  <a:srgbClr val="343939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endParaRPr sz="2100">
              <a:solidFill>
                <a:srgbClr val="34393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 RDS Overview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069875"/>
            <a:ext cx="6121800" cy="3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91">
                <a:highlight>
                  <a:schemeClr val="lt1"/>
                </a:highlight>
              </a:rPr>
              <a:t>What is Amazon RDS?</a:t>
            </a:r>
            <a:endParaRPr b="1" sz="2091">
              <a:highlight>
                <a:schemeClr val="lt1"/>
              </a:highlight>
            </a:endParaRPr>
          </a:p>
          <a:p>
            <a:pPr indent="-3514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boto"/>
              <a:buChar char="●"/>
            </a:pPr>
            <a:r>
              <a:rPr lang="en-GB" sz="2091">
                <a:highlight>
                  <a:schemeClr val="lt1"/>
                </a:highlight>
              </a:rPr>
              <a:t>A </a:t>
            </a:r>
            <a:r>
              <a:rPr b="1" lang="en-GB" sz="2091">
                <a:highlight>
                  <a:schemeClr val="lt1"/>
                </a:highlight>
              </a:rPr>
              <a:t>fully managed relational database service</a:t>
            </a:r>
            <a:r>
              <a:rPr lang="en-GB" sz="2091">
                <a:highlight>
                  <a:schemeClr val="lt1"/>
                </a:highlight>
              </a:rPr>
              <a:t> supporting MySQL, PostgreSQL, MariaDB, Oracle, SQL Server, and Amazon Aurora.</a:t>
            </a:r>
            <a:endParaRPr sz="2091">
              <a:highlight>
                <a:schemeClr val="lt1"/>
              </a:highlight>
            </a:endParaRPr>
          </a:p>
          <a:p>
            <a:pPr indent="-3514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GB" sz="2091">
                <a:highlight>
                  <a:schemeClr val="lt1"/>
                </a:highlight>
              </a:rPr>
              <a:t>Handles database administration tasks (backups, patching, scaling).</a:t>
            </a:r>
            <a:endParaRPr sz="2091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91">
                <a:highlight>
                  <a:schemeClr val="lt1"/>
                </a:highlight>
              </a:rPr>
              <a:t>Key Benefits</a:t>
            </a:r>
            <a:endParaRPr b="1" sz="2091">
              <a:highlight>
                <a:schemeClr val="lt1"/>
              </a:highlight>
            </a:endParaRPr>
          </a:p>
          <a:p>
            <a:pPr indent="-3514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GB" sz="2091">
                <a:highlight>
                  <a:schemeClr val="lt1"/>
                </a:highlight>
              </a:rPr>
              <a:t>High availability with Multi-AZ deployments.</a:t>
            </a:r>
            <a:endParaRPr sz="2091">
              <a:highlight>
                <a:schemeClr val="lt1"/>
              </a:highlight>
            </a:endParaRPr>
          </a:p>
          <a:p>
            <a:pPr indent="-3514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GB" sz="2091">
                <a:highlight>
                  <a:schemeClr val="lt1"/>
                </a:highlight>
              </a:rPr>
              <a:t>Automated backups and point-in-time recovery.</a:t>
            </a:r>
            <a:endParaRPr sz="2091">
              <a:highlight>
                <a:schemeClr val="lt1"/>
              </a:highlight>
            </a:endParaRPr>
          </a:p>
          <a:p>
            <a:pPr indent="-3514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en-GB" sz="2091">
                <a:highlight>
                  <a:schemeClr val="lt1"/>
                </a:highlight>
              </a:rPr>
              <a:t>Scalable compute and storage.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350" y="1204525"/>
            <a:ext cx="2558251" cy="23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Supported Database Engines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5592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highlight>
                  <a:schemeClr val="lt1"/>
                </a:highlight>
              </a:rPr>
              <a:t>Available Engines</a:t>
            </a:r>
            <a:endParaRPr b="1" sz="1700"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ter"/>
              <a:buAutoNum type="arabicPeriod"/>
            </a:pPr>
            <a:r>
              <a:rPr b="1" lang="en-GB" sz="1700">
                <a:highlight>
                  <a:schemeClr val="lt1"/>
                </a:highlight>
              </a:rPr>
              <a:t>MySQL</a:t>
            </a:r>
            <a:r>
              <a:rPr lang="en-GB" sz="1700">
                <a:highlight>
                  <a:schemeClr val="lt1"/>
                </a:highlight>
              </a:rPr>
              <a:t>: Open-source, widely used for web apps.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ter"/>
              <a:buAutoNum type="arabicPeriod"/>
            </a:pPr>
            <a:r>
              <a:rPr b="1" lang="en-GB" sz="1700">
                <a:highlight>
                  <a:schemeClr val="lt1"/>
                </a:highlight>
              </a:rPr>
              <a:t>PostgreSQL</a:t>
            </a:r>
            <a:r>
              <a:rPr lang="en-GB" sz="1700">
                <a:highlight>
                  <a:schemeClr val="lt1"/>
                </a:highlight>
              </a:rPr>
              <a:t>: Advanced features, JSON support.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ter"/>
              <a:buAutoNum type="arabicPeriod"/>
            </a:pPr>
            <a:r>
              <a:rPr b="1" lang="en-GB" sz="1700">
                <a:highlight>
                  <a:schemeClr val="lt1"/>
                </a:highlight>
              </a:rPr>
              <a:t>MariaDB</a:t>
            </a:r>
            <a:r>
              <a:rPr lang="en-GB" sz="1700">
                <a:highlight>
                  <a:schemeClr val="lt1"/>
                </a:highlight>
              </a:rPr>
              <a:t>: MySQL fork with enhanced performance.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ter"/>
              <a:buAutoNum type="arabicPeriod"/>
            </a:pPr>
            <a:r>
              <a:rPr b="1" lang="en-GB" sz="1700">
                <a:highlight>
                  <a:schemeClr val="lt1"/>
                </a:highlight>
              </a:rPr>
              <a:t>Oracle</a:t>
            </a:r>
            <a:r>
              <a:rPr lang="en-GB" sz="1700">
                <a:highlight>
                  <a:schemeClr val="lt1"/>
                </a:highlight>
              </a:rPr>
              <a:t>: Enterprise-grade, licensed.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ter"/>
              <a:buAutoNum type="arabicPeriod"/>
            </a:pPr>
            <a:r>
              <a:rPr b="1" lang="en-GB" sz="1700">
                <a:highlight>
                  <a:schemeClr val="lt1"/>
                </a:highlight>
              </a:rPr>
              <a:t>SQL Server</a:t>
            </a:r>
            <a:r>
              <a:rPr lang="en-GB" sz="1700">
                <a:highlight>
                  <a:schemeClr val="lt1"/>
                </a:highlight>
              </a:rPr>
              <a:t>: Microsoft’s relational database.</a:t>
            </a:r>
            <a:endParaRPr sz="1700"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Inter"/>
              <a:buAutoNum type="arabicPeriod"/>
            </a:pPr>
            <a:r>
              <a:rPr b="1" lang="en-GB" sz="1700">
                <a:highlight>
                  <a:schemeClr val="lt1"/>
                </a:highlight>
              </a:rPr>
              <a:t>Amazon Aurora</a:t>
            </a:r>
            <a:r>
              <a:rPr lang="en-GB" sz="1700">
                <a:highlight>
                  <a:schemeClr val="lt1"/>
                </a:highlight>
              </a:rPr>
              <a:t>: AWS-optimized MySQL/PostgreSQL-compatible DB.</a:t>
            </a:r>
            <a:endParaRPr sz="2300">
              <a:highlight>
                <a:schemeClr val="lt1"/>
              </a:highlight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350" y="1626375"/>
            <a:ext cx="2935501" cy="27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