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l1VR9LF6403/m7iUK303ntUq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402350" y="1404200"/>
            <a:ext cx="8407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60"/>
              <a:t>Service-Level Agreements (SLAs) </a:t>
            </a:r>
            <a:endParaRPr sz="416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60"/>
              <a:t>in Cloud Computing</a:t>
            </a:r>
            <a:endParaRPr sz="416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50"/>
            <a:ext cx="516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Ensuring Accountability and Performance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Best Practices for SLAs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Negotiate clear, measurable metrics.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Understand exclusions (e.g., maintenance windows).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Monitor compliance with third-party tools.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Review and update SLAs as needs evolve.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Real-World Example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AWS EC2 SLA: 99.99% uptime for Enterprise Support.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Azure: Credits for downtime exceeding SLA thresholds.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Google Cloud: Tiered SLAs for different services.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Sample Question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12356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Kloud 360, a company uses a cloud provider with a 99.95% uptime SLA. Last year, the service was down for 4 hours due to a server failure and 1 hour during scheduled maintenance.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highlight>
                  <a:schemeClr val="lt1"/>
                </a:highlight>
              </a:rPr>
              <a:t>What is SLA? Difference between a standard SLA and a custom SLA?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highlight>
                  <a:schemeClr val="lt1"/>
                </a:highlight>
              </a:rPr>
              <a:t>Did the provider breach the SLA?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highlight>
                  <a:schemeClr val="lt1"/>
                </a:highlight>
              </a:rPr>
              <a:t>What recourse does Company </a:t>
            </a:r>
            <a:r>
              <a:rPr lang="en-GB"/>
              <a:t>Kloud 360</a:t>
            </a:r>
            <a:r>
              <a:rPr lang="en-GB">
                <a:highlight>
                  <a:schemeClr val="lt1"/>
                </a:highlight>
              </a:rPr>
              <a:t> have if the SLA was breached?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SLAs are critical for defining expectations in cloud services.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 on metrics, penalties, and clarity.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review and monitor SLAs actively.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What is an SLA?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54054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Formal agreement between a cloud service provider (CSP) and a customer.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highlight>
                  <a:schemeClr val="lt1"/>
                </a:highlight>
              </a:rPr>
              <a:t>Defines measurable metrics like </a:t>
            </a:r>
            <a:r>
              <a:rPr b="1" lang="en-GB">
                <a:highlight>
                  <a:schemeClr val="lt1"/>
                </a:highlight>
              </a:rPr>
              <a:t>uptime</a:t>
            </a:r>
            <a:r>
              <a:rPr lang="en-GB">
                <a:highlight>
                  <a:schemeClr val="lt1"/>
                </a:highlight>
              </a:rPr>
              <a:t>, </a:t>
            </a:r>
            <a:r>
              <a:rPr b="1" lang="en-GB">
                <a:highlight>
                  <a:schemeClr val="lt1"/>
                </a:highlight>
              </a:rPr>
              <a:t>response time</a:t>
            </a:r>
            <a:r>
              <a:rPr lang="en-GB">
                <a:highlight>
                  <a:schemeClr val="lt1"/>
                </a:highlight>
              </a:rPr>
              <a:t>, and </a:t>
            </a:r>
            <a:r>
              <a:rPr b="1" lang="en-GB">
                <a:highlight>
                  <a:schemeClr val="lt1"/>
                </a:highlight>
              </a:rPr>
              <a:t>support</a:t>
            </a:r>
            <a:r>
              <a:rPr lang="en-GB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Legally binding document to ensure accountability.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225" y="1062425"/>
            <a:ext cx="3122100" cy="281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Key Components of an SLA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b="1" lang="en-GB">
                <a:highlight>
                  <a:schemeClr val="lt1"/>
                </a:highlight>
              </a:rPr>
              <a:t>Service Scope</a:t>
            </a:r>
            <a:r>
              <a:rPr lang="en-GB">
                <a:highlight>
                  <a:schemeClr val="lt1"/>
                </a:highlight>
              </a:rPr>
              <a:t>: What services are covered?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b="1" lang="en-GB">
                <a:highlight>
                  <a:schemeClr val="lt1"/>
                </a:highlight>
              </a:rPr>
              <a:t>Performance Metrics</a:t>
            </a:r>
            <a:r>
              <a:rPr lang="en-GB">
                <a:highlight>
                  <a:schemeClr val="lt1"/>
                </a:highlight>
              </a:rPr>
              <a:t>: Uptime (e.g., 99.9%), latency, etc.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b="1" lang="en-GB">
                <a:highlight>
                  <a:schemeClr val="lt1"/>
                </a:highlight>
              </a:rPr>
              <a:t>Responsibilities</a:t>
            </a:r>
            <a:r>
              <a:rPr lang="en-GB">
                <a:highlight>
                  <a:schemeClr val="lt1"/>
                </a:highlight>
              </a:rPr>
              <a:t>: Roles of CSP vs. customer.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b="1" lang="en-GB">
                <a:highlight>
                  <a:schemeClr val="lt1"/>
                </a:highlight>
              </a:rPr>
              <a:t>Penalties</a:t>
            </a:r>
            <a:r>
              <a:rPr lang="en-GB">
                <a:highlight>
                  <a:schemeClr val="lt1"/>
                </a:highlight>
              </a:rPr>
              <a:t>: Credits/refunds for unmet metrics.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AutoNum type="arabicPeriod"/>
            </a:pPr>
            <a:r>
              <a:rPr b="1" lang="en-GB">
                <a:highlight>
                  <a:schemeClr val="lt1"/>
                </a:highlight>
              </a:rPr>
              <a:t>Exclusions</a:t>
            </a:r>
            <a:r>
              <a:rPr lang="en-GB">
                <a:highlight>
                  <a:schemeClr val="lt1"/>
                </a:highlight>
              </a:rPr>
              <a:t>: Situations where SLA doesn’t apply (e.g., outages due to customer error).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Types of Cloud SLAs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Standard SLA</a:t>
            </a:r>
            <a:r>
              <a:rPr lang="en-GB">
                <a:highlight>
                  <a:schemeClr val="lt1"/>
                </a:highlight>
              </a:rPr>
              <a:t>: Predefined terms for all customers (e.g., public cloud providers).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Custom SLA</a:t>
            </a:r>
            <a:r>
              <a:rPr lang="en-GB">
                <a:highlight>
                  <a:schemeClr val="lt1"/>
                </a:highlight>
              </a:rPr>
              <a:t>: Tailored for enterprise clients with specific needs.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Multi-tier SLA</a:t>
            </a:r>
            <a:r>
              <a:rPr lang="en-GB">
                <a:highlight>
                  <a:schemeClr val="lt1"/>
                </a:highlight>
              </a:rPr>
              <a:t>: Different levels for different services (e.g., storage vs. compute).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Importance of SLAs in Cloud Computing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-GB">
                <a:highlight>
                  <a:schemeClr val="lt1"/>
                </a:highlight>
              </a:rPr>
              <a:t>Ensures </a:t>
            </a:r>
            <a:r>
              <a:rPr b="1" lang="en-GB">
                <a:highlight>
                  <a:schemeClr val="lt1"/>
                </a:highlight>
              </a:rPr>
              <a:t>transparency</a:t>
            </a:r>
            <a:r>
              <a:rPr lang="en-GB">
                <a:highlight>
                  <a:schemeClr val="lt1"/>
                </a:highlight>
              </a:rPr>
              <a:t> between CSP and customer.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Minimizes downtime risks with uptime guarantees.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Provides legal recourse for breaches.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Builds trust in cloud adoption.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Common SLA Metrics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Uptime</a:t>
            </a:r>
            <a:r>
              <a:rPr lang="en-GB">
                <a:highlight>
                  <a:schemeClr val="lt1"/>
                </a:highlight>
              </a:rPr>
              <a:t>: e.g., 99.9% ("three nines") = ~8.76 hours downtime/year.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Response Time</a:t>
            </a:r>
            <a:r>
              <a:rPr lang="en-GB">
                <a:highlight>
                  <a:schemeClr val="lt1"/>
                </a:highlight>
              </a:rPr>
              <a:t>: Time to address support tickets.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Data Availability</a:t>
            </a:r>
            <a:r>
              <a:rPr lang="en-GB">
                <a:highlight>
                  <a:schemeClr val="lt1"/>
                </a:highlight>
              </a:rPr>
              <a:t>: Redundancy and backup guarantees.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Security</a:t>
            </a:r>
            <a:r>
              <a:rPr lang="en-GB">
                <a:highlight>
                  <a:schemeClr val="lt1"/>
                </a:highlight>
              </a:rPr>
              <a:t>: Compliance certifications (e.g., ISO 27001).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Calculate the allowable downtime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highlight>
                  <a:schemeClr val="lt1"/>
                </a:highlight>
              </a:rPr>
              <a:t>Determine Total Time in Desired Period</a:t>
            </a:r>
            <a:br>
              <a:rPr b="1" lang="en-GB">
                <a:highlight>
                  <a:schemeClr val="lt1"/>
                </a:highlight>
              </a:rPr>
            </a:br>
            <a:r>
              <a:rPr lang="en-GB">
                <a:highlight>
                  <a:schemeClr val="lt1"/>
                </a:highlight>
              </a:rPr>
              <a:t>For a year:</a:t>
            </a:r>
            <a:br>
              <a:rPr lang="en-GB">
                <a:highlight>
                  <a:schemeClr val="lt1"/>
                </a:highlight>
              </a:rPr>
            </a:br>
            <a:r>
              <a:rPr lang="en-GB">
                <a:highlight>
                  <a:schemeClr val="lt1"/>
                </a:highlight>
              </a:rPr>
              <a:t>365 days/year×24 hours/day=8760 hours/year.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Convert Uptime Percentage to Downtime Fraction</a:t>
            </a:r>
            <a:br>
              <a:rPr b="1" lang="en-GB">
                <a:highlight>
                  <a:schemeClr val="lt1"/>
                </a:highlight>
              </a:rPr>
            </a:br>
            <a:r>
              <a:rPr lang="en-GB">
                <a:highlight>
                  <a:schemeClr val="lt1"/>
                </a:highlight>
              </a:rPr>
              <a:t>Example for 99.9% uptime:</a:t>
            </a:r>
            <a:endParaRPr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GB">
                <a:highlight>
                  <a:schemeClr val="lt1"/>
                </a:highlight>
              </a:rPr>
              <a:t>1−0.999=0.001 (or 0.1%).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Calculate Downtime Duration</a:t>
            </a:r>
            <a:br>
              <a:rPr b="1" lang="en-GB">
                <a:highlight>
                  <a:schemeClr val="lt1"/>
                </a:highlight>
              </a:rPr>
            </a:br>
            <a:r>
              <a:rPr lang="en-GB">
                <a:highlight>
                  <a:schemeClr val="lt1"/>
                </a:highlight>
              </a:rPr>
              <a:t>Multiply downtime fraction by total time: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GB">
                <a:highlight>
                  <a:schemeClr val="lt1"/>
                </a:highlight>
              </a:rPr>
              <a:t>0.001×8760 hours=8.76 hours/year.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General Formula: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highlight>
                  <a:srgbClr val="FFF2CC"/>
                </a:highlight>
              </a:rPr>
              <a:t>Downtime=(1−Uptime Percentage)×Total Time in Period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Examples for Common Uptime SLAs: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highlight>
                  <a:srgbClr val="FCE5CD"/>
                </a:highlight>
              </a:rPr>
              <a:t>Uptime (%)		Downtime per Year	Downtime per Month (30 days)</a:t>
            </a:r>
            <a:endParaRPr>
              <a:highlight>
                <a:srgbClr val="FCE5CD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99.9%			~8.76 hours			~43.8 minutes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99.99%			~52.56 minutes		~4.38 minutes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99.999%			~5.26 minutes		~26.3 seconds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Challenges with SLAs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Complexity</a:t>
            </a:r>
            <a:r>
              <a:rPr lang="en-GB">
                <a:highlight>
                  <a:schemeClr val="lt1"/>
                </a:highlight>
              </a:rPr>
              <a:t>: Hard to measure metrics like performance.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Vagueness</a:t>
            </a:r>
            <a:r>
              <a:rPr lang="en-GB">
                <a:highlight>
                  <a:schemeClr val="lt1"/>
                </a:highlight>
              </a:rPr>
              <a:t>: Ambiguous terms (e.g., "best effort").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Multi-tenancy</a:t>
            </a:r>
            <a:r>
              <a:rPr lang="en-GB">
                <a:highlight>
                  <a:schemeClr val="lt1"/>
                </a:highlight>
              </a:rPr>
              <a:t>: Shared resources may impact performance.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Enforcement</a:t>
            </a:r>
            <a:r>
              <a:rPr lang="en-GB">
                <a:highlight>
                  <a:schemeClr val="lt1"/>
                </a:highlight>
              </a:rPr>
              <a:t>: Difficulty claiming penalties.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