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T Sans Narrow"/>
      <p:regular r:id="rId37"/>
      <p:bold r:id="rId38"/>
    </p:embeddedFont>
    <p:embeddedFont>
      <p:font typeface="Inter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5.xml"/><Relationship Id="rId42" Type="http://schemas.openxmlformats.org/officeDocument/2006/relationships/font" Target="fonts/Inter-boldItalic.fntdata"/><Relationship Id="rId41" Type="http://schemas.openxmlformats.org/officeDocument/2006/relationships/font" Target="fonts/Inter-italic.fntdata"/><Relationship Id="rId22" Type="http://schemas.openxmlformats.org/officeDocument/2006/relationships/slide" Target="slides/slide17.xml"/><Relationship Id="rId44" Type="http://schemas.openxmlformats.org/officeDocument/2006/relationships/font" Target="fonts/OpenSans-bold.fntdata"/><Relationship Id="rId21" Type="http://schemas.openxmlformats.org/officeDocument/2006/relationships/slide" Target="slides/slide16.xml"/><Relationship Id="rId43" Type="http://schemas.openxmlformats.org/officeDocument/2006/relationships/font" Target="fonts/OpenSans-regular.fntdata"/><Relationship Id="rId24" Type="http://schemas.openxmlformats.org/officeDocument/2006/relationships/slide" Target="slides/slide19.xml"/><Relationship Id="rId46" Type="http://schemas.openxmlformats.org/officeDocument/2006/relationships/font" Target="fonts/Open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regular.fntdata"/><Relationship Id="rId16" Type="http://schemas.openxmlformats.org/officeDocument/2006/relationships/slide" Target="slides/slide11.xml"/><Relationship Id="rId38" Type="http://schemas.openxmlformats.org/officeDocument/2006/relationships/font" Target="fonts/PTSansNarrow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SLIDES_API62650580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SLIDES_API62650580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joining instructions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25055789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25055789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299cffe9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299cffe9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299cffe9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299cffe9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299cffe9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299cffe9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SLIDES_API17106224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SLIDES_API17106224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299cffe9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299cffe9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10994482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10994482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299cffe9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299cffe9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SLIDES_API153696997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SLIDES_API153696997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299cffe9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299cffe9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9881658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9881658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299cffe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299cffe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299cffe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299cffe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101735074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10173507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299cffe9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299cffe9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SLIDES_API14335782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SLIDES_API14335782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299cffe9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299cffe9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SLIDES_API196186998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SLIDES_API196186998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299cffe9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299cffe9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299cffe9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299cffe9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299cffe9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299cffe9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299cffe9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299cffe9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299cffe9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299cffe9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SLIDES_API40170718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SLIDES_API40170718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questions from your audience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SLIDES_API121360739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SLIDES_API121360739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299cffe9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299cffe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99cffe9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299cffe9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SLIDES_API14053825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SLIDES_API14053825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299cffe9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299cffe9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Sm9pbg%3D%3D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s://www.sli.do/features-google-slides?payload=eyJwcmVzZW50YXRpb25JZCI6IjFTXzc2YzREaEZRalhoNlZPV1hZR3hvNlkxeU9hdEVDd3A3X2pSbkFGcFhVIiwic2xpZGVJZCI6IlNMSURFU19BUEk2MjY1MDU4MDZfMCIsInR5cGUiOiJTbGlkb0pvaW5pbmcifQ%3D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ZmE3NmUxNzQtMGRjNi00NzViLTg4MjItNDUxMTFkZWVhYjcyIiwicG9sbFV1aWQiOiI5OWJlOTM5Ny1iZWJhLTRmMzUtYTE5NS05Y2QyNjY3ODVmNDUiLCJwcmVzZW50YXRpb25JZCI6IjFTXzc2YzREaEZRalhoNlZPV1hZR3hvNlkxeU9hdEVDd3A3X2pSbkFGcFhVIiwic2xpZGVJZCI6IlNMSURFU19BUEkyNTA1NTc4OThfMCIsInRpbWVsaW5lIjpbeyJzY3JlZW4iOiJRdWl6R2V0UmVhZHkifSx7InBvbGxRdWVzdGlvblV1aWQiOiJmYTc2ZTE3NC0wZGM2LTQ3NWItODgyMi00NTExMWRlZWFiNzIiLCJzaG93Q29ycmVjdEFuc3dlcnMiOmZhbHNlLCJzaG93UmVzdWx0cyI6ZmFsc2UsInZvdGluZ0xvY2tlZCI6ZmFsc2V9LHsicG9sbFF1ZXN0aW9uVXVpZCI6ImZhNzZlMTc0LTBkYzYtNDc1Yi04ODIyLTQ1MTExZGVlYWI3MiIsInNob3dDb3JyZWN0QW5zd2VycyI6ZmFsc2UsInNob3dSZXN1bHRzIjp0cnVlLCJ2b3RpbmdMb2NrZWQiOnRydWV9LHsicG9sbFF1ZXN0aW9uVXVpZCI6ImZhNzZlMTc0LTBkYzYtNDc1Yi04ODIyLTQ1MTExZGVlYWI3MiIsInNob3dDb3JyZWN0QW5zd2VycyI6dHJ1ZSwic2hvd1Jlc3VsdHMiOnRydWUsInZvdGluZ0xvY2tlZCI6dHJ1ZX0seyJwb2xsUXVlc3Rpb25VdWlkIjoiZmE3NmUxNzQtMGRjNi00NzViLTg4MjItNDUxMTFkZWVhYjcyIiwic2NyZWVuIjoiUXVpekludGVyaW1MZWFkZXJib2FyZCJ9XSwidHlwZSI6IlNsaWRvUG9sbCJ9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alculator.aws/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MmFmZDA2NDItODQzNC00NDE1LTg3MDUtZjE4NDMzYThkN2VlIiwicG9sbFV1aWQiOiI5OWJlOTM5Ny1iZWJhLTRmMzUtYTE5NS05Y2QyNjY3ODVmNDUiLCJwcmVzZW50YXRpb25JZCI6IjFTXzc2YzREaEZRalhoNlZPV1hZR3hvNlkxeU9hdEVDd3A3X2pSbkFGcFhVIiwic2xpZGVJZCI6IlNMSURFU19BUEkxNzEwNjIyNDUzXzAiLCJ0aW1lbGluZSI6W3sic2NyZWVuIjoiUXVpekdldFJlYWR5In0seyJwb2xsUXVlc3Rpb25VdWlkIjoiMmFmZDA2NDItODQzNC00NDE1LTg3MDUtZjE4NDMzYThkN2VlIiwic2hvd0NvcnJlY3RBbnN3ZXJzIjpmYWxzZSwic2hvd1Jlc3VsdHMiOmZhbHNlLCJ2b3RpbmdMb2NrZWQiOmZhbHNlfSx7InBvbGxRdWVzdGlvblV1aWQiOiIyYWZkMDY0Mi04NDM0LTQ0MTUtODcwNS1mMTg0MzNhOGQ3ZWUiLCJzaG93Q29ycmVjdEFuc3dlcnMiOmZhbHNlLCJzaG93UmVzdWx0cyI6dHJ1ZSwidm90aW5nTG9ja2VkIjp0cnVlfSx7InBvbGxRdWVzdGlvblV1aWQiOiIyYWZkMDY0Mi04NDM0LTQ0MTUtODcwNS1mMTg0MzNhOGQ3ZWUiLCJzaG93Q29ycmVjdEFuc3dlcnMiOnRydWUsInNob3dSZXN1bHRzIjp0cnVlLCJ2b3RpbmdMb2NrZWQiOnRydWV9LHsicG9sbFF1ZXN0aW9uVXVpZCI6IjJhZmQwNjQyLTg0MzQtNDQxNS04NzA1LWYxODQzM2E4ZDdlZSIsInNjcmVlbiI6IlF1aXpJbnRlcmltTGVhZGVyYm9hcmQifV0sInR5cGUiOiJTbGlkb1BvbGwifQ%3D%3D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ZTNkYmRmN2EtMWUzMi00YzgyLTlmODAtMWNhOTIwMzBmMDk3IiwicG9sbFV1aWQiOiI5OWJlOTM5Ny1iZWJhLTRmMzUtYTE5NS05Y2QyNjY3ODVmNDUiLCJwcmVzZW50YXRpb25JZCI6IjFTXzc2YzREaEZRalhoNlZPV1hZR3hvNlkxeU9hdEVDd3A3X2pSbkFGcFhVIiwic2xpZGVJZCI6IlNMSURFU19BUEkxMDk5NDQ4Mjc3XzAiLCJ0aW1lbGluZSI6W3sic2NyZWVuIjoiUXVpekdldFJlYWR5In0seyJwb2xsUXVlc3Rpb25VdWlkIjoiZTNkYmRmN2EtMWUzMi00YzgyLTlmODAtMWNhOTIwMzBmMDk3Iiwic2hvd0NvcnJlY3RBbnN3ZXJzIjpmYWxzZSwic2hvd1Jlc3VsdHMiOmZhbHNlLCJ2b3RpbmdMb2NrZWQiOmZhbHNlfSx7InBvbGxRdWVzdGlvblV1aWQiOiJlM2RiZGY3YS0xZTMyLTRjODItOWY4MC0xY2E5MjAzMGYwOTciLCJzaG93Q29ycmVjdEFuc3dlcnMiOmZhbHNlLCJzaG93UmVzdWx0cyI6dHJ1ZSwidm90aW5nTG9ja2VkIjp0cnVlfSx7InBvbGxRdWVzdGlvblV1aWQiOiJlM2RiZGY3YS0xZTMyLTRjODItOWY4MC0xY2E5MjAzMGYwOTciLCJzaG93Q29ycmVjdEFuc3dlcnMiOnRydWUsInNob3dSZXN1bHRzIjp0cnVlLCJ2b3RpbmdMb2NrZWQiOnRydWV9LHsicG9sbFF1ZXN0aW9uVXVpZCI6ImUzZGJkZjdhLTFlMzItNGM4Mi05ZjgwLTFjYTkyMDMwZjA5NyIsInNjcmVlbiI6IlF1aXpJbnRlcmltTGVhZGVyYm9hcmQifV0sInR5cGUiOiJTbGlkb1BvbGwifQ%3D%3D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NzRjZDk0NWYtMDhlNy00YjlhLTkwMjYtMWNmMTJkMmIwNjBhIiwicG9sbFV1aWQiOiI5OWJlOTM5Ny1iZWJhLTRmMzUtYTE5NS05Y2QyNjY3ODVmNDUiLCJwcmVzZW50YXRpb25JZCI6IjFTXzc2YzREaEZRalhoNlZPV1hZR3hvNlkxeU9hdEVDd3A3X2pSbkFGcFhVIiwic2xpZGVJZCI6IlNMSURFU19BUEkxNTM2OTY5OTc1XzAiLCJ0aW1lbGluZSI6W3sic2NyZWVuIjoiUXVpekdldFJlYWR5In0seyJwb2xsUXVlc3Rpb25VdWlkIjoiNzRjZDk0NWYtMDhlNy00YjlhLTkwMjYtMWNmMTJkMmIwNjBhIiwic2hvd0NvcnJlY3RBbnN3ZXJzIjpmYWxzZSwic2hvd1Jlc3VsdHMiOmZhbHNlLCJ2b3RpbmdMb2NrZWQiOmZhbHNlfSx7InBvbGxRdWVzdGlvblV1aWQiOiI3NGNkOTQ1Zi0wOGU3LTRiOWEtOTAyNi0xY2YxMmQyYjA2MGEiLCJzaG93Q29ycmVjdEFuc3dlcnMiOmZhbHNlLCJzaG93UmVzdWx0cyI6dHJ1ZSwidm90aW5nTG9ja2VkIjp0cnVlfSx7InBvbGxRdWVzdGlvblV1aWQiOiI3NGNkOTQ1Zi0wOGU3LTRiOWEtOTAyNi0xY2YxMmQyYjA2MGEiLCJzaG93Q29ycmVjdEFuc3dlcnMiOnRydWUsInNob3dSZXN1bHRzIjp0cnVlLCJ2b3RpbmdMb2NrZWQiOnRydWV9LHsicG9sbFF1ZXN0aW9uVXVpZCI6Ijc0Y2Q5NDVmLTA4ZTctNGI5YS05MDI2LTFjZjEyZDJiMDYwYSIsInNjcmVlbiI6IlF1aXpJbnRlcmltTGVhZGVyYm9hcmQifV0sInR5cGUiOiJTbGlkb1BvbGwifQ%3D%3D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T3BlblRleHQ%3D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s://www.sli.do/features-google-slides?payload=eyJwb2xsVXVpZCI6ImRlMzIzZTcyLTA3MDgtNGM5YS05NWM2LWNmMDg3ZTk1ZWRjOCIsInByZXNlbnRhdGlvbklkIjoiMVNfNzZjNERoRlFqWGg2Vk9XWFlHeG82WTF5T2F0RUN3cDdfalJuQUZwWFUiLCJzbGlkZUlkIjoiU0xJREVTX0FQSTE5ODgxNjU4NzJfMCIsInRpbWVsaW5lIjpbeyJwb2xsUXVlc3Rpb25VdWlkIjoiZDUzYmQwNDUtOTBjNi00YzQ1LTljOTUtYzEyMDYxYTBmMWUzIiwic2hvd1Jlc3VsdHMiOmZhbHNlfSx7InBvbGxRdWVzdGlvblV1aWQiOiJkNTNiZDA0NS05MGM2LTRjNDUtOWM5NS1jMTIwNjFhMGYxZTMiLCJzaG93UmVzdWx0cyI6dHJ1ZX1dLCJ0eXBlIjoiU2xpZG9Qb2xsIn0%3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NTJlMTc5MjgtYWNkNC00YjFlLWJkYzAtNmQ0MWM5MWQ5YTJkIiwicG9sbFV1aWQiOiI5OWJlOTM5Ny1iZWJhLTRmMzUtYTE5NS05Y2QyNjY3ODVmNDUiLCJwcmVzZW50YXRpb25JZCI6IjFTXzc2YzREaEZRalhoNlZPV1hZR3hvNlkxeU9hdEVDd3A3X2pSbkFGcFhVIiwic2xpZGVJZCI6IlNMSURFU19BUEkxMDE3MzUwNzQxXzAiLCJ0aW1lbGluZSI6W3sic2NyZWVuIjoiUXVpekdldFJlYWR5In0seyJwb2xsUXVlc3Rpb25VdWlkIjoiNTJlMTc5MjgtYWNkNC00YjFlLWJkYzAtNmQ0MWM5MWQ5YTJkIiwic2hvd0NvcnJlY3RBbnN3ZXJzIjpmYWxzZSwic2hvd1Jlc3VsdHMiOmZhbHNlLCJ2b3RpbmdMb2NrZWQiOmZhbHNlfSx7InBvbGxRdWVzdGlvblV1aWQiOiI1MmUxNzkyOC1hY2Q0LTRiMWUtYmRjMC02ZDQxYzkxZDlhMmQiLCJzaG93Q29ycmVjdEFuc3dlcnMiOmZhbHNlLCJzaG93UmVzdWx0cyI6dHJ1ZSwidm90aW5nTG9ja2VkIjp0cnVlfSx7InBvbGxRdWVzdGlvblV1aWQiOiI1MmUxNzkyOC1hY2Q0LTRiMWUtYmRjMC02ZDQxYzkxZDlhMmQiLCJzaG93Q29ycmVjdEFuc3dlcnMiOnRydWUsInNob3dSZXN1bHRzIjp0cnVlLCJ2b3RpbmdMb2NrZWQiOnRydWV9LHsicG9sbFF1ZXN0aW9uVXVpZCI6IjUyZTE3OTI4LWFjZDQtNGIxZS1iZGMwLTZkNDFjOTFkOWEyZCIsInNjcmVlbiI6IlF1aXpJbnRlcmltTGVhZGVyYm9hcmQifV0sInR5cGUiOiJTbGlkb1BvbGwifQ%3D%3D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NzkyNTA1NDAtZGM1OC00Y2VjLWFhNTMtY2M1NTNjMzY1ODU4IiwicG9sbFV1aWQiOiI5OWJlOTM5Ny1iZWJhLTRmMzUtYTE5NS05Y2QyNjY3ODVmNDUiLCJwcmVzZW50YXRpb25JZCI6IjFTXzc2YzREaEZRalhoNlZPV1hZR3hvNlkxeU9hdEVDd3A3X2pSbkFGcFhVIiwic2xpZGVJZCI6IlNMSURFU19BUEkxNDMzNTc4MjgyXzAiLCJ0aW1lbGluZSI6W3sic2NyZWVuIjoiUXVpekdldFJlYWR5In0seyJwb2xsUXVlc3Rpb25VdWlkIjoiNzkyNTA1NDAtZGM1OC00Y2VjLWFhNTMtY2M1NTNjMzY1ODU4Iiwic2hvd0NvcnJlY3RBbnN3ZXJzIjpmYWxzZSwic2hvd1Jlc3VsdHMiOmZhbHNlLCJ2b3RpbmdMb2NrZWQiOmZhbHNlfSx7InBvbGxRdWVzdGlvblV1aWQiOiI3OTI1MDU0MC1kYzU4LTRjZWMtYWE1My1jYzU1M2MzNjU4NTgiLCJzaG93Q29ycmVjdEFuc3dlcnMiOmZhbHNlLCJzaG93UmVzdWx0cyI6dHJ1ZSwidm90aW5nTG9ja2VkIjp0cnVlfSx7InBvbGxRdWVzdGlvblV1aWQiOiI3OTI1MDU0MC1kYzU4LTRjZWMtYWE1My1jYzU1M2MzNjU4NTgiLCJzaG93Q29ycmVjdEFuc3dlcnMiOnRydWUsInNob3dSZXN1bHRzIjp0cnVlLCJ2b3RpbmdMb2NrZWQiOnRydWV9LHsicG9sbFF1ZXN0aW9uVXVpZCI6Ijc5MjUwNTQwLWRjNTgtNGNlYy1hYTUzLWNjNTUzYzM2NTg1OCIsInNjcmVlbiI6IlF1aXpJbnRlcmltTGVhZGVyYm9hcmQifV0sInR5cGUiOiJTbGlkb1BvbGwifQ%3D%3D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33.png"/><Relationship Id="rId5" Type="http://schemas.openxmlformats.org/officeDocument/2006/relationships/image" Target="../media/image25.png"/><Relationship Id="rId6" Type="http://schemas.openxmlformats.org/officeDocument/2006/relationships/hyperlink" Target="https://www.sli.do/features-google-slides?payload=eyJwb2xsUXVlc3Rpb25VdWlkIjoiMzNkOWIzNDQtYTBhYi00Yzk0LWJmNzMtZTgxZGY0MGRhMDJiIiwicG9sbFV1aWQiOiI5OWJlOTM5Ny1iZWJhLTRmMzUtYTE5NS05Y2QyNjY3ODVmNDUiLCJwcmVzZW50YXRpb25JZCI6IjFTXzc2YzREaEZRalhoNlZPV1hZR3hvNlkxeU9hdEVDd3A3X2pSbkFGcFhVIiwic2xpZGVJZCI6IlNMSURFU19BUEkxOTYxODY5OTgzXzAiLCJ0aW1lbGluZSI6W3sic2NyZWVuIjoiUXVpekdldFJlYWR5In0seyJwb2xsUXVlc3Rpb25VdWlkIjoiMzNkOWIzNDQtYTBhYi00Yzk0LWJmNzMtZTgxZGY0MGRhMDJiIiwic2hvd0NvcnJlY3RBbnN3ZXJzIjpmYWxzZSwic2hvd1Jlc3VsdHMiOmZhbHNlLCJ2b3RpbmdMb2NrZWQiOmZhbHNlfSx7InBvbGxRdWVzdGlvblV1aWQiOiIzM2Q5YjM0NC1hMGFiLTRjOTQtYmY3My1lODFkZjQwZGEwMmIiLCJzaG93Q29ycmVjdEFuc3dlcnMiOmZhbHNlLCJzaG93UmVzdWx0cyI6dHJ1ZSwidm90aW5nTG9ja2VkIjp0cnVlfSx7InBvbGxRdWVzdGlvblV1aWQiOiIzM2Q5YjM0NC1hMGFiLTRjOTQtYmY3My1lODFkZjQwZGEwMmIiLCJzaG93Q29ycmVjdEFuc3dlcnMiOnRydWUsInNob3dSZXN1bHRzIjp0cnVlLCJ2b3RpbmdMb2NrZWQiOnRydWV9LHsicG9sbFF1ZXN0aW9uVXVpZCI6IjMzZDliMzQ0LWEwYWItNGM5NC1iZjczLWU4MWRmNDBkYTAyYiIsInNjcmVlbiI6IlF1aXpMZWFkZXJib2FyZCIsInNob3dDb3JyZWN0QW5zd2VycyI6dHJ1ZSwic2hvd1Jlc3VsdHMiOnRydWUsInZvdGluZ0xvY2tlZCI6dHJ1ZX1dLCJ0eXBlIjoiU2xpZG9Qb2xsIn0%3D" TargetMode="External"/><Relationship Id="rId7" Type="http://schemas.openxmlformats.org/officeDocument/2006/relationships/image" Target="../media/image16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UE%3D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37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s://www.sli.do/features-google-slides?payload=eyJwcmVzZW50YXRpb25JZCI6IjFTXzc2YzREaEZRalhoNlZPV1hZR3hvNlkxeU9hdEVDd3A3X2pSbkFGcFhVIiwic2xpZGVJZCI6IlNMSURFU19BUEk0MDE3MDcxODZfMCIsInR5cGUiOiJTbGlkb1FBIn0%3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33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s://www.sli.do/features-google-slides?payload=eyJwb2xsUXVlc3Rpb25VdWlkIjoiZTk0YjI3MzktZWE5Yy00MmZmLThhZmQtMDlkYzhhODlhMWFlIiwicG9sbFV1aWQiOiI5OWJlOTM5Ny1iZWJhLTRmMzUtYTE5NS05Y2QyNjY3ODVmNDUiLCJwcmVzZW50YXRpb25JZCI6IjFTXzc2YzREaEZRalhoNlZPV1hZR3hvNlkxeU9hdEVDd3A3X2pSbkFGcFhVIiwic2xpZGVJZCI6IlNMSURFU19BUEkxMjEzNjA3MzkxXzAiLCJ0aW1lbGluZSI6W3sic2NyZWVuIjoiUXVpekpvaW5pbmcifSx7InBvbGxRdWVzdGlvblV1aWQiOiJlOTRiMjczOS1lYTljLTQyZmYtOGFmZC0wOWRjOGE4OWExYWUiLCJzaG93Q29ycmVjdEFuc3dlcnMiOmZhbHNlLCJzaG93UmVzdWx0cyI6ZmFsc2UsInZvdGluZ0xvY2tlZCI6ZmFsc2V9LHsicG9sbFF1ZXN0aW9uVXVpZCI6ImU5NGIyNzM5LWVhOWMtNDJmZi04YWZkLTA5ZGM4YTg5YTFhZSIsInNob3dDb3JyZWN0QW5zd2VycyI6ZmFsc2UsInNob3dSZXN1bHRzIjp0cnVlLCJ2b3RpbmdMb2NrZWQiOnRydWV9LHsicG9sbFF1ZXN0aW9uVXVpZCI6ImU5NGIyNzM5LWVhOWMtNDJmZi04YWZkLTA5ZGM4YTg5YTFhZSIsInNob3dDb3JyZWN0QW5zd2VycyI6dHJ1ZSwic2hvd1Jlc3VsdHMiOnRydWUsInZvdGluZ0xvY2tlZCI6dHJ1ZX1dLCJ0eXBlIjoiU2xpZG9Qb2xsIn0%3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16.png"/><Relationship Id="rId5" Type="http://schemas.openxmlformats.org/officeDocument/2006/relationships/image" Target="../media/image33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25.png"/><Relationship Id="rId8" Type="http://schemas.openxmlformats.org/officeDocument/2006/relationships/hyperlink" Target="https://www.sli.do/features-google-slides?payload=eyJwb2xsUXVlc3Rpb25VdWlkIjoiMThiNjY0OGYtMGI2Zi00ZjZmLWFjN2EtN2QyNTMxNzBkZDBjIiwicG9sbFV1aWQiOiI5OWJlOTM5Ny1iZWJhLTRmMzUtYTE5NS05Y2QyNjY3ODVmNDUiLCJwcmVzZW50YXRpb25JZCI6IjFTXzc2YzREaEZRalhoNlZPV1hZR3hvNlkxeU9hdEVDd3A3X2pSbkFGcFhVIiwic2xpZGVJZCI6IlNMSURFU19BUEkxNDA1MzgyNTMxXzAiLCJ0aW1lbGluZSI6W3sic2NyZWVuIjoiUXVpekdldFJlYWR5In0seyJwb2xsUXVlc3Rpb25VdWlkIjoiMThiNjY0OGYtMGI2Zi00ZjZmLWFjN2EtN2QyNTMxNzBkZDBjIiwic2hvd0NvcnJlY3RBbnN3ZXJzIjpmYWxzZSwic2hvd1Jlc3VsdHMiOmZhbHNlLCJ2b3RpbmdMb2NrZWQiOmZhbHNlfSx7InBvbGxRdWVzdGlvblV1aWQiOiIxOGI2NjQ4Zi0wYjZmLTRmNmYtYWM3YS03ZDI1MzE3MGRkMGMiLCJzaG93Q29ycmVjdEFuc3dlcnMiOmZhbHNlLCJzaG93UmVzdWx0cyI6dHJ1ZSwidm90aW5nTG9ja2VkIjp0cnVlfSx7InBvbGxRdWVzdGlvblV1aWQiOiIxOGI2NjQ4Zi0wYjZmLTRmNmYtYWM3YS03ZDI1MzE3MGRkMGMiLCJzaG93Q29ycmVjdEFuc3dlcnMiOnRydWUsInNob3dSZXN1bHRzIjp0cnVlLCJ2b3RpbmdMb2NrZWQiOnRydWV9LHsicG9sbFF1ZXN0aW9uVXVpZCI6IjE4YjY2NDhmLTBiNmYtNGY2Zi1hYzdhLTdkMjUzMTcwZGQwYyIsInNjcmVlbiI6IlF1aXpJbnRlcmltTGVhZGVyYm9hcmQifV0sInR5cGUiOiJTbGlkb1BvbGwifQ%3D%3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68" name="Google Shape;68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9" name="Google Shape;69;p1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Join at slido.com</a:t>
            </a:r>
            <a:b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#4178747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3" name="Google Shape;73;p1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51" name="Google Shape;151;p22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AWS pricing model provides the highest discount but with the risk of interruption?</a:t>
            </a:r>
            <a:endParaRPr b="1" sz="28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55" name="Google Shape;155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56" name="Google Shape;156;p2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AWS Pricing Calculator?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266325"/>
            <a:ext cx="516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tool to estimate AWS service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Helps in planning and forecasting.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all major AWS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URL: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https://calculator.aws/</a:t>
            </a: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6041" r="55003" t="0"/>
          <a:stretch/>
        </p:blipFill>
        <p:spPr>
          <a:xfrm>
            <a:off x="5746950" y="1113125"/>
            <a:ext cx="2859776" cy="3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QPS and Storage Requirement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60885" l="0" r="0" t="0"/>
          <a:stretch/>
        </p:blipFill>
        <p:spPr>
          <a:xfrm>
            <a:off x="0" y="1266325"/>
            <a:ext cx="9144002" cy="2891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500" y="1222575"/>
            <a:ext cx="6225174" cy="36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84" name="Google Shape;184;p2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the primary purpose of AWS Pricing Calculator?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88" name="Google Shape;188;p2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89" name="Google Shape;189;p2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AWS Pricing Calculator</a:t>
            </a:r>
            <a:endParaRPr/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Detailed Estimates:</a:t>
            </a:r>
            <a:r>
              <a:rPr lang="en-GB"/>
              <a:t> Resource-level cost breakdown.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Export and Share Estimates.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Customization:</a:t>
            </a:r>
            <a:r>
              <a:rPr lang="en-GB"/>
              <a:t> Customize pricing based on regions, storage, data transfer,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Savings Estimates:</a:t>
            </a:r>
            <a:r>
              <a:rPr lang="en-GB"/>
              <a:t> Compare On-Demand vs Reserved pricing.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02" name="Google Shape;202;p28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NOT a feature of AWS Pricing Calculator?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8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06" name="Google Shape;206;p2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07" name="Google Shape;207;p28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AWS Pricing Calculator – Step-by-Step</a:t>
            </a:r>
            <a:endParaRPr/>
          </a:p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Choose Services – Select EC2, S3, RDS,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Configure Requirements – Instance type, storage, region.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Estimate Costs – Check pricing breakdown.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Compare Pricing Models – On-demand vs Reserved.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Export &amp; Share Report.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20" name="Google Shape;220;p30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is the first step when using AWS Pricing Calculator?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24" name="Google Shape;224;p30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25" name="Google Shape;225;p3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AWS Budgets Tool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AWS Budgets?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custom cost and usage budgets.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Receive alerts via email or SNS.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 actual vs forecasted spend.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Supports</a:t>
            </a:r>
            <a:r>
              <a:rPr lang="en-GB"/>
              <a:t>: Service, Linked Accounts, Tags.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8698750" y="-262375"/>
            <a:ext cx="84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550" y="1266325"/>
            <a:ext cx="1483550" cy="14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6723000" y="3059150"/>
            <a:ext cx="19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6912325" y="319287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795325" y="2749875"/>
            <a:ext cx="16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AWS Budgets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80" name="Google Shape;8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81" name="Google Shape;81;p1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Infrastructure as a Code (IaC)? Give an example.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5" name="Google Shape;85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8603"/>
            <a:ext cx="9144000" cy="4646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83" y="0"/>
            <a:ext cx="89956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57" name="Google Shape;257;p3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can AWS Budgets NOT alert you about?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3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1" name="Google Shape;261;p3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62" name="Google Shape;262;p3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Cost Explorer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AWS Cost Explorer?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Visualize and analyze AWS spending.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Track spend trends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Forecast future costs.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Granular Filtering: By service, linked account, region,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75" name="Google Shape;275;p3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does AWS Cost Explorer primarily help with?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79" name="Google Shape;279;p3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80" name="Google Shape;280;p3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 for Cost Optimization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Enable AWS Budgets &amp; Alerts.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Reserved &amp; Spot Instances when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Right-size Instances &amp; 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Auto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Monitor with Cost Explorer.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93" name="Google Shape;293;p38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NOT a cost optimization best practice?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6" name="Google Shape;29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97" name="Google Shape;297;p3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98" name="Google Shape;298;p38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</a:t>
            </a:r>
            <a:r>
              <a:rPr lang="en-GB"/>
              <a:t>scenario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startup is building a web application on AWS. Initially, they deployed all EC2 instances as On-Demand. Their monthly AWS bill is higher than expected. They want to reduce costs without compromising performance for predictable workloads.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Life </a:t>
            </a:r>
            <a:r>
              <a:rPr lang="en-GB"/>
              <a:t>scenario</a:t>
            </a:r>
            <a:endParaRPr/>
          </a:p>
        </p:txBody>
      </p:sp>
      <p:sp>
        <p:nvSpPr>
          <p:cNvPr id="310" name="Google Shape;310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startup is building a web application on AWS. Initially, they deployed all EC2 instances as On-Demand. Their monthly AWS bill is higher than expected. They want to reduce costs without compromising performance for predictable workloads.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Reserved Instances for predictable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Spot Instances for flexible or batch workloads.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Set up AWS Budgets for monthly cost alerts.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AWS Pricing Calculator to estimate and compare costs.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2</a:t>
            </a:r>
            <a:endParaRPr/>
          </a:p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company has moved its internal CRM system to AWS. They want to predict their monthly cloud bill and monitor if spending exceeds 80% of their budget.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Question: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Which AWS tools should they use to estimate and monitor costs? Explain how these tools will help.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Quiz 3 Topics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22. AWS Security: KMS, WAF, and Shield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23. Capacity Planning &amp; Cloud Brokers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24. Service-Level Agreements (SLAs) in Cloud Computing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25. CI_CD_ Streamlining Software Delivery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26. Serverless Computing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27. IAC(Cloudformation), Monitoring &amp; Logging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2</a:t>
            </a:r>
            <a:endParaRPr/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company has moved its internal CRM system to AWS. They want to predict their monthly cloud bill and monitor if spending exceeds 80% of their budget.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Question: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Which AWS tools should they use to estimate and monitor costs? Explain how these tools will help.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AWS Pricing Calculator to estimate costs based on their infrastructure.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AWS Budgets to set a monthly budget and get alerts when spending exceeds 80%.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329" name="Google Shape;329;p4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330" name="Google Shape;330;p4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Audience Q&amp;A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334" name="Google Shape;334;p4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98" name="Google Shape;98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99" name="Google Shape;99;p1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your Quiz 2 experience?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03" name="Google Shape;103;p1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360"/>
              <a:t>AWS Budget and Cost Optimisation</a:t>
            </a:r>
            <a:endParaRPr sz="4360"/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Optimization &amp; Budgeting Tools - Pricing Calculator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Cost Optimization </a:t>
            </a:r>
            <a:r>
              <a:rPr lang="en-GB"/>
              <a:t>&amp; Budgeting Tools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66325"/>
            <a:ext cx="597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Cost Optimization in AWS focuses on minimizing expenses while </a:t>
            </a:r>
            <a:r>
              <a:rPr b="1" lang="en-GB"/>
              <a:t>maintaining performance and security.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Factors: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Right-Sizing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Choosing the Right Pricing Model (On-demand, Reserved Instances, Spot Instances)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Monitoring and Automation</a:t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3550" y="1266325"/>
            <a:ext cx="1483550" cy="148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6723000" y="3059150"/>
            <a:ext cx="19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912325" y="3192875"/>
            <a:ext cx="2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795325" y="2749875"/>
            <a:ext cx="168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AWS Budgets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620" y="0"/>
            <a:ext cx="643876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33" name="Google Shape;133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34" name="Google Shape;134;p20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NOT a key factor in AWS cost optimization?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38" name="Google Shape;138;p2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Pricing Models Overview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69600" y="1324850"/>
            <a:ext cx="871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On-Demand Instances: </a:t>
            </a:r>
            <a:r>
              <a:rPr lang="en-GB"/>
              <a:t>Pay-as-you-go.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Reserved Instances:</a:t>
            </a:r>
            <a:r>
              <a:rPr lang="en-GB"/>
              <a:t> 1 to 3-year commitment for discounted pricing.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Spot Instances: </a:t>
            </a:r>
            <a:r>
              <a:rPr lang="en-GB"/>
              <a:t>Up to 90% discount but can be interrupted.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Savings Plans: </a:t>
            </a:r>
            <a:r>
              <a:rPr lang="en-GB"/>
              <a:t>Flexible pricing for consistent usage.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