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af9ca628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af9ca628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af9ca628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af9ca628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af9ca628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af9ca628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af9ca628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af9ca628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af9ca628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af9ca628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af9ca628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af9ca628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c714c59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c714c5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af9ca628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af9ca628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af9ca628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af9ca62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af9ca628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af9ca628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af9ca628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af9ca628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af9ca628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af9ca628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5" y="152400"/>
            <a:ext cx="8925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Use Cases for API Gateways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AutoNum type="arabicPeriod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Microservices: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Manages communication between services.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AutoNum type="arabicPeriod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Serverless Applications: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Routes traffic to serverless functions.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AutoNum type="arabicPeriod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Mobile Applications: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Simplifies backend interactions for mobile apps.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AutoNum type="arabicPeriod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IoT Devices: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Handles high traffic from IoT devices efficiently.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AutoNum type="arabicPeriod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Third-Party Integrations: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Provides a unified interface for external APIs.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for API Gateways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Secure API Endpoints: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Implement strong authentication mechanisms.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Enable Logging and Monitoring: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Track API usage and performance.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Optimize Caching: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Reduce latency and improve performance.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Set Rate Limits: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Prevent abuse and ensure fairness.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Plan for Scalability: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Design the gateway to handle traffic spikes.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Documentation: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Provide clear guidelines for developers.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Real-World API Gateway Providers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AWS API Gateway: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Fully managed service for building and deploying APIs.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Kong: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Open-source gateway with advanced plugins.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Apigee: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Google’s API management solution.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NGINX: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Combines reverse proxy with API management features.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Azure API Management: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Integrates seamlessly with Azure services.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Key Points: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API Gateways centralize and secure API traffic management.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They play a crucial role in modern architectures like microservices.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Action Item: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Explore API Gateway solutions for your next project.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API Gateway</a:t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Managing Communication in Modern Architectures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an API Gateway?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</a:t>
            </a:r>
            <a:r>
              <a:rPr b="1" lang="en-GB"/>
              <a:t>API Gateway</a:t>
            </a:r>
            <a:r>
              <a:rPr lang="en-GB"/>
              <a:t> is a server that acts as an intermediary between clients and backend services, managing API calls, authentication, and traffic.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Core Functions: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Request routing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Authentication and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Rate limiting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Monitoring and analytics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Real-World Examples:</a:t>
            </a:r>
            <a:r>
              <a:rPr lang="en-GB"/>
              <a:t> AWS API Gateway, Kong, Apigee, NGINX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24" y="0"/>
            <a:ext cx="59483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an API Gateway?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Simplified Client Interaction: </a:t>
            </a:r>
            <a:r>
              <a:rPr lang="en-GB"/>
              <a:t>Combines multiple APIs into a single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Enhanced Security:</a:t>
            </a:r>
            <a:r>
              <a:rPr lang="en-GB"/>
              <a:t> Centralized authentication and authorization mechanisms.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Scalability:</a:t>
            </a:r>
            <a:r>
              <a:rPr lang="en-GB"/>
              <a:t> Distributes traffic across backend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Monitoring:</a:t>
            </a:r>
            <a:r>
              <a:rPr lang="en-GB"/>
              <a:t> Tracks usage patterns and performance metrics.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Performance Optimization:</a:t>
            </a:r>
            <a:r>
              <a:rPr lang="en-GB"/>
              <a:t> Provides caching to reduce latency.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API Gateway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Client:</a:t>
            </a:r>
            <a:r>
              <a:rPr lang="en-GB"/>
              <a:t> Sends requests to the API Gateway.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API Gateway:</a:t>
            </a:r>
            <a:r>
              <a:rPr lang="en-GB"/>
              <a:t> Processes the request, applies security checks, and routes it to the appropriate backend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Backend Services:</a:t>
            </a:r>
            <a:r>
              <a:rPr lang="en-GB"/>
              <a:t> Handle the actual functionality, such as database queries or business logic.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Response Flow:</a:t>
            </a:r>
            <a:r>
              <a:rPr lang="en-GB"/>
              <a:t> Backend -&gt; API Gateway -&gt; Client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an API Gateway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AutoNum type="arabicPeriod"/>
            </a:pPr>
            <a:r>
              <a:rPr b="1" lang="en-GB" sz="2300">
                <a:latin typeface="PT Sans Narrow"/>
                <a:ea typeface="PT Sans Narrow"/>
                <a:cs typeface="PT Sans Narrow"/>
                <a:sym typeface="PT Sans Narrow"/>
              </a:rPr>
              <a:t>Authentication and Authorization:</a:t>
            </a:r>
            <a:r>
              <a:rPr lang="en-GB" sz="2300">
                <a:latin typeface="PT Sans Narrow"/>
                <a:ea typeface="PT Sans Narrow"/>
                <a:cs typeface="PT Sans Narrow"/>
                <a:sym typeface="PT Sans Narrow"/>
              </a:rPr>
              <a:t> Ensures secure access to APIs.</a:t>
            </a:r>
            <a:endParaRPr sz="2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AutoNum type="arabicPeriod"/>
            </a:pPr>
            <a:r>
              <a:rPr b="1" lang="en-GB" sz="2300">
                <a:latin typeface="PT Sans Narrow"/>
                <a:ea typeface="PT Sans Narrow"/>
                <a:cs typeface="PT Sans Narrow"/>
                <a:sym typeface="PT Sans Narrow"/>
              </a:rPr>
              <a:t>Rate Limiting:</a:t>
            </a:r>
            <a:r>
              <a:rPr lang="en-GB" sz="2300">
                <a:latin typeface="PT Sans Narrow"/>
                <a:ea typeface="PT Sans Narrow"/>
                <a:cs typeface="PT Sans Narrow"/>
                <a:sym typeface="PT Sans Narrow"/>
              </a:rPr>
              <a:t> Prevents abuse by limiting the number of requests.</a:t>
            </a:r>
            <a:endParaRPr sz="2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AutoNum type="arabicPeriod"/>
            </a:pPr>
            <a:r>
              <a:rPr b="1" lang="en-GB" sz="2300">
                <a:latin typeface="PT Sans Narrow"/>
                <a:ea typeface="PT Sans Narrow"/>
                <a:cs typeface="PT Sans Narrow"/>
                <a:sym typeface="PT Sans Narrow"/>
              </a:rPr>
              <a:t>Load Balancing:</a:t>
            </a:r>
            <a:r>
              <a:rPr lang="en-GB" sz="2300">
                <a:latin typeface="PT Sans Narrow"/>
                <a:ea typeface="PT Sans Narrow"/>
                <a:cs typeface="PT Sans Narrow"/>
                <a:sym typeface="PT Sans Narrow"/>
              </a:rPr>
              <a:t> Distributes incoming requests across multiple backend services.</a:t>
            </a:r>
            <a:endParaRPr sz="2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AutoNum type="arabicPeriod"/>
            </a:pPr>
            <a:r>
              <a:rPr b="1" lang="en-GB" sz="2300">
                <a:latin typeface="PT Sans Narrow"/>
                <a:ea typeface="PT Sans Narrow"/>
                <a:cs typeface="PT Sans Narrow"/>
                <a:sym typeface="PT Sans Narrow"/>
              </a:rPr>
              <a:t>Caching:</a:t>
            </a:r>
            <a:r>
              <a:rPr lang="en-GB" sz="2300">
                <a:latin typeface="PT Sans Narrow"/>
                <a:ea typeface="PT Sans Narrow"/>
                <a:cs typeface="PT Sans Narrow"/>
                <a:sym typeface="PT Sans Narrow"/>
              </a:rPr>
              <a:t> Reduces response times for repeated requests.</a:t>
            </a:r>
            <a:endParaRPr sz="2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AutoNum type="arabicPeriod"/>
            </a:pPr>
            <a:r>
              <a:rPr b="1" lang="en-GB" sz="2300">
                <a:latin typeface="PT Sans Narrow"/>
                <a:ea typeface="PT Sans Narrow"/>
                <a:cs typeface="PT Sans Narrow"/>
                <a:sym typeface="PT Sans Narrow"/>
              </a:rPr>
              <a:t>Traffic Shaping:</a:t>
            </a:r>
            <a:r>
              <a:rPr lang="en-GB" sz="2300">
                <a:latin typeface="PT Sans Narrow"/>
                <a:ea typeface="PT Sans Narrow"/>
                <a:cs typeface="PT Sans Narrow"/>
                <a:sym typeface="PT Sans Narrow"/>
              </a:rPr>
              <a:t> Prioritizes specific API requests based on policies.</a:t>
            </a:r>
            <a:endParaRPr sz="23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AutoNum type="arabicPeriod"/>
            </a:pPr>
            <a:r>
              <a:rPr b="1" lang="en-GB" sz="2300">
                <a:latin typeface="PT Sans Narrow"/>
                <a:ea typeface="PT Sans Narrow"/>
                <a:cs typeface="PT Sans Narrow"/>
                <a:sym typeface="PT Sans Narrow"/>
              </a:rPr>
              <a:t>Monitoring and Analytics:</a:t>
            </a:r>
            <a:r>
              <a:rPr lang="en-GB" sz="2300">
                <a:latin typeface="PT Sans Narrow"/>
                <a:ea typeface="PT Sans Narrow"/>
                <a:cs typeface="PT Sans Narrow"/>
                <a:sym typeface="PT Sans Narrow"/>
              </a:rPr>
              <a:t> Tracks performance and identifies bottlenecks.</a:t>
            </a:r>
            <a:endParaRPr sz="23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Gateway vs Reverse Proxy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API Gateway: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Manages multiple APIs.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Provides additional features like authentication, monitoring, and caching.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Specifically designed for API ecosystems.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Reverse Proxy: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Handles requests and forwards them to servers.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○"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Primarily used for load balancing and SSL termination.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Key Difference: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API Gateways are specialized for API management, while reverse proxies are general-purpose tools.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Using API Gateways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Centralized API Management: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Easier to manage and monitor multiple APIs.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Improved Security: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Single point for implementing security protocols.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High Availability: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Reduces downtime with load balancing.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Enhanced User Experience: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Faster response times with caching.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Seamless Integration:</a:t>
            </a:r>
            <a:r>
              <a:rPr lang="en-GB" sz="1700">
                <a:latin typeface="Arial"/>
                <a:ea typeface="Arial"/>
                <a:cs typeface="Arial"/>
                <a:sym typeface="Arial"/>
              </a:rPr>
              <a:t> Supports diverse backend services.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