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PT Sans Narrow"/>
      <p:regular r:id="rId20"/>
      <p:bold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regular.fntdata"/><Relationship Id="rId22" Type="http://schemas.openxmlformats.org/officeDocument/2006/relationships/font" Target="fonts/OpenSans-regular.fntdata"/><Relationship Id="rId21" Type="http://schemas.openxmlformats.org/officeDocument/2006/relationships/font" Target="fonts/PTSansNarrow-bold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12119878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12119878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12119878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12119878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12119878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12119878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12119878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12119878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12119878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12119878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12119878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12119878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12119878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12119878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12119878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12119878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12119878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12119878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12119878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312119878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12119878f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12119878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12119878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12119878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12119878f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12119878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534925" y="1751775"/>
            <a:ext cx="81075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460"/>
              <a:t>CI/CD: Streamlining Software Delivery</a:t>
            </a:r>
            <a:endParaRPr sz="446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From Code to Production with Speed and Confidence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&amp; Pitfalls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Complexity in setup.</a:t>
            </a:r>
            <a:endParaRPr u="sng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Cultural resistance to automation.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Security risks in automated pipelines.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Popular CI/CD Tools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CI/CD Platforms: GitLab, GitHub Actions.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Automation: Jenkins, Travis CI.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Deployment: Docker, AWS CodeDeploy.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Best Practices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Automate everything.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Test in production-like environments.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Monitor pipelines for bottlenecks.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of CI/CD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AI-driven test optimization.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GitOps (infrastructure as code).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Serverless CI/CD pipelines.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CI/CD = Faster, safer, collaborative software delivery.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Start small, iterate, and invest in automation.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575" y="152400"/>
            <a:ext cx="690321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CI/CD? (Overview)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266325"/>
            <a:ext cx="5559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>
                <a:highlight>
                  <a:schemeClr val="lt1"/>
                </a:highlight>
              </a:rPr>
              <a:t>CI = </a:t>
            </a:r>
            <a:r>
              <a:rPr b="1" lang="en-GB">
                <a:highlight>
                  <a:schemeClr val="lt1"/>
                </a:highlight>
              </a:rPr>
              <a:t>Continuous Integration</a:t>
            </a:r>
            <a:r>
              <a:rPr lang="en-GB">
                <a:highlight>
                  <a:schemeClr val="lt1"/>
                </a:highlight>
              </a:rPr>
              <a:t>: Frequent code merges + automated testing.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GB">
                <a:highlight>
                  <a:schemeClr val="lt1"/>
                </a:highlight>
              </a:rPr>
              <a:t>CD = </a:t>
            </a:r>
            <a:r>
              <a:rPr b="1" lang="en-GB">
                <a:highlight>
                  <a:schemeClr val="lt1"/>
                </a:highlight>
              </a:rPr>
              <a:t>Continuous Delivery</a:t>
            </a:r>
            <a:r>
              <a:rPr lang="en-GB">
                <a:highlight>
                  <a:schemeClr val="lt1"/>
                </a:highlight>
              </a:rPr>
              <a:t> (auto-release to staging) </a:t>
            </a:r>
            <a:r>
              <a:rPr b="1" lang="en-GB">
                <a:highlight>
                  <a:schemeClr val="lt1"/>
                </a:highlight>
              </a:rPr>
              <a:t>or Deployment</a:t>
            </a:r>
            <a:r>
              <a:rPr lang="en-GB">
                <a:highlight>
                  <a:schemeClr val="lt1"/>
                </a:highlight>
              </a:rPr>
              <a:t> (auto-release to production).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Goal: Faster, reliable software releases.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250" y="1304825"/>
            <a:ext cx="2998351" cy="195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3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509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Integration (CI)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331050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</a:pPr>
            <a:r>
              <a:rPr lang="en-GB">
                <a:highlight>
                  <a:schemeClr val="lt1"/>
                </a:highlight>
              </a:rPr>
              <a:t>Developers merge code to a shared repo </a:t>
            </a:r>
            <a:r>
              <a:rPr b="1" lang="en-GB">
                <a:highlight>
                  <a:schemeClr val="lt1"/>
                </a:highlight>
              </a:rPr>
              <a:t>multiple times a day</a:t>
            </a:r>
            <a:r>
              <a:rPr lang="en-GB">
                <a:highlight>
                  <a:schemeClr val="lt1"/>
                </a:highlight>
              </a:rPr>
              <a:t>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Automated build and test workflows catch bugs early.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Tools: Jenkins, GitLab CI, CircleCI.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00" y="285750"/>
            <a:ext cx="7620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Continuous Delivery vs. Deployment (CD)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</a:pPr>
            <a:r>
              <a:rPr b="1" lang="en-GB">
                <a:highlight>
                  <a:schemeClr val="lt1"/>
                </a:highlight>
              </a:rPr>
              <a:t>Delivery</a:t>
            </a:r>
            <a:r>
              <a:rPr lang="en-GB">
                <a:highlight>
                  <a:schemeClr val="lt1"/>
                </a:highlight>
              </a:rPr>
              <a:t>: Automatically deploys to staging for manual approval.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</a:pPr>
            <a:r>
              <a:rPr b="1" lang="en-GB">
                <a:highlight>
                  <a:schemeClr val="lt1"/>
                </a:highlight>
              </a:rPr>
              <a:t>Deployment</a:t>
            </a:r>
            <a:r>
              <a:rPr lang="en-GB">
                <a:highlight>
                  <a:schemeClr val="lt1"/>
                </a:highlight>
              </a:rPr>
              <a:t>: Automatically deploys to production (no human intervention).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Example: Netflix uses CD to deploy 1,000+ times/day.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Components of CI/CD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014175"/>
            <a:ext cx="8650800" cy="19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Source Code Repo (e.g., GitHub).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Build Server (e.g., Jenkins).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Testing Frameworks (e.g., Selenium).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Deployment Tools (e.g., Kubernetes).</a:t>
            </a:r>
            <a:br>
              <a:rPr lang="en-GB"/>
            </a:br>
            <a:r>
              <a:rPr b="1" lang="en-GB" sz="1500"/>
              <a:t>Code commit</a:t>
            </a:r>
            <a:r>
              <a:rPr b="1" lang="en-GB" sz="1500"/>
              <a:t> → 2. Build → 3. Test → 4. Deploy to Staging → 5. Deploy to Production.</a:t>
            </a:r>
            <a:endParaRPr b="1" sz="15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00" y="2786900"/>
            <a:ext cx="7684600" cy="22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Benefits of CI/CD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Faster releases.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Fewer bugs in production.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Better team collaboration.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-GB">
                <a:highlight>
                  <a:schemeClr val="lt1"/>
                </a:highlight>
              </a:rPr>
              <a:t>Scalability for large projects.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