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Inter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nter-regular.fntdata"/><Relationship Id="rId10" Type="http://schemas.openxmlformats.org/officeDocument/2006/relationships/slide" Target="slides/slide5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8.xml"/><Relationship Id="rId35" Type="http://schemas.openxmlformats.org/officeDocument/2006/relationships/font" Target="fonts/Inter-italic.fntdata"/><Relationship Id="rId12" Type="http://schemas.openxmlformats.org/officeDocument/2006/relationships/slide" Target="slides/slide7.xml"/><Relationship Id="rId34" Type="http://schemas.openxmlformats.org/officeDocument/2006/relationships/font" Target="fonts/Inter-bold.fntdata"/><Relationship Id="rId15" Type="http://schemas.openxmlformats.org/officeDocument/2006/relationships/slide" Target="slides/slide10.xml"/><Relationship Id="rId37" Type="http://schemas.openxmlformats.org/officeDocument/2006/relationships/font" Target="fonts/OpenSans-regular.fntdata"/><Relationship Id="rId14" Type="http://schemas.openxmlformats.org/officeDocument/2006/relationships/slide" Target="slides/slide9.xml"/><Relationship Id="rId36" Type="http://schemas.openxmlformats.org/officeDocument/2006/relationships/font" Target="fonts/Inter-bold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italic.fntdata"/><Relationship Id="rId16" Type="http://schemas.openxmlformats.org/officeDocument/2006/relationships/slide" Target="slides/slide11.xml"/><Relationship Id="rId38" Type="http://schemas.openxmlformats.org/officeDocument/2006/relationships/font" Target="fonts/Open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SLIDES_API11591153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SLIDES_API11591153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joining instructions will appear when you get to this slide.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191604295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191604295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cd11376d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cd11376d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SLIDES_API47710035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SLIDES_API47710035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cd11376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cd11376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SLIDES_API20789599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SLIDES_API20789599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cd11376d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cd11376d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SLIDES_API14727743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SLIDES_API14727743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cd11376d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cd11376d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SLIDES_API10154349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SLIDES_API10154349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cd11376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cd11376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99923918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99923918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SLIDES_API199825986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SLIDES_API199825986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cd11376d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cd11376d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SLIDES_API15161622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SLIDES_API15161622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cd11376d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cd11376d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cd11376d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cd11376d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16833305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16833305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SLIDES_API17256452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SLIDES_API17256452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cd11376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cd11376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SLIDES_API2557775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SLIDES_API2557775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d11376d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cd11376d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SLIDES_API19350594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SLIDES_API19350594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📣 This is Slido interaction slide, please don't delete it.</a:t>
            </a:r>
            <a:br>
              <a:rPr lang="en-GB"/>
            </a:br>
            <a:r>
              <a:rPr lang="en-GB"/>
              <a:t>✅ Click on 'Present with Slido' and the poll will launch automatically when you get to this slide.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cd11376d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cd11376d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Sm9pbg%3D%3D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1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sli.do/features-google-slides?payload=eyJwcmVzZW50YXRpb25JZCI6IjE1eUc5RU9OTXpKZWk4OVc0V19LM1d6WDI4WlpLRllDME4zSW9Id01nWkVVIiwic2xpZGVJZCI6IlNMSURFU19BUEkxMTU5MTE1MzYwXzAiLCJ0eXBlIjoiU2xpZG9Kb2luaW5nIn0%3D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NjY0NzZkNWEtMTM1Ny00Y2NlLWIzODUtN2E5OGEwMGFmOGY0IiwicG9sbFV1aWQiOiI1MWYzYzcyYi0wZTRlLTRiMGEtYmEyMC0zMGQyNTg0NzM0ZjQiLCJwcmVzZW50YXRpb25JZCI6IjE1eUc5RU9OTXpKZWk4OVc0V19LM1d6WDI4WlpLRllDME4zSW9Id01nWkVVIiwic2xpZGVJZCI6IlNMSURFU19BUEkxOTE2MDQyOTU4XzAiLCJ0aW1lbGluZSI6W3sic2NyZWVuIjoiUXVpekdldFJlYWR5In0seyJwb2xsUXVlc3Rpb25VdWlkIjoiNjY0NzZkNWEtMTM1Ny00Y2NlLWIzODUtN2E5OGEwMGFmOGY0Iiwic2hvd0NvcnJlY3RBbnN3ZXJzIjpmYWxzZSwic2hvd1Jlc3VsdHMiOmZhbHNlLCJ2b3RpbmdMb2NrZWQiOmZhbHNlfSx7InBvbGxRdWVzdGlvblV1aWQiOiI2NjQ3NmQ1YS0xMzU3LTRjY2UtYjM4NS03YTk4YTAwYWY4ZjQiLCJzaG93Q29ycmVjdEFuc3dlcnMiOmZhbHNlLCJzaG93UmVzdWx0cyI6dHJ1ZSwidm90aW5nTG9ja2VkIjp0cnVlfSx7InBvbGxRdWVzdGlvblV1aWQiOiI2NjQ3NmQ1YS0xMzU3LTRjY2UtYjM4NS03YTk4YTAwYWY4ZjQiLCJzaG93Q29ycmVjdEFuc3dlcnMiOnRydWUsInNob3dSZXN1bHRzIjp0cnVlLCJ2b3RpbmdMb2NrZWQiOnRydWV9LHsicG9sbFF1ZXN0aW9uVXVpZCI6IjY2NDc2ZDVhLTEzNTctNGNjZS1iMzg1LTdhOThhMDBhZjhmNCIsInNjcmVlbiI6IlF1aXpJbnRlcmltTGVhZGVyYm9hcmQifV0sInR5cGUiOiJTbGlkb1BvbGwifQ%3D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MzNmNzY4NmYtMTZlNy00MzhmLTk1YjktOWQyMDFiNzM3NWVlIiwicG9sbFV1aWQiOiI1MWYzYzcyYi0wZTRlLTRiMGEtYmEyMC0zMGQyNTg0NzM0ZjQiLCJwcmVzZW50YXRpb25JZCI6IjE1eUc5RU9OTXpKZWk4OVc0V19LM1d6WDI4WlpLRllDME4zSW9Id01nWkVVIiwic2xpZGVJZCI6IlNMSURFU19BUEk0NzcxMDAzNTlfMCIsInRpbWVsaW5lIjpbeyJzY3JlZW4iOiJRdWl6R2V0UmVhZHkifSx7InBvbGxRdWVzdGlvblV1aWQiOiIzM2Y3Njg2Zi0xNmU3LTQzOGYtOTViOS05ZDIwMWI3Mzc1ZWUiLCJzaG93Q29ycmVjdEFuc3dlcnMiOmZhbHNlLCJzaG93UmVzdWx0cyI6ZmFsc2UsInZvdGluZ0xvY2tlZCI6ZmFsc2V9LHsicG9sbFF1ZXN0aW9uVXVpZCI6IjMzZjc2ODZmLTE2ZTctNDM4Zi05NWI5LTlkMjAxYjczNzVlZSIsInNob3dDb3JyZWN0QW5zd2VycyI6ZmFsc2UsInNob3dSZXN1bHRzIjp0cnVlLCJ2b3RpbmdMb2NrZWQiOnRydWV9LHsicG9sbFF1ZXN0aW9uVXVpZCI6IjMzZjc2ODZmLTE2ZTctNDM4Zi05NWI5LTlkMjAxYjczNzVlZSIsInNob3dDb3JyZWN0QW5zd2VycyI6dHJ1ZSwic2hvd1Jlc3VsdHMiOnRydWUsInZvdGluZ0xvY2tlZCI6dHJ1ZX0seyJwb2xsUXVlc3Rpb25VdWlkIjoiMzNmNzY4NmYtMTZlNy00MzhmLTk1YjktOWQyMDFiNzM3NWVlIiwic2NyZWVuIjoiUXVpekludGVyaW1MZWFkZXJib2FyZCJ9XSwidHlwZSI6IlNsaWRvUG9sbCJ9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NDA4NjRmYTktYWVmMi00YWE0LTk3NGYtNWNmNjI2N2FiY2NlIiwicG9sbFV1aWQiOiI1MWYzYzcyYi0wZTRlLTRiMGEtYmEyMC0zMGQyNTg0NzM0ZjQiLCJwcmVzZW50YXRpb25JZCI6IjE1eUc5RU9OTXpKZWk4OVc0V19LM1d6WDI4WlpLRllDME4zSW9Id01nWkVVIiwic2xpZGVJZCI6IlNMSURFU19BUEkyMDc4OTU5OTM3XzAiLCJ0aW1lbGluZSI6W3sic2NyZWVuIjoiUXVpekdldFJlYWR5In0seyJwb2xsUXVlc3Rpb25VdWlkIjoiNDA4NjRmYTktYWVmMi00YWE0LTk3NGYtNWNmNjI2N2FiY2NlIiwic2hvd0NvcnJlY3RBbnN3ZXJzIjpmYWxzZSwic2hvd1Jlc3VsdHMiOmZhbHNlLCJ2b3RpbmdMb2NrZWQiOmZhbHNlfSx7InBvbGxRdWVzdGlvblV1aWQiOiI0MDg2NGZhOS1hZWYyLTRhYTQtOTc0Zi01Y2Y2MjY3YWJjY2UiLCJzaG93Q29ycmVjdEFuc3dlcnMiOmZhbHNlLCJzaG93UmVzdWx0cyI6dHJ1ZSwidm90aW5nTG9ja2VkIjp0cnVlfSx7InBvbGxRdWVzdGlvblV1aWQiOiI0MDg2NGZhOS1hZWYyLTRhYTQtOTc0Zi01Y2Y2MjY3YWJjY2UiLCJzaG93Q29ycmVjdEFuc3dlcnMiOnRydWUsInNob3dSZXN1bHRzIjp0cnVlLCJ2b3RpbmdMb2NrZWQiOnRydWV9LHsicG9sbFF1ZXN0aW9uVXVpZCI6IjQwODY0ZmE5LWFlZjItNGFhNC05NzRmLTVjZjYyNjdhYmNjZSIsInNjcmVlbiI6IlF1aXpJbnRlcmltTGVhZGVyYm9hcmQifV0sInR5cGUiOiJTbGlkb1BvbGwifQ%3D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MWJlZDIzYjgtYzU1Zi00YWUzLTljNDUtNTJkNzU4OTFiNWY3IiwicG9sbFV1aWQiOiI1MWYzYzcyYi0wZTRlLTRiMGEtYmEyMC0zMGQyNTg0NzM0ZjQiLCJwcmVzZW50YXRpb25JZCI6IjE1eUc5RU9OTXpKZWk4OVc0V19LM1d6WDI4WlpLRllDME4zSW9Id01nWkVVIiwic2xpZGVJZCI6IlNMSURFU19BUEkxNDcyNzc0MzgwXzAiLCJ0aW1lbGluZSI6W3sic2NyZWVuIjoiUXVpekdldFJlYWR5In0seyJwb2xsUXVlc3Rpb25VdWlkIjoiMWJlZDIzYjgtYzU1Zi00YWUzLTljNDUtNTJkNzU4OTFiNWY3Iiwic2hvd0NvcnJlY3RBbnN3ZXJzIjpmYWxzZSwic2hvd1Jlc3VsdHMiOmZhbHNlLCJ2b3RpbmdMb2NrZWQiOmZhbHNlfSx7InBvbGxRdWVzdGlvblV1aWQiOiIxYmVkMjNiOC1jNTVmLTRhZTMtOWM0NS01MmQ3NTg5MWI1ZjciLCJzaG93Q29ycmVjdEFuc3dlcnMiOmZhbHNlLCJzaG93UmVzdWx0cyI6dHJ1ZSwidm90aW5nTG9ja2VkIjp0cnVlfSx7InBvbGxRdWVzdGlvblV1aWQiOiIxYmVkMjNiOC1jNTVmLTRhZTMtOWM0NS01MmQ3NTg5MWI1ZjciLCJzaG93Q29ycmVjdEFuc3dlcnMiOnRydWUsInNob3dSZXN1bHRzIjp0cnVlLCJ2b3RpbmdMb2NrZWQiOnRydWV9LHsicG9sbFF1ZXN0aW9uVXVpZCI6IjFiZWQyM2I4LWM1NWYtNGFlMy05YzQ1LTUyZDc1ODkxYjVmNyIsInNjcmVlbiI6IlF1aXpJbnRlcmltTGVhZGVyYm9hcmQifV0sInR5cGUiOiJTbGlkb1BvbGwifQ%3D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NDZjYTZhNWYtMTY4Ny00Yjg3LWEwMDQtZmQ0MTExMTExMDc1IiwicG9sbFV1aWQiOiI1MWYzYzcyYi0wZTRlLTRiMGEtYmEyMC0zMGQyNTg0NzM0ZjQiLCJwcmVzZW50YXRpb25JZCI6IjE1eUc5RU9OTXpKZWk4OVc0V19LM1d6WDI4WlpLRllDME4zSW9Id01nWkVVIiwic2xpZGVJZCI6IlNMSURFU19BUEkxMDE1NDM0OTM3XzAiLCJ0aW1lbGluZSI6W3sic2NyZWVuIjoiUXVpekdldFJlYWR5In0seyJwb2xsUXVlc3Rpb25VdWlkIjoiNDZjYTZhNWYtMTY4Ny00Yjg3LWEwMDQtZmQ0MTExMTExMDc1Iiwic2hvd0NvcnJlY3RBbnN3ZXJzIjpmYWxzZSwic2hvd1Jlc3VsdHMiOmZhbHNlLCJ2b3RpbmdMb2NrZWQiOmZhbHNlfSx7InBvbGxRdWVzdGlvblV1aWQiOiI0NmNhNmE1Zi0xNjg3LTRiODctYTAwNC1mZDQxMTExMTEwNzUiLCJzaG93Q29ycmVjdEFuc3dlcnMiOmZhbHNlLCJzaG93UmVzdWx0cyI6dHJ1ZSwidm90aW5nTG9ja2VkIjp0cnVlfSx7InBvbGxRdWVzdGlvblV1aWQiOiI0NmNhNmE1Zi0xNjg3LTRiODctYTAwNC1mZDQxMTExMTEwNzUiLCJzaG93Q29ycmVjdEFuc3dlcnMiOnRydWUsInNob3dSZXN1bHRzIjp0cnVlLCJ2b3RpbmdMb2NrZWQiOnRydWV9LHsicG9sbFF1ZXN0aW9uVXVpZCI6IjQ2Y2E2YTVmLTE2ODctNGI4Ny1hMDA0LWZkNDExMTExMTA3NSIsInNjcmVlbiI6IlF1aXpJbnRlcmltTGVhZGVyYm9hcmQifV0sInR5cGUiOiJTbGlkb1BvbGwifQ%3D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T3BlblRleHQ%3D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12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sli.do/features-google-slides?payload=eyJwb2xsVXVpZCI6IjQyZTIxMmNkLTI0ZmMtNGY1MC05M2UwLWRmYzUwMmE5NjYyNSIsInByZXNlbnRhdGlvbklkIjoiMTV5RzlFT05NekplaTg5VzRXX0szV3pYMjhaWktGWUMwTjNJb0h3TWdaRVUiLCJzbGlkZUlkIjoiU0xJREVTX0FQSTk5OTIzOTE4NF8wIiwidGltZWxpbmUiOlt7InBvbGxRdWVzdGlvblV1aWQiOiI4Mzg0YjkwYi03OTcyLTQ5NWUtOTk0ZS05NzJjZDE1Y2Y5OGUiLCJzaG93UmVzdWx0cyI6ZmFsc2V9LHsicG9sbFF1ZXN0aW9uVXVpZCI6IjgzODRiOTBiLTc5NzItNDk1ZS05OTRlLTk3MmNkMTVjZjk4ZSIsInNob3dSZXN1bHRzIjp0cnVlfV0sInR5cGUiOiJTbGlkb1BvbGwifQ%3D%3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M2I0ODU0ZTItMTFiNy00NDQ2LTllYWYtZjZkZDk4YTNkZGIwIiwicG9sbFV1aWQiOiI1MWYzYzcyYi0wZTRlLTRiMGEtYmEyMC0zMGQyNTg0NzM0ZjQiLCJwcmVzZW50YXRpb25JZCI6IjE1eUc5RU9OTXpKZWk4OVc0V19LM1d6WDI4WlpLRllDME4zSW9Id01nWkVVIiwic2xpZGVJZCI6IlNMSURFU19BUEkxOTk4MjU5ODY5XzAiLCJ0aW1lbGluZSI6W3sic2NyZWVuIjoiUXVpekdldFJlYWR5In0seyJwb2xsUXVlc3Rpb25VdWlkIjoiM2I0ODU0ZTItMTFiNy00NDQ2LTllYWYtZjZkZDk4YTNkZGIwIiwic2hvd0NvcnJlY3RBbnN3ZXJzIjpmYWxzZSwic2hvd1Jlc3VsdHMiOmZhbHNlLCJ2b3RpbmdMb2NrZWQiOmZhbHNlfSx7InBvbGxRdWVzdGlvblV1aWQiOiIzYjQ4NTRlMi0xMWI3LTQ0NDYtOWVhZi1mNmRkOThhM2RkYjAiLCJzaG93Q29ycmVjdEFuc3dlcnMiOmZhbHNlLCJzaG93UmVzdWx0cyI6dHJ1ZSwidm90aW5nTG9ja2VkIjp0cnVlfSx7InBvbGxRdWVzdGlvblV1aWQiOiIzYjQ4NTRlMi0xMWI3LTQ0NDYtOWVhZi1mNmRkOThhM2RkYjAiLCJzaG93Q29ycmVjdEFuc3dlcnMiOnRydWUsInNob3dSZXN1bHRzIjp0cnVlLCJ2b3RpbmdMb2NrZWQiOnRydWV9LHsicG9sbFF1ZXN0aW9uVXVpZCI6IjNiNDg1NGUyLTExYjctNDQ0Ni05ZWFmLWY2ZGQ5OGEzZGRiMCIsInNjcmVlbiI6IlF1aXpJbnRlcmltTGVhZGVyYm9hcmQifV0sInR5cGUiOiJTbGlkb1BvbGwifQ%3D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NDQwZDI2ZjQtMDBhYi00NzlmLTk0YTUtNzBkYjA2ZjgxYjRhIiwicG9sbFV1aWQiOiI1MWYzYzcyYi0wZTRlLTRiMGEtYmEyMC0zMGQyNTg0NzM0ZjQiLCJwcmVzZW50YXRpb25JZCI6IjE1eUc5RU9OTXpKZWk4OVc0V19LM1d6WDI4WlpLRllDME4zSW9Id01nWkVVIiwic2xpZGVJZCI6IlNMSURFU19BUEkxNTE2MTYyMjcyXzAiLCJ0aW1lbGluZSI6W3sic2NyZWVuIjoiUXVpekdldFJlYWR5In0seyJwb2xsUXVlc3Rpb25VdWlkIjoiNDQwZDI2ZjQtMDBhYi00NzlmLTk0YTUtNzBkYjA2ZjgxYjRhIiwic2hvd0NvcnJlY3RBbnN3ZXJzIjpmYWxzZSwic2hvd1Jlc3VsdHMiOmZhbHNlLCJ2b3RpbmdMb2NrZWQiOmZhbHNlfSx7InBvbGxRdWVzdGlvblV1aWQiOiI0NDBkMjZmNC0wMGFiLTQ3OWYtOTRhNS03MGRiMDZmODFiNGEiLCJzaG93Q29ycmVjdEFuc3dlcnMiOmZhbHNlLCJzaG93UmVzdWx0cyI6dHJ1ZSwidm90aW5nTG9ja2VkIjp0cnVlfSx7InBvbGxRdWVzdGlvblV1aWQiOiI0NDBkMjZmNC0wMGFiLTQ3OWYtOTRhNS03MGRiMDZmODFiNGEiLCJzaG93Q29ycmVjdEFuc3dlcnMiOnRydWUsInNob3dSZXN1bHRzIjp0cnVlLCJ2b3RpbmdMb2NrZWQiOnRydWV9LHsicG9sbFF1ZXN0aW9uVXVpZCI6IjQ0MGQyNmY0LTAwYWItNDc5Zi05NGE1LTcwZGIwNmY4MWI0YSIsInNjcmVlbiI6IlF1aXpJbnRlcmltTGVhZGVyYm9hcmQifV0sInR5cGUiOiJTbGlkb1BvbGwifQ%3D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chrome.google.com/webstore/detail/slido/dhhclfjehmpacimcdknijodpjpmppkii" TargetMode="External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hyperlink" Target="https://www.sli.do/features-google-slides?payload=eyJwb2xsUXVlc3Rpb25VdWlkIjoiMzhjN2QwNzItMzEwOC00OGYyLTgzYmYtZmUxNzNjMzJjMGUwIiwicG9sbFV1aWQiOiI1MWYzYzcyYi0wZTRlLTRiMGEtYmEyMC0zMGQyNTg0NzM0ZjQiLCJwcmVzZW50YXRpb25JZCI6IjE1eUc5RU9OTXpKZWk4OVc0V19LM1d6WDI4WlpLRllDME4zSW9Id01nWkVVIiwic2xpZGVJZCI6IlNMSURFU19BUEkxNjgzMzMwNTE1XzAiLCJ0aW1lbGluZSI6W3sic2NyZWVuIjoiUXVpekdldFJlYWR5In0seyJwb2xsUXVlc3Rpb25VdWlkIjoiMzhjN2QwNzItMzEwOC00OGYyLTgzYmYtZmUxNzNjMzJjMGUwIiwic2hvd0NvcnJlY3RBbnN3ZXJzIjpmYWxzZSwic2hvd1Jlc3VsdHMiOmZhbHNlLCJ2b3RpbmdMb2NrZWQiOmZhbHNlfSx7InBvbGxRdWVzdGlvblV1aWQiOiIzOGM3ZDA3Mi0zMTA4LTQ4ZjItODNiZi1mZTE3M2MzMmMwZTAiLCJzaG93Q29ycmVjdEFuc3dlcnMiOmZhbHNlLCJzaG93UmVzdWx0cyI6dHJ1ZSwidm90aW5nTG9ja2VkIjp0cnVlfSx7InBvbGxRdWVzdGlvblV1aWQiOiIzOGM3ZDA3Mi0zMTA4LTQ4ZjItODNiZi1mZTE3M2MzMmMwZTAiLCJzaG93Q29ycmVjdEFuc3dlcnMiOnRydWUsInNob3dSZXN1bHRzIjp0cnVlLCJ2b3RpbmdMb2NrZWQiOnRydWV9LHsicG9sbFF1ZXN0aW9uVXVpZCI6IjM4YzdkMDcyLTMxMDgtNDhmMi04M2JmLWZlMTczYzMyYzBlMCIsInNjcmVlbiI6IlF1aXpMZWFkZXJib2FyZCIsInNob3dDb3JyZWN0QW5zd2VycyI6dHJ1ZSwic2hvd1Jlc3VsdHMiOnRydWUsInZvdGluZ0xvY2tlZCI6dHJ1ZX1dLCJ0eXBlIjoiU2xpZG9Qb2xsIn0%3D" TargetMode="External"/><Relationship Id="rId7" Type="http://schemas.openxmlformats.org/officeDocument/2006/relationships/image" Target="../media/image30.png"/><Relationship Id="rId8" Type="http://schemas.openxmlformats.org/officeDocument/2006/relationships/hyperlink" Target="https://www.sli.do/features-google-slides?interaction-type=UXVpeg%3D%3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V29yZENsb3Vk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3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sli.do/features-google-slides?payload=eyJwb2xsVXVpZCI6ImZiNzc4ZTJmLTA2YmYtNDQ5Ni1iNTIwLWEyYjIyMDJiNTRiYyIsInByZXNlbnRhdGlvbklkIjoiMTV5RzlFT05NekplaTg5VzRXX0szV3pYMjhaWktGWUMwTjNJb0h3TWdaRVUiLCJzbGlkZUlkIjoiU0xJREVTX0FQSTE3MjU2NDUyNzJfMCIsInRpbWVsaW5lIjpbeyJwb2xsUXVlc3Rpb25VdWlkIjoiYTY1NTc5YWMtYTk2Mi00YWJiLWEyYWEtODk1ZTdiY2NlZTcwIiwic2hvd1Jlc3VsdHMiOmZhbHNlfSx7InBvbGxRdWVzdGlvblV1aWQiOiJhNjU1NzlhYy1hOTYyLTRhYmItYTJhYS04OTVlN2JjY2VlNzAiLCJzaG93UmVzdWx0cyI6dHJ1ZX1dLCJ0eXBlIjoiU2xpZG9Qb2xsIn0%3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sli.do/features-google-slides?payload=eyJwb2xsUXVlc3Rpb25VdWlkIjoiZjdlZDQ4MDYtYTVmZS00YTczLWEyOGEtMGMyYjQ5NjNhMjRmIiwicG9sbFV1aWQiOiI1MWYzYzcyYi0wZTRlLTRiMGEtYmEyMC0zMGQyNTg0NzM0ZjQiLCJwcmVzZW50YXRpb25JZCI6IjE1eUc5RU9OTXpKZWk4OVc0V19LM1d6WDI4WlpLRllDME4zSW9Id01nWkVVIiwic2xpZGVJZCI6IlNMSURFU19BUEkyNTU3Nzc1MTVfMCIsInRpbWVsaW5lIjpbeyJzY3JlZW4iOiJRdWl6Sm9pbmluZyJ9LHsicG9sbFF1ZXN0aW9uVXVpZCI6ImY3ZWQ0ODA2LWE1ZmUtNGE3My1hMjhhLTBjMmI0OTYzYTI0ZiIsInNob3dDb3JyZWN0QW5zd2VycyI6ZmFsc2UsInNob3dSZXN1bHRzIjpmYWxzZSwidm90aW5nTG9ja2VkIjpmYWxzZX0seyJwb2xsUXVlc3Rpb25VdWlkIjoiZjdlZDQ4MDYtYTVmZS00YTczLWEyOGEtMGMyYjQ5NjNhMjRmIiwic2hvd0NvcnJlY3RBbnN3ZXJzIjpmYWxzZSwic2hvd1Jlc3VsdHMiOnRydWUsInZvdGluZ0xvY2tlZCI6dHJ1ZX0seyJwb2xsUXVlc3Rpb25VdWlkIjoiZjdlZDQ4MDYtYTVmZS00YTczLWEyOGEtMGMyYjQ5NjNhMjRmIiwic2hvd0NvcnJlY3RBbnN3ZXJzIjp0cnVlLCJzaG93UmVzdWx0cyI6dHJ1ZSwidm90aW5nTG9ja2VkIjp0cnVlfSx7InBvbGxRdWVzdGlvblV1aWQiOiJmN2VkNDgwNi1hNWZlLTRhNzMtYTI4YS0wYzJiNDk2M2EyNGYiLCJzY3JlZW4iOiJRdWl6SW50ZXJpbUxlYWRlcmJvYXJkIn1dLCJ0eXBlIjoiU2xpZG9Qb2xsIn0%3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lido.com/support/gsi/how-to-change-the-design" TargetMode="External"/><Relationship Id="rId4" Type="http://schemas.openxmlformats.org/officeDocument/2006/relationships/hyperlink" Target="https://www.sli.do/features-google-slides?interaction-type=UXVpeg%3D%3D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2.png"/><Relationship Id="rId6" Type="http://schemas.openxmlformats.org/officeDocument/2006/relationships/hyperlink" Target="https://chrome.google.com/webstore/detail/slido/dhhclfjehmpacimcdknijodpjpmppkii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www.sli.do/features-google-slides?payload=eyJwb2xsUXVlc3Rpb25VdWlkIjoiNjdkY2YyODktM2U3ZS00M2VlLTliN2ItYmU2MjE4YmU1ZWNlIiwicG9sbFV1aWQiOiI1MWYzYzcyYi0wZTRlLTRiMGEtYmEyMC0zMGQyNTg0NzM0ZjQiLCJwcmVzZW50YXRpb25JZCI6IjE1eUc5RU9OTXpKZWk4OVc0V19LM1d6WDI4WlpLRllDME4zSW9Id01nWkVVIiwic2xpZGVJZCI6IlNMSURFU19BUEkxOTM1MDU5NDI3XzAiLCJ0aW1lbGluZSI6W3sic2NyZWVuIjoiUXVpekdldFJlYWR5In0seyJwb2xsUXVlc3Rpb25VdWlkIjoiNjdkY2YyODktM2U3ZS00M2VlLTliN2ItYmU2MjE4YmU1ZWNlIiwic2hvd0NvcnJlY3RBbnN3ZXJzIjpmYWxzZSwic2hvd1Jlc3VsdHMiOmZhbHNlLCJ2b3RpbmdMb2NrZWQiOmZhbHNlfSx7InBvbGxRdWVzdGlvblV1aWQiOiI2N2RjZjI4OS0zZTdlLTQzZWUtOWI3Yi1iZTYyMThiZTVlY2UiLCJzaG93Q29ycmVjdEFuc3dlcnMiOmZhbHNlLCJzaG93UmVzdWx0cyI6dHJ1ZSwidm90aW5nTG9ja2VkIjp0cnVlfSx7InBvbGxRdWVzdGlvblV1aWQiOiI2N2RjZjI4OS0zZTdlLTQzZWUtOWI3Yi1iZTYyMThiZTVlY2UiLCJzaG93Q29ycmVjdEFuc3dlcnMiOnRydWUsInNob3dSZXN1bHRzIjp0cnVlLCJ2b3RpbmdMb2NrZWQiOnRydWV9LHsicG9sbFF1ZXN0aW9uVXVpZCI6IjY3ZGNmMjg5LTNlN2UtNDNlZS05YjdiLWJlNjIxOGJlNWVjZSIsInNjcmVlbiI6IlF1aXpJbnRlcmltTGVhZGVyYm9hcmQifV0sInR5cGUiOiJTbGlkb1BvbGwifQ%3D%3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68" name="Google Shape;68;p1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69" name="Google Shape;69;p13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Join at slido.com</a:t>
            </a:r>
            <a:b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#2619759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73" name="Google Shape;73;p1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52" name="Google Shape;152;p22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these is an open-source Cloud OS?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56" name="Google Shape;156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57" name="Google Shape;157;p2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Servers - Introduction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servers are virtual servers running in a cloud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Hosted by cloud providers like AWS, Azure, GCP.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Highly scalable and can be deployed globally.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Types: Compute, Database, Storage, App Servers.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70" name="Google Shape;170;p2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a key benefit of using cloud servers?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74" name="Google Shape;174;p2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75" name="Google Shape;175;p2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Cloud Servers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Compute Servers (EC2, VM Instances).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Database Servers (RDS, Cloud SQL).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Storage Servers (S3, Blob Storage).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Application Servers (App Engine, Elastic Beanstalk).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188" name="Google Shape;188;p26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type of server is used primarily for computing in the cloud?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26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92" name="Google Shape;192;p2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193" name="Google Shape;193;p26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Cloud Operating System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 Scaling: </a:t>
            </a:r>
            <a:r>
              <a:rPr lang="en-GB"/>
              <a:t>Automatically scales resources up/down.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API Access:</a:t>
            </a:r>
            <a:r>
              <a:rPr lang="en-GB"/>
              <a:t> Provides programmatic access to all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Resource Pooling:</a:t>
            </a:r>
            <a:r>
              <a:rPr lang="en-GB"/>
              <a:t> Combines resources for multi-tenancy.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Self-service Portals:</a:t>
            </a:r>
            <a:r>
              <a:rPr lang="en-GB"/>
              <a:t> Web interfaces for users to manage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Monitoring &amp; Alerts: </a:t>
            </a:r>
            <a:r>
              <a:rPr lang="en-GB"/>
              <a:t>Tracks usage and health metrics.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06" name="Google Shape;206;p28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feature allows developers to manage cloud resources using scripts or programs?</a:t>
            </a:r>
            <a:endParaRPr b="1" sz="30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10" name="Google Shape;210;p2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11" name="Google Shape;211;p28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 Operating System vs Traditional Operating System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98950" y="1266325"/>
            <a:ext cx="9045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B7B7B7"/>
                </a:highlight>
              </a:rPr>
              <a:t>Feature			Traditional OS				 Cloud OS</a:t>
            </a:r>
            <a:endParaRPr b="1"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Hardware</a:t>
            </a:r>
            <a:r>
              <a:rPr lang="en-GB" sz="1700"/>
              <a:t>		Local device				     Distributed cloud hardware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Users</a:t>
            </a:r>
            <a:r>
              <a:rPr lang="en-GB" sz="1700"/>
              <a:t>			Single or few users		     Multi-tenant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/>
              <a:t>Scalability</a:t>
            </a:r>
            <a:r>
              <a:rPr lang="en-GB" sz="1700"/>
              <a:t>	        </a:t>
            </a:r>
            <a:r>
              <a:rPr lang="en-GB" sz="1700"/>
              <a:t>Limited Elastic</a:t>
            </a:r>
            <a:r>
              <a:rPr lang="en-GB" sz="1700"/>
              <a:t> &amp; dynamic         Automation Minimal Highly automated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/>
              <a:t>Deployment</a:t>
            </a:r>
            <a:r>
              <a:rPr lang="en-GB" sz="1700"/>
              <a:t>		Manual					      Self-service &amp; API-based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24" name="Google Shape;224;p30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a major difference between traditional OS and Cloud OS?</a:t>
            </a:r>
            <a:endParaRPr b="1" sz="32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28" name="Google Shape;228;p30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29" name="Google Shape;229;p3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in Cloud Operating Systems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Encryption (at rest and in transit).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Identity &amp; Access Management (IAM).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Firewall &amp; Network Security Groups.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Monitoring &amp; Intrusion Detection.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Compliance with standards (GDPR, HIPAA, SOC).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80" name="Google Shape;80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81" name="Google Shape;81;p1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How can you prevent yourself from cloud over billing?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85" name="Google Shape;85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42" name="Google Shape;242;p32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a critical security feature in Cloud OS?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46" name="Google Shape;246;p3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47" name="Google Shape;247;p3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Trends in Cloud Operating Systems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AI-driven management (predictive scaling and self-healing).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Serverless integration (managing functions instead of VMs).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Hybrid cloud support (seamless on-prem and cloud operations).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Increased security automation.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More compliance-ready templates.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60" name="Google Shape;260;p34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future trend will improve Cloud OS automation?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64" name="Google Shape;264;p3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65" name="Google Shape;265;p3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Compliance in Cloud OS?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Compliance refers to adhering to</a:t>
            </a:r>
            <a:r>
              <a:rPr i="1" lang="en-GB"/>
              <a:t> </a:t>
            </a:r>
            <a:r>
              <a:rPr b="1" i="1" lang="en-GB"/>
              <a:t>laws, regulations, and standards</a:t>
            </a:r>
            <a:r>
              <a:rPr b="1" lang="en-GB"/>
              <a:t> to protect data, privacy, and system integrity</a:t>
            </a:r>
            <a:r>
              <a:rPr lang="en-GB"/>
              <a:t> in cloud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Operating Systems (Cloud OS) must provide features and configurations to help organizations meet these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229250" y="65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Standards Explained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50" y="773125"/>
            <a:ext cx="8921375" cy="41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descr="title-id" id="285" name="Google Shape;285;p37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standards focuses specifically on protecting healthcare data?</a:t>
            </a:r>
            <a:endParaRPr b="1" sz="30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37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289" name="Google Shape;289;p37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l-type-id" id="290" name="Google Shape;290;p37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92" name="Google Shape;92;p1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93" name="Google Shape;93;p15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What is your first OS?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97" name="Google Shape;97;p15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844200" y="1751775"/>
            <a:ext cx="74304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260"/>
              <a:t>Cloud Operating Systems and Servers</a:t>
            </a:r>
            <a:endParaRPr sz="4260"/>
          </a:p>
        </p:txBody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42"/>
              <a:t>The way to manage hardware and software resources in a cloud environment</a:t>
            </a:r>
            <a:endParaRPr sz="254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Cloud Operating Systems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Cloud Operating System (Cloud OS) manages hardware and software resources in a cloud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acts as a platform for cloud applications to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Enables scalability, virtualization, and multi-tenancy.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Examples: OpenStack, Windows Azure, Google Cloud 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16" name="Google Shape;116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17" name="Google Shape;117;p18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best defines a Cloud Operating System?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21" name="Google Shape;121;p18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Cloud Operating System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Manages Virtual Machines (VMs): </a:t>
            </a:r>
            <a:r>
              <a:rPr lang="en-GB"/>
              <a:t>Provision, monitor, and destroy VMs.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Resource Management:</a:t>
            </a:r>
            <a:r>
              <a:rPr lang="en-GB"/>
              <a:t> Allocates CPU, memory, and storage dynamically.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User &amp; Access Management: </a:t>
            </a:r>
            <a:r>
              <a:rPr lang="en-GB"/>
              <a:t>Multi-user, multi-tenant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Scalability &amp; Elasticity:</a:t>
            </a:r>
            <a:r>
              <a:rPr lang="en-GB"/>
              <a:t> Supports automatic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Automation:</a:t>
            </a:r>
            <a:r>
              <a:rPr lang="en-GB"/>
              <a:t> </a:t>
            </a:r>
            <a:r>
              <a:rPr lang="en-GB"/>
              <a:t>Automated</a:t>
            </a:r>
            <a:r>
              <a:rPr lang="en-GB"/>
              <a:t> deployment, monitoring, and fault tolerance.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 rot="5400000">
            <a:off x="7365228" y="0"/>
            <a:ext cx="1778700" cy="1778700"/>
          </a:xfrm>
          <a:prstGeom prst="diagStripe">
            <a:avLst>
              <a:gd fmla="val 50000" name="adj"/>
            </a:avLst>
          </a:prstGeom>
          <a:solidFill>
            <a:srgbClr val="EDFA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 rot="2700000">
            <a:off x="7215273" y="386217"/>
            <a:ext cx="2501461" cy="583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</a:rPr>
              <a:t>Do not edit</a:t>
            </a:r>
            <a:endParaRPr b="1"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rgbClr val="19803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How to change the design</a:t>
            </a:r>
            <a:endParaRPr sz="1200">
              <a:solidFill>
                <a:srgbClr val="19803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oll-type-id" id="134" name="Google Shape;134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520" y="1307027"/>
            <a:ext cx="1778772" cy="1778772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-id" id="135" name="Google Shape;135;p20"/>
          <p:cNvSpPr txBox="1"/>
          <p:nvPr/>
        </p:nvSpPr>
        <p:spPr>
          <a:xfrm>
            <a:off x="2334638" y="1320628"/>
            <a:ext cx="6364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5B5B5B"/>
                </a:solidFill>
                <a:latin typeface="Inter"/>
                <a:ea typeface="Inter"/>
                <a:cs typeface="Inter"/>
                <a:sym typeface="Inter"/>
              </a:rPr>
              <a:t>Which of the following is NOT a key function of a Cloud OS?</a:t>
            </a:r>
            <a:endParaRPr b="1" sz="3600">
              <a:solidFill>
                <a:srgbClr val="5B5B5B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0" y="4365024"/>
            <a:ext cx="9144000" cy="778500"/>
          </a:xfrm>
          <a:prstGeom prst="rect">
            <a:avLst/>
          </a:prstGeom>
          <a:solidFill>
            <a:srgbClr val="1980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55866" y="4365024"/>
            <a:ext cx="6948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Presenting with animations, GIFs or speaker notes? Enable our </a:t>
            </a:r>
            <a:r>
              <a:rPr lang="en-GB" sz="12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Chrome extension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347" y="4643089"/>
            <a:ext cx="222347" cy="2223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id" id="139" name="Google Shape;139;p20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21094" y="4476329"/>
            <a:ext cx="1111733" cy="555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Cloud Operating Systems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Open Source Cloud OS</a:t>
            </a:r>
            <a:r>
              <a:rPr lang="en-GB"/>
              <a:t>: OpenStack, CloudStack.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Proprietary Cloud OS:</a:t>
            </a:r>
            <a:r>
              <a:rPr lang="en-GB"/>
              <a:t> Microsoft Azure, Google Cloud 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Hybrid Solutions:</a:t>
            </a:r>
            <a:r>
              <a:rPr lang="en-GB"/>
              <a:t> Combining private and public features.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