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4FAB64-D5E0-4846-AC01-3D69C8902AB1}">
  <a:tblStyle styleId="{914FAB64-D5E0-4846-AC01-3D69C8902A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f3f45652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f3f45652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f3f45652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f3f45652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f3f45652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f3f45652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f3f45652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f3f45652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f3f45652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f3f45652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f3f45652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f3f45652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3f45652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3f45652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f3f45652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f3f45652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f3f45652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f3f45652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f3f45652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f3f45652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Service Models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886075" y="2850050"/>
            <a:ext cx="5121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IaaS, PaaS, and SaaS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 the Service Model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1: Hosting a virtual machine on Azure. </a:t>
            </a:r>
            <a:r>
              <a:rPr b="1" lang="en-GB"/>
              <a:t>(Answer: IaaS)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 2: Building a web app on AWS Elastic Beanstalk. </a:t>
            </a:r>
            <a:r>
              <a:rPr b="1" lang="en-GB"/>
              <a:t>(Answer: PaaS)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 3: Using Dropbox to store files. </a:t>
            </a:r>
            <a:r>
              <a:rPr b="1" lang="en-GB"/>
              <a:t>(Answer: SaaS)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service models offer varying levels of control and abstraction.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IaaS: High control over infrastructure.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PaaS: Simplifies app development.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SaaS: End-user applications delivered over the internet.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Cloud Service Models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Definition: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Service models define how cloud services are delivered to users, based on the level of </a:t>
            </a:r>
            <a:r>
              <a:rPr b="1" lang="en-GB"/>
              <a:t>control and management</a:t>
            </a:r>
            <a:r>
              <a:rPr lang="en-GB"/>
              <a:t> responsibility.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Key Service Models: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Infrastructure as a Service (IaaS)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Platform as a Service (PaaS)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Software as a Service (SaaS)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lang="en-GB"/>
              <a:t>Infrastructure as a Service (IaaS)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35925"/>
            <a:ext cx="8619600" cy="33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Provides virtualized computing resources over the internet.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Users manage operating systems, applications, and data while the </a:t>
            </a:r>
            <a:r>
              <a:rPr b="1" lang="en-GB"/>
              <a:t>cloud provider manages hardware and virtualization.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Examples: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Amazon Web Services (AWS) EC2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Google Compute Engine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Microsoft Azure Virtual Machines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Key Features: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Virtual machines, storage, and networks.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High flexibility and scalability.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7183" l="29569" r="30161" t="0"/>
          <a:stretch/>
        </p:blipFill>
        <p:spPr>
          <a:xfrm>
            <a:off x="6443350" y="2253706"/>
            <a:ext cx="1739649" cy="189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</a:t>
            </a:r>
            <a:r>
              <a:rPr lang="en-GB"/>
              <a:t>Platform as a Service (PaaS)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Provides a platform that allows developers to build, test, deploy, and manage applications without worrying about the underlying infrastructure.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The cloud provider manages OS, runtime, and middleware.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Examples: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Google App Engine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Microsoft Azure App Service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AWS Elastic Beanstalk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Heroku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Key Features: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Simplifies development and deployment.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Ideal for application development without infrastructure management.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16620" l="16683" r="9591" t="17031"/>
          <a:stretch/>
        </p:blipFill>
        <p:spPr>
          <a:xfrm>
            <a:off x="5779200" y="2395425"/>
            <a:ext cx="2750250" cy="12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</a:t>
            </a:r>
            <a:r>
              <a:rPr lang="en-GB"/>
              <a:t>Software as a Service (SaaS)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25"/>
            <a:ext cx="86196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Delivers software applications over the internet on a subscription basis.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Users access applications via a web browser while </a:t>
            </a:r>
            <a:r>
              <a:rPr b="1" lang="en-GB"/>
              <a:t>the cloud provider manages everything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Examples</a:t>
            </a:r>
            <a:r>
              <a:rPr lang="en-GB"/>
              <a:t>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Gmail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Microsoft Office 365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Salesforce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Key Features: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No installation required.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Accessible from anywhere with an internet connection.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850" y="2179701"/>
            <a:ext cx="2790902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40"/>
              <a:t>Key Differences Between Service Models</a:t>
            </a:r>
            <a:endParaRPr sz="314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437975" y="110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{914FAB64-D5E0-4846-AC01-3D69C8902AB1}</a:tableStyleId>
              </a:tblPr>
              <a:tblGrid>
                <a:gridCol w="2088850"/>
                <a:gridCol w="2088850"/>
                <a:gridCol w="2088850"/>
                <a:gridCol w="2088850"/>
              </a:tblGrid>
              <a:tr h="77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9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Aspect</a:t>
                      </a:r>
                      <a:endParaRPr b="1" sz="29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9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IaaS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9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PaaS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9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SaaS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77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7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User Responsibility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Apps, data, OS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Apps, data	</a:t>
                      </a:r>
                      <a:endParaRPr sz="2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Only usage</a:t>
                      </a:r>
                      <a:endParaRPr sz="2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77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7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Provider Responsibility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Hardware, virtualization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Hardware, OS, runtime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Everything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77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9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Use Case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Full Controll and flexibility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Development platforms	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/>
                        <a:t>End-user applications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and Disadvantages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IaaS: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Advantages: High control and scalability.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Disadvantages: Complex management required.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PaaS: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Advantages: Simplifies app development.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Disadvantages: Limited control over the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SaaS: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Advantages: Easy to use and maintain.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Disadvantages: Limited customization.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 – Comparing Real-World Examples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5886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IaaS Example: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AWS EC2 to host a website where you manage the server, storage, and 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PaaS Example: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Heroku to develop and deploy a web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SaaS Example: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Gmail for email management.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7183" l="29569" r="30161" t="0"/>
          <a:stretch/>
        </p:blipFill>
        <p:spPr>
          <a:xfrm>
            <a:off x="6557450" y="1222450"/>
            <a:ext cx="1193700" cy="12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450" y="2444100"/>
            <a:ext cx="1193700" cy="129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5">
            <a:alphaModFix/>
          </a:blip>
          <a:srcRect b="32429" l="10785" r="7568" t="32993"/>
          <a:stretch/>
        </p:blipFill>
        <p:spPr>
          <a:xfrm>
            <a:off x="6557450" y="3846925"/>
            <a:ext cx="1708525" cy="8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 the Service Model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1: Hosting a virtual machine on Azure.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 2: Building a web app on AWS Elastic Beanstalk.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 3: Using Dropbox to store files.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