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21"/>
  </p:notesMasterIdLst>
  <p:handoutMasterIdLst>
    <p:handoutMasterId r:id="rId22"/>
  </p:handoutMasterIdLst>
  <p:sldIdLst>
    <p:sldId id="276" r:id="rId5"/>
    <p:sldId id="257" r:id="rId6"/>
    <p:sldId id="279" r:id="rId7"/>
    <p:sldId id="256" r:id="rId8"/>
    <p:sldId id="309" r:id="rId9"/>
    <p:sldId id="308" r:id="rId10"/>
    <p:sldId id="310" r:id="rId11"/>
    <p:sldId id="311" r:id="rId12"/>
    <p:sldId id="312" r:id="rId13"/>
    <p:sldId id="300" r:id="rId14"/>
    <p:sldId id="301" r:id="rId15"/>
    <p:sldId id="302" r:id="rId16"/>
    <p:sldId id="303" r:id="rId17"/>
    <p:sldId id="304" r:id="rId18"/>
    <p:sldId id="305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5FE4E-09BF-018D-A77D-8A356E277BBC}" v="31" dt="2024-09-25T02:48:24.417"/>
    <p1510:client id="{CA50B9CF-34E5-E2A5-2EC8-A16FDD212950}" v="224" dt="2024-09-23T16:55:06.592"/>
    <p1510:client id="{DCA010FC-446D-A522-18DD-CA3FA3F93CCB}" v="255" dt="2024-09-24T18:12:02.126"/>
  </p1510:revLst>
</p1510:revInfo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6327" autoAdjust="0"/>
  </p:normalViewPr>
  <p:slideViewPr>
    <p:cSldViewPr snapToGrid="0">
      <p:cViewPr varScale="1">
        <p:scale>
          <a:sx n="86" d="100"/>
          <a:sy n="86" d="100"/>
        </p:scale>
        <p:origin x="63" y="963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F7756E-CAA3-48BE-BA9A-0F526D0245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D6513EB-EEA1-494F-B724-227BBA735C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Increasing importance for businesses and governments</a:t>
          </a:r>
        </a:p>
      </dgm:t>
    </dgm:pt>
    <dgm:pt modelId="{D7FC8D89-063A-4857-A1D3-B1EAEEA22121}" type="parTrans" cxnId="{F84AA9A3-9166-4579-AF71-AC4974845FA2}">
      <dgm:prSet/>
      <dgm:spPr/>
      <dgm:t>
        <a:bodyPr/>
        <a:lstStyle/>
        <a:p>
          <a:endParaRPr lang="en-US"/>
        </a:p>
      </dgm:t>
    </dgm:pt>
    <dgm:pt modelId="{721B110F-F550-499C-B363-9DA0B616EE99}" type="sibTrans" cxnId="{F84AA9A3-9166-4579-AF71-AC4974845F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B4C553-FFCF-40A6-8344-5179C7273C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 with Bangla language complexity</a:t>
          </a:r>
        </a:p>
      </dgm:t>
    </dgm:pt>
    <dgm:pt modelId="{CF182530-2AD0-487D-A97E-2209921F1697}" type="parTrans" cxnId="{6947640A-5800-4115-BC6B-D47EB454C793}">
      <dgm:prSet/>
      <dgm:spPr/>
      <dgm:t>
        <a:bodyPr/>
        <a:lstStyle/>
        <a:p>
          <a:endParaRPr lang="en-US"/>
        </a:p>
      </dgm:t>
    </dgm:pt>
    <dgm:pt modelId="{3D07C5C7-6F83-42BA-9CCC-2A29CACA89BA}" type="sibTrans" cxnId="{6947640A-5800-4115-BC6B-D47EB454C7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54FFC2-64CD-4CDD-B32A-5EAD707945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Neural networks (LSTM, GRU, RNN) provide solutions for context and dependencies</a:t>
          </a:r>
        </a:p>
      </dgm:t>
    </dgm:pt>
    <dgm:pt modelId="{DA68B628-1F97-4E43-A3D7-5294B0BE2EE7}" type="parTrans" cxnId="{56BEB1F0-292D-4BE7-B2FC-FE3394DF1E16}">
      <dgm:prSet/>
      <dgm:spPr/>
      <dgm:t>
        <a:bodyPr/>
        <a:lstStyle/>
        <a:p>
          <a:endParaRPr lang="en-US"/>
        </a:p>
      </dgm:t>
    </dgm:pt>
    <dgm:pt modelId="{3DECFAFF-FCB4-4E35-BAAA-C71128EDF626}" type="sibTrans" cxnId="{56BEB1F0-292D-4BE7-B2FC-FE3394DF1E16}">
      <dgm:prSet/>
      <dgm:spPr/>
      <dgm:t>
        <a:bodyPr/>
        <a:lstStyle/>
        <a:p>
          <a:endParaRPr lang="en-US"/>
        </a:p>
      </dgm:t>
    </dgm:pt>
    <dgm:pt modelId="{ADBC6C7D-BB65-41F2-B4E2-5F4025465A8F}" type="pres">
      <dgm:prSet presAssocID="{29F7756E-CAA3-48BE-BA9A-0F526D0245A5}" presName="root" presStyleCnt="0">
        <dgm:presLayoutVars>
          <dgm:dir/>
          <dgm:resizeHandles val="exact"/>
        </dgm:presLayoutVars>
      </dgm:prSet>
      <dgm:spPr/>
    </dgm:pt>
    <dgm:pt modelId="{FC244356-CC48-4CD7-AF21-0C0D540D8652}" type="pres">
      <dgm:prSet presAssocID="{4D6513EB-EEA1-494F-B724-227BBA735C6E}" presName="compNode" presStyleCnt="0"/>
      <dgm:spPr/>
    </dgm:pt>
    <dgm:pt modelId="{2DD464CD-E52A-44A7-BD01-2270FBA8F76D}" type="pres">
      <dgm:prSet presAssocID="{4D6513EB-EEA1-494F-B724-227BBA735C6E}" presName="bgRect" presStyleLbl="bgShp" presStyleIdx="0" presStyleCnt="3"/>
      <dgm:spPr/>
    </dgm:pt>
    <dgm:pt modelId="{77D9BD95-7AE2-43D5-A7B4-4F635E900A9F}" type="pres">
      <dgm:prSet presAssocID="{4D6513EB-EEA1-494F-B724-227BBA735C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F603CE5-0D3F-4093-B012-61B7CF3D0BE5}" type="pres">
      <dgm:prSet presAssocID="{4D6513EB-EEA1-494F-B724-227BBA735C6E}" presName="spaceRect" presStyleCnt="0"/>
      <dgm:spPr/>
    </dgm:pt>
    <dgm:pt modelId="{74BC33DF-B916-4A59-8B78-E04C818B305F}" type="pres">
      <dgm:prSet presAssocID="{4D6513EB-EEA1-494F-B724-227BBA735C6E}" presName="parTx" presStyleLbl="revTx" presStyleIdx="0" presStyleCnt="3">
        <dgm:presLayoutVars>
          <dgm:chMax val="0"/>
          <dgm:chPref val="0"/>
        </dgm:presLayoutVars>
      </dgm:prSet>
      <dgm:spPr/>
    </dgm:pt>
    <dgm:pt modelId="{DC4A0B92-34D0-42AB-A137-4BBB184847EF}" type="pres">
      <dgm:prSet presAssocID="{721B110F-F550-499C-B363-9DA0B616EE99}" presName="sibTrans" presStyleCnt="0"/>
      <dgm:spPr/>
    </dgm:pt>
    <dgm:pt modelId="{A31D21A3-4EDC-44C3-9404-EBFA248EECAA}" type="pres">
      <dgm:prSet presAssocID="{EDB4C553-FFCF-40A6-8344-5179C7273C5D}" presName="compNode" presStyleCnt="0"/>
      <dgm:spPr/>
    </dgm:pt>
    <dgm:pt modelId="{7E7F547B-2148-4CAE-AE7A-4F93A8AABE09}" type="pres">
      <dgm:prSet presAssocID="{EDB4C553-FFCF-40A6-8344-5179C7273C5D}" presName="bgRect" presStyleLbl="bgShp" presStyleIdx="1" presStyleCnt="3"/>
      <dgm:spPr/>
    </dgm:pt>
    <dgm:pt modelId="{184B1D01-AAEB-47D1-8757-59DEAF4A556C}" type="pres">
      <dgm:prSet presAssocID="{EDB4C553-FFCF-40A6-8344-5179C7273C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0F3B88F-B0BB-4A79-8687-80B329E97D1A}" type="pres">
      <dgm:prSet presAssocID="{EDB4C553-FFCF-40A6-8344-5179C7273C5D}" presName="spaceRect" presStyleCnt="0"/>
      <dgm:spPr/>
    </dgm:pt>
    <dgm:pt modelId="{0741D398-FA15-4E69-9258-3B418A185093}" type="pres">
      <dgm:prSet presAssocID="{EDB4C553-FFCF-40A6-8344-5179C7273C5D}" presName="parTx" presStyleLbl="revTx" presStyleIdx="1" presStyleCnt="3">
        <dgm:presLayoutVars>
          <dgm:chMax val="0"/>
          <dgm:chPref val="0"/>
        </dgm:presLayoutVars>
      </dgm:prSet>
      <dgm:spPr/>
    </dgm:pt>
    <dgm:pt modelId="{080D214E-39F3-4F73-BEBC-7622C5FD50B8}" type="pres">
      <dgm:prSet presAssocID="{3D07C5C7-6F83-42BA-9CCC-2A29CACA89BA}" presName="sibTrans" presStyleCnt="0"/>
      <dgm:spPr/>
    </dgm:pt>
    <dgm:pt modelId="{D771B645-3046-4FD6-B4AF-6589B0E55A09}" type="pres">
      <dgm:prSet presAssocID="{1254FFC2-64CD-4CDD-B32A-5EAD7079457F}" presName="compNode" presStyleCnt="0"/>
      <dgm:spPr/>
    </dgm:pt>
    <dgm:pt modelId="{E3BC1F15-59E2-4723-B8D4-49AB32DC15D9}" type="pres">
      <dgm:prSet presAssocID="{1254FFC2-64CD-4CDD-B32A-5EAD7079457F}" presName="bgRect" presStyleLbl="bgShp" presStyleIdx="2" presStyleCnt="3"/>
      <dgm:spPr/>
    </dgm:pt>
    <dgm:pt modelId="{A4A11B49-4270-4E38-BEA2-53E20106CAF6}" type="pres">
      <dgm:prSet presAssocID="{1254FFC2-64CD-4CDD-B32A-5EAD707945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F4154662-AEAB-43D4-9011-80D09D473685}" type="pres">
      <dgm:prSet presAssocID="{1254FFC2-64CD-4CDD-B32A-5EAD7079457F}" presName="spaceRect" presStyleCnt="0"/>
      <dgm:spPr/>
    </dgm:pt>
    <dgm:pt modelId="{FAE2822C-D681-41A6-9AFB-9C7325F9EDFA}" type="pres">
      <dgm:prSet presAssocID="{1254FFC2-64CD-4CDD-B32A-5EAD707945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947640A-5800-4115-BC6B-D47EB454C793}" srcId="{29F7756E-CAA3-48BE-BA9A-0F526D0245A5}" destId="{EDB4C553-FFCF-40A6-8344-5179C7273C5D}" srcOrd="1" destOrd="0" parTransId="{CF182530-2AD0-487D-A97E-2209921F1697}" sibTransId="{3D07C5C7-6F83-42BA-9CCC-2A29CACA89BA}"/>
    <dgm:cxn modelId="{A41A4753-628F-4275-AE6D-205675205642}" type="presOf" srcId="{4D6513EB-EEA1-494F-B724-227BBA735C6E}" destId="{74BC33DF-B916-4A59-8B78-E04C818B305F}" srcOrd="0" destOrd="0" presId="urn:microsoft.com/office/officeart/2018/2/layout/IconVerticalSolidList"/>
    <dgm:cxn modelId="{F84AA9A3-9166-4579-AF71-AC4974845FA2}" srcId="{29F7756E-CAA3-48BE-BA9A-0F526D0245A5}" destId="{4D6513EB-EEA1-494F-B724-227BBA735C6E}" srcOrd="0" destOrd="0" parTransId="{D7FC8D89-063A-4857-A1D3-B1EAEEA22121}" sibTransId="{721B110F-F550-499C-B363-9DA0B616EE99}"/>
    <dgm:cxn modelId="{3D8F25B4-4CF3-4931-B732-AF0AF35158FC}" type="presOf" srcId="{1254FFC2-64CD-4CDD-B32A-5EAD7079457F}" destId="{FAE2822C-D681-41A6-9AFB-9C7325F9EDFA}" srcOrd="0" destOrd="0" presId="urn:microsoft.com/office/officeart/2018/2/layout/IconVerticalSolidList"/>
    <dgm:cxn modelId="{0F9807EF-30DC-4EF1-8D4B-6012588DB324}" type="presOf" srcId="{EDB4C553-FFCF-40A6-8344-5179C7273C5D}" destId="{0741D398-FA15-4E69-9258-3B418A185093}" srcOrd="0" destOrd="0" presId="urn:microsoft.com/office/officeart/2018/2/layout/IconVerticalSolidList"/>
    <dgm:cxn modelId="{56BEB1F0-292D-4BE7-B2FC-FE3394DF1E16}" srcId="{29F7756E-CAA3-48BE-BA9A-0F526D0245A5}" destId="{1254FFC2-64CD-4CDD-B32A-5EAD7079457F}" srcOrd="2" destOrd="0" parTransId="{DA68B628-1F97-4E43-A3D7-5294B0BE2EE7}" sibTransId="{3DECFAFF-FCB4-4E35-BAAA-C71128EDF626}"/>
    <dgm:cxn modelId="{1164B6F2-8EF8-45DF-B929-325BE6F8DCB7}" type="presOf" srcId="{29F7756E-CAA3-48BE-BA9A-0F526D0245A5}" destId="{ADBC6C7D-BB65-41F2-B4E2-5F4025465A8F}" srcOrd="0" destOrd="0" presId="urn:microsoft.com/office/officeart/2018/2/layout/IconVerticalSolidList"/>
    <dgm:cxn modelId="{A3145ADC-F99D-4E1F-8410-82940AC46875}" type="presParOf" srcId="{ADBC6C7D-BB65-41F2-B4E2-5F4025465A8F}" destId="{FC244356-CC48-4CD7-AF21-0C0D540D8652}" srcOrd="0" destOrd="0" presId="urn:microsoft.com/office/officeart/2018/2/layout/IconVerticalSolidList"/>
    <dgm:cxn modelId="{1F0914F0-D233-472E-8D8B-277C98BB95D7}" type="presParOf" srcId="{FC244356-CC48-4CD7-AF21-0C0D540D8652}" destId="{2DD464CD-E52A-44A7-BD01-2270FBA8F76D}" srcOrd="0" destOrd="0" presId="urn:microsoft.com/office/officeart/2018/2/layout/IconVerticalSolidList"/>
    <dgm:cxn modelId="{CB9BA10E-34B7-488A-AA94-2E7A80DA62FC}" type="presParOf" srcId="{FC244356-CC48-4CD7-AF21-0C0D540D8652}" destId="{77D9BD95-7AE2-43D5-A7B4-4F635E900A9F}" srcOrd="1" destOrd="0" presId="urn:microsoft.com/office/officeart/2018/2/layout/IconVerticalSolidList"/>
    <dgm:cxn modelId="{FD6FEDAA-40B1-4023-BAA0-EBDE211B7F87}" type="presParOf" srcId="{FC244356-CC48-4CD7-AF21-0C0D540D8652}" destId="{7F603CE5-0D3F-4093-B012-61B7CF3D0BE5}" srcOrd="2" destOrd="0" presId="urn:microsoft.com/office/officeart/2018/2/layout/IconVerticalSolidList"/>
    <dgm:cxn modelId="{AC3B7160-44A9-4242-8158-5C54214A10A9}" type="presParOf" srcId="{FC244356-CC48-4CD7-AF21-0C0D540D8652}" destId="{74BC33DF-B916-4A59-8B78-E04C818B305F}" srcOrd="3" destOrd="0" presId="urn:microsoft.com/office/officeart/2018/2/layout/IconVerticalSolidList"/>
    <dgm:cxn modelId="{167A7839-65E3-4CD0-9E44-EA6D855FBC1F}" type="presParOf" srcId="{ADBC6C7D-BB65-41F2-B4E2-5F4025465A8F}" destId="{DC4A0B92-34D0-42AB-A137-4BBB184847EF}" srcOrd="1" destOrd="0" presId="urn:microsoft.com/office/officeart/2018/2/layout/IconVerticalSolidList"/>
    <dgm:cxn modelId="{D24CB431-D1A3-445A-952A-B342813A4200}" type="presParOf" srcId="{ADBC6C7D-BB65-41F2-B4E2-5F4025465A8F}" destId="{A31D21A3-4EDC-44C3-9404-EBFA248EECAA}" srcOrd="2" destOrd="0" presId="urn:microsoft.com/office/officeart/2018/2/layout/IconVerticalSolidList"/>
    <dgm:cxn modelId="{0FD98623-275D-4DE8-8B83-ED894362567A}" type="presParOf" srcId="{A31D21A3-4EDC-44C3-9404-EBFA248EECAA}" destId="{7E7F547B-2148-4CAE-AE7A-4F93A8AABE09}" srcOrd="0" destOrd="0" presId="urn:microsoft.com/office/officeart/2018/2/layout/IconVerticalSolidList"/>
    <dgm:cxn modelId="{21C43649-1AD4-4889-A7DC-96EE160B2AB7}" type="presParOf" srcId="{A31D21A3-4EDC-44C3-9404-EBFA248EECAA}" destId="{184B1D01-AAEB-47D1-8757-59DEAF4A556C}" srcOrd="1" destOrd="0" presId="urn:microsoft.com/office/officeart/2018/2/layout/IconVerticalSolidList"/>
    <dgm:cxn modelId="{65FE8EB2-64B5-43D8-B7C5-57B953A0724C}" type="presParOf" srcId="{A31D21A3-4EDC-44C3-9404-EBFA248EECAA}" destId="{B0F3B88F-B0BB-4A79-8687-80B329E97D1A}" srcOrd="2" destOrd="0" presId="urn:microsoft.com/office/officeart/2018/2/layout/IconVerticalSolidList"/>
    <dgm:cxn modelId="{3B575E42-5EC5-429D-BF06-61FB169E58FC}" type="presParOf" srcId="{A31D21A3-4EDC-44C3-9404-EBFA248EECAA}" destId="{0741D398-FA15-4E69-9258-3B418A185093}" srcOrd="3" destOrd="0" presId="urn:microsoft.com/office/officeart/2018/2/layout/IconVerticalSolidList"/>
    <dgm:cxn modelId="{FD1DBED0-CCEE-40D8-AFAA-4C9DCE65AA1D}" type="presParOf" srcId="{ADBC6C7D-BB65-41F2-B4E2-5F4025465A8F}" destId="{080D214E-39F3-4F73-BEBC-7622C5FD50B8}" srcOrd="3" destOrd="0" presId="urn:microsoft.com/office/officeart/2018/2/layout/IconVerticalSolidList"/>
    <dgm:cxn modelId="{46B4F5FC-B3E0-4D12-A8A8-1E6EFB5AAD12}" type="presParOf" srcId="{ADBC6C7D-BB65-41F2-B4E2-5F4025465A8F}" destId="{D771B645-3046-4FD6-B4AF-6589B0E55A09}" srcOrd="4" destOrd="0" presId="urn:microsoft.com/office/officeart/2018/2/layout/IconVerticalSolidList"/>
    <dgm:cxn modelId="{AE980ABD-2617-435C-9487-D2AE84D04E85}" type="presParOf" srcId="{D771B645-3046-4FD6-B4AF-6589B0E55A09}" destId="{E3BC1F15-59E2-4723-B8D4-49AB32DC15D9}" srcOrd="0" destOrd="0" presId="urn:microsoft.com/office/officeart/2018/2/layout/IconVerticalSolidList"/>
    <dgm:cxn modelId="{5DC27FD5-7E8B-41FD-B9BB-8CB3CA3F9033}" type="presParOf" srcId="{D771B645-3046-4FD6-B4AF-6589B0E55A09}" destId="{A4A11B49-4270-4E38-BEA2-53E20106CAF6}" srcOrd="1" destOrd="0" presId="urn:microsoft.com/office/officeart/2018/2/layout/IconVerticalSolidList"/>
    <dgm:cxn modelId="{D72C4844-9484-4063-B257-C17420ECDB7A}" type="presParOf" srcId="{D771B645-3046-4FD6-B4AF-6589B0E55A09}" destId="{F4154662-AEAB-43D4-9011-80D09D473685}" srcOrd="2" destOrd="0" presId="urn:microsoft.com/office/officeart/2018/2/layout/IconVerticalSolidList"/>
    <dgm:cxn modelId="{E3AEFF68-5666-4DE9-B9E2-F388D8928AC9}" type="presParOf" srcId="{D771B645-3046-4FD6-B4AF-6589B0E55A09}" destId="{FAE2822C-D681-41A6-9AFB-9C7325F9ED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58C07C-76C3-433B-9A45-012083B081C6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F0B591-106B-4A63-8818-C32ECFB0FCE7}">
      <dgm:prSet/>
      <dgm:spPr/>
      <dgm:t>
        <a:bodyPr/>
        <a:lstStyle/>
        <a:p>
          <a:r>
            <a:rPr lang="en-US"/>
            <a:t>Trained RNN, LSTM, and GRU models</a:t>
          </a:r>
        </a:p>
      </dgm:t>
    </dgm:pt>
    <dgm:pt modelId="{C3E62DF2-8843-4CAD-B328-FB36F670D7A0}" type="parTrans" cxnId="{109A871B-7A9D-429C-B608-A7824B66BD2A}">
      <dgm:prSet/>
      <dgm:spPr/>
      <dgm:t>
        <a:bodyPr/>
        <a:lstStyle/>
        <a:p>
          <a:endParaRPr lang="en-US"/>
        </a:p>
      </dgm:t>
    </dgm:pt>
    <dgm:pt modelId="{67DDB019-CEA9-49BE-9B32-9D5EFDEED84F}" type="sibTrans" cxnId="{109A871B-7A9D-429C-B608-A7824B66BD2A}">
      <dgm:prSet/>
      <dgm:spPr/>
      <dgm:t>
        <a:bodyPr/>
        <a:lstStyle/>
        <a:p>
          <a:endParaRPr lang="en-US"/>
        </a:p>
      </dgm:t>
    </dgm:pt>
    <dgm:pt modelId="{09DE45DA-73B8-4DC0-B50E-FCF77BB8E4F9}">
      <dgm:prSet/>
      <dgm:spPr/>
      <dgm:t>
        <a:bodyPr/>
        <a:lstStyle/>
        <a:p>
          <a:r>
            <a:rPr lang="en-US"/>
            <a:t>Metrics used: Accuracy, Precision, Recall, F1-score</a:t>
          </a:r>
        </a:p>
      </dgm:t>
    </dgm:pt>
    <dgm:pt modelId="{29813ACF-9542-433C-B111-46E60A2E98E9}" type="parTrans" cxnId="{4E113619-0761-4AC2-8A7B-13C661619255}">
      <dgm:prSet/>
      <dgm:spPr/>
      <dgm:t>
        <a:bodyPr/>
        <a:lstStyle/>
        <a:p>
          <a:endParaRPr lang="en-US"/>
        </a:p>
      </dgm:t>
    </dgm:pt>
    <dgm:pt modelId="{4643F92A-40C9-4EFD-99B4-81D8287B8E3D}" type="sibTrans" cxnId="{4E113619-0761-4AC2-8A7B-13C661619255}">
      <dgm:prSet/>
      <dgm:spPr/>
      <dgm:t>
        <a:bodyPr/>
        <a:lstStyle/>
        <a:p>
          <a:endParaRPr lang="en-US"/>
        </a:p>
      </dgm:t>
    </dgm:pt>
    <dgm:pt modelId="{B2F7CCC5-5885-4FE5-84C4-7A92C205E58F}">
      <dgm:prSet/>
      <dgm:spPr/>
      <dgm:t>
        <a:bodyPr/>
        <a:lstStyle/>
        <a:p>
          <a:r>
            <a:rPr lang="en-US"/>
            <a:t>Performance comparison using labeled Bangla text data</a:t>
          </a:r>
        </a:p>
      </dgm:t>
    </dgm:pt>
    <dgm:pt modelId="{FD86D23C-27A5-4A4F-80A7-E0AB21435B05}" type="parTrans" cxnId="{405D2C5C-B7A9-4A75-85C2-CBDF022A068B}">
      <dgm:prSet/>
      <dgm:spPr/>
      <dgm:t>
        <a:bodyPr/>
        <a:lstStyle/>
        <a:p>
          <a:endParaRPr lang="en-US"/>
        </a:p>
      </dgm:t>
    </dgm:pt>
    <dgm:pt modelId="{6750547B-AF08-4AC6-80CA-079ABBAE3880}" type="sibTrans" cxnId="{405D2C5C-B7A9-4A75-85C2-CBDF022A068B}">
      <dgm:prSet/>
      <dgm:spPr/>
      <dgm:t>
        <a:bodyPr/>
        <a:lstStyle/>
        <a:p>
          <a:endParaRPr lang="en-US"/>
        </a:p>
      </dgm:t>
    </dgm:pt>
    <dgm:pt modelId="{A4AAD149-2BB0-4923-947E-D8693054D637}" type="pres">
      <dgm:prSet presAssocID="{6258C07C-76C3-433B-9A45-012083B081C6}" presName="outerComposite" presStyleCnt="0">
        <dgm:presLayoutVars>
          <dgm:chMax val="5"/>
          <dgm:dir/>
          <dgm:resizeHandles val="exact"/>
        </dgm:presLayoutVars>
      </dgm:prSet>
      <dgm:spPr/>
    </dgm:pt>
    <dgm:pt modelId="{7A1F6560-8496-4D54-A418-913C288997D1}" type="pres">
      <dgm:prSet presAssocID="{6258C07C-76C3-433B-9A45-012083B081C6}" presName="dummyMaxCanvas" presStyleCnt="0">
        <dgm:presLayoutVars/>
      </dgm:prSet>
      <dgm:spPr/>
    </dgm:pt>
    <dgm:pt modelId="{FDB69F9C-37ED-454C-83DE-B1A40327AC6B}" type="pres">
      <dgm:prSet presAssocID="{6258C07C-76C3-433B-9A45-012083B081C6}" presName="ThreeNodes_1" presStyleLbl="node1" presStyleIdx="0" presStyleCnt="3">
        <dgm:presLayoutVars>
          <dgm:bulletEnabled val="1"/>
        </dgm:presLayoutVars>
      </dgm:prSet>
      <dgm:spPr/>
    </dgm:pt>
    <dgm:pt modelId="{0061030B-69B4-4722-821A-C06FC90DD44F}" type="pres">
      <dgm:prSet presAssocID="{6258C07C-76C3-433B-9A45-012083B081C6}" presName="ThreeNodes_2" presStyleLbl="node1" presStyleIdx="1" presStyleCnt="3">
        <dgm:presLayoutVars>
          <dgm:bulletEnabled val="1"/>
        </dgm:presLayoutVars>
      </dgm:prSet>
      <dgm:spPr/>
    </dgm:pt>
    <dgm:pt modelId="{F8AF4C36-CB49-4FFE-AAB1-401D02720DFC}" type="pres">
      <dgm:prSet presAssocID="{6258C07C-76C3-433B-9A45-012083B081C6}" presName="ThreeNodes_3" presStyleLbl="node1" presStyleIdx="2" presStyleCnt="3">
        <dgm:presLayoutVars>
          <dgm:bulletEnabled val="1"/>
        </dgm:presLayoutVars>
      </dgm:prSet>
      <dgm:spPr/>
    </dgm:pt>
    <dgm:pt modelId="{4788DBE6-2AB6-4E5D-AC87-58C61483853C}" type="pres">
      <dgm:prSet presAssocID="{6258C07C-76C3-433B-9A45-012083B081C6}" presName="ThreeConn_1-2" presStyleLbl="fgAccFollowNode1" presStyleIdx="0" presStyleCnt="2">
        <dgm:presLayoutVars>
          <dgm:bulletEnabled val="1"/>
        </dgm:presLayoutVars>
      </dgm:prSet>
      <dgm:spPr/>
    </dgm:pt>
    <dgm:pt modelId="{6DF11AC3-20F7-47FC-924A-CD14759F842A}" type="pres">
      <dgm:prSet presAssocID="{6258C07C-76C3-433B-9A45-012083B081C6}" presName="ThreeConn_2-3" presStyleLbl="fgAccFollowNode1" presStyleIdx="1" presStyleCnt="2">
        <dgm:presLayoutVars>
          <dgm:bulletEnabled val="1"/>
        </dgm:presLayoutVars>
      </dgm:prSet>
      <dgm:spPr/>
    </dgm:pt>
    <dgm:pt modelId="{F4FA9345-DDBB-4392-9CEF-458A2595331E}" type="pres">
      <dgm:prSet presAssocID="{6258C07C-76C3-433B-9A45-012083B081C6}" presName="ThreeNodes_1_text" presStyleLbl="node1" presStyleIdx="2" presStyleCnt="3">
        <dgm:presLayoutVars>
          <dgm:bulletEnabled val="1"/>
        </dgm:presLayoutVars>
      </dgm:prSet>
      <dgm:spPr/>
    </dgm:pt>
    <dgm:pt modelId="{FEABAB96-AF0B-4FE5-A366-558281938027}" type="pres">
      <dgm:prSet presAssocID="{6258C07C-76C3-433B-9A45-012083B081C6}" presName="ThreeNodes_2_text" presStyleLbl="node1" presStyleIdx="2" presStyleCnt="3">
        <dgm:presLayoutVars>
          <dgm:bulletEnabled val="1"/>
        </dgm:presLayoutVars>
      </dgm:prSet>
      <dgm:spPr/>
    </dgm:pt>
    <dgm:pt modelId="{98428219-E51A-47F4-8BBB-3C06C9225BEB}" type="pres">
      <dgm:prSet presAssocID="{6258C07C-76C3-433B-9A45-012083B081C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E113619-0761-4AC2-8A7B-13C661619255}" srcId="{6258C07C-76C3-433B-9A45-012083B081C6}" destId="{09DE45DA-73B8-4DC0-B50E-FCF77BB8E4F9}" srcOrd="1" destOrd="0" parTransId="{29813ACF-9542-433C-B111-46E60A2E98E9}" sibTransId="{4643F92A-40C9-4EFD-99B4-81D8287B8E3D}"/>
    <dgm:cxn modelId="{109A871B-7A9D-429C-B608-A7824B66BD2A}" srcId="{6258C07C-76C3-433B-9A45-012083B081C6}" destId="{7AF0B591-106B-4A63-8818-C32ECFB0FCE7}" srcOrd="0" destOrd="0" parTransId="{C3E62DF2-8843-4CAD-B328-FB36F670D7A0}" sibTransId="{67DDB019-CEA9-49BE-9B32-9D5EFDEED84F}"/>
    <dgm:cxn modelId="{D0375C2E-3F8C-4CA1-B23E-556F3D047D28}" type="presOf" srcId="{09DE45DA-73B8-4DC0-B50E-FCF77BB8E4F9}" destId="{0061030B-69B4-4722-821A-C06FC90DD44F}" srcOrd="0" destOrd="0" presId="urn:microsoft.com/office/officeart/2005/8/layout/vProcess5"/>
    <dgm:cxn modelId="{405D2C5C-B7A9-4A75-85C2-CBDF022A068B}" srcId="{6258C07C-76C3-433B-9A45-012083B081C6}" destId="{B2F7CCC5-5885-4FE5-84C4-7A92C205E58F}" srcOrd="2" destOrd="0" parTransId="{FD86D23C-27A5-4A4F-80A7-E0AB21435B05}" sibTransId="{6750547B-AF08-4AC6-80CA-079ABBAE3880}"/>
    <dgm:cxn modelId="{14BBAC7C-30D5-4DA5-878C-30F2BF490BAD}" type="presOf" srcId="{4643F92A-40C9-4EFD-99B4-81D8287B8E3D}" destId="{6DF11AC3-20F7-47FC-924A-CD14759F842A}" srcOrd="0" destOrd="0" presId="urn:microsoft.com/office/officeart/2005/8/layout/vProcess5"/>
    <dgm:cxn modelId="{3AC9F97F-525D-4889-AA79-289E56882D53}" type="presOf" srcId="{B2F7CCC5-5885-4FE5-84C4-7A92C205E58F}" destId="{98428219-E51A-47F4-8BBB-3C06C9225BEB}" srcOrd="1" destOrd="0" presId="urn:microsoft.com/office/officeart/2005/8/layout/vProcess5"/>
    <dgm:cxn modelId="{8E8D9789-D29E-455D-969D-826F1D2AEEE4}" type="presOf" srcId="{B2F7CCC5-5885-4FE5-84C4-7A92C205E58F}" destId="{F8AF4C36-CB49-4FFE-AAB1-401D02720DFC}" srcOrd="0" destOrd="0" presId="urn:microsoft.com/office/officeart/2005/8/layout/vProcess5"/>
    <dgm:cxn modelId="{4F4099BB-F972-4729-8F27-A46B13E17CE3}" type="presOf" srcId="{7AF0B591-106B-4A63-8818-C32ECFB0FCE7}" destId="{FDB69F9C-37ED-454C-83DE-B1A40327AC6B}" srcOrd="0" destOrd="0" presId="urn:microsoft.com/office/officeart/2005/8/layout/vProcess5"/>
    <dgm:cxn modelId="{451EC6CE-1311-4AB8-B4D7-06642174D720}" type="presOf" srcId="{6258C07C-76C3-433B-9A45-012083B081C6}" destId="{A4AAD149-2BB0-4923-947E-D8693054D637}" srcOrd="0" destOrd="0" presId="urn:microsoft.com/office/officeart/2005/8/layout/vProcess5"/>
    <dgm:cxn modelId="{9FAFDFCE-C070-442F-971E-2FF1AC7F812D}" type="presOf" srcId="{67DDB019-CEA9-49BE-9B32-9D5EFDEED84F}" destId="{4788DBE6-2AB6-4E5D-AC87-58C61483853C}" srcOrd="0" destOrd="0" presId="urn:microsoft.com/office/officeart/2005/8/layout/vProcess5"/>
    <dgm:cxn modelId="{0ADD7DDC-2F5B-4CE0-8D01-F7A1B9271B3C}" type="presOf" srcId="{7AF0B591-106B-4A63-8818-C32ECFB0FCE7}" destId="{F4FA9345-DDBB-4392-9CEF-458A2595331E}" srcOrd="1" destOrd="0" presId="urn:microsoft.com/office/officeart/2005/8/layout/vProcess5"/>
    <dgm:cxn modelId="{86824FE3-5573-4B9D-9598-A1BBCCD71673}" type="presOf" srcId="{09DE45DA-73B8-4DC0-B50E-FCF77BB8E4F9}" destId="{FEABAB96-AF0B-4FE5-A366-558281938027}" srcOrd="1" destOrd="0" presId="urn:microsoft.com/office/officeart/2005/8/layout/vProcess5"/>
    <dgm:cxn modelId="{2E1B639A-A50A-4C69-B110-0663DD893BFF}" type="presParOf" srcId="{A4AAD149-2BB0-4923-947E-D8693054D637}" destId="{7A1F6560-8496-4D54-A418-913C288997D1}" srcOrd="0" destOrd="0" presId="urn:microsoft.com/office/officeart/2005/8/layout/vProcess5"/>
    <dgm:cxn modelId="{DECD0E34-4D04-4825-8F81-01169CBB94F4}" type="presParOf" srcId="{A4AAD149-2BB0-4923-947E-D8693054D637}" destId="{FDB69F9C-37ED-454C-83DE-B1A40327AC6B}" srcOrd="1" destOrd="0" presId="urn:microsoft.com/office/officeart/2005/8/layout/vProcess5"/>
    <dgm:cxn modelId="{D695A5F1-8EA1-431F-89FE-AE91013E8527}" type="presParOf" srcId="{A4AAD149-2BB0-4923-947E-D8693054D637}" destId="{0061030B-69B4-4722-821A-C06FC90DD44F}" srcOrd="2" destOrd="0" presId="urn:microsoft.com/office/officeart/2005/8/layout/vProcess5"/>
    <dgm:cxn modelId="{E5A6944E-65D5-4E9E-B6C9-918A1A813A54}" type="presParOf" srcId="{A4AAD149-2BB0-4923-947E-D8693054D637}" destId="{F8AF4C36-CB49-4FFE-AAB1-401D02720DFC}" srcOrd="3" destOrd="0" presId="urn:microsoft.com/office/officeart/2005/8/layout/vProcess5"/>
    <dgm:cxn modelId="{3BC04B98-0032-4E3A-AF16-6C1F93303092}" type="presParOf" srcId="{A4AAD149-2BB0-4923-947E-D8693054D637}" destId="{4788DBE6-2AB6-4E5D-AC87-58C61483853C}" srcOrd="4" destOrd="0" presId="urn:microsoft.com/office/officeart/2005/8/layout/vProcess5"/>
    <dgm:cxn modelId="{17F72759-F598-4C0C-9576-97821A776DDE}" type="presParOf" srcId="{A4AAD149-2BB0-4923-947E-D8693054D637}" destId="{6DF11AC3-20F7-47FC-924A-CD14759F842A}" srcOrd="5" destOrd="0" presId="urn:microsoft.com/office/officeart/2005/8/layout/vProcess5"/>
    <dgm:cxn modelId="{157C7CA6-33F8-4324-B36C-9BD8BB4DF46A}" type="presParOf" srcId="{A4AAD149-2BB0-4923-947E-D8693054D637}" destId="{F4FA9345-DDBB-4392-9CEF-458A2595331E}" srcOrd="6" destOrd="0" presId="urn:microsoft.com/office/officeart/2005/8/layout/vProcess5"/>
    <dgm:cxn modelId="{849F5AE4-C130-4235-981D-5CDAD77158DE}" type="presParOf" srcId="{A4AAD149-2BB0-4923-947E-D8693054D637}" destId="{FEABAB96-AF0B-4FE5-A366-558281938027}" srcOrd="7" destOrd="0" presId="urn:microsoft.com/office/officeart/2005/8/layout/vProcess5"/>
    <dgm:cxn modelId="{FCBEC7BB-7D69-46EF-976A-2E17634B09FA}" type="presParOf" srcId="{A4AAD149-2BB0-4923-947E-D8693054D637}" destId="{98428219-E51A-47F4-8BBB-3C06C9225BE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464CD-E52A-44A7-BD01-2270FBA8F76D}">
      <dsp:nvSpPr>
        <dsp:cNvPr id="0" name=""/>
        <dsp:cNvSpPr/>
      </dsp:nvSpPr>
      <dsp:spPr>
        <a:xfrm>
          <a:off x="0" y="400"/>
          <a:ext cx="9705251" cy="937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9BD95-7AE2-43D5-A7B4-4F635E900A9F}">
      <dsp:nvSpPr>
        <dsp:cNvPr id="0" name=""/>
        <dsp:cNvSpPr/>
      </dsp:nvSpPr>
      <dsp:spPr>
        <a:xfrm>
          <a:off x="283645" y="211376"/>
          <a:ext cx="515718" cy="515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C33DF-B916-4A59-8B78-E04C818B305F}">
      <dsp:nvSpPr>
        <dsp:cNvPr id="0" name=""/>
        <dsp:cNvSpPr/>
      </dsp:nvSpPr>
      <dsp:spPr>
        <a:xfrm>
          <a:off x="1083009" y="400"/>
          <a:ext cx="8622241" cy="93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37" tIns="99237" rIns="99237" bIns="9923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Increasing importance for businesses and governments</a:t>
          </a:r>
        </a:p>
      </dsp:txBody>
      <dsp:txXfrm>
        <a:off x="1083009" y="400"/>
        <a:ext cx="8622241" cy="937670"/>
      </dsp:txXfrm>
    </dsp:sp>
    <dsp:sp modelId="{7E7F547B-2148-4CAE-AE7A-4F93A8AABE09}">
      <dsp:nvSpPr>
        <dsp:cNvPr id="0" name=""/>
        <dsp:cNvSpPr/>
      </dsp:nvSpPr>
      <dsp:spPr>
        <a:xfrm>
          <a:off x="0" y="1172488"/>
          <a:ext cx="9705251" cy="9376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B1D01-AAEB-47D1-8757-59DEAF4A556C}">
      <dsp:nvSpPr>
        <dsp:cNvPr id="0" name=""/>
        <dsp:cNvSpPr/>
      </dsp:nvSpPr>
      <dsp:spPr>
        <a:xfrm>
          <a:off x="283645" y="1383464"/>
          <a:ext cx="515718" cy="515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1D398-FA15-4E69-9258-3B418A185093}">
      <dsp:nvSpPr>
        <dsp:cNvPr id="0" name=""/>
        <dsp:cNvSpPr/>
      </dsp:nvSpPr>
      <dsp:spPr>
        <a:xfrm>
          <a:off x="1083009" y="1172488"/>
          <a:ext cx="8622241" cy="93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37" tIns="99237" rIns="99237" bIns="9923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Challenges with Bangla language complexity</a:t>
          </a:r>
        </a:p>
      </dsp:txBody>
      <dsp:txXfrm>
        <a:off x="1083009" y="1172488"/>
        <a:ext cx="8622241" cy="937670"/>
      </dsp:txXfrm>
    </dsp:sp>
    <dsp:sp modelId="{E3BC1F15-59E2-4723-B8D4-49AB32DC15D9}">
      <dsp:nvSpPr>
        <dsp:cNvPr id="0" name=""/>
        <dsp:cNvSpPr/>
      </dsp:nvSpPr>
      <dsp:spPr>
        <a:xfrm>
          <a:off x="0" y="2344576"/>
          <a:ext cx="9705251" cy="9376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11B49-4270-4E38-BEA2-53E20106CAF6}">
      <dsp:nvSpPr>
        <dsp:cNvPr id="0" name=""/>
        <dsp:cNvSpPr/>
      </dsp:nvSpPr>
      <dsp:spPr>
        <a:xfrm>
          <a:off x="283645" y="2555552"/>
          <a:ext cx="515718" cy="515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2822C-D681-41A6-9AFB-9C7325F9EDFA}">
      <dsp:nvSpPr>
        <dsp:cNvPr id="0" name=""/>
        <dsp:cNvSpPr/>
      </dsp:nvSpPr>
      <dsp:spPr>
        <a:xfrm>
          <a:off x="1083009" y="2344576"/>
          <a:ext cx="8622241" cy="93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237" tIns="99237" rIns="99237" bIns="9923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Neural networks (LSTM, GRU, RNN) provide solutions for context and dependencies</a:t>
          </a:r>
        </a:p>
      </dsp:txBody>
      <dsp:txXfrm>
        <a:off x="1083009" y="2344576"/>
        <a:ext cx="8622241" cy="937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69F9C-37ED-454C-83DE-B1A40327AC6B}">
      <dsp:nvSpPr>
        <dsp:cNvPr id="0" name=""/>
        <dsp:cNvSpPr/>
      </dsp:nvSpPr>
      <dsp:spPr>
        <a:xfrm>
          <a:off x="0" y="0"/>
          <a:ext cx="9443222" cy="10416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Trained RNN, LSTM, and GRU models</a:t>
          </a:r>
        </a:p>
      </dsp:txBody>
      <dsp:txXfrm>
        <a:off x="30508" y="30508"/>
        <a:ext cx="8319217" cy="980619"/>
      </dsp:txXfrm>
    </dsp:sp>
    <dsp:sp modelId="{0061030B-69B4-4722-821A-C06FC90DD44F}">
      <dsp:nvSpPr>
        <dsp:cNvPr id="0" name=""/>
        <dsp:cNvSpPr/>
      </dsp:nvSpPr>
      <dsp:spPr>
        <a:xfrm>
          <a:off x="833225" y="1215241"/>
          <a:ext cx="9443222" cy="10416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Metrics used: Accuracy, Precision, Recall, F1-score</a:t>
          </a:r>
        </a:p>
      </dsp:txBody>
      <dsp:txXfrm>
        <a:off x="863733" y="1245749"/>
        <a:ext cx="7871918" cy="980619"/>
      </dsp:txXfrm>
    </dsp:sp>
    <dsp:sp modelId="{F8AF4C36-CB49-4FFE-AAB1-401D02720DFC}">
      <dsp:nvSpPr>
        <dsp:cNvPr id="0" name=""/>
        <dsp:cNvSpPr/>
      </dsp:nvSpPr>
      <dsp:spPr>
        <a:xfrm>
          <a:off x="1666451" y="2430482"/>
          <a:ext cx="9443222" cy="10416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Performance comparison using labeled Bangla text data</a:t>
          </a:r>
        </a:p>
      </dsp:txBody>
      <dsp:txXfrm>
        <a:off x="1696959" y="2460990"/>
        <a:ext cx="7871918" cy="980619"/>
      </dsp:txXfrm>
    </dsp:sp>
    <dsp:sp modelId="{4788DBE6-2AB6-4E5D-AC87-58C61483853C}">
      <dsp:nvSpPr>
        <dsp:cNvPr id="0" name=""/>
        <dsp:cNvSpPr/>
      </dsp:nvSpPr>
      <dsp:spPr>
        <a:xfrm>
          <a:off x="8766159" y="789906"/>
          <a:ext cx="677063" cy="6770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918498" y="789906"/>
        <a:ext cx="372385" cy="509490"/>
      </dsp:txXfrm>
    </dsp:sp>
    <dsp:sp modelId="{6DF11AC3-20F7-47FC-924A-CD14759F842A}">
      <dsp:nvSpPr>
        <dsp:cNvPr id="0" name=""/>
        <dsp:cNvSpPr/>
      </dsp:nvSpPr>
      <dsp:spPr>
        <a:xfrm>
          <a:off x="9599385" y="1998203"/>
          <a:ext cx="677063" cy="67706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751724" y="1998203"/>
        <a:ext cx="372385" cy="509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6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Soft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9054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Soft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2464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Soft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4377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7762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Soft Computing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841320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1271385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C47B699-08C0-4851-8BAE-384C14E4E0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66050" y="1079500"/>
            <a:ext cx="3884962" cy="213840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84917A2-B37A-4655-9D10-50C6FD698FA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66051" y="4113213"/>
            <a:ext cx="3884961" cy="1655762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sz="2400" i="1"/>
            </a:lvl1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EE5317-4FED-4CB5-85EE-6DAD46C2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B0D3427-2AA8-987B-E83A-494604F72C1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1338" y="539750"/>
            <a:ext cx="6670675" cy="5759450"/>
          </a:xfrm>
          <a:custGeom>
            <a:avLst/>
            <a:gdLst>
              <a:gd name="connsiteX0" fmla="*/ 6573720 w 6670675"/>
              <a:gd name="connsiteY0" fmla="*/ 0 h 5759450"/>
              <a:gd name="connsiteX1" fmla="*/ 6670675 w 6670675"/>
              <a:gd name="connsiteY1" fmla="*/ 0 h 5759450"/>
              <a:gd name="connsiteX2" fmla="*/ 6670675 w 6670675"/>
              <a:gd name="connsiteY2" fmla="*/ 5759450 h 5759450"/>
              <a:gd name="connsiteX3" fmla="*/ 0 w 6670675"/>
              <a:gd name="connsiteY3" fmla="*/ 5759450 h 5759450"/>
              <a:gd name="connsiteX4" fmla="*/ 0 w 6670675"/>
              <a:gd name="connsiteY4" fmla="*/ 5669502 h 5759450"/>
              <a:gd name="connsiteX5" fmla="*/ 6573720 w 6670675"/>
              <a:gd name="connsiteY5" fmla="*/ 5669502 h 5759450"/>
              <a:gd name="connsiteX6" fmla="*/ 0 w 6670675"/>
              <a:gd name="connsiteY6" fmla="*/ 0 h 5759450"/>
              <a:gd name="connsiteX7" fmla="*/ 6562411 w 6670675"/>
              <a:gd name="connsiteY7" fmla="*/ 0 h 5759450"/>
              <a:gd name="connsiteX8" fmla="*/ 6562411 w 6670675"/>
              <a:gd name="connsiteY8" fmla="*/ 5658193 h 5759450"/>
              <a:gd name="connsiteX9" fmla="*/ 0 w 6670675"/>
              <a:gd name="connsiteY9" fmla="*/ 5658193 h 575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0675" h="5759450">
                <a:moveTo>
                  <a:pt x="6573720" y="0"/>
                </a:moveTo>
                <a:lnTo>
                  <a:pt x="6670675" y="0"/>
                </a:lnTo>
                <a:lnTo>
                  <a:pt x="6670675" y="5759450"/>
                </a:lnTo>
                <a:lnTo>
                  <a:pt x="0" y="5759450"/>
                </a:lnTo>
                <a:lnTo>
                  <a:pt x="0" y="5669502"/>
                </a:lnTo>
                <a:lnTo>
                  <a:pt x="6573720" y="5669502"/>
                </a:lnTo>
                <a:close/>
                <a:moveTo>
                  <a:pt x="0" y="0"/>
                </a:moveTo>
                <a:lnTo>
                  <a:pt x="6562411" y="0"/>
                </a:lnTo>
                <a:lnTo>
                  <a:pt x="6562411" y="5658193"/>
                </a:lnTo>
                <a:lnTo>
                  <a:pt x="0" y="56581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D4FB6FD-0D78-2F14-EC30-9013875CFD4A}"/>
              </a:ext>
            </a:extLst>
          </p:cNvPr>
          <p:cNvSpPr/>
          <p:nvPr userDrawn="1"/>
        </p:nvSpPr>
        <p:spPr>
          <a:xfrm>
            <a:off x="439938" y="439388"/>
            <a:ext cx="6675120" cy="5769864"/>
          </a:xfrm>
          <a:prstGeom prst="frame">
            <a:avLst>
              <a:gd name="adj1" fmla="val 1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6888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Soft Computing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6469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4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4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664443" y="2484712"/>
            <a:ext cx="4360507" cy="36054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i="0"/>
            </a:lvl1pPr>
            <a:lvl2pPr marL="285750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marL="11430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18C0F6-1F2A-74E4-A6C4-914FE336632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59649" y="2493040"/>
            <a:ext cx="4360507" cy="36054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i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marL="11430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Soft Computing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7ED942-AF2B-12D4-2ED4-570ACFD0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8995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A45527-A259-1C6D-E8B4-514715484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245608"/>
            <a:ext cx="12192000" cy="3612392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548640"/>
            <a:ext cx="3886200" cy="2304288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ACBDB-D54B-994A-AD88-E89D37245FA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34660" y="548641"/>
            <a:ext cx="6130625" cy="2304288"/>
          </a:xfrm>
        </p:spPr>
        <p:txBody>
          <a:bodyPr anchor="ctr">
            <a:noAutofit/>
          </a:bodyPr>
          <a:lstStyle>
            <a:lvl1pPr marL="512064" indent="-5120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8447B1-F82E-026F-7FF0-7E95D361E7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20387" y="3735238"/>
            <a:ext cx="6130625" cy="25741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indent="-283464"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Soft Computing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476BAB9-3D46-228B-0268-9918F1524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791934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C2262EB2-92F3-45D5-977D-A254F9DC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4750" y="548640"/>
            <a:ext cx="61200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42" name="Picture Placeholder 7">
            <a:extLst>
              <a:ext uri="{FF2B5EF4-FFF2-40B4-BE49-F238E27FC236}">
                <a16:creationId xmlns:a16="http://schemas.microsoft.com/office/drawing/2014/main" id="{08B7B76C-AD95-41C0-859E-9A612EE3EB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8703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F4E51F-526D-47C7-B091-D47773C1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4FE061B-0356-4C6F-A2CA-12D48BE34A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84750" y="2759076"/>
            <a:ext cx="6121400" cy="30098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9AB8836-3239-49B5-AB6F-4AF85F1F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77EAD6AC-E509-49A1-8E38-1CABD458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Soft Computing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B689B03B-F230-4530-8C09-EFB8172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44926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Soft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182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745F42-F11E-4295-BA16-71120E66B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80706"/>
            <a:ext cx="12192000" cy="38772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36F7FC-6006-4472-BC70-30C283AB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988" y="540000"/>
            <a:ext cx="3884962" cy="2011680"/>
          </a:xfrm>
        </p:spPr>
        <p:txBody>
          <a:bodyPr anchor="ctr" anchorCtr="0"/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5A73B-104E-43C7-BBEC-C2B3D52E1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54584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E0F1ED-567A-464B-A7AB-53B58F510B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43552" y="540000"/>
            <a:ext cx="6107460" cy="201168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>
              <a:defRPr sz="1800"/>
            </a:lvl2pPr>
            <a:lvl3pPr marL="720000" indent="0">
              <a:buNone/>
              <a:defRPr sz="1800"/>
            </a:lvl3pPr>
            <a:lvl4pPr>
              <a:defRPr sz="1800"/>
            </a:lvl4pPr>
            <a:lvl5pPr marL="14400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BDB4AB8-A251-1D19-89FE-D1E389DC72CE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40988" y="3487738"/>
            <a:ext cx="11110023" cy="2486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23808ED-A697-419E-B2B9-925BC804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2CBC00E-8DBE-41F7-B5EC-A273F718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Soft Computing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8BA04E-DB40-4D07-9B73-37122A90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74037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80A73D-6706-8DB1-BAA5-9EC91EF6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1677" y="548640"/>
            <a:ext cx="4663440" cy="137160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A2E018F-B83F-5D9E-94F4-2B1C285CED1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8640" y="548640"/>
            <a:ext cx="5575300" cy="5656016"/>
          </a:xfrm>
        </p:spPr>
        <p:txBody>
          <a:bodyPr>
            <a:noAutofit/>
          </a:bodyPr>
          <a:lstStyle>
            <a:lvl1pPr marL="283464" indent="-283464">
              <a:spcBef>
                <a:spcPts val="500"/>
              </a:spcBef>
              <a:defRPr sz="1800"/>
            </a:lvl1pPr>
            <a:lvl2pPr marL="283464">
              <a:spcBef>
                <a:spcPts val="500"/>
              </a:spcBef>
              <a:defRPr sz="1800"/>
            </a:lvl2pPr>
            <a:lvl3pPr marL="685800" indent="-283464">
              <a:spcBef>
                <a:spcPts val="500"/>
              </a:spcBef>
              <a:defRPr sz="1800"/>
            </a:lvl3pPr>
            <a:lvl4pPr marL="685800">
              <a:spcBef>
                <a:spcPts val="500"/>
              </a:spcBef>
              <a:defRPr sz="1800"/>
            </a:lvl4pPr>
            <a:lvl5pPr marL="1143000" indent="-283464">
              <a:spcBef>
                <a:spcPts val="5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266A202-7CFD-8B3B-C33C-D85F06445EC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091676" y="2751236"/>
            <a:ext cx="4663440" cy="3453420"/>
          </a:xfrm>
        </p:spPr>
        <p:txBody>
          <a:bodyPr lIns="137160">
            <a:noAutofit/>
          </a:bodyPr>
          <a:lstStyle>
            <a:lvl1pPr marL="34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Soft Computing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EFDB4E-BF6D-A408-5BC2-566CFAECD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14673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95824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ABF0D4-6E3E-4B6A-9402-0B1819B2E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548640"/>
            <a:ext cx="10058400" cy="1097280"/>
          </a:xfrm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AB4820-09C0-4A6A-9DEF-D377D04A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8288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D6B5DAE-9335-B3AD-445C-296C2E06A2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2650" y="2441575"/>
            <a:ext cx="10058400" cy="3450265"/>
          </a:xfrm>
        </p:spPr>
        <p:txBody>
          <a:bodyPr/>
          <a:lstStyle>
            <a:lvl1pPr marL="283464" indent="-283464">
              <a:defRPr/>
            </a:lvl1pPr>
            <a:lvl2pPr marL="283464" indent="0">
              <a:defRPr/>
            </a:lvl2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5B58DA2-1433-4624-A301-D9496CB2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28E4701-5991-4858-AE71-47400E6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Soft Computing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C430A52-01FF-4B61-8B7A-C60A8D0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487852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585621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Soft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5527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Soft Computing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3495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Soft Computing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314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Soft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642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Soft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1733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Soft Computing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700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Soft Computing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1346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Soft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2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dirty="0"/>
              <a:t>Sentiment Analysis on Bangla Text Using LSTM, GRU, and RNN Neural Networks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1368B-D616-2049-CC95-01A1BAE5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666874"/>
            <a:ext cx="4457200" cy="3521075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Methodology Overview</a:t>
            </a:r>
            <a:endParaRPr lang="en-US" b="1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3531A3-FAAF-4F5C-AF87-91646005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671" y="408462"/>
            <a:ext cx="913428" cy="1032464"/>
            <a:chOff x="999771" y="932104"/>
            <a:chExt cx="913428" cy="103246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09EC0F0-36F6-475A-B313-91019F46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E720176-168D-4875-B380-1FFAD166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C3DF9F2-65C8-4063-9164-2DBD90E2A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DB23F83-9229-4C60-938A-F2CF20C2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ED4C557-D730-47E9-AC8A-884190A4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AA1D3F0-72CD-4C7B-8C03-2A50531F9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29409EB-5515-4925-83E4-F7C979ED0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2E18C444-B7B2-4918-AD29-D6CD204E58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B974E9A-69BC-4453-9A9D-6036790B37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EB80-C1A8-5380-75A7-93C4DAECA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Data Preprocessing</a:t>
            </a:r>
            <a:endParaRPr lang="en-US" sz="1800" b="1" dirty="0">
              <a:solidFill>
                <a:schemeClr val="tx1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Punctuation and stop words removal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Clr>
                <a:srgbClr val="EF8C6A"/>
              </a:buClr>
              <a:buNone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Tokenization</a:t>
            </a:r>
            <a:endParaRPr lang="en-US" sz="1800" dirty="0">
              <a:solidFill>
                <a:schemeClr val="tx1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Splitting text into tokens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Clr>
                <a:srgbClr val="EF8C6A"/>
              </a:buClr>
              <a:buNone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Word Embedding</a:t>
            </a:r>
            <a:endParaRPr lang="en-US" sz="1800" dirty="0">
              <a:solidFill>
                <a:schemeClr val="tx1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BengaliWord2Vec for word vector representation</a:t>
            </a:r>
            <a:endParaRPr lang="en-US" sz="1800" dirty="0">
              <a:solidFill>
                <a:schemeClr val="tx2"/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3511A5-69DC-406F-AFE1-A7248A4C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27954" y="5402020"/>
            <a:ext cx="912571" cy="1032464"/>
            <a:chOff x="5329995" y="4868671"/>
            <a:chExt cx="912571" cy="103246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D1B5CB3-BCAF-4109-B9F9-5FC34D38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V="1">
              <a:off x="5376824" y="5010722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A1D338F-12B9-476D-9D9C-E55E4123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5EF7F9B-7A42-4B15-8511-C2968A4FE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1952DB7-91C4-4C9C-AEC9-7DBA47F2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 flipV="1">
              <a:off x="5329995" y="4868671"/>
              <a:ext cx="864005" cy="1032464"/>
              <a:chOff x="2207971" y="2384401"/>
              <a:chExt cx="864005" cy="1032464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C2A575A-5190-4DE4-9DFE-F5974353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C7150A2-FFA7-4F7C-81C9-2FA3803F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7E7BC8E-8EF0-45B0-AE3F-6A6B7316C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8E09A32-931A-4C38-A558-274FA30070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0988A58-B96D-4381-A625-6822161B21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65F3B-B07D-4F7C-D316-921337B9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C6876-A103-5064-0474-9538852D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 Computing</a:t>
            </a:r>
          </a:p>
        </p:txBody>
      </p:sp>
    </p:spTree>
    <p:extLst>
      <p:ext uri="{BB962C8B-B14F-4D97-AF65-F5344CB8AC3E}">
        <p14:creationId xmlns:p14="http://schemas.microsoft.com/office/powerpoint/2010/main" val="46966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10C42-1BFE-A197-0695-B232F57A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666874"/>
            <a:ext cx="4457200" cy="3521075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Neural Network Models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3531A3-FAAF-4F5C-AF87-91646005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671" y="408462"/>
            <a:ext cx="913428" cy="1032464"/>
            <a:chOff x="999771" y="932104"/>
            <a:chExt cx="913428" cy="103246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09EC0F0-36F6-475A-B313-91019F46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E720176-168D-4875-B380-1FFAD166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C3DF9F2-65C8-4063-9164-2DBD90E2A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DB23F83-9229-4C60-938A-F2CF20C2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ED4C557-D730-47E9-AC8A-884190A4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AA1D3F0-72CD-4C7B-8C03-2A50531F9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29409EB-5515-4925-83E4-F7C979ED0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E18C444-B7B2-4918-AD29-D6CD204E58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B974E9A-69BC-4453-9A9D-6036790B37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530C-3C56-DD27-39BC-89500AE0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848915" cy="4689476"/>
          </a:xfrm>
        </p:spPr>
        <p:txBody>
          <a:bodyPr vert="horz" lIns="0" tIns="0" rIns="0" bIns="0" rtlCol="0" anchor="ctr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RNN:</a:t>
            </a:r>
            <a:endParaRPr lang="en-US" sz="1800">
              <a:solidFill>
                <a:schemeClr val="tx1"/>
              </a:solidFill>
            </a:endParaRPr>
          </a:p>
          <a:p>
            <a:pPr marL="359410" indent="-359410">
              <a:lnSpc>
                <a:spcPct val="115000"/>
              </a:lnSpc>
              <a:buClr>
                <a:srgbClr val="EF8C6A"/>
              </a:buClr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Suitable for sequential data</a:t>
            </a:r>
            <a:endParaRPr lang="en-US" sz="1800">
              <a:solidFill>
                <a:schemeClr val="tx2"/>
              </a:solidFill>
            </a:endParaRPr>
          </a:p>
          <a:p>
            <a:pPr marL="359410" indent="-359410">
              <a:lnSpc>
                <a:spcPct val="115000"/>
              </a:lnSpc>
              <a:buClr>
                <a:srgbClr val="EF8C6A"/>
              </a:buClr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Struggles with long-term dependencies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EF8C6A"/>
              </a:buClr>
              <a:buNone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LSTM:</a:t>
            </a:r>
            <a:endParaRPr lang="en-US" sz="1800">
              <a:solidFill>
                <a:schemeClr val="tx1"/>
              </a:solidFill>
            </a:endParaRPr>
          </a:p>
          <a:p>
            <a:pPr marL="359410" indent="-359410">
              <a:lnSpc>
                <a:spcPct val="115000"/>
              </a:lnSpc>
              <a:buClr>
                <a:srgbClr val="EF8C6A"/>
              </a:buClr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Addresses vanishing gradient problem</a:t>
            </a:r>
            <a:endParaRPr lang="en-US" sz="1800">
              <a:solidFill>
                <a:schemeClr val="tx2"/>
              </a:solidFill>
            </a:endParaRPr>
          </a:p>
          <a:p>
            <a:pPr marL="359410" indent="-359410">
              <a:lnSpc>
                <a:spcPct val="115000"/>
              </a:lnSpc>
              <a:buClr>
                <a:srgbClr val="EF8C6A"/>
              </a:buClr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Good for capturing long-term dependencies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lnSpc>
                <a:spcPct val="115000"/>
              </a:lnSpc>
              <a:buClr>
                <a:srgbClr val="EF8C6A"/>
              </a:buClr>
              <a:buNone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GRU:</a:t>
            </a:r>
            <a:endParaRPr lang="en-US" sz="1800" b="1">
              <a:solidFill>
                <a:schemeClr val="tx1"/>
              </a:solidFill>
            </a:endParaRPr>
          </a:p>
          <a:p>
            <a:pPr marL="359410" indent="-359410">
              <a:lnSpc>
                <a:spcPct val="115000"/>
              </a:lnSpc>
              <a:buClr>
                <a:srgbClr val="EF8C6A"/>
              </a:buClr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Efficient variant of LSTM</a:t>
            </a:r>
            <a:endParaRPr lang="en-US" sz="1800">
              <a:solidFill>
                <a:schemeClr val="tx2"/>
              </a:solidFill>
            </a:endParaRPr>
          </a:p>
          <a:p>
            <a:pPr marL="359410" indent="-359410">
              <a:lnSpc>
                <a:spcPct val="115000"/>
              </a:lnSpc>
              <a:buClr>
                <a:srgbClr val="EF8C6A"/>
              </a:buClr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Combines forget and input gates into one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3511A5-69DC-406F-AFE1-A7248A4C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27954" y="5402020"/>
            <a:ext cx="912571" cy="1032464"/>
            <a:chOff x="5329995" y="4868671"/>
            <a:chExt cx="912571" cy="103246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D1B5CB3-BCAF-4109-B9F9-5FC34D38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V="1">
              <a:off x="5376824" y="5010722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A1D338F-12B9-476D-9D9C-E55E4123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5EF7F9B-7A42-4B15-8511-C2968A4FE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1952DB7-91C4-4C9C-AEC9-7DBA47F2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 flipV="1">
              <a:off x="5329995" y="4868671"/>
              <a:ext cx="864005" cy="1032464"/>
              <a:chOff x="2207971" y="2384401"/>
              <a:chExt cx="864005" cy="1032464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C2A575A-5190-4DE4-9DFE-F5974353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C7150A2-FFA7-4F7C-81C9-2FA3803F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7E7BC8E-8EF0-45B0-AE3F-6A6B7316C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8E09A32-931A-4C38-A558-274FA30070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0988A58-B96D-4381-A625-6822161B21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2924F-A47D-0F7B-F305-76D7D100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88C6-072B-1AD2-D5B4-886B436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 Computing</a:t>
            </a:r>
          </a:p>
        </p:txBody>
      </p:sp>
    </p:spTree>
    <p:extLst>
      <p:ext uri="{BB962C8B-B14F-4D97-AF65-F5344CB8AC3E}">
        <p14:creationId xmlns:p14="http://schemas.microsoft.com/office/powerpoint/2010/main" val="121099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5E75B-F79C-AFF1-FC31-2F64B2CE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Model Training &amp; Evaluation</a:t>
            </a:r>
            <a:endParaRPr lang="en-US" b="1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AC72CB-F722-201A-C7ED-DD604D455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128092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B9AF757C-41F6-A816-59F5-A258C9F4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2A6F21C8-4326-3D95-70A1-FA405C6F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 Computing</a:t>
            </a:r>
          </a:p>
        </p:txBody>
      </p:sp>
    </p:spTree>
    <p:extLst>
      <p:ext uri="{BB962C8B-B14F-4D97-AF65-F5344CB8AC3E}">
        <p14:creationId xmlns:p14="http://schemas.microsoft.com/office/powerpoint/2010/main" val="25747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4C95-C34B-AD86-1547-40D0BBFB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Result Analysis</a:t>
            </a:r>
            <a:endParaRPr lang="en-US" b="1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7CD3C-834C-33A2-05F1-DCF8F2E3D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757" y="2759076"/>
            <a:ext cx="6694487" cy="3009899"/>
          </a:xfrm>
        </p:spPr>
        <p:txBody>
          <a:bodyPr vert="horz" lIns="0" tIns="0" rIns="0" bIns="0" rtlCol="0" anchorCtr="0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Performance Comparison:</a:t>
            </a:r>
            <a:endParaRPr lang="en-US" b="1" dirty="0">
              <a:solidFill>
                <a:schemeClr val="tx1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b="1" dirty="0">
                <a:ea typeface="+mn-lt"/>
                <a:cs typeface="+mn-lt"/>
              </a:rPr>
              <a:t>RNN:</a:t>
            </a:r>
            <a:r>
              <a:rPr lang="en-US" dirty="0">
                <a:ea typeface="+mn-lt"/>
                <a:cs typeface="+mn-lt"/>
              </a:rPr>
              <a:t> Accuracy 80.16%, Precision 40.08%</a:t>
            </a:r>
            <a:endParaRPr lang="en-US" dirty="0"/>
          </a:p>
          <a:p>
            <a:pPr marL="359410" indent="-359410">
              <a:buClr>
                <a:srgbClr val="EF8C6A"/>
              </a:buClr>
            </a:pPr>
            <a:r>
              <a:rPr lang="en-US" b="1" dirty="0">
                <a:ea typeface="+mn-lt"/>
                <a:cs typeface="+mn-lt"/>
              </a:rPr>
              <a:t>GRU:</a:t>
            </a:r>
            <a:r>
              <a:rPr lang="en-US" dirty="0">
                <a:ea typeface="+mn-lt"/>
                <a:cs typeface="+mn-lt"/>
              </a:rPr>
              <a:t> Accuracy 86.11%, Precision 79.61%</a:t>
            </a:r>
            <a:endParaRPr lang="en-US" dirty="0"/>
          </a:p>
          <a:p>
            <a:pPr marL="359410" indent="-359410">
              <a:buClr>
                <a:srgbClr val="EF8C6A"/>
              </a:buClr>
            </a:pPr>
            <a:r>
              <a:rPr lang="en-US" b="1" dirty="0">
                <a:ea typeface="+mn-lt"/>
                <a:cs typeface="+mn-lt"/>
              </a:rPr>
              <a:t>LSTM:</a:t>
            </a:r>
            <a:r>
              <a:rPr lang="en-US" dirty="0">
                <a:ea typeface="+mn-lt"/>
                <a:cs typeface="+mn-lt"/>
              </a:rPr>
              <a:t> Accuracy 86.23%, Precision 78.65%</a:t>
            </a:r>
            <a:endParaRPr lang="en-US" dirty="0"/>
          </a:p>
          <a:p>
            <a:pPr marL="359410" indent="-359410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Conclusion:</a:t>
            </a:r>
            <a:endParaRPr lang="en-US" b="1" dirty="0">
              <a:solidFill>
                <a:schemeClr val="tx1"/>
              </a:solidFill>
            </a:endParaRPr>
          </a:p>
          <a:p>
            <a:pPr marL="359410" indent="-359410">
              <a:buClr>
                <a:srgbClr val="EF8C6A"/>
              </a:buClr>
              <a:buFont typeface="Wingdings"/>
              <a:buChar char=""/>
            </a:pPr>
            <a:r>
              <a:rPr lang="en-US" dirty="0">
                <a:ea typeface="+mn-lt"/>
                <a:cs typeface="+mn-lt"/>
              </a:rPr>
              <a:t>LSTM and GRU outperform RNN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6F06-FA23-EE4C-45F8-6F525971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BAA59-1423-B5DD-FAC9-C0FE00FF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73F93-E513-A068-EAB9-690CC00F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Conclusion</a:t>
            </a:r>
            <a:endParaRPr lang="en-US" b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E8F6-E884-0E7A-06C1-70A033BA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573" y="1166005"/>
            <a:ext cx="5118428" cy="4602970"/>
          </a:xfrm>
        </p:spPr>
        <p:txBody>
          <a:bodyPr anchor="ctr">
            <a:normAutofit/>
          </a:bodyPr>
          <a:lstStyle/>
          <a:p>
            <a:pPr marL="359410" indent="-359410" algn="just"/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LSTM and GRU are better at capturing nuances in Bangla text</a:t>
            </a:r>
            <a:endParaRPr lang="en-US" dirty="0">
              <a:solidFill>
                <a:schemeClr val="tx2"/>
              </a:solidFill>
            </a:endParaRPr>
          </a:p>
          <a:p>
            <a:pPr marL="359410" indent="-359410" algn="just">
              <a:buClr>
                <a:srgbClr val="EF8C6A"/>
              </a:buClr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Benefits for businesses and researchers targeting Bangla speakers</a:t>
            </a:r>
          </a:p>
          <a:p>
            <a:pPr marL="359410" indent="-359410" algn="just">
              <a:buClr>
                <a:srgbClr val="EF8C6A"/>
              </a:buClr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Future Work: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Exploring hybrid and attention-based models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1424-F7EA-082E-4297-31A6A34A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1FA4A-0A71-227D-AB58-230BA285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 Computing</a:t>
            </a:r>
          </a:p>
        </p:txBody>
      </p:sp>
    </p:spTree>
    <p:extLst>
      <p:ext uri="{BB962C8B-B14F-4D97-AF65-F5344CB8AC3E}">
        <p14:creationId xmlns:p14="http://schemas.microsoft.com/office/powerpoint/2010/main" val="87103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5AA69-174D-6D97-BAAE-45110D81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666874"/>
            <a:ext cx="4457200" cy="35210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References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3531A3-FAAF-4F5C-AF87-91646005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671" y="408462"/>
            <a:ext cx="913428" cy="1032464"/>
            <a:chOff x="999771" y="932104"/>
            <a:chExt cx="913428" cy="10324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9EC0F0-36F6-475A-B313-91019F46E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E720176-168D-4875-B380-1FFAD166C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C3DF9F2-65C8-4063-9164-2DBD90E2A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B23F83-9229-4C60-938A-F2CF20C27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ED4C557-D730-47E9-AC8A-884190A4E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A1D3F0-72CD-4C7B-8C03-2A50531F9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29409EB-5515-4925-83E4-F7C979ED0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E18C444-B7B2-4918-AD29-D6CD204E58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B974E9A-69BC-4453-9A9D-6036790B37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BFB79-C7D7-5518-D5F8-F849878A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366" y="792369"/>
            <a:ext cx="5588828" cy="5341040"/>
          </a:xfrm>
        </p:spPr>
        <p:txBody>
          <a:bodyPr vert="horz" lIns="0" tIns="0" rIns="0" bIns="0" rtlCol="0" anchor="ctr" anchorCtr="0">
            <a:noAutofit/>
          </a:bodyPr>
          <a:lstStyle/>
          <a:p>
            <a:pPr marL="359410" indent="-359410" algn="just">
              <a:lnSpc>
                <a:spcPct val="115000"/>
              </a:lnSpc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Haydar, M.S. et al. "Sentiment Extraction from Bangla Text: A Character Level RNN Approach." </a:t>
            </a:r>
            <a:r>
              <a:rPr lang="en-US" sz="1800" i="1" dirty="0" err="1">
                <a:solidFill>
                  <a:schemeClr val="tx2"/>
                </a:solidFill>
                <a:ea typeface="+mn-lt"/>
                <a:cs typeface="+mn-lt"/>
              </a:rPr>
              <a:t>arXiv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, 2017.</a:t>
            </a:r>
            <a:endParaRPr lang="en-US" sz="1800">
              <a:solidFill>
                <a:schemeClr val="tx2"/>
              </a:solidFill>
            </a:endParaRPr>
          </a:p>
          <a:p>
            <a:pPr marL="359410" indent="-359410" algn="just">
              <a:lnSpc>
                <a:spcPct val="115000"/>
              </a:lnSpc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Bhowmik, N.R. et al. "Sentiment Analysis on Bangla Text Using Deep Learning." </a:t>
            </a:r>
            <a:r>
              <a:rPr lang="en-US" sz="1800" i="1" dirty="0">
                <a:solidFill>
                  <a:schemeClr val="tx2"/>
                </a:solidFill>
                <a:ea typeface="+mn-lt"/>
                <a:cs typeface="+mn-lt"/>
              </a:rPr>
              <a:t>Array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, 2022.</a:t>
            </a:r>
            <a:endParaRPr lang="en-US" sz="1800">
              <a:solidFill>
                <a:schemeClr val="tx2"/>
              </a:solidFill>
            </a:endParaRPr>
          </a:p>
          <a:p>
            <a:pPr marL="359410" indent="-359410" algn="just">
              <a:lnSpc>
                <a:spcPct val="115000"/>
              </a:lnSpc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Das, A.K. et al. "Bangla Hate Speech Detection Using Attention-based RNN." </a:t>
            </a:r>
            <a:r>
              <a:rPr lang="en-US" sz="1800" i="1" dirty="0">
                <a:solidFill>
                  <a:schemeClr val="tx2"/>
                </a:solidFill>
                <a:ea typeface="+mn-lt"/>
                <a:cs typeface="+mn-lt"/>
              </a:rPr>
              <a:t>J. Intell. Syst.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, 2021.</a:t>
            </a:r>
            <a:endParaRPr lang="en-US" sz="1800">
              <a:solidFill>
                <a:schemeClr val="tx2"/>
              </a:solidFill>
            </a:endParaRPr>
          </a:p>
          <a:p>
            <a:pPr marL="359410" indent="-359410" algn="just">
              <a:lnSpc>
                <a:spcPct val="115000"/>
              </a:lnSpc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Hasan, M.K. et al. "Classifying Bengali Headlines with LSTM, Bi-LSTM, and Bi-GRU." </a:t>
            </a:r>
            <a:r>
              <a:rPr lang="en-US" sz="1800" i="1" dirty="0">
                <a:solidFill>
                  <a:schemeClr val="tx2"/>
                </a:solidFill>
                <a:ea typeface="+mn-lt"/>
                <a:cs typeface="+mn-lt"/>
              </a:rPr>
              <a:t>Asian J. Res. Com. Sci.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, 2023.</a:t>
            </a:r>
            <a:endParaRPr lang="en-US" sz="1800">
              <a:solidFill>
                <a:schemeClr val="tx2"/>
              </a:solidFill>
            </a:endParaRPr>
          </a:p>
          <a:p>
            <a:pPr marL="359410" indent="-359410" algn="just">
              <a:lnSpc>
                <a:spcPct val="115000"/>
              </a:lnSpc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Hasan, M.T. et al. "Review on Deep-Learning-Based Cyberbullying Detection." </a:t>
            </a:r>
            <a:r>
              <a:rPr lang="en-US" sz="1800" i="1" dirty="0">
                <a:solidFill>
                  <a:schemeClr val="tx2"/>
                </a:solidFill>
                <a:ea typeface="+mn-lt"/>
                <a:cs typeface="+mn-lt"/>
              </a:rPr>
              <a:t>Future Internet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, 2023.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3511A5-69DC-406F-AFE1-A7248A4C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27954" y="5402020"/>
            <a:ext cx="912571" cy="1032464"/>
            <a:chOff x="5329995" y="4868671"/>
            <a:chExt cx="912571" cy="10324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1B5CB3-BCAF-4109-B9F9-5FC34D383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V="1">
              <a:off x="5376824" y="5010722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A1D338F-12B9-476D-9D9C-E55E41236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5EF7F9B-7A42-4B15-8511-C2968A4FE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952DB7-91C4-4C9C-AEC9-7DBA47F2F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 flipV="1">
              <a:off x="5329995" y="4868671"/>
              <a:ext cx="864005" cy="1032464"/>
              <a:chOff x="2207971" y="2384401"/>
              <a:chExt cx="864005" cy="1032464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2A575A-5190-4DE4-9DFE-F5974353E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C7150A2-FFA7-4F7C-81C9-2FA3803F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7E7BC8E-8EF0-45B0-AE3F-6A6B7316C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8E09A32-931A-4C38-A558-274FA30070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0988A58-B96D-4381-A625-6822161B21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A7B2B-F997-0DFA-96FB-6C2A13A2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9A355-8B42-D22B-9CCF-1ECC1EBF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 Computing</a:t>
            </a:r>
          </a:p>
        </p:txBody>
      </p:sp>
    </p:spTree>
    <p:extLst>
      <p:ext uri="{BB962C8B-B14F-4D97-AF65-F5344CB8AC3E}">
        <p14:creationId xmlns:p14="http://schemas.microsoft.com/office/powerpoint/2010/main" val="142130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152CD-4C4C-9E44-BE9B-72AB9835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dirty="0"/>
              <a:t>Thank you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6AF88-B5D5-F956-276E-46588C85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27AF0-79D6-ED7A-79FB-12F6A557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 Computing</a:t>
            </a:r>
          </a:p>
        </p:txBody>
      </p:sp>
    </p:spTree>
    <p:extLst>
      <p:ext uri="{BB962C8B-B14F-4D97-AF65-F5344CB8AC3E}">
        <p14:creationId xmlns:p14="http://schemas.microsoft.com/office/powerpoint/2010/main" val="368479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b="1" dirty="0"/>
              <a:t>Group Members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358" y="1851143"/>
            <a:ext cx="4254643" cy="3917832"/>
          </a:xfrm>
        </p:spPr>
        <p:txBody>
          <a:bodyPr vert="horz" lIns="0" tIns="0" rIns="0" bIns="0" rtlCol="0" anchor="ctr" anchorCtr="0">
            <a:normAutofit/>
          </a:bodyPr>
          <a:lstStyle/>
          <a:p>
            <a:pPr marL="0" indent="0" algn="just">
              <a:lnSpc>
                <a:spcPct val="125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Tabia Morshed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endParaRPr lang="en-US"/>
          </a:p>
          <a:p>
            <a:pPr marL="359410" indent="-359410" algn="just">
              <a:lnSpc>
                <a:spcPct val="125000"/>
              </a:lnSpc>
            </a:pPr>
            <a:r>
              <a:rPr lang="en-US" sz="2000" dirty="0">
                <a:solidFill>
                  <a:schemeClr val="tx2"/>
                </a:solidFill>
              </a:rPr>
              <a:t>ID : 20200204027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Tanvir Md Raiyan </a:t>
            </a:r>
          </a:p>
          <a:p>
            <a:pPr marL="359410" indent="-359410" algn="just">
              <a:lnSpc>
                <a:spcPct val="125000"/>
              </a:lnSpc>
            </a:pPr>
            <a:r>
              <a:rPr lang="en-US" sz="2000" dirty="0">
                <a:solidFill>
                  <a:schemeClr val="tx2"/>
                </a:solidFill>
              </a:rPr>
              <a:t>ID : 20200204034</a:t>
            </a:r>
          </a:p>
          <a:p>
            <a:pPr marL="0" indent="0" algn="just">
              <a:lnSpc>
                <a:spcPct val="125000"/>
              </a:lnSpc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Musaddique</a:t>
            </a:r>
            <a:r>
              <a:rPr lang="en-US" sz="2000" b="1" dirty="0">
                <a:solidFill>
                  <a:schemeClr val="tx1"/>
                </a:solidFill>
              </a:rPr>
              <a:t> Ali Erfan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</a:p>
          <a:p>
            <a:pPr marL="359410" indent="-359410" algn="just">
              <a:lnSpc>
                <a:spcPct val="125000"/>
              </a:lnSpc>
            </a:pPr>
            <a:r>
              <a:rPr lang="en-US" sz="2000" dirty="0">
                <a:solidFill>
                  <a:schemeClr val="tx2"/>
                </a:solidFill>
              </a:rPr>
              <a:t>ID : 20200204049</a:t>
            </a:r>
          </a:p>
          <a:p>
            <a:pPr marL="359410" indent="-359410">
              <a:lnSpc>
                <a:spcPct val="125000"/>
              </a:lnSpc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B798F-CF37-C1FD-5938-4FE376EA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1C3AA-6F33-4EF9-4155-90026F38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 Computing</a:t>
            </a:r>
          </a:p>
        </p:txBody>
      </p:sp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1C99D7-FEBB-404D-9467-2655CFB44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CF7FA-557B-82FA-0B3B-B29A8818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67" y="2252663"/>
            <a:ext cx="4742949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Introduction</a:t>
            </a:r>
            <a:endParaRPr lang="en-US" b="1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BBD066-A04F-463E-9842-8CAD7AC56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4538" y="944341"/>
            <a:ext cx="864005" cy="1105345"/>
            <a:chOff x="5283338" y="944341"/>
            <a:chExt cx="864005" cy="110534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6088591-D239-4ED6-A550-44FFEF0F1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 flipH="1" flipV="1">
              <a:off x="5330167" y="1302623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CD2C47D-2B0F-4F3D-BDD0-C8AAF4DD3D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609BB9-F037-46FF-88F3-9B11331086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CCAF9DC-AA3F-4174-ABE4-2FB2114EF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5283338" y="944341"/>
              <a:ext cx="864005" cy="1032464"/>
              <a:chOff x="2207971" y="2384401"/>
              <a:chExt cx="864005" cy="103246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750E4FA-6809-46D8-B99E-6722FA2B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8B007AA-8D8C-440F-A7EA-66760703AD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7FC6DDE-29AD-4117-A81C-282D4714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0B1E8C43-EE88-493A-8296-A7B3201957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30E88D7-127F-4EC4-B802-C96E419698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1046B5C-4FD5-4C36-B468-E7C110961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501" y="5440856"/>
            <a:ext cx="388541" cy="388541"/>
            <a:chOff x="1079501" y="5440856"/>
            <a:chExt cx="388541" cy="38854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54833BC-CB3A-40E6-8945-357629DAF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27627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794329C-6345-421E-AAD0-12C25E8CF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01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FBF5BD8-50B4-7BB9-68C4-D571FADC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85" y="1620628"/>
            <a:ext cx="5020416" cy="4214607"/>
          </a:xfrm>
        </p:spPr>
        <p:txBody>
          <a:bodyPr anchor="ctr">
            <a:normAutofit/>
          </a:bodyPr>
          <a:lstStyle/>
          <a:p>
            <a:pPr marL="359410" indent="-359410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Sentiment Analysis: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Opinion mining to classify positive or negative opinions</a:t>
            </a:r>
            <a:endParaRPr lang="en-US">
              <a:solidFill>
                <a:schemeClr val="tx2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NLP Focus: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Using LSTM, GRU, and RNN for Bangla text</a:t>
            </a:r>
            <a:endParaRPr lang="en-US">
              <a:solidFill>
                <a:schemeClr val="tx2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Objective: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Improve accuracy of sentiment detection in Bangla language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7A67113-08D2-72E9-72CA-A6C758E3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51E95B5-52C4-038D-8B77-3126C0D9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 Computing</a:t>
            </a:r>
          </a:p>
        </p:txBody>
      </p:sp>
    </p:spTree>
    <p:extLst>
      <p:ext uri="{BB962C8B-B14F-4D97-AF65-F5344CB8AC3E}">
        <p14:creationId xmlns:p14="http://schemas.microsoft.com/office/powerpoint/2010/main" val="28414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03501C3-C301-490F-A129-5C468AEC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Motivation</a:t>
            </a:r>
            <a:endParaRPr lang="en-US" b="1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D7331-DDD1-A4C6-41BD-C903625C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73ED7-1EDA-FDD5-A8A5-D9E8A525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33" name="Subtitle 10">
            <a:extLst>
              <a:ext uri="{FF2B5EF4-FFF2-40B4-BE49-F238E27FC236}">
                <a16:creationId xmlns:a16="http://schemas.microsoft.com/office/drawing/2014/main" id="{5CA40101-67FF-71E5-5DEB-1643FABFD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458325"/>
              </p:ext>
            </p:extLst>
          </p:nvPr>
        </p:nvGraphicFramePr>
        <p:xfrm>
          <a:off x="1079400" y="2486327"/>
          <a:ext cx="9705251" cy="328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536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CE24-908B-F286-F92A-138228B1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Literature Review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181A-600A-E9A2-0A79-A6C0FA5A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226" y="2739785"/>
            <a:ext cx="9366308" cy="3029190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0" indent="0" algn="just">
              <a:lnSpc>
                <a:spcPct val="114999"/>
              </a:lnSpc>
              <a:buNone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[1] Sentiment Extraction Using RNN</a:t>
            </a:r>
            <a:endParaRPr lang="en-US" sz="1800" b="1">
              <a:solidFill>
                <a:schemeClr val="tx1"/>
              </a:solidFill>
            </a:endParaRPr>
          </a:p>
          <a:p>
            <a:pPr marL="359410" indent="-359410" algn="just">
              <a:buClr>
                <a:srgbClr val="EF8C6A"/>
              </a:buClr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Focus: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Character-level RNN for Bangla sentiment analysis.</a:t>
            </a:r>
          </a:p>
          <a:p>
            <a:pPr marL="359410" indent="-359410" algn="just">
              <a:buClr>
                <a:srgbClr val="EF8C6A"/>
              </a:buClr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Challenges Addressed: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Limited resources and complex grammar in Bangla.</a:t>
            </a:r>
          </a:p>
          <a:p>
            <a:pPr marL="359410" indent="-359410" algn="just">
              <a:buClr>
                <a:srgbClr val="EF8C6A"/>
              </a:buClr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Result: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Achieved 80% accuracy, outperforming word-level baselines.</a:t>
            </a:r>
          </a:p>
          <a:p>
            <a:pPr marL="359410" indent="-359410" algn="just">
              <a:buClr>
                <a:srgbClr val="EF8C6A"/>
              </a:buClr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Key Insights: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Effective for handling unseen words and complex grammatical structures.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B2E38-2E27-9D4D-8A05-3EDA6248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Soft Computing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0F745-30CF-8367-8FCF-235C580B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1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CE24-908B-F286-F92A-138228B1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Literature Review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181A-600A-E9A2-0A79-A6C0FA5A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935" y="2730140"/>
            <a:ext cx="9308434" cy="3038835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1800" b="1" dirty="0">
                <a:solidFill>
                  <a:schemeClr val="tx1"/>
                </a:solidFill>
              </a:rPr>
              <a:t>[2] Deep Learning Models for Bangla Sentiment Analysis</a:t>
            </a:r>
            <a:endParaRPr lang="en-US" sz="1800">
              <a:solidFill>
                <a:schemeClr val="tx1"/>
              </a:solidFill>
            </a:endParaRPr>
          </a:p>
          <a:p>
            <a:pPr marL="359410" indent="-359410" algn="just">
              <a:lnSpc>
                <a:spcPct val="115000"/>
              </a:lnSpc>
              <a:buClr>
                <a:srgbClr val="EF8C6A"/>
              </a:buClr>
              <a:buFont typeface="Wingdings,Sans-Serif" panose="05000000000000000000" pitchFamily="2" charset="2"/>
            </a:pPr>
            <a:r>
              <a:rPr lang="en-US" sz="1800" b="1" dirty="0">
                <a:solidFill>
                  <a:schemeClr val="tx1"/>
                </a:solidFill>
              </a:rPr>
              <a:t>Focus:</a:t>
            </a:r>
            <a:r>
              <a:rPr lang="en-US" sz="1800" dirty="0"/>
              <a:t> Comparison of CNN, LSTM, GRU, attention, and capsule networks.</a:t>
            </a:r>
            <a:endParaRPr lang="en-US" sz="18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 algn="just">
              <a:lnSpc>
                <a:spcPct val="115000"/>
              </a:lnSpc>
              <a:buClr>
                <a:srgbClr val="EF8C6A"/>
              </a:buClr>
              <a:buFont typeface="Wingdings,Sans-Serif" panose="05000000000000000000" pitchFamily="2" charset="2"/>
            </a:pPr>
            <a:r>
              <a:rPr lang="en-US" sz="1800" b="1" dirty="0">
                <a:solidFill>
                  <a:schemeClr val="tx1"/>
                </a:solidFill>
              </a:rPr>
              <a:t>Challenges Addressed:</a:t>
            </a:r>
            <a:r>
              <a:rPr lang="en-US" sz="1800" dirty="0"/>
              <a:t> Model performance in low-resource languages like Bangla.</a:t>
            </a:r>
            <a:endParaRPr lang="en-US" sz="18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 algn="just">
              <a:lnSpc>
                <a:spcPct val="115000"/>
              </a:lnSpc>
              <a:buClr>
                <a:srgbClr val="EF8C6A"/>
              </a:buClr>
              <a:buFont typeface="Wingdings,Sans-Serif" panose="05000000000000000000" pitchFamily="2" charset="2"/>
            </a:pPr>
            <a:r>
              <a:rPr lang="en-US" sz="1800" b="1" dirty="0">
                <a:solidFill>
                  <a:schemeClr val="tx1"/>
                </a:solidFill>
              </a:rPr>
              <a:t>Result:</a:t>
            </a:r>
            <a:r>
              <a:rPr lang="en-US" sz="1800" dirty="0"/>
              <a:t> Hybrid models (LSTM + Attention/Capsule) show superior performance.</a:t>
            </a:r>
            <a:endParaRPr lang="en-US" sz="180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 algn="just">
              <a:lnSpc>
                <a:spcPct val="115000"/>
              </a:lnSpc>
              <a:buClr>
                <a:srgbClr val="EF8C6A"/>
              </a:buClr>
              <a:buFont typeface="Wingdings,Sans-Serif" panose="05000000000000000000" pitchFamily="2" charset="2"/>
            </a:pPr>
            <a:r>
              <a:rPr lang="en-US" sz="1800" b="1" dirty="0">
                <a:solidFill>
                  <a:schemeClr val="tx1"/>
                </a:solidFill>
              </a:rPr>
              <a:t>Key Insights:</a:t>
            </a:r>
            <a:r>
              <a:rPr lang="en-US" sz="1800" dirty="0"/>
              <a:t> Hybrid models can enhance sentiment analysis for Bangla text.</a:t>
            </a:r>
            <a:endParaRPr lang="en-US" sz="180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B2E38-2E27-9D4D-8A05-3EDA6248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Soft Computing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0F745-30CF-8367-8FCF-235C580B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CE24-908B-F286-F92A-138228B1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Literature Review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181A-600A-E9A2-0A79-A6C0FA5A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999" y="2749431"/>
            <a:ext cx="9250560" cy="3193164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0" indent="0" algn="just">
              <a:lnSpc>
                <a:spcPct val="114999"/>
              </a:lnSpc>
              <a:buNone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[3] Bangla Hate Speech Detection Using Attention RNN</a:t>
            </a:r>
            <a:endParaRPr lang="en-US" b="1" dirty="0">
              <a:solidFill>
                <a:schemeClr val="tx1"/>
              </a:solidFill>
            </a:endParaRPr>
          </a:p>
          <a:p>
            <a:pPr marL="359410" indent="-359410" algn="just">
              <a:buClr>
                <a:srgbClr val="EF8C6A"/>
              </a:buClr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Focus: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800" dirty="0">
                <a:ea typeface="+mn-lt"/>
                <a:cs typeface="+mn-lt"/>
              </a:rPr>
              <a:t>Detection of hate speech in Bangla social media.</a:t>
            </a:r>
            <a:endParaRPr lang="en-US" sz="18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 algn="just">
              <a:buClr>
                <a:srgbClr val="EF8C6A"/>
              </a:buClr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Challenges Addressed:</a:t>
            </a:r>
            <a:r>
              <a:rPr lang="en-US" sz="1800" dirty="0">
                <a:ea typeface="+mn-lt"/>
                <a:cs typeface="+mn-lt"/>
              </a:rPr>
              <a:t> Classifying hateful content with complex and noisy data.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 algn="just">
              <a:buClr>
                <a:srgbClr val="EF8C6A"/>
              </a:buClr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Result:</a:t>
            </a:r>
            <a:r>
              <a:rPr lang="en-US" sz="1800" dirty="0">
                <a:ea typeface="+mn-lt"/>
                <a:cs typeface="+mn-lt"/>
              </a:rPr>
              <a:t> Attention-based RNN achieved 77% accuracy, improving from standard RNNs.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 algn="just">
              <a:buClr>
                <a:srgbClr val="EF8C6A"/>
              </a:buClr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Key Insights:</a:t>
            </a:r>
            <a:r>
              <a:rPr lang="en-US" sz="1800" dirty="0">
                <a:ea typeface="+mn-lt"/>
                <a:cs typeface="+mn-lt"/>
              </a:rPr>
              <a:t> Attention mechanisms enhance performance for complex text classification.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B2E38-2E27-9D4D-8A05-3EDA6248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Soft Computing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0F745-30CF-8367-8FCF-235C580B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CE24-908B-F286-F92A-138228B1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Literature Review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181A-600A-E9A2-0A79-A6C0FA5A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871" y="2807303"/>
            <a:ext cx="9231270" cy="3135292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0" indent="0" algn="just">
              <a:lnSpc>
                <a:spcPct val="114999"/>
              </a:lnSpc>
              <a:buNone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[4] Deep Learning for Bengali Headline Classification</a:t>
            </a:r>
            <a:endParaRPr lang="en-US" b="1" dirty="0">
              <a:solidFill>
                <a:schemeClr val="tx1"/>
              </a:solidFill>
            </a:endParaRPr>
          </a:p>
          <a:p>
            <a:pPr marL="359410" indent="-359410" algn="just">
              <a:buClr>
                <a:srgbClr val="EF8C6A"/>
              </a:buClr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Focus:</a:t>
            </a:r>
            <a:r>
              <a:rPr lang="en-US" sz="1800" dirty="0">
                <a:ea typeface="+mn-lt"/>
                <a:cs typeface="+mn-lt"/>
              </a:rPr>
              <a:t> Classifying Bengali news headlines using LSTM, Bi-LSTM, and Bi-GRU.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 algn="just">
              <a:buClr>
                <a:srgbClr val="EF8C6A"/>
              </a:buClr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Challenges Addressed</a:t>
            </a:r>
            <a:r>
              <a:rPr lang="en-US" sz="1800" b="1" dirty="0">
                <a:ea typeface="+mn-lt"/>
                <a:cs typeface="+mn-lt"/>
              </a:rPr>
              <a:t>:</a:t>
            </a:r>
            <a:r>
              <a:rPr lang="en-US" sz="1800" dirty="0">
                <a:ea typeface="+mn-lt"/>
                <a:cs typeface="+mn-lt"/>
              </a:rPr>
              <a:t> Limited diversity and size of datasets.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 algn="just">
              <a:buClr>
                <a:srgbClr val="EF8C6A"/>
              </a:buClr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Result:</a:t>
            </a:r>
            <a:r>
              <a:rPr lang="en-US" sz="1800" dirty="0">
                <a:ea typeface="+mn-lt"/>
                <a:cs typeface="+mn-lt"/>
              </a:rPr>
              <a:t> Bi-LSTM model outperformed others in accuracy, precision, and recall.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 algn="just">
              <a:buClr>
                <a:srgbClr val="EF8C6A"/>
              </a:buClr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Key Insights:</a:t>
            </a:r>
            <a:r>
              <a:rPr lang="en-US" sz="1800" dirty="0">
                <a:ea typeface="+mn-lt"/>
                <a:cs typeface="+mn-lt"/>
              </a:rPr>
              <a:t> Larger, more diverse datasets are crucial for robust classification.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B2E38-2E27-9D4D-8A05-3EDA6248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Soft Computing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0F745-30CF-8367-8FCF-235C580B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CE24-908B-F286-F92A-138228B1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/>
              <a:t>Literature Review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181A-600A-E9A2-0A79-A6C0FA5A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645" y="2788013"/>
            <a:ext cx="9347015" cy="3154582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0" indent="0" algn="just">
              <a:lnSpc>
                <a:spcPct val="114999"/>
              </a:lnSpc>
              <a:buNone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[5] Deep Learning in Cyberbullying Detection</a:t>
            </a:r>
            <a:endParaRPr lang="en-US" b="1" dirty="0">
              <a:solidFill>
                <a:schemeClr val="tx1"/>
              </a:solidFill>
            </a:endParaRPr>
          </a:p>
          <a:p>
            <a:pPr marL="359410" indent="-359410" algn="just">
              <a:buClr>
                <a:srgbClr val="EF8C6A"/>
              </a:buClr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Focus:</a:t>
            </a:r>
            <a:r>
              <a:rPr lang="en-US" sz="1800" dirty="0">
                <a:ea typeface="+mn-lt"/>
                <a:cs typeface="+mn-lt"/>
              </a:rPr>
              <a:t> Application of DL models (CNN, RNN, LSTM, BERT) for cyberbullying detection.</a:t>
            </a:r>
            <a:endParaRPr lang="en-US" sz="18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 algn="just">
              <a:buClr>
                <a:srgbClr val="EF8C6A"/>
              </a:buClr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Challenges Addressed:</a:t>
            </a:r>
            <a:r>
              <a:rPr lang="en-US" sz="1800" dirty="0">
                <a:ea typeface="+mn-lt"/>
                <a:cs typeface="+mn-lt"/>
              </a:rPr>
              <a:t> Dataset size, model interpretability, and adaptability to dynamic data.</a:t>
            </a:r>
            <a:endParaRPr lang="en-US" sz="18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 algn="just">
              <a:buClr>
                <a:srgbClr val="EF8C6A"/>
              </a:buClr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Result:</a:t>
            </a:r>
            <a:r>
              <a:rPr lang="en-US" sz="1800" dirty="0">
                <a:ea typeface="+mn-lt"/>
                <a:cs typeface="+mn-lt"/>
              </a:rPr>
              <a:t> Significant improvement in identifying cyberbullying content across platforms.</a:t>
            </a:r>
            <a:endParaRPr lang="en-US" sz="18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 algn="just">
              <a:buClr>
                <a:srgbClr val="EF8C6A"/>
              </a:buClr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Key Insights:</a:t>
            </a:r>
            <a:r>
              <a:rPr lang="en-US" sz="1800" dirty="0">
                <a:ea typeface="+mn-lt"/>
                <a:cs typeface="+mn-lt"/>
              </a:rPr>
              <a:t> Future research should focus on multilingual and multimedia data analysis.</a:t>
            </a:r>
            <a:endParaRPr lang="en-US" sz="18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B2E38-2E27-9D4D-8A05-3EDA6248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Soft Computing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0F745-30CF-8367-8FCF-235C580B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723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33059B-AF8D-467E-BDB3-CD063FDD209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3A5F18C-93E4-4C3A-A312-44EF0CB57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7FEE6A-70C7-4994-95E7-698D6AC488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LeafVTI</Template>
  <TotalTime>0</TotalTime>
  <Words>428</Words>
  <Application>Microsoft Office PowerPoint</Application>
  <PresentationFormat>Widescreen</PresentationFormat>
  <Paragraphs>122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LeafVTI</vt:lpstr>
      <vt:lpstr>Sentiment Analysis on Bangla Text Using LSTM, GRU, and RNN Neural Networks</vt:lpstr>
      <vt:lpstr>Group Members</vt:lpstr>
      <vt:lpstr>Introduction</vt:lpstr>
      <vt:lpstr>Motivation</vt:lpstr>
      <vt:lpstr>Literature Review</vt:lpstr>
      <vt:lpstr>Literature Review</vt:lpstr>
      <vt:lpstr>Literature Review</vt:lpstr>
      <vt:lpstr>Literature Review</vt:lpstr>
      <vt:lpstr>Literature Review</vt:lpstr>
      <vt:lpstr>Methodology Overview</vt:lpstr>
      <vt:lpstr>Neural Network Models</vt:lpstr>
      <vt:lpstr>Model Training &amp; Evaluation</vt:lpstr>
      <vt:lpstr>Result Analysis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367</cp:revision>
  <dcterms:created xsi:type="dcterms:W3CDTF">2024-09-23T16:06:04Z</dcterms:created>
  <dcterms:modified xsi:type="dcterms:W3CDTF">2024-09-25T02:48:31Z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