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7" r:id="rId5"/>
    <p:sldId id="259" r:id="rId6"/>
    <p:sldId id="263" r:id="rId7"/>
    <p:sldId id="261" r:id="rId8"/>
    <p:sldId id="265"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0"/>
  </p:normalViewPr>
  <p:slideViewPr>
    <p:cSldViewPr snapToGrid="0" snapToObjects="1">
      <p:cViewPr varScale="1">
        <p:scale>
          <a:sx n="65" d="100"/>
          <a:sy n="65" d="100"/>
        </p:scale>
        <p:origin x="4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575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2438876"/>
            <a:ext cx="7477601" cy="958215"/>
          </a:xfrm>
          <a:prstGeom prst="rect">
            <a:avLst/>
          </a:prstGeom>
          <a:noFill/>
          <a:ln/>
        </p:spPr>
        <p:txBody>
          <a:bodyPr wrap="none" rtlCol="0" anchor="t"/>
          <a:lstStyle/>
          <a:p>
            <a:pPr marL="0" indent="0">
              <a:lnSpc>
                <a:spcPts val="7545"/>
              </a:lnSpc>
              <a:buNone/>
            </a:pPr>
            <a:r>
              <a:rPr lang="en-US" sz="6036" dirty="0">
                <a:solidFill>
                  <a:srgbClr val="60A9FF"/>
                </a:solidFill>
                <a:latin typeface="Roboto Slab" pitchFamily="34" charset="0"/>
                <a:ea typeface="Roboto Slab" pitchFamily="34" charset="-122"/>
                <a:cs typeface="Roboto Slab" pitchFamily="34" charset="-120"/>
              </a:rPr>
              <a:t>The Digital Divide</a:t>
            </a:r>
            <a:endParaRPr lang="en-US" sz="6036" dirty="0"/>
          </a:p>
        </p:txBody>
      </p:sp>
      <p:sp>
        <p:nvSpPr>
          <p:cNvPr id="6" name="Text 3"/>
          <p:cNvSpPr/>
          <p:nvPr/>
        </p:nvSpPr>
        <p:spPr>
          <a:xfrm>
            <a:off x="6319599" y="3730347"/>
            <a:ext cx="7477601" cy="1421606"/>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 The digital divide refers to the gap between those who have access to and can effectively use digital technologies, and those who do not. This divide can be between different socioeconomic groups, geographic regions, or even age demographics.</a:t>
            </a:r>
            <a:endParaRPr lang="en-US" sz="1750" dirty="0"/>
          </a:p>
        </p:txBody>
      </p:sp>
      <p:sp>
        <p:nvSpPr>
          <p:cNvPr id="8" name="Text 5"/>
          <p:cNvSpPr/>
          <p:nvPr/>
        </p:nvSpPr>
        <p:spPr>
          <a:xfrm>
            <a:off x="6399967" y="5523071"/>
            <a:ext cx="194667" cy="146328"/>
          </a:xfrm>
          <a:prstGeom prst="rect">
            <a:avLst/>
          </a:prstGeom>
          <a:noFill/>
          <a:ln/>
        </p:spPr>
        <p:txBody>
          <a:bodyPr wrap="none" rtlCol="0" anchor="t"/>
          <a:lstStyle/>
          <a:p>
            <a:pPr marL="0" indent="0" algn="ctr">
              <a:lnSpc>
                <a:spcPts val="1152"/>
              </a:lnSpc>
              <a:buNone/>
            </a:pPr>
            <a:r>
              <a:rPr lang="en-US" sz="1152" dirty="0">
                <a:solidFill>
                  <a:srgbClr val="3C3838"/>
                </a:solidFill>
                <a:latin typeface="Roboto" pitchFamily="34" charset="0"/>
                <a:ea typeface="Roboto" pitchFamily="34" charset="-122"/>
                <a:cs typeface="Roboto" pitchFamily="34" charset="-120"/>
              </a:rPr>
              <a:t>a</a:t>
            </a:r>
            <a:endParaRPr lang="en-US" sz="1152" dirty="0"/>
          </a:p>
        </p:txBody>
      </p:sp>
      <p:sp>
        <p:nvSpPr>
          <p:cNvPr id="9" name="Text 6"/>
          <p:cNvSpPr/>
          <p:nvPr/>
        </p:nvSpPr>
        <p:spPr>
          <a:xfrm>
            <a:off x="8769990" y="7455848"/>
            <a:ext cx="5486400" cy="388858"/>
          </a:xfrm>
          <a:prstGeom prst="rect">
            <a:avLst/>
          </a:prstGeom>
          <a:noFill/>
          <a:ln/>
        </p:spPr>
        <p:txBody>
          <a:bodyPr wrap="none" rtlCol="0" anchor="t"/>
          <a:lstStyle/>
          <a:p>
            <a:pPr marL="0" indent="0" algn="l">
              <a:lnSpc>
                <a:spcPts val="3062"/>
              </a:lnSpc>
              <a:buNone/>
            </a:pPr>
            <a:r>
              <a:rPr lang="en-US" sz="2187" b="1" dirty="0">
                <a:solidFill>
                  <a:srgbClr val="D6E5EF"/>
                </a:solidFill>
                <a:latin typeface="Segoe Script" panose="030B0504020000000003" pitchFamily="66" charset="0"/>
                <a:ea typeface="Roboto" pitchFamily="34" charset="-122"/>
                <a:cs typeface="Roboto" pitchFamily="34" charset="-120"/>
              </a:rPr>
              <a:t>By Diwakar, </a:t>
            </a:r>
            <a:r>
              <a:rPr lang="en-US" sz="2187" b="1" dirty="0" err="1">
                <a:solidFill>
                  <a:srgbClr val="D6E5EF"/>
                </a:solidFill>
                <a:latin typeface="Segoe Script" panose="030B0504020000000003" pitchFamily="66" charset="0"/>
                <a:ea typeface="Roboto" pitchFamily="34" charset="-122"/>
                <a:cs typeface="Roboto" pitchFamily="34" charset="-120"/>
              </a:rPr>
              <a:t>Sailesh</a:t>
            </a:r>
            <a:r>
              <a:rPr lang="en-US" sz="2187" b="1" dirty="0">
                <a:solidFill>
                  <a:srgbClr val="D6E5EF"/>
                </a:solidFill>
                <a:latin typeface="Segoe Script" panose="030B0504020000000003" pitchFamily="66" charset="0"/>
                <a:ea typeface="Roboto" pitchFamily="34" charset="-122"/>
                <a:cs typeface="Roboto" pitchFamily="34" charset="-120"/>
              </a:rPr>
              <a:t> and </a:t>
            </a:r>
            <a:r>
              <a:rPr lang="en-US" sz="2187" b="1" dirty="0" err="1">
                <a:solidFill>
                  <a:srgbClr val="D6E5EF"/>
                </a:solidFill>
                <a:latin typeface="Segoe Script" panose="030B0504020000000003" pitchFamily="66" charset="0"/>
                <a:ea typeface="Roboto" pitchFamily="34" charset="-122"/>
                <a:cs typeface="Roboto" pitchFamily="34" charset="-120"/>
              </a:rPr>
              <a:t>Prawesh</a:t>
            </a:r>
            <a:endParaRPr lang="en-US" sz="2187" dirty="0">
              <a:latin typeface="Segoe Script" panose="030B0504020000000003"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2216706"/>
            <a:ext cx="711077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Causes of the Digital Divide</a:t>
            </a:r>
            <a:endParaRPr lang="en-US" sz="4374" dirty="0"/>
          </a:p>
        </p:txBody>
      </p:sp>
      <p:sp>
        <p:nvSpPr>
          <p:cNvPr id="5" name="Text 3"/>
          <p:cNvSpPr/>
          <p:nvPr/>
        </p:nvSpPr>
        <p:spPr>
          <a:xfrm>
            <a:off x="2037993" y="3466505"/>
            <a:ext cx="2778323"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Economic inequalities</a:t>
            </a:r>
            <a:endParaRPr lang="en-US" sz="2187" dirty="0"/>
          </a:p>
        </p:txBody>
      </p:sp>
      <p:sp>
        <p:nvSpPr>
          <p:cNvPr id="6" name="Text 4"/>
          <p:cNvSpPr/>
          <p:nvPr/>
        </p:nvSpPr>
        <p:spPr>
          <a:xfrm>
            <a:off x="2037993" y="4035862"/>
            <a:ext cx="3156347" cy="1421606"/>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Lack of affordability of devices, internet access, and digital skills training creates barriers for lower-income communities.</a:t>
            </a:r>
            <a:endParaRPr lang="en-US" sz="1750" dirty="0"/>
          </a:p>
        </p:txBody>
      </p:sp>
      <p:sp>
        <p:nvSpPr>
          <p:cNvPr id="7" name="Text 5"/>
          <p:cNvSpPr/>
          <p:nvPr/>
        </p:nvSpPr>
        <p:spPr>
          <a:xfrm>
            <a:off x="5743932" y="3466505"/>
            <a:ext cx="2777490"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Geographic Isolation</a:t>
            </a:r>
            <a:endParaRPr lang="en-US" sz="2187" dirty="0"/>
          </a:p>
        </p:txBody>
      </p:sp>
      <p:sp>
        <p:nvSpPr>
          <p:cNvPr id="8" name="Text 6"/>
          <p:cNvSpPr/>
          <p:nvPr/>
        </p:nvSpPr>
        <p:spPr>
          <a:xfrm>
            <a:off x="5743932" y="4035862"/>
            <a:ext cx="3156347" cy="1777008"/>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Remote or rural areas often lack the infrastructure and investment needed to provide reliable and high-speed internet access.</a:t>
            </a:r>
            <a:endParaRPr lang="en-US" sz="1750" dirty="0"/>
          </a:p>
        </p:txBody>
      </p:sp>
      <p:sp>
        <p:nvSpPr>
          <p:cNvPr id="9" name="Text 7"/>
          <p:cNvSpPr/>
          <p:nvPr/>
        </p:nvSpPr>
        <p:spPr>
          <a:xfrm>
            <a:off x="9449872" y="3466505"/>
            <a:ext cx="2777490"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Education Gaps</a:t>
            </a:r>
            <a:endParaRPr lang="en-US" sz="2187" dirty="0"/>
          </a:p>
        </p:txBody>
      </p:sp>
      <p:sp>
        <p:nvSpPr>
          <p:cNvPr id="10" name="Text 8"/>
          <p:cNvSpPr/>
          <p:nvPr/>
        </p:nvSpPr>
        <p:spPr>
          <a:xfrm>
            <a:off x="9449872" y="4035862"/>
            <a:ext cx="3156347" cy="1777008"/>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Insufficient digital literacy education, especially for older adults and marginalized groups, limits their ability to use technology effectively.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1282422"/>
            <a:ext cx="7391519"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Impacts of the Digital Divide</a:t>
            </a:r>
            <a:endParaRPr lang="en-US" sz="4374" dirty="0"/>
          </a:p>
        </p:txBody>
      </p:sp>
      <p:sp>
        <p:nvSpPr>
          <p:cNvPr id="5" name="Shape 3"/>
          <p:cNvSpPr/>
          <p:nvPr/>
        </p:nvSpPr>
        <p:spPr>
          <a:xfrm>
            <a:off x="2037993" y="2594729"/>
            <a:ext cx="499943" cy="499943"/>
          </a:xfrm>
          <a:prstGeom prst="roundRect">
            <a:avLst>
              <a:gd name="adj" fmla="val 26667"/>
            </a:avLst>
          </a:prstGeom>
          <a:solidFill>
            <a:srgbClr val="12161D"/>
          </a:solidFill>
          <a:ln/>
        </p:spPr>
      </p:sp>
      <p:sp>
        <p:nvSpPr>
          <p:cNvPr id="6" name="Text 4"/>
          <p:cNvSpPr/>
          <p:nvPr/>
        </p:nvSpPr>
        <p:spPr>
          <a:xfrm>
            <a:off x="2219206" y="2636401"/>
            <a:ext cx="137398"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1</a:t>
            </a:r>
            <a:endParaRPr lang="en-US" sz="2624" dirty="0"/>
          </a:p>
        </p:txBody>
      </p:sp>
      <p:sp>
        <p:nvSpPr>
          <p:cNvPr id="7" name="Text 5"/>
          <p:cNvSpPr/>
          <p:nvPr/>
        </p:nvSpPr>
        <p:spPr>
          <a:xfrm>
            <a:off x="2760107" y="2671048"/>
            <a:ext cx="3981569"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Limited Access to Information</a:t>
            </a:r>
            <a:endParaRPr lang="en-US" sz="2187" dirty="0"/>
          </a:p>
        </p:txBody>
      </p:sp>
      <p:sp>
        <p:nvSpPr>
          <p:cNvPr id="8" name="Text 6"/>
          <p:cNvSpPr/>
          <p:nvPr/>
        </p:nvSpPr>
        <p:spPr>
          <a:xfrm>
            <a:off x="2760107" y="3151465"/>
            <a:ext cx="4444008" cy="1421606"/>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Those without digital access miss out on news, educational resources, and opportunities for personal and professional growth.</a:t>
            </a:r>
            <a:endParaRPr lang="en-US" sz="1750" dirty="0"/>
          </a:p>
        </p:txBody>
      </p:sp>
      <p:sp>
        <p:nvSpPr>
          <p:cNvPr id="9" name="Shape 7"/>
          <p:cNvSpPr/>
          <p:nvPr/>
        </p:nvSpPr>
        <p:spPr>
          <a:xfrm>
            <a:off x="7426285" y="2594729"/>
            <a:ext cx="499943" cy="499943"/>
          </a:xfrm>
          <a:prstGeom prst="roundRect">
            <a:avLst>
              <a:gd name="adj" fmla="val 26667"/>
            </a:avLst>
          </a:prstGeom>
          <a:solidFill>
            <a:srgbClr val="12161D"/>
          </a:solidFill>
          <a:ln/>
        </p:spPr>
      </p:sp>
      <p:sp>
        <p:nvSpPr>
          <p:cNvPr id="10" name="Text 8"/>
          <p:cNvSpPr/>
          <p:nvPr/>
        </p:nvSpPr>
        <p:spPr>
          <a:xfrm>
            <a:off x="7584162" y="2636401"/>
            <a:ext cx="184071"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2</a:t>
            </a:r>
            <a:endParaRPr lang="en-US" sz="2624" dirty="0"/>
          </a:p>
        </p:txBody>
      </p:sp>
      <p:sp>
        <p:nvSpPr>
          <p:cNvPr id="11" name="Text 9"/>
          <p:cNvSpPr/>
          <p:nvPr/>
        </p:nvSpPr>
        <p:spPr>
          <a:xfrm>
            <a:off x="8148399" y="2671048"/>
            <a:ext cx="4010263"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Barriers to Education and Jobs</a:t>
            </a:r>
            <a:endParaRPr lang="en-US" sz="2187" dirty="0"/>
          </a:p>
        </p:txBody>
      </p:sp>
      <p:sp>
        <p:nvSpPr>
          <p:cNvPr id="12" name="Text 10"/>
          <p:cNvSpPr/>
          <p:nvPr/>
        </p:nvSpPr>
        <p:spPr>
          <a:xfrm>
            <a:off x="8148399" y="3151465"/>
            <a:ext cx="4444008" cy="1066205"/>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The shift to online learning and remote work can disadvantage those who lack the necessary digital skills and equipment.</a:t>
            </a:r>
            <a:endParaRPr lang="en-US" sz="1750" dirty="0"/>
          </a:p>
        </p:txBody>
      </p:sp>
      <p:sp>
        <p:nvSpPr>
          <p:cNvPr id="13" name="Shape 11"/>
          <p:cNvSpPr/>
          <p:nvPr/>
        </p:nvSpPr>
        <p:spPr>
          <a:xfrm>
            <a:off x="2037993" y="4968835"/>
            <a:ext cx="499943" cy="499943"/>
          </a:xfrm>
          <a:prstGeom prst="roundRect">
            <a:avLst>
              <a:gd name="adj" fmla="val 26667"/>
            </a:avLst>
          </a:prstGeom>
          <a:solidFill>
            <a:srgbClr val="12161D"/>
          </a:solidFill>
          <a:ln/>
        </p:spPr>
      </p:sp>
      <p:sp>
        <p:nvSpPr>
          <p:cNvPr id="14" name="Text 12"/>
          <p:cNvSpPr/>
          <p:nvPr/>
        </p:nvSpPr>
        <p:spPr>
          <a:xfrm>
            <a:off x="2197894" y="5010507"/>
            <a:ext cx="180023"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3</a:t>
            </a:r>
            <a:endParaRPr lang="en-US" sz="2624" dirty="0"/>
          </a:p>
        </p:txBody>
      </p:sp>
      <p:sp>
        <p:nvSpPr>
          <p:cNvPr id="15" name="Text 13"/>
          <p:cNvSpPr/>
          <p:nvPr/>
        </p:nvSpPr>
        <p:spPr>
          <a:xfrm>
            <a:off x="2760107" y="5045154"/>
            <a:ext cx="3757493"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Increasing gaps between people</a:t>
            </a:r>
          </a:p>
        </p:txBody>
      </p:sp>
      <p:sp>
        <p:nvSpPr>
          <p:cNvPr id="16" name="Text 14"/>
          <p:cNvSpPr/>
          <p:nvPr/>
        </p:nvSpPr>
        <p:spPr>
          <a:xfrm>
            <a:off x="2760107" y="5525572"/>
            <a:ext cx="4444008" cy="1421606"/>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The digital divide makes it difficult for marginalized groups to improve their lives because of existing differences in wealth and where they live.</a:t>
            </a:r>
            <a:endParaRPr lang="en-US" sz="1750" dirty="0"/>
          </a:p>
        </p:txBody>
      </p:sp>
      <p:sp>
        <p:nvSpPr>
          <p:cNvPr id="17" name="Shape 15"/>
          <p:cNvSpPr/>
          <p:nvPr/>
        </p:nvSpPr>
        <p:spPr>
          <a:xfrm>
            <a:off x="7426285" y="4968835"/>
            <a:ext cx="499943" cy="499943"/>
          </a:xfrm>
          <a:prstGeom prst="roundRect">
            <a:avLst>
              <a:gd name="adj" fmla="val 26667"/>
            </a:avLst>
          </a:prstGeom>
          <a:solidFill>
            <a:srgbClr val="12161D"/>
          </a:solidFill>
          <a:ln/>
        </p:spPr>
      </p:sp>
      <p:sp>
        <p:nvSpPr>
          <p:cNvPr id="18" name="Text 16"/>
          <p:cNvSpPr/>
          <p:nvPr/>
        </p:nvSpPr>
        <p:spPr>
          <a:xfrm>
            <a:off x="7579638" y="5010507"/>
            <a:ext cx="193238"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4</a:t>
            </a:r>
            <a:endParaRPr lang="en-US" sz="2624" dirty="0"/>
          </a:p>
        </p:txBody>
      </p:sp>
      <p:sp>
        <p:nvSpPr>
          <p:cNvPr id="19" name="Text 17"/>
          <p:cNvSpPr/>
          <p:nvPr/>
        </p:nvSpPr>
        <p:spPr>
          <a:xfrm>
            <a:off x="8148399" y="5045154"/>
            <a:ext cx="3583781"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Lower community involvement</a:t>
            </a:r>
            <a:endParaRPr lang="en-US" sz="2187" dirty="0"/>
          </a:p>
        </p:txBody>
      </p:sp>
      <p:sp>
        <p:nvSpPr>
          <p:cNvPr id="20" name="Text 18"/>
          <p:cNvSpPr/>
          <p:nvPr/>
        </p:nvSpPr>
        <p:spPr>
          <a:xfrm>
            <a:off x="8148399" y="5525572"/>
            <a:ext cx="4444008" cy="1066205"/>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If people can't get online easily, they might not be able to take part in online civic activities and talk about politics.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680204"/>
            <a:ext cx="555498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Examples:</a:t>
            </a:r>
            <a:endParaRPr lang="en-US" sz="4374" dirty="0"/>
          </a:p>
        </p:txBody>
      </p:sp>
      <p:sp>
        <p:nvSpPr>
          <p:cNvPr id="5" name="Shape 3"/>
          <p:cNvSpPr/>
          <p:nvPr/>
        </p:nvSpPr>
        <p:spPr>
          <a:xfrm>
            <a:off x="2037993" y="1996559"/>
            <a:ext cx="499943" cy="499943"/>
          </a:xfrm>
          <a:prstGeom prst="roundRect">
            <a:avLst>
              <a:gd name="adj" fmla="val 26667"/>
            </a:avLst>
          </a:prstGeom>
          <a:solidFill>
            <a:srgbClr val="12161D"/>
          </a:solidFill>
          <a:ln/>
        </p:spPr>
      </p:sp>
      <p:sp>
        <p:nvSpPr>
          <p:cNvPr id="6" name="Text 4"/>
          <p:cNvSpPr/>
          <p:nvPr/>
        </p:nvSpPr>
        <p:spPr>
          <a:xfrm>
            <a:off x="2219206" y="2038231"/>
            <a:ext cx="137398"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1</a:t>
            </a:r>
            <a:endParaRPr lang="en-US" sz="2624" dirty="0"/>
          </a:p>
        </p:txBody>
      </p:sp>
      <p:pic>
        <p:nvPicPr>
          <p:cNvPr id="7" name="Image 0" descr="preencoded.png"/>
          <p:cNvPicPr>
            <a:picLocks noChangeAspect="1"/>
          </p:cNvPicPr>
          <p:nvPr/>
        </p:nvPicPr>
        <p:blipFill>
          <a:blip r:embed="rId3"/>
          <a:stretch>
            <a:fillRect/>
          </a:stretch>
        </p:blipFill>
        <p:spPr>
          <a:xfrm>
            <a:off x="2760107" y="2068830"/>
            <a:ext cx="3764994" cy="2626043"/>
          </a:xfrm>
          <a:prstGeom prst="rect">
            <a:avLst/>
          </a:prstGeom>
        </p:spPr>
      </p:pic>
      <p:sp>
        <p:nvSpPr>
          <p:cNvPr id="8" name="Text 5"/>
          <p:cNvSpPr/>
          <p:nvPr/>
        </p:nvSpPr>
        <p:spPr>
          <a:xfrm>
            <a:off x="2760107" y="4944785"/>
            <a:ext cx="4444008" cy="694373"/>
          </a:xfrm>
          <a:prstGeom prst="rect">
            <a:avLst/>
          </a:prstGeom>
          <a:noFill/>
          <a:ln/>
        </p:spPr>
        <p:txBody>
          <a:bodyPr wrap="squar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Hurricane Harvey and limited access to information</a:t>
            </a:r>
            <a:endParaRPr lang="en-US" sz="2187" dirty="0"/>
          </a:p>
        </p:txBody>
      </p:sp>
      <p:sp>
        <p:nvSpPr>
          <p:cNvPr id="9" name="Text 6"/>
          <p:cNvSpPr/>
          <p:nvPr/>
        </p:nvSpPr>
        <p:spPr>
          <a:xfrm>
            <a:off x="2760107" y="5772388"/>
            <a:ext cx="4444008" cy="1777008"/>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Hurricane Harvey in 2017 caused massive destruction in Texas. Many people without internet access could not get important information about the hurricane, like where to evacuate or find shelters.</a:t>
            </a:r>
            <a:endParaRPr lang="en-US" sz="1750" dirty="0"/>
          </a:p>
        </p:txBody>
      </p:sp>
      <p:sp>
        <p:nvSpPr>
          <p:cNvPr id="10" name="Shape 7"/>
          <p:cNvSpPr/>
          <p:nvPr/>
        </p:nvSpPr>
        <p:spPr>
          <a:xfrm>
            <a:off x="7426285" y="1996559"/>
            <a:ext cx="499943" cy="499943"/>
          </a:xfrm>
          <a:prstGeom prst="roundRect">
            <a:avLst>
              <a:gd name="adj" fmla="val 26667"/>
            </a:avLst>
          </a:prstGeom>
          <a:solidFill>
            <a:srgbClr val="12161D"/>
          </a:solidFill>
          <a:ln/>
        </p:spPr>
      </p:sp>
      <p:sp>
        <p:nvSpPr>
          <p:cNvPr id="11" name="Text 8"/>
          <p:cNvSpPr/>
          <p:nvPr/>
        </p:nvSpPr>
        <p:spPr>
          <a:xfrm>
            <a:off x="7584162" y="2038231"/>
            <a:ext cx="184071"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2</a:t>
            </a:r>
            <a:endParaRPr lang="en-US" sz="2624" dirty="0"/>
          </a:p>
        </p:txBody>
      </p:sp>
      <p:pic>
        <p:nvPicPr>
          <p:cNvPr id="12" name="Image 1" descr="preencoded.png"/>
          <p:cNvPicPr>
            <a:picLocks noChangeAspect="1"/>
          </p:cNvPicPr>
          <p:nvPr/>
        </p:nvPicPr>
        <p:blipFill>
          <a:blip r:embed="rId4"/>
          <a:stretch>
            <a:fillRect/>
          </a:stretch>
        </p:blipFill>
        <p:spPr>
          <a:xfrm>
            <a:off x="8148399" y="2068830"/>
            <a:ext cx="3456384" cy="2595682"/>
          </a:xfrm>
          <a:prstGeom prst="rect">
            <a:avLst/>
          </a:prstGeom>
        </p:spPr>
      </p:pic>
      <p:sp>
        <p:nvSpPr>
          <p:cNvPr id="13" name="Text 9"/>
          <p:cNvSpPr/>
          <p:nvPr/>
        </p:nvSpPr>
        <p:spPr>
          <a:xfrm>
            <a:off x="8148399" y="4914424"/>
            <a:ext cx="4444008" cy="694373"/>
          </a:xfrm>
          <a:prstGeom prst="rect">
            <a:avLst/>
          </a:prstGeom>
          <a:noFill/>
          <a:ln/>
        </p:spPr>
        <p:txBody>
          <a:bodyPr wrap="squar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Remote learning challenges during the COVID-19 pandemic</a:t>
            </a:r>
            <a:endParaRPr lang="en-US" sz="2187" dirty="0"/>
          </a:p>
        </p:txBody>
      </p:sp>
      <p:sp>
        <p:nvSpPr>
          <p:cNvPr id="14" name="Text 10"/>
          <p:cNvSpPr/>
          <p:nvPr/>
        </p:nvSpPr>
        <p:spPr>
          <a:xfrm>
            <a:off x="8148399" y="5742027"/>
            <a:ext cx="4444008" cy="1777008"/>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The COVID-19 pandemic forced many schools to close and switch to remote learning. However, students who did not have access to the internet or devices were unable to participate in remote learning.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934760"/>
            <a:ext cx="6897053"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Bridging the Digital Divide</a:t>
            </a:r>
            <a:endParaRPr lang="en-US" sz="4374" dirty="0"/>
          </a:p>
        </p:txBody>
      </p:sp>
      <p:pic>
        <p:nvPicPr>
          <p:cNvPr id="6" name="Image 1" descr="preencoded.png"/>
          <p:cNvPicPr>
            <a:picLocks noChangeAspect="1"/>
          </p:cNvPicPr>
          <p:nvPr/>
        </p:nvPicPr>
        <p:blipFill>
          <a:blip r:embed="rId4"/>
          <a:stretch>
            <a:fillRect/>
          </a:stretch>
        </p:blipFill>
        <p:spPr>
          <a:xfrm>
            <a:off x="833199" y="1962388"/>
            <a:ext cx="1110972" cy="1777484"/>
          </a:xfrm>
          <a:prstGeom prst="rect">
            <a:avLst/>
          </a:prstGeom>
        </p:spPr>
      </p:pic>
      <p:sp>
        <p:nvSpPr>
          <p:cNvPr id="7" name="Text 3"/>
          <p:cNvSpPr/>
          <p:nvPr/>
        </p:nvSpPr>
        <p:spPr>
          <a:xfrm>
            <a:off x="2277428" y="2184559"/>
            <a:ext cx="3042047" cy="347186"/>
          </a:xfrm>
          <a:prstGeom prst="rect">
            <a:avLst/>
          </a:prstGeom>
          <a:noFill/>
          <a:ln/>
        </p:spPr>
        <p:txBody>
          <a:bodyPr wrap="non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Invest in Infrastructure</a:t>
            </a:r>
            <a:endParaRPr lang="en-US" sz="2187" dirty="0"/>
          </a:p>
        </p:txBody>
      </p:sp>
      <p:sp>
        <p:nvSpPr>
          <p:cNvPr id="8" name="Text 4"/>
          <p:cNvSpPr/>
          <p:nvPr/>
        </p:nvSpPr>
        <p:spPr>
          <a:xfrm>
            <a:off x="2277428" y="2664976"/>
            <a:ext cx="7862173" cy="710803"/>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Expand high-speed internet access and device availability in underserved communities.</a:t>
            </a:r>
            <a:endParaRPr lang="en-US" sz="1750" dirty="0"/>
          </a:p>
        </p:txBody>
      </p:sp>
      <p:pic>
        <p:nvPicPr>
          <p:cNvPr id="9" name="Image 2" descr="preencoded.png"/>
          <p:cNvPicPr>
            <a:picLocks noChangeAspect="1"/>
          </p:cNvPicPr>
          <p:nvPr/>
        </p:nvPicPr>
        <p:blipFill>
          <a:blip r:embed="rId5"/>
          <a:stretch>
            <a:fillRect/>
          </a:stretch>
        </p:blipFill>
        <p:spPr>
          <a:xfrm>
            <a:off x="833199" y="3739872"/>
            <a:ext cx="1110972" cy="1777484"/>
          </a:xfrm>
          <a:prstGeom prst="rect">
            <a:avLst/>
          </a:prstGeom>
        </p:spPr>
      </p:pic>
      <p:sp>
        <p:nvSpPr>
          <p:cNvPr id="10" name="Text 5"/>
          <p:cNvSpPr/>
          <p:nvPr/>
        </p:nvSpPr>
        <p:spPr>
          <a:xfrm>
            <a:off x="2277428" y="3962043"/>
            <a:ext cx="4275892" cy="347186"/>
          </a:xfrm>
          <a:prstGeom prst="rect">
            <a:avLst/>
          </a:prstGeom>
          <a:noFill/>
          <a:ln/>
        </p:spPr>
        <p:txBody>
          <a:bodyPr wrap="non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Provide Digital Literacy Training</a:t>
            </a:r>
            <a:endParaRPr lang="en-US" sz="2187" dirty="0"/>
          </a:p>
        </p:txBody>
      </p:sp>
      <p:sp>
        <p:nvSpPr>
          <p:cNvPr id="11" name="Text 6"/>
          <p:cNvSpPr/>
          <p:nvPr/>
        </p:nvSpPr>
        <p:spPr>
          <a:xfrm>
            <a:off x="2277428" y="4442460"/>
            <a:ext cx="7862173" cy="710803"/>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Offer programs to improve digital skills and comfort with technology for all age groups.</a:t>
            </a:r>
            <a:endParaRPr lang="en-US" sz="1750" dirty="0"/>
          </a:p>
        </p:txBody>
      </p:sp>
      <p:pic>
        <p:nvPicPr>
          <p:cNvPr id="12" name="Image 3" descr="preencoded.png"/>
          <p:cNvPicPr>
            <a:picLocks noChangeAspect="1"/>
          </p:cNvPicPr>
          <p:nvPr/>
        </p:nvPicPr>
        <p:blipFill>
          <a:blip r:embed="rId6"/>
          <a:stretch>
            <a:fillRect/>
          </a:stretch>
        </p:blipFill>
        <p:spPr>
          <a:xfrm>
            <a:off x="833199" y="5517356"/>
            <a:ext cx="1110972" cy="1777484"/>
          </a:xfrm>
          <a:prstGeom prst="rect">
            <a:avLst/>
          </a:prstGeom>
        </p:spPr>
      </p:pic>
      <p:sp>
        <p:nvSpPr>
          <p:cNvPr id="13" name="Text 7"/>
          <p:cNvSpPr/>
          <p:nvPr/>
        </p:nvSpPr>
        <p:spPr>
          <a:xfrm>
            <a:off x="2277428" y="5739527"/>
            <a:ext cx="3504486" cy="347186"/>
          </a:xfrm>
          <a:prstGeom prst="rect">
            <a:avLst/>
          </a:prstGeom>
          <a:noFill/>
          <a:ln/>
        </p:spPr>
        <p:txBody>
          <a:bodyPr wrap="non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Partner with Communities</a:t>
            </a:r>
            <a:endParaRPr lang="en-US" sz="2187" dirty="0"/>
          </a:p>
        </p:txBody>
      </p:sp>
      <p:sp>
        <p:nvSpPr>
          <p:cNvPr id="14" name="Text 8"/>
          <p:cNvSpPr/>
          <p:nvPr/>
        </p:nvSpPr>
        <p:spPr>
          <a:xfrm>
            <a:off x="2277428" y="6219944"/>
            <a:ext cx="7862173" cy="710803"/>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Collaborate with local organizations to understand and address the unique needs of different communities.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194441" y="593288"/>
            <a:ext cx="10241518" cy="1347311"/>
          </a:xfrm>
          <a:prstGeom prst="rect">
            <a:avLst/>
          </a:prstGeom>
          <a:noFill/>
          <a:ln/>
        </p:spPr>
        <p:txBody>
          <a:bodyPr wrap="square" rtlCol="0" anchor="t"/>
          <a:lstStyle/>
          <a:p>
            <a:pPr marL="0" indent="0">
              <a:lnSpc>
                <a:spcPts val="5305"/>
              </a:lnSpc>
              <a:buNone/>
            </a:pPr>
            <a:r>
              <a:rPr lang="en-US" sz="4244" dirty="0">
                <a:solidFill>
                  <a:srgbClr val="60A9FF"/>
                </a:solidFill>
                <a:latin typeface="Roboto Slab" pitchFamily="34" charset="0"/>
                <a:ea typeface="Roboto Slab" pitchFamily="34" charset="-122"/>
                <a:cs typeface="Roboto Slab" pitchFamily="34" charset="-120"/>
              </a:rPr>
              <a:t>Different Organizations Working to Bridge Digital Divide in South Asia</a:t>
            </a:r>
            <a:endParaRPr lang="en-US" sz="4244" dirty="0"/>
          </a:p>
        </p:txBody>
      </p:sp>
      <p:pic>
        <p:nvPicPr>
          <p:cNvPr id="5" name="Image 0"/>
          <p:cNvPicPr>
            <a:picLocks noChangeAspect="1"/>
          </p:cNvPicPr>
          <p:nvPr/>
        </p:nvPicPr>
        <p:blipFill>
          <a:blip r:embed="rId3"/>
          <a:srcRect/>
          <a:stretch/>
        </p:blipFill>
        <p:spPr>
          <a:xfrm>
            <a:off x="2194441" y="2528232"/>
            <a:ext cx="2317790" cy="1119427"/>
          </a:xfrm>
          <a:prstGeom prst="rect">
            <a:avLst/>
          </a:prstGeom>
        </p:spPr>
      </p:pic>
      <p:sp>
        <p:nvSpPr>
          <p:cNvPr id="6" name="Text 3"/>
          <p:cNvSpPr/>
          <p:nvPr/>
        </p:nvSpPr>
        <p:spPr>
          <a:xfrm>
            <a:off x="2194441" y="4073604"/>
            <a:ext cx="2317790" cy="673894"/>
          </a:xfrm>
          <a:prstGeom prst="rect">
            <a:avLst/>
          </a:prstGeom>
          <a:noFill/>
          <a:ln/>
        </p:spPr>
        <p:txBody>
          <a:bodyPr wrap="square" rtlCol="0" anchor="t"/>
          <a:lstStyle/>
          <a:p>
            <a:pPr marL="0" indent="0" algn="l">
              <a:lnSpc>
                <a:spcPts val="2653"/>
              </a:lnSpc>
              <a:buNone/>
            </a:pPr>
            <a:r>
              <a:rPr lang="en-US" sz="2122" dirty="0">
                <a:solidFill>
                  <a:srgbClr val="60A9FF"/>
                </a:solidFill>
                <a:latin typeface="Roboto Slab" pitchFamily="34" charset="0"/>
                <a:ea typeface="Roboto Slab" pitchFamily="34" charset="-122"/>
                <a:cs typeface="Roboto Slab" pitchFamily="34" charset="-120"/>
              </a:rPr>
              <a:t>Akshaya Patra Foundation</a:t>
            </a:r>
            <a:endParaRPr lang="en-US" sz="2122" dirty="0"/>
          </a:p>
        </p:txBody>
      </p:sp>
      <p:sp>
        <p:nvSpPr>
          <p:cNvPr id="7" name="Text 4"/>
          <p:cNvSpPr/>
          <p:nvPr/>
        </p:nvSpPr>
        <p:spPr>
          <a:xfrm>
            <a:off x="2194441" y="4876800"/>
            <a:ext cx="2317790" cy="2414468"/>
          </a:xfrm>
          <a:prstGeom prst="rect">
            <a:avLst/>
          </a:prstGeom>
          <a:noFill/>
          <a:ln/>
        </p:spPr>
        <p:txBody>
          <a:bodyPr wrap="square" rtlCol="0" anchor="t"/>
          <a:lstStyle/>
          <a:p>
            <a:pPr marL="0" indent="0" algn="l">
              <a:lnSpc>
                <a:spcPts val="2716"/>
              </a:lnSpc>
              <a:buNone/>
            </a:pPr>
            <a:r>
              <a:rPr lang="en-US" sz="1698" dirty="0">
                <a:solidFill>
                  <a:srgbClr val="D6E5EF"/>
                </a:solidFill>
                <a:latin typeface="Roboto" pitchFamily="34" charset="0"/>
                <a:ea typeface="Roboto" pitchFamily="34" charset="-122"/>
                <a:cs typeface="Roboto" pitchFamily="34" charset="-120"/>
              </a:rPr>
              <a:t>This non-profit provides digital literacy training and affordable internet access to underserved communities across India.</a:t>
            </a:r>
            <a:endParaRPr lang="en-US" sz="1698" dirty="0"/>
          </a:p>
        </p:txBody>
      </p:sp>
      <p:pic>
        <p:nvPicPr>
          <p:cNvPr id="8" name="Image 1"/>
          <p:cNvPicPr>
            <a:picLocks noChangeAspect="1"/>
          </p:cNvPicPr>
          <p:nvPr/>
        </p:nvPicPr>
        <p:blipFill>
          <a:blip r:embed="rId4"/>
          <a:srcRect/>
          <a:stretch/>
        </p:blipFill>
        <p:spPr>
          <a:xfrm>
            <a:off x="5278278" y="2371725"/>
            <a:ext cx="1432560" cy="1432560"/>
          </a:xfrm>
          <a:prstGeom prst="rect">
            <a:avLst/>
          </a:prstGeom>
        </p:spPr>
      </p:pic>
      <p:sp>
        <p:nvSpPr>
          <p:cNvPr id="9" name="Text 5"/>
          <p:cNvSpPr/>
          <p:nvPr/>
        </p:nvSpPr>
        <p:spPr>
          <a:xfrm>
            <a:off x="4835604" y="4073723"/>
            <a:ext cx="2317909" cy="673894"/>
          </a:xfrm>
          <a:prstGeom prst="rect">
            <a:avLst/>
          </a:prstGeom>
          <a:noFill/>
          <a:ln/>
        </p:spPr>
        <p:txBody>
          <a:bodyPr wrap="square" rtlCol="0" anchor="t"/>
          <a:lstStyle/>
          <a:p>
            <a:pPr marL="0" indent="0" algn="l">
              <a:lnSpc>
                <a:spcPts val="2653"/>
              </a:lnSpc>
              <a:buNone/>
            </a:pPr>
            <a:r>
              <a:rPr lang="en-US" sz="2122" dirty="0">
                <a:solidFill>
                  <a:srgbClr val="60A9FF"/>
                </a:solidFill>
                <a:latin typeface="Roboto Slab" pitchFamily="34" charset="0"/>
                <a:ea typeface="Roboto Slab" pitchFamily="34" charset="-122"/>
                <a:cs typeface="Roboto Slab" pitchFamily="34" charset="-120"/>
              </a:rPr>
              <a:t>Digital Pakistan Initiative</a:t>
            </a:r>
            <a:endParaRPr lang="en-US" sz="2122" dirty="0"/>
          </a:p>
        </p:txBody>
      </p:sp>
      <p:sp>
        <p:nvSpPr>
          <p:cNvPr id="10" name="Text 6"/>
          <p:cNvSpPr/>
          <p:nvPr/>
        </p:nvSpPr>
        <p:spPr>
          <a:xfrm>
            <a:off x="4835604" y="4876919"/>
            <a:ext cx="2317909" cy="2759393"/>
          </a:xfrm>
          <a:prstGeom prst="rect">
            <a:avLst/>
          </a:prstGeom>
          <a:noFill/>
          <a:ln/>
        </p:spPr>
        <p:txBody>
          <a:bodyPr wrap="square" rtlCol="0" anchor="t"/>
          <a:lstStyle/>
          <a:p>
            <a:pPr marL="0" indent="0" algn="l">
              <a:lnSpc>
                <a:spcPts val="2716"/>
              </a:lnSpc>
              <a:buNone/>
            </a:pPr>
            <a:r>
              <a:rPr lang="en-US" sz="1698" dirty="0">
                <a:solidFill>
                  <a:srgbClr val="D6E5EF"/>
                </a:solidFill>
                <a:latin typeface="Roboto" pitchFamily="34" charset="0"/>
                <a:ea typeface="Roboto" pitchFamily="34" charset="-122"/>
                <a:cs typeface="Roboto" pitchFamily="34" charset="-120"/>
              </a:rPr>
              <a:t>A government-led program expanding broadband infrastructure and digital services to remote regions of Pakistan, bridging the urban-rural divide.</a:t>
            </a:r>
            <a:endParaRPr lang="en-US" sz="1698" dirty="0"/>
          </a:p>
        </p:txBody>
      </p:sp>
      <p:pic>
        <p:nvPicPr>
          <p:cNvPr id="11" name="Image 2"/>
          <p:cNvPicPr>
            <a:picLocks noChangeAspect="1"/>
          </p:cNvPicPr>
          <p:nvPr/>
        </p:nvPicPr>
        <p:blipFill>
          <a:blip r:embed="rId5"/>
          <a:srcRect/>
          <a:stretch/>
        </p:blipFill>
        <p:spPr>
          <a:xfrm>
            <a:off x="7476887" y="2508498"/>
            <a:ext cx="2317790" cy="1158895"/>
          </a:xfrm>
          <a:prstGeom prst="rect">
            <a:avLst/>
          </a:prstGeom>
        </p:spPr>
      </p:pic>
      <p:sp>
        <p:nvSpPr>
          <p:cNvPr id="12" name="Text 7"/>
          <p:cNvSpPr/>
          <p:nvPr/>
        </p:nvSpPr>
        <p:spPr>
          <a:xfrm>
            <a:off x="7476887" y="4073604"/>
            <a:ext cx="2317790" cy="673894"/>
          </a:xfrm>
          <a:prstGeom prst="rect">
            <a:avLst/>
          </a:prstGeom>
          <a:noFill/>
          <a:ln/>
        </p:spPr>
        <p:txBody>
          <a:bodyPr wrap="square" rtlCol="0" anchor="t"/>
          <a:lstStyle/>
          <a:p>
            <a:pPr marL="0" indent="0" algn="l">
              <a:lnSpc>
                <a:spcPts val="2653"/>
              </a:lnSpc>
              <a:buNone/>
            </a:pPr>
            <a:r>
              <a:rPr lang="en-US" sz="2122" dirty="0">
                <a:solidFill>
                  <a:srgbClr val="60A9FF"/>
                </a:solidFill>
                <a:latin typeface="Roboto Slab" pitchFamily="34" charset="0"/>
                <a:ea typeface="Roboto Slab" pitchFamily="34" charset="-122"/>
                <a:cs typeface="Roboto Slab" pitchFamily="34" charset="-120"/>
              </a:rPr>
              <a:t>BRAC Digital Empowerment</a:t>
            </a:r>
            <a:endParaRPr lang="en-US" sz="2122" dirty="0"/>
          </a:p>
        </p:txBody>
      </p:sp>
      <p:sp>
        <p:nvSpPr>
          <p:cNvPr id="13" name="Text 8"/>
          <p:cNvSpPr/>
          <p:nvPr/>
        </p:nvSpPr>
        <p:spPr>
          <a:xfrm>
            <a:off x="7476887" y="4876800"/>
            <a:ext cx="2317790" cy="2759393"/>
          </a:xfrm>
          <a:prstGeom prst="rect">
            <a:avLst/>
          </a:prstGeom>
          <a:noFill/>
          <a:ln/>
        </p:spPr>
        <p:txBody>
          <a:bodyPr wrap="square" rtlCol="0" anchor="t"/>
          <a:lstStyle/>
          <a:p>
            <a:pPr marL="0" indent="0" algn="l">
              <a:lnSpc>
                <a:spcPts val="2716"/>
              </a:lnSpc>
              <a:buNone/>
            </a:pPr>
            <a:r>
              <a:rPr lang="en-US" sz="1698" dirty="0">
                <a:solidFill>
                  <a:srgbClr val="D6E5EF"/>
                </a:solidFill>
                <a:latin typeface="Roboto" pitchFamily="34" charset="0"/>
                <a:ea typeface="Roboto" pitchFamily="34" charset="-122"/>
                <a:cs typeface="Roboto" pitchFamily="34" charset="-120"/>
              </a:rPr>
              <a:t>This Bangladeshi NGO offers digital literacy programs and technology access points, focusing on empowering women, youth, and marginalized groups.</a:t>
            </a:r>
            <a:endParaRPr lang="en-US" sz="1698" dirty="0"/>
          </a:p>
        </p:txBody>
      </p:sp>
      <p:pic>
        <p:nvPicPr>
          <p:cNvPr id="14" name="Image 3"/>
          <p:cNvPicPr>
            <a:picLocks noChangeAspect="1"/>
          </p:cNvPicPr>
          <p:nvPr/>
        </p:nvPicPr>
        <p:blipFill>
          <a:blip r:embed="rId6"/>
          <a:srcRect/>
          <a:stretch/>
        </p:blipFill>
        <p:spPr>
          <a:xfrm>
            <a:off x="10118050" y="2778238"/>
            <a:ext cx="2317909" cy="619533"/>
          </a:xfrm>
          <a:prstGeom prst="rect">
            <a:avLst/>
          </a:prstGeom>
        </p:spPr>
      </p:pic>
      <p:sp>
        <p:nvSpPr>
          <p:cNvPr id="15" name="Text 9"/>
          <p:cNvSpPr/>
          <p:nvPr/>
        </p:nvSpPr>
        <p:spPr>
          <a:xfrm>
            <a:off x="10118050" y="4073723"/>
            <a:ext cx="2317909" cy="336947"/>
          </a:xfrm>
          <a:prstGeom prst="rect">
            <a:avLst/>
          </a:prstGeom>
          <a:noFill/>
          <a:ln/>
        </p:spPr>
        <p:txBody>
          <a:bodyPr wrap="none" rtlCol="0" anchor="t"/>
          <a:lstStyle/>
          <a:p>
            <a:pPr marL="0" indent="0" algn="l">
              <a:lnSpc>
                <a:spcPts val="2653"/>
              </a:lnSpc>
              <a:buNone/>
            </a:pPr>
            <a:r>
              <a:rPr lang="en-US" sz="2122" dirty="0">
                <a:solidFill>
                  <a:srgbClr val="60A9FF"/>
                </a:solidFill>
                <a:latin typeface="Roboto Slab" pitchFamily="34" charset="0"/>
                <a:ea typeface="Roboto Slab" pitchFamily="34" charset="-122"/>
                <a:cs typeface="Roboto Slab" pitchFamily="34" charset="-120"/>
              </a:rPr>
              <a:t>eSamridhi Nepal</a:t>
            </a:r>
            <a:endParaRPr lang="en-US" sz="2122" dirty="0"/>
          </a:p>
        </p:txBody>
      </p:sp>
      <p:sp>
        <p:nvSpPr>
          <p:cNvPr id="16" name="Text 10"/>
          <p:cNvSpPr/>
          <p:nvPr/>
        </p:nvSpPr>
        <p:spPr>
          <a:xfrm>
            <a:off x="10118050" y="4539972"/>
            <a:ext cx="2317909" cy="2414468"/>
          </a:xfrm>
          <a:prstGeom prst="rect">
            <a:avLst/>
          </a:prstGeom>
          <a:noFill/>
          <a:ln/>
        </p:spPr>
        <p:txBody>
          <a:bodyPr wrap="square" rtlCol="0" anchor="t"/>
          <a:lstStyle/>
          <a:p>
            <a:pPr marL="0" indent="0" algn="l">
              <a:lnSpc>
                <a:spcPts val="2716"/>
              </a:lnSpc>
              <a:buNone/>
            </a:pPr>
            <a:r>
              <a:rPr lang="en-US" sz="1698" dirty="0">
                <a:solidFill>
                  <a:srgbClr val="D6E5EF"/>
                </a:solidFill>
                <a:latin typeface="Roboto" pitchFamily="34" charset="0"/>
                <a:ea typeface="Roboto" pitchFamily="34" charset="-122"/>
                <a:cs typeface="Roboto" pitchFamily="34" charset="-120"/>
              </a:rPr>
              <a:t>A company uses mobile phones to help farmers in remote areas of Nepal connect to digital systems for buying and selling crops. This increases the income of farmers of Nepal.</a:t>
            </a:r>
            <a:endParaRPr lang="en-US" sz="169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833080"/>
            <a:ext cx="9415463"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Toward a Future of Digital Inclusion</a:t>
            </a:r>
            <a:endParaRPr lang="en-US" sz="4374" dirty="0"/>
          </a:p>
        </p:txBody>
      </p:sp>
      <p:pic>
        <p:nvPicPr>
          <p:cNvPr id="5" name="Image 0" descr="preencoded.png"/>
          <p:cNvPicPr>
            <a:picLocks noChangeAspect="1"/>
          </p:cNvPicPr>
          <p:nvPr/>
        </p:nvPicPr>
        <p:blipFill>
          <a:blip r:embed="rId3"/>
          <a:stretch>
            <a:fillRect/>
          </a:stretch>
        </p:blipFill>
        <p:spPr>
          <a:xfrm>
            <a:off x="2037993" y="1971794"/>
            <a:ext cx="2388632" cy="1476256"/>
          </a:xfrm>
          <a:prstGeom prst="rect">
            <a:avLst/>
          </a:prstGeom>
        </p:spPr>
      </p:pic>
      <p:sp>
        <p:nvSpPr>
          <p:cNvPr id="6" name="Text 3"/>
          <p:cNvSpPr/>
          <p:nvPr/>
        </p:nvSpPr>
        <p:spPr>
          <a:xfrm>
            <a:off x="2037993" y="3725704"/>
            <a:ext cx="2388632" cy="694373"/>
          </a:xfrm>
          <a:prstGeom prst="rect">
            <a:avLst/>
          </a:prstGeom>
          <a:noFill/>
          <a:ln/>
        </p:spPr>
        <p:txBody>
          <a:bodyPr wrap="squar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Empowered Communities</a:t>
            </a:r>
            <a:endParaRPr lang="en-US" sz="2187" dirty="0"/>
          </a:p>
        </p:txBody>
      </p:sp>
      <p:sp>
        <p:nvSpPr>
          <p:cNvPr id="7" name="Text 4"/>
          <p:cNvSpPr/>
          <p:nvPr/>
        </p:nvSpPr>
        <p:spPr>
          <a:xfrm>
            <a:off x="2037993" y="4553307"/>
            <a:ext cx="2388632" cy="2487811"/>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Digital inclusion efforts empower people across demographics to access technology, build skills, and participate fully in the digital world.</a:t>
            </a:r>
            <a:endParaRPr lang="en-US" sz="1750" dirty="0"/>
          </a:p>
        </p:txBody>
      </p:sp>
      <p:pic>
        <p:nvPicPr>
          <p:cNvPr id="8" name="Image 1" descr="preencoded.png"/>
          <p:cNvPicPr>
            <a:picLocks noChangeAspect="1"/>
          </p:cNvPicPr>
          <p:nvPr/>
        </p:nvPicPr>
        <p:blipFill>
          <a:blip r:embed="rId4"/>
          <a:stretch>
            <a:fillRect/>
          </a:stretch>
        </p:blipFill>
        <p:spPr>
          <a:xfrm>
            <a:off x="4759881" y="1971794"/>
            <a:ext cx="2388632" cy="1476256"/>
          </a:xfrm>
          <a:prstGeom prst="rect">
            <a:avLst/>
          </a:prstGeom>
        </p:spPr>
      </p:pic>
      <p:sp>
        <p:nvSpPr>
          <p:cNvPr id="9" name="Text 5"/>
          <p:cNvSpPr/>
          <p:nvPr/>
        </p:nvSpPr>
        <p:spPr>
          <a:xfrm>
            <a:off x="4759881" y="3725704"/>
            <a:ext cx="2388632" cy="694373"/>
          </a:xfrm>
          <a:prstGeom prst="rect">
            <a:avLst/>
          </a:prstGeom>
          <a:noFill/>
          <a:ln/>
        </p:spPr>
        <p:txBody>
          <a:bodyPr wrap="squar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Constant connectivity</a:t>
            </a:r>
          </a:p>
        </p:txBody>
      </p:sp>
      <p:sp>
        <p:nvSpPr>
          <p:cNvPr id="10" name="Text 6"/>
          <p:cNvSpPr/>
          <p:nvPr/>
        </p:nvSpPr>
        <p:spPr>
          <a:xfrm>
            <a:off x="4759881" y="4553307"/>
            <a:ext cx="2388632" cy="2487811"/>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Widespread deployment of high-speed internet and affordable devices ensures everyone can stay connected and take advantage of digital opportunities.</a:t>
            </a:r>
            <a:endParaRPr lang="en-US" sz="1750" dirty="0"/>
          </a:p>
        </p:txBody>
      </p:sp>
      <p:pic>
        <p:nvPicPr>
          <p:cNvPr id="11" name="Image 2" descr="preencoded.png"/>
          <p:cNvPicPr>
            <a:picLocks noChangeAspect="1"/>
          </p:cNvPicPr>
          <p:nvPr/>
        </p:nvPicPr>
        <p:blipFill>
          <a:blip r:embed="rId5"/>
          <a:stretch>
            <a:fillRect/>
          </a:stretch>
        </p:blipFill>
        <p:spPr>
          <a:xfrm>
            <a:off x="7481768" y="1971794"/>
            <a:ext cx="2388632" cy="1476256"/>
          </a:xfrm>
          <a:prstGeom prst="rect">
            <a:avLst/>
          </a:prstGeom>
        </p:spPr>
      </p:pic>
      <p:sp>
        <p:nvSpPr>
          <p:cNvPr id="12" name="Text 7"/>
          <p:cNvSpPr/>
          <p:nvPr/>
        </p:nvSpPr>
        <p:spPr>
          <a:xfrm>
            <a:off x="7481768" y="3725704"/>
            <a:ext cx="2388632" cy="694373"/>
          </a:xfrm>
          <a:prstGeom prst="rect">
            <a:avLst/>
          </a:prstGeom>
          <a:noFill/>
          <a:ln/>
        </p:spPr>
        <p:txBody>
          <a:bodyPr wrap="squar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Comprehensive Education</a:t>
            </a:r>
            <a:endParaRPr lang="en-US" sz="2187" dirty="0"/>
          </a:p>
        </p:txBody>
      </p:sp>
      <p:sp>
        <p:nvSpPr>
          <p:cNvPr id="13" name="Text 8"/>
          <p:cNvSpPr/>
          <p:nvPr/>
        </p:nvSpPr>
        <p:spPr>
          <a:xfrm>
            <a:off x="7481768" y="4553307"/>
            <a:ext cx="2388632" cy="2487811"/>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Adding digital literacy lessons to school curricula helps prepare the next generation for success in a world that relies more and more on digital technology.</a:t>
            </a:r>
          </a:p>
          <a:p>
            <a:pPr marL="0" indent="0" algn="l">
              <a:lnSpc>
                <a:spcPts val="2799"/>
              </a:lnSpc>
              <a:buNone/>
            </a:pPr>
            <a:endParaRPr lang="en-US" sz="1750" dirty="0">
              <a:solidFill>
                <a:srgbClr val="D6E5EF"/>
              </a:solidFill>
              <a:latin typeface="Roboto" pitchFamily="34" charset="0"/>
              <a:ea typeface="Roboto" pitchFamily="34" charset="-122"/>
              <a:cs typeface="Roboto" pitchFamily="34" charset="-120"/>
            </a:endParaRPr>
          </a:p>
          <a:p>
            <a:pPr marL="0" indent="0" algn="l">
              <a:lnSpc>
                <a:spcPts val="2799"/>
              </a:lnSpc>
              <a:buNone/>
            </a:pPr>
            <a:endParaRPr lang="en-US" sz="1750" dirty="0">
              <a:solidFill>
                <a:srgbClr val="D6E5EF"/>
              </a:solidFill>
              <a:latin typeface="Roboto" pitchFamily="34" charset="0"/>
              <a:ea typeface="Roboto" pitchFamily="34" charset="-122"/>
              <a:cs typeface="Roboto" pitchFamily="34" charset="-120"/>
            </a:endParaRPr>
          </a:p>
          <a:p>
            <a:pPr marL="0" indent="0" algn="l">
              <a:lnSpc>
                <a:spcPts val="2799"/>
              </a:lnSpc>
              <a:buNone/>
            </a:pPr>
            <a:endParaRPr lang="en-US" sz="1750" dirty="0">
              <a:solidFill>
                <a:srgbClr val="D6E5EF"/>
              </a:solidFill>
              <a:latin typeface="Roboto" pitchFamily="34" charset="0"/>
              <a:ea typeface="Roboto" pitchFamily="34" charset="-122"/>
              <a:cs typeface="Roboto" pitchFamily="34" charset="-120"/>
            </a:endParaRPr>
          </a:p>
        </p:txBody>
      </p:sp>
      <p:pic>
        <p:nvPicPr>
          <p:cNvPr id="14" name="Image 3" descr="preencoded.png"/>
          <p:cNvPicPr>
            <a:picLocks noChangeAspect="1"/>
          </p:cNvPicPr>
          <p:nvPr/>
        </p:nvPicPr>
        <p:blipFill>
          <a:blip r:embed="rId6"/>
          <a:stretch>
            <a:fillRect/>
          </a:stretch>
        </p:blipFill>
        <p:spPr>
          <a:xfrm>
            <a:off x="10203656" y="1971794"/>
            <a:ext cx="2388751" cy="1476256"/>
          </a:xfrm>
          <a:prstGeom prst="rect">
            <a:avLst/>
          </a:prstGeom>
        </p:spPr>
      </p:pic>
      <p:sp>
        <p:nvSpPr>
          <p:cNvPr id="15" name="Text 9"/>
          <p:cNvSpPr/>
          <p:nvPr/>
        </p:nvSpPr>
        <p:spPr>
          <a:xfrm>
            <a:off x="10203656" y="3725704"/>
            <a:ext cx="2388751" cy="694373"/>
          </a:xfrm>
          <a:prstGeom prst="rect">
            <a:avLst/>
          </a:prstGeom>
          <a:noFill/>
          <a:ln/>
        </p:spPr>
        <p:txBody>
          <a:bodyPr wrap="squar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Collaborative Solutions</a:t>
            </a:r>
            <a:endParaRPr lang="en-US" sz="2187" dirty="0"/>
          </a:p>
        </p:txBody>
      </p:sp>
      <p:sp>
        <p:nvSpPr>
          <p:cNvPr id="16" name="Text 10"/>
          <p:cNvSpPr/>
          <p:nvPr/>
        </p:nvSpPr>
        <p:spPr>
          <a:xfrm>
            <a:off x="10203656" y="4553307"/>
            <a:ext cx="2848667" cy="2843213"/>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Government and businesses team up with communities to make programs that help everyone get access to digital tools, and these programs are made to fit each community's needs and last a long time.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927021"/>
            <a:ext cx="8327112"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Conclusion and Key Takeaways</a:t>
            </a:r>
            <a:endParaRPr lang="en-US" sz="4374" dirty="0"/>
          </a:p>
        </p:txBody>
      </p:sp>
      <p:sp>
        <p:nvSpPr>
          <p:cNvPr id="5" name="Shape 3"/>
          <p:cNvSpPr/>
          <p:nvPr/>
        </p:nvSpPr>
        <p:spPr>
          <a:xfrm>
            <a:off x="2037993" y="2294930"/>
            <a:ext cx="388739" cy="388739"/>
          </a:xfrm>
          <a:prstGeom prst="roundRect">
            <a:avLst>
              <a:gd name="adj" fmla="val 34295"/>
            </a:avLst>
          </a:prstGeom>
          <a:solidFill>
            <a:srgbClr val="12161D"/>
          </a:solidFill>
          <a:ln/>
        </p:spPr>
      </p:sp>
      <p:sp>
        <p:nvSpPr>
          <p:cNvPr id="6" name="Text 4"/>
          <p:cNvSpPr/>
          <p:nvPr/>
        </p:nvSpPr>
        <p:spPr>
          <a:xfrm>
            <a:off x="2648903" y="2315647"/>
            <a:ext cx="3447812"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Bridging the Digital Divide</a:t>
            </a:r>
            <a:endParaRPr lang="en-US" sz="2187" dirty="0"/>
          </a:p>
        </p:txBody>
      </p:sp>
      <p:sp>
        <p:nvSpPr>
          <p:cNvPr id="7" name="Text 5"/>
          <p:cNvSpPr/>
          <p:nvPr/>
        </p:nvSpPr>
        <p:spPr>
          <a:xfrm>
            <a:off x="2648903" y="2796064"/>
            <a:ext cx="4555212" cy="1777008"/>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Expanding digital infrastructure, providing affordable access, and empowering communities with digital literacy are crucial steps to bridge the widening gap and ensure equitable participation in the digital age.</a:t>
            </a:r>
            <a:endParaRPr lang="en-US" sz="1750" dirty="0"/>
          </a:p>
        </p:txBody>
      </p:sp>
      <p:sp>
        <p:nvSpPr>
          <p:cNvPr id="8" name="Shape 6"/>
          <p:cNvSpPr/>
          <p:nvPr/>
        </p:nvSpPr>
        <p:spPr>
          <a:xfrm>
            <a:off x="7426285" y="2294930"/>
            <a:ext cx="388739" cy="388739"/>
          </a:xfrm>
          <a:prstGeom prst="roundRect">
            <a:avLst>
              <a:gd name="adj" fmla="val 34295"/>
            </a:avLst>
          </a:prstGeom>
          <a:solidFill>
            <a:srgbClr val="12161D"/>
          </a:solidFill>
          <a:ln/>
        </p:spPr>
      </p:sp>
      <p:sp>
        <p:nvSpPr>
          <p:cNvPr id="9" name="Text 7"/>
          <p:cNvSpPr/>
          <p:nvPr/>
        </p:nvSpPr>
        <p:spPr>
          <a:xfrm>
            <a:off x="8037195" y="2315647"/>
            <a:ext cx="2777490"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Collaborative Efforts</a:t>
            </a:r>
            <a:endParaRPr lang="en-US" sz="2187" dirty="0"/>
          </a:p>
        </p:txBody>
      </p:sp>
      <p:sp>
        <p:nvSpPr>
          <p:cNvPr id="10" name="Text 8"/>
          <p:cNvSpPr/>
          <p:nvPr/>
        </p:nvSpPr>
        <p:spPr>
          <a:xfrm>
            <a:off x="8037195" y="2796064"/>
            <a:ext cx="5177360" cy="1777008"/>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Working together, both public-private partnerships and community-driven efforts can use their different skills and resources to tackle the various difficulties of digital inclusion, particularly in areas that don't have many resources.</a:t>
            </a:r>
            <a:endParaRPr lang="en-US" sz="1750" dirty="0"/>
          </a:p>
        </p:txBody>
      </p:sp>
      <p:sp>
        <p:nvSpPr>
          <p:cNvPr id="11" name="Shape 9"/>
          <p:cNvSpPr/>
          <p:nvPr/>
        </p:nvSpPr>
        <p:spPr>
          <a:xfrm>
            <a:off x="2037993" y="5024438"/>
            <a:ext cx="388739" cy="388739"/>
          </a:xfrm>
          <a:prstGeom prst="roundRect">
            <a:avLst>
              <a:gd name="adj" fmla="val 34295"/>
            </a:avLst>
          </a:prstGeom>
          <a:solidFill>
            <a:srgbClr val="12161D"/>
          </a:solidFill>
          <a:ln/>
        </p:spPr>
      </p:sp>
      <p:sp>
        <p:nvSpPr>
          <p:cNvPr id="12" name="Text 10"/>
          <p:cNvSpPr/>
          <p:nvPr/>
        </p:nvSpPr>
        <p:spPr>
          <a:xfrm>
            <a:off x="2648903" y="5045154"/>
            <a:ext cx="3037284"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Transformative Impact</a:t>
            </a:r>
            <a:endParaRPr lang="en-US" sz="2187" dirty="0"/>
          </a:p>
        </p:txBody>
      </p:sp>
      <p:sp>
        <p:nvSpPr>
          <p:cNvPr id="13" name="Text 11"/>
          <p:cNvSpPr/>
          <p:nvPr/>
        </p:nvSpPr>
        <p:spPr>
          <a:xfrm>
            <a:off x="2648903" y="5525572"/>
            <a:ext cx="4555212" cy="1777008"/>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Closing the digital divide can unlock transformative opportunities for education, healthcare, economic empowerment, and social mobility, ultimately fostering more inclusive and sustainable development.</a:t>
            </a:r>
            <a:endParaRPr lang="en-US" sz="1750" dirty="0"/>
          </a:p>
        </p:txBody>
      </p:sp>
      <p:sp>
        <p:nvSpPr>
          <p:cNvPr id="14" name="Shape 12"/>
          <p:cNvSpPr/>
          <p:nvPr/>
        </p:nvSpPr>
        <p:spPr>
          <a:xfrm>
            <a:off x="7426285" y="5024438"/>
            <a:ext cx="388739" cy="388739"/>
          </a:xfrm>
          <a:prstGeom prst="roundRect">
            <a:avLst>
              <a:gd name="adj" fmla="val 34295"/>
            </a:avLst>
          </a:prstGeom>
          <a:solidFill>
            <a:srgbClr val="12161D"/>
          </a:solidFill>
          <a:ln/>
        </p:spPr>
      </p:sp>
      <p:sp>
        <p:nvSpPr>
          <p:cNvPr id="15" name="Text 13"/>
          <p:cNvSpPr/>
          <p:nvPr/>
        </p:nvSpPr>
        <p:spPr>
          <a:xfrm>
            <a:off x="8037195" y="5045154"/>
            <a:ext cx="3301365"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Continuous Commitment</a:t>
            </a:r>
            <a:endParaRPr lang="en-US" sz="2187" dirty="0"/>
          </a:p>
        </p:txBody>
      </p:sp>
      <p:sp>
        <p:nvSpPr>
          <p:cNvPr id="16" name="Text 14"/>
          <p:cNvSpPr/>
          <p:nvPr/>
        </p:nvSpPr>
        <p:spPr>
          <a:xfrm>
            <a:off x="8037195" y="5525572"/>
            <a:ext cx="4555212" cy="1777008"/>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To bridge the digital gap, it's essential to keep working over time, adjusting to changes in technology and society, so that everyone can keep up with the digital world.</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754</Words>
  <Application>Microsoft Office PowerPoint</Application>
  <PresentationFormat>Custom</PresentationFormat>
  <Paragraphs>74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Roboto</vt:lpstr>
      <vt:lpstr>Roboto Slab</vt:lpstr>
      <vt:lpstr>Segoe Script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jpt ho</cp:lastModifiedBy>
  <cp:revision>6</cp:revision>
  <dcterms:created xsi:type="dcterms:W3CDTF">2024-05-10T17:35:05Z</dcterms:created>
  <dcterms:modified xsi:type="dcterms:W3CDTF">2024-05-11T14:53:01Z</dcterms:modified>
</cp:coreProperties>
</file>