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8" d="100"/>
          <a:sy n="78"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E6A5C27-2F07-4E15-AD70-C76D605DB0FA}" type="datetimeFigureOut">
              <a:rPr lang="es-AR" smtClean="0"/>
              <a:t>25/7/2022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162803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150989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445988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736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12212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E6A5C27-2F07-4E15-AD70-C76D605DB0FA}" type="datetimeFigureOut">
              <a:rPr lang="es-AR" smtClean="0"/>
              <a:t>25/7/2022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4032157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E6A5C27-2F07-4E15-AD70-C76D605DB0FA}" type="datetimeFigureOut">
              <a:rPr lang="es-AR" smtClean="0"/>
              <a:t>25/7/2022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398870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6A5C27-2F07-4E15-AD70-C76D605DB0FA}" type="datetimeFigureOut">
              <a:rPr lang="es-AR" smtClean="0"/>
              <a:t>25/7/2022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3983562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6A5C27-2F07-4E15-AD70-C76D605DB0FA}" type="datetimeFigureOut">
              <a:rPr lang="es-AR" smtClean="0"/>
              <a:t>25/7/2022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217270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6A5C27-2F07-4E15-AD70-C76D605DB0FA}" type="datetimeFigureOut">
              <a:rPr lang="es-AR" smtClean="0"/>
              <a:t>25/7/2022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53027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E6A5C27-2F07-4E15-AD70-C76D605DB0FA}" type="datetimeFigureOut">
              <a:rPr lang="es-AR" smtClean="0"/>
              <a:t>25/7/2022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91531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312980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E6A5C27-2F07-4E15-AD70-C76D605DB0FA}" type="datetimeFigureOut">
              <a:rPr lang="es-AR" smtClean="0"/>
              <a:t>25/7/2022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86425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E6A5C27-2F07-4E15-AD70-C76D605DB0FA}" type="datetimeFigureOut">
              <a:rPr lang="es-AR" smtClean="0"/>
              <a:t>25/7/2022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26061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A5C27-2F07-4E15-AD70-C76D605DB0FA}" type="datetimeFigureOut">
              <a:rPr lang="es-AR" smtClean="0"/>
              <a:t>25/7/2022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157338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394901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6A5C27-2F07-4E15-AD70-C76D605DB0FA}" type="datetimeFigureOut">
              <a:rPr lang="es-AR" smtClean="0"/>
              <a:t>25/7/2022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CA0E2550-E1FA-44C4-8609-E1CF89B5884B}" type="slidenum">
              <a:rPr lang="es-AR" smtClean="0"/>
              <a:t>‹Nº›</a:t>
            </a:fld>
            <a:endParaRPr lang="es-AR"/>
          </a:p>
        </p:txBody>
      </p:sp>
    </p:spTree>
    <p:extLst>
      <p:ext uri="{BB962C8B-B14F-4D97-AF65-F5344CB8AC3E}">
        <p14:creationId xmlns:p14="http://schemas.microsoft.com/office/powerpoint/2010/main" val="371023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E6A5C27-2F07-4E15-AD70-C76D605DB0FA}" type="datetimeFigureOut">
              <a:rPr lang="es-AR" smtClean="0"/>
              <a:t>25/7/2022</a:t>
            </a:fld>
            <a:endParaRPr lang="es-A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A0E2550-E1FA-44C4-8609-E1CF89B5884B}" type="slidenum">
              <a:rPr lang="es-AR" smtClean="0"/>
              <a:t>‹Nº›</a:t>
            </a:fld>
            <a:endParaRPr lang="es-AR"/>
          </a:p>
        </p:txBody>
      </p:sp>
    </p:spTree>
    <p:extLst>
      <p:ext uri="{BB962C8B-B14F-4D97-AF65-F5344CB8AC3E}">
        <p14:creationId xmlns:p14="http://schemas.microsoft.com/office/powerpoint/2010/main" val="1392077585"/>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EE4A4-6079-8FDF-720A-0FF3EB54D56C}"/>
              </a:ext>
            </a:extLst>
          </p:cNvPr>
          <p:cNvSpPr>
            <a:spLocks noGrp="1"/>
          </p:cNvSpPr>
          <p:nvPr>
            <p:ph type="ctrTitle"/>
          </p:nvPr>
        </p:nvSpPr>
        <p:spPr>
          <a:xfrm>
            <a:off x="1524000" y="295421"/>
            <a:ext cx="9144000" cy="2134436"/>
          </a:xfrm>
          <a:ln>
            <a:noFill/>
          </a:ln>
        </p:spPr>
        <p:txBody>
          <a:bodyPr>
            <a:normAutofit/>
          </a:bodyPr>
          <a:lstStyle/>
          <a:p>
            <a:r>
              <a:rPr lang="es-ES" sz="2800" b="1" i="0" dirty="0">
                <a:solidFill>
                  <a:schemeClr val="tx1"/>
                </a:solidFill>
                <a:effectLst>
                  <a:outerShdw blurRad="38100" dist="38100" dir="2700000" algn="tl">
                    <a:srgbClr val="000000">
                      <a:alpha val="43137"/>
                    </a:srgbClr>
                  </a:outerShdw>
                </a:effectLst>
                <a:latin typeface="Helvetica Neue"/>
              </a:rPr>
              <a:t>Qué Pokémon tienen más defensa que ataque y viceversa</a:t>
            </a:r>
            <a:br>
              <a:rPr lang="es-ES" b="1" i="0" dirty="0">
                <a:solidFill>
                  <a:srgbClr val="000000"/>
                </a:solidFill>
                <a:effectLst/>
                <a:latin typeface="Helvetica Neue"/>
              </a:rPr>
            </a:br>
            <a:endParaRPr lang="es-AR" dirty="0"/>
          </a:p>
        </p:txBody>
      </p:sp>
      <p:sp>
        <p:nvSpPr>
          <p:cNvPr id="3" name="Subtítulo 2">
            <a:extLst>
              <a:ext uri="{FF2B5EF4-FFF2-40B4-BE49-F238E27FC236}">
                <a16:creationId xmlns:a16="http://schemas.microsoft.com/office/drawing/2014/main" id="{3A48B2BD-E0BB-F442-409A-E7A3FAD68EF0}"/>
              </a:ext>
            </a:extLst>
          </p:cNvPr>
          <p:cNvSpPr>
            <a:spLocks noGrp="1"/>
          </p:cNvSpPr>
          <p:nvPr>
            <p:ph type="subTitle" idx="1"/>
          </p:nvPr>
        </p:nvSpPr>
        <p:spPr>
          <a:xfrm>
            <a:off x="7558221" y="2429857"/>
            <a:ext cx="4427835" cy="2387600"/>
          </a:xfrm>
        </p:spPr>
        <p:txBody>
          <a:bodyPr>
            <a:normAutofit/>
          </a:bodyPr>
          <a:lstStyle/>
          <a:p>
            <a:r>
              <a:rPr lang="es-US" dirty="0"/>
              <a:t>En el gr</a:t>
            </a:r>
            <a:r>
              <a:rPr lang="es-ES" dirty="0" err="1"/>
              <a:t>áfico</a:t>
            </a:r>
            <a:r>
              <a:rPr lang="es-ES" dirty="0"/>
              <a:t> podemos observar a los </a:t>
            </a:r>
            <a:r>
              <a:rPr lang="es-AR" b="0" i="0" dirty="0">
                <a:effectLst/>
                <a:latin typeface="arial" panose="020B0604020202020204" pitchFamily="34" charset="0"/>
              </a:rPr>
              <a:t>Pokémon </a:t>
            </a:r>
            <a:r>
              <a:rPr lang="es-ES" dirty="0"/>
              <a:t>como puntos y los que están debajo de la línea central son los que tienen mas defensa que ataque. Mientras que los que están encima poseen mas ataque que defensa. </a:t>
            </a:r>
            <a:endParaRPr lang="es-AR" dirty="0"/>
          </a:p>
        </p:txBody>
      </p:sp>
      <p:pic>
        <p:nvPicPr>
          <p:cNvPr id="5" name="Imagen 4">
            <a:extLst>
              <a:ext uri="{FF2B5EF4-FFF2-40B4-BE49-F238E27FC236}">
                <a16:creationId xmlns:a16="http://schemas.microsoft.com/office/drawing/2014/main" id="{A569112F-2E03-A3F8-48CF-5ADABEECA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44" y="1559144"/>
            <a:ext cx="7324523" cy="4211461"/>
          </a:xfrm>
          <a:prstGeom prst="rect">
            <a:avLst/>
          </a:prstGeom>
        </p:spPr>
      </p:pic>
    </p:spTree>
    <p:extLst>
      <p:ext uri="{BB962C8B-B14F-4D97-AF65-F5344CB8AC3E}">
        <p14:creationId xmlns:p14="http://schemas.microsoft.com/office/powerpoint/2010/main" val="374358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CD6B9-F6FB-FFB4-A7C3-9B4D78595ABC}"/>
              </a:ext>
            </a:extLst>
          </p:cNvPr>
          <p:cNvSpPr>
            <a:spLocks noGrp="1"/>
          </p:cNvSpPr>
          <p:nvPr>
            <p:ph type="title"/>
          </p:nvPr>
        </p:nvSpPr>
        <p:spPr>
          <a:xfrm>
            <a:off x="919119" y="650235"/>
            <a:ext cx="10353762" cy="970450"/>
          </a:xfrm>
        </p:spPr>
        <p:txBody>
          <a:bodyPr>
            <a:normAutofit fontScale="90000"/>
          </a:bodyPr>
          <a:lstStyle/>
          <a:p>
            <a:r>
              <a:rPr lang="es-ES" sz="3100" b="1" i="0" dirty="0">
                <a:ln>
                  <a:gradFill>
                    <a:gsLst>
                      <a:gs pos="100000">
                        <a:schemeClr val="accent1">
                          <a:lumMod val="5000"/>
                          <a:lumOff val="95000"/>
                        </a:schemeClr>
                      </a:gs>
                      <a:gs pos="100000">
                        <a:schemeClr val="accent1">
                          <a:lumMod val="45000"/>
                          <a:lumOff val="55000"/>
                        </a:schemeClr>
                      </a:gs>
                      <a:gs pos="37000">
                        <a:schemeClr val="bg1">
                          <a:lumMod val="95000"/>
                          <a:lumOff val="5000"/>
                        </a:schemeClr>
                      </a:gs>
                      <a:gs pos="100000">
                        <a:schemeClr val="accent1">
                          <a:lumMod val="30000"/>
                          <a:lumOff val="70000"/>
                        </a:schemeClr>
                      </a:gs>
                    </a:gsLst>
                    <a:lin ang="5400000" scaled="1"/>
                  </a:gradFill>
                </a:ln>
                <a:solidFill>
                  <a:schemeClr val="tx1"/>
                </a:solidFill>
                <a:effectLst>
                  <a:outerShdw blurRad="38100" dist="38100" dir="2700000" algn="tl">
                    <a:srgbClr val="000000">
                      <a:alpha val="43137"/>
                    </a:srgbClr>
                  </a:outerShdw>
                </a:effectLst>
                <a:latin typeface="Helvetica Neue"/>
              </a:rPr>
              <a:t>Qué porcentaje de Pokémon son femenino y masculino</a:t>
            </a:r>
            <a:br>
              <a:rPr lang="es-ES" b="1" i="0" dirty="0">
                <a:ln>
                  <a:gradFill>
                    <a:gsLst>
                      <a:gs pos="100000">
                        <a:schemeClr val="accent1">
                          <a:lumMod val="5000"/>
                          <a:lumOff val="95000"/>
                        </a:schemeClr>
                      </a:gs>
                      <a:gs pos="100000">
                        <a:schemeClr val="accent1">
                          <a:lumMod val="45000"/>
                          <a:lumOff val="55000"/>
                        </a:schemeClr>
                      </a:gs>
                      <a:gs pos="37000">
                        <a:schemeClr val="bg1">
                          <a:lumMod val="95000"/>
                          <a:lumOff val="5000"/>
                        </a:schemeClr>
                      </a:gs>
                      <a:gs pos="100000">
                        <a:schemeClr val="accent1">
                          <a:lumMod val="30000"/>
                          <a:lumOff val="70000"/>
                        </a:schemeClr>
                      </a:gs>
                    </a:gsLst>
                    <a:lin ang="5400000" scaled="1"/>
                  </a:gradFill>
                </a:ln>
                <a:solidFill>
                  <a:schemeClr val="tx1"/>
                </a:solidFill>
                <a:effectLst/>
                <a:latin typeface="Helvetica Neue"/>
              </a:rPr>
            </a:br>
            <a:endParaRPr lang="es-AR" dirty="0">
              <a:ln>
                <a:gradFill>
                  <a:gsLst>
                    <a:gs pos="100000">
                      <a:schemeClr val="accent1">
                        <a:lumMod val="5000"/>
                        <a:lumOff val="95000"/>
                      </a:schemeClr>
                    </a:gs>
                    <a:gs pos="100000">
                      <a:schemeClr val="accent1">
                        <a:lumMod val="45000"/>
                        <a:lumOff val="55000"/>
                      </a:schemeClr>
                    </a:gs>
                    <a:gs pos="37000">
                      <a:schemeClr val="bg1">
                        <a:lumMod val="95000"/>
                        <a:lumOff val="5000"/>
                      </a:schemeClr>
                    </a:gs>
                    <a:gs pos="100000">
                      <a:schemeClr val="accent1">
                        <a:lumMod val="30000"/>
                        <a:lumOff val="70000"/>
                      </a:schemeClr>
                    </a:gs>
                  </a:gsLst>
                  <a:lin ang="5400000" scaled="1"/>
                </a:gradFill>
              </a:ln>
              <a:solidFill>
                <a:schemeClr val="tx1"/>
              </a:solidFill>
            </a:endParaRPr>
          </a:p>
        </p:txBody>
      </p:sp>
      <p:pic>
        <p:nvPicPr>
          <p:cNvPr id="5" name="Marcador de contenido 4">
            <a:extLst>
              <a:ext uri="{FF2B5EF4-FFF2-40B4-BE49-F238E27FC236}">
                <a16:creationId xmlns:a16="http://schemas.microsoft.com/office/drawing/2014/main" id="{6CB077AC-E0B3-F96F-429D-68C65FF04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85" y="2263308"/>
            <a:ext cx="6477000" cy="3459232"/>
          </a:xfrm>
        </p:spPr>
      </p:pic>
      <p:sp>
        <p:nvSpPr>
          <p:cNvPr id="6" name="CuadroTexto 5">
            <a:extLst>
              <a:ext uri="{FF2B5EF4-FFF2-40B4-BE49-F238E27FC236}">
                <a16:creationId xmlns:a16="http://schemas.microsoft.com/office/drawing/2014/main" id="{787697B2-180A-2CA2-A4B4-E8B09FDE5E60}"/>
              </a:ext>
            </a:extLst>
          </p:cNvPr>
          <p:cNvSpPr txBox="1"/>
          <p:nvPr/>
        </p:nvSpPr>
        <p:spPr>
          <a:xfrm>
            <a:off x="8225157" y="3287207"/>
            <a:ext cx="2829697" cy="1477328"/>
          </a:xfrm>
          <a:prstGeom prst="rect">
            <a:avLst/>
          </a:prstGeom>
          <a:noFill/>
        </p:spPr>
        <p:txBody>
          <a:bodyPr wrap="square" rtlCol="0">
            <a:spAutoFit/>
          </a:bodyPr>
          <a:lstStyle/>
          <a:p>
            <a:r>
              <a:rPr lang="es-ES" dirty="0"/>
              <a:t>Tenemos un gráfico bastante claro. Un 54.2% de Pokémon son de genero femenino, mientras que el 45.8% es masculino.</a:t>
            </a:r>
            <a:endParaRPr lang="es-AR" dirty="0"/>
          </a:p>
        </p:txBody>
      </p:sp>
    </p:spTree>
    <p:extLst>
      <p:ext uri="{BB962C8B-B14F-4D97-AF65-F5344CB8AC3E}">
        <p14:creationId xmlns:p14="http://schemas.microsoft.com/office/powerpoint/2010/main" val="57202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66307-9D8E-9BD0-1480-E0823FDE5D89}"/>
              </a:ext>
            </a:extLst>
          </p:cNvPr>
          <p:cNvSpPr>
            <a:spLocks noGrp="1"/>
          </p:cNvSpPr>
          <p:nvPr>
            <p:ph type="title"/>
          </p:nvPr>
        </p:nvSpPr>
        <p:spPr>
          <a:xfrm>
            <a:off x="913795" y="661181"/>
            <a:ext cx="10353762" cy="1256493"/>
          </a:xfrm>
          <a:noFill/>
          <a:ln>
            <a:noFill/>
          </a:ln>
          <a:effectLst>
            <a:outerShdw blurRad="25400" dir="17880000">
              <a:srgbClr val="000000">
                <a:alpha val="46000"/>
              </a:srgbClr>
            </a:outerShdw>
            <a:softEdge rad="63500"/>
          </a:effectLst>
        </p:spPr>
        <p:txBody>
          <a:bodyPr>
            <a:normAutofit fontScale="90000"/>
          </a:bodyPr>
          <a:lstStyle/>
          <a:p>
            <a:r>
              <a:rPr lang="es-ES" sz="2700" b="1" i="0" dirty="0">
                <a:solidFill>
                  <a:schemeClr val="tx1"/>
                </a:solidFill>
                <a:effectLst>
                  <a:outerShdw blurRad="38100" dist="38100" dir="2700000" algn="tl">
                    <a:srgbClr val="000000">
                      <a:alpha val="43137"/>
                    </a:srgbClr>
                  </a:outerShdw>
                </a:effectLst>
                <a:latin typeface="Helvetica Neue"/>
              </a:rPr>
              <a:t>Cuáles son los 5 Pokémon más grandes,  los más pesados, Y cuáles son menos densos</a:t>
            </a:r>
            <a:br>
              <a:rPr lang="es-ES" b="1" i="0" dirty="0">
                <a:solidFill>
                  <a:srgbClr val="000000"/>
                </a:solidFill>
                <a:effectLst/>
                <a:latin typeface="Helvetica Neue"/>
              </a:rPr>
            </a:br>
            <a:endParaRPr lang="es-AR" dirty="0"/>
          </a:p>
        </p:txBody>
      </p:sp>
      <p:sp>
        <p:nvSpPr>
          <p:cNvPr id="3" name="Marcador de contenido 2">
            <a:extLst>
              <a:ext uri="{FF2B5EF4-FFF2-40B4-BE49-F238E27FC236}">
                <a16:creationId xmlns:a16="http://schemas.microsoft.com/office/drawing/2014/main" id="{8F97938C-1D7C-9EBF-8649-6F6DF457B4FF}"/>
              </a:ext>
            </a:extLst>
          </p:cNvPr>
          <p:cNvSpPr>
            <a:spLocks noGrp="1"/>
          </p:cNvSpPr>
          <p:nvPr>
            <p:ph idx="1"/>
          </p:nvPr>
        </p:nvSpPr>
        <p:spPr>
          <a:xfrm>
            <a:off x="7494660" y="2616590"/>
            <a:ext cx="3783545" cy="2797348"/>
          </a:xfrm>
        </p:spPr>
        <p:txBody>
          <a:bodyPr/>
          <a:lstStyle/>
          <a:p>
            <a:r>
              <a:rPr lang="es-US" dirty="0"/>
              <a:t>Grafico de barras, donde se hacen presentes los cinco Pokémon más grandes respecto a su peso, más altos y más ligeros. </a:t>
            </a:r>
            <a:endParaRPr lang="es-AR" dirty="0"/>
          </a:p>
        </p:txBody>
      </p:sp>
      <p:pic>
        <p:nvPicPr>
          <p:cNvPr id="6" name="Imagen 5">
            <a:extLst>
              <a:ext uri="{FF2B5EF4-FFF2-40B4-BE49-F238E27FC236}">
                <a16:creationId xmlns:a16="http://schemas.microsoft.com/office/drawing/2014/main" id="{4982EA52-AA4D-C3AA-88F0-1CC97EF3D92C}"/>
              </a:ext>
            </a:extLst>
          </p:cNvPr>
          <p:cNvPicPr>
            <a:picLocks noChangeAspect="1"/>
          </p:cNvPicPr>
          <p:nvPr/>
        </p:nvPicPr>
        <p:blipFill>
          <a:blip r:embed="rId2"/>
          <a:stretch>
            <a:fillRect/>
          </a:stretch>
        </p:blipFill>
        <p:spPr>
          <a:xfrm>
            <a:off x="913795" y="2038604"/>
            <a:ext cx="6308339" cy="3953320"/>
          </a:xfrm>
          <a:prstGeom prst="rect">
            <a:avLst/>
          </a:prstGeom>
        </p:spPr>
      </p:pic>
    </p:spTree>
    <p:extLst>
      <p:ext uri="{BB962C8B-B14F-4D97-AF65-F5344CB8AC3E}">
        <p14:creationId xmlns:p14="http://schemas.microsoft.com/office/powerpoint/2010/main" val="336899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91F2-31C0-1A45-8398-BE963DBFA3CD}"/>
              </a:ext>
            </a:extLst>
          </p:cNvPr>
          <p:cNvSpPr>
            <a:spLocks noGrp="1"/>
          </p:cNvSpPr>
          <p:nvPr>
            <p:ph type="title"/>
          </p:nvPr>
        </p:nvSpPr>
        <p:spPr/>
        <p:txBody>
          <a:bodyPr>
            <a:normAutofit fontScale="90000"/>
          </a:bodyPr>
          <a:lstStyle/>
          <a:p>
            <a:r>
              <a:rPr lang="es-ES" b="1" i="0" dirty="0">
                <a:solidFill>
                  <a:schemeClr val="tx1"/>
                </a:solidFill>
                <a:effectLst/>
                <a:latin typeface="Helvetica Neue"/>
              </a:rPr>
              <a:t>Su poder cambia generación tras generación</a:t>
            </a:r>
            <a:br>
              <a:rPr lang="es-ES" b="1" i="0" dirty="0">
                <a:solidFill>
                  <a:schemeClr val="tx1"/>
                </a:solidFill>
                <a:effectLst/>
                <a:latin typeface="Helvetica Neue"/>
              </a:rPr>
            </a:br>
            <a:endParaRPr lang="es-AR" dirty="0">
              <a:solidFill>
                <a:schemeClr val="tx1"/>
              </a:solidFill>
            </a:endParaRPr>
          </a:p>
        </p:txBody>
      </p:sp>
      <p:sp>
        <p:nvSpPr>
          <p:cNvPr id="3" name="Marcador de contenido 2">
            <a:extLst>
              <a:ext uri="{FF2B5EF4-FFF2-40B4-BE49-F238E27FC236}">
                <a16:creationId xmlns:a16="http://schemas.microsoft.com/office/drawing/2014/main" id="{947822BC-2045-0CBC-A7C4-6C067C17AF23}"/>
              </a:ext>
            </a:extLst>
          </p:cNvPr>
          <p:cNvSpPr>
            <a:spLocks noGrp="1"/>
          </p:cNvSpPr>
          <p:nvPr>
            <p:ph idx="1"/>
          </p:nvPr>
        </p:nvSpPr>
        <p:spPr>
          <a:xfrm>
            <a:off x="7269577" y="2166425"/>
            <a:ext cx="4008628" cy="3624775"/>
          </a:xfrm>
        </p:spPr>
        <p:txBody>
          <a:bodyPr/>
          <a:lstStyle/>
          <a:p>
            <a:r>
              <a:rPr lang="es-ES" dirty="0"/>
              <a:t>Observando el grafico podemos afirmar que su poder no cambia tras generación. Lo que se hizo para calcular su poder TOTAL fue agrupar su vida, ataque, defensa, ataque especial, defensa especial y velocidad para luego sumarlo. </a:t>
            </a:r>
            <a:endParaRPr lang="es-AR" dirty="0"/>
          </a:p>
        </p:txBody>
      </p:sp>
      <p:pic>
        <p:nvPicPr>
          <p:cNvPr id="5" name="Imagen 4">
            <a:extLst>
              <a:ext uri="{FF2B5EF4-FFF2-40B4-BE49-F238E27FC236}">
                <a16:creationId xmlns:a16="http://schemas.microsoft.com/office/drawing/2014/main" id="{6A42BCAD-7642-85C8-AE18-909133B6A5CA}"/>
              </a:ext>
            </a:extLst>
          </p:cNvPr>
          <p:cNvPicPr>
            <a:picLocks noChangeAspect="1"/>
          </p:cNvPicPr>
          <p:nvPr/>
        </p:nvPicPr>
        <p:blipFill>
          <a:blip r:embed="rId2"/>
          <a:stretch>
            <a:fillRect/>
          </a:stretch>
        </p:blipFill>
        <p:spPr>
          <a:xfrm>
            <a:off x="602701" y="2166424"/>
            <a:ext cx="6666876" cy="3624775"/>
          </a:xfrm>
          <a:prstGeom prst="rect">
            <a:avLst/>
          </a:prstGeom>
        </p:spPr>
      </p:pic>
      <p:sp>
        <p:nvSpPr>
          <p:cNvPr id="6" name="CuadroTexto 5">
            <a:extLst>
              <a:ext uri="{FF2B5EF4-FFF2-40B4-BE49-F238E27FC236}">
                <a16:creationId xmlns:a16="http://schemas.microsoft.com/office/drawing/2014/main" id="{2DE02B0B-6187-4D17-E790-AD4792490293}"/>
              </a:ext>
            </a:extLst>
          </p:cNvPr>
          <p:cNvSpPr txBox="1"/>
          <p:nvPr/>
        </p:nvSpPr>
        <p:spPr>
          <a:xfrm>
            <a:off x="8148476" y="5144868"/>
            <a:ext cx="2250830" cy="646331"/>
          </a:xfrm>
          <a:prstGeom prst="rect">
            <a:avLst/>
          </a:prstGeom>
          <a:noFill/>
        </p:spPr>
        <p:txBody>
          <a:bodyPr wrap="square" rtlCol="0">
            <a:spAutoFit/>
          </a:bodyPr>
          <a:lstStyle/>
          <a:p>
            <a:r>
              <a:rPr lang="es-ES" dirty="0"/>
              <a:t>Eje X </a:t>
            </a:r>
            <a:r>
              <a:rPr lang="es-US" dirty="0"/>
              <a:t>= Generación</a:t>
            </a:r>
          </a:p>
          <a:p>
            <a:r>
              <a:rPr lang="es-US" dirty="0"/>
              <a:t>Eje Y = Poder Total</a:t>
            </a:r>
            <a:endParaRPr lang="es-AR" dirty="0"/>
          </a:p>
        </p:txBody>
      </p:sp>
    </p:spTree>
    <p:extLst>
      <p:ext uri="{BB962C8B-B14F-4D97-AF65-F5344CB8AC3E}">
        <p14:creationId xmlns:p14="http://schemas.microsoft.com/office/powerpoint/2010/main" val="377794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95E54-BDB8-FE0E-D315-67A5ECE5097F}"/>
              </a:ext>
            </a:extLst>
          </p:cNvPr>
          <p:cNvSpPr>
            <a:spLocks noGrp="1"/>
          </p:cNvSpPr>
          <p:nvPr>
            <p:ph type="title"/>
          </p:nvPr>
        </p:nvSpPr>
        <p:spPr>
          <a:xfrm>
            <a:off x="919119" y="511125"/>
            <a:ext cx="10353762" cy="970450"/>
          </a:xfrm>
        </p:spPr>
        <p:txBody>
          <a:bodyPr>
            <a:normAutofit fontScale="90000"/>
          </a:bodyPr>
          <a:lstStyle/>
          <a:p>
            <a:r>
              <a:rPr lang="es-ES" sz="3100" b="1" i="0" dirty="0">
                <a:solidFill>
                  <a:schemeClr val="tx1"/>
                </a:solidFill>
                <a:effectLst>
                  <a:outerShdw blurRad="38100" dist="38100" dir="2700000" algn="tl">
                    <a:srgbClr val="000000">
                      <a:alpha val="43137"/>
                    </a:srgbClr>
                  </a:outerShdw>
                </a:effectLst>
                <a:latin typeface="Helvetica Neue"/>
              </a:rPr>
              <a:t>Cantidad de Pokémon legendarios que hay en cada generación</a:t>
            </a:r>
            <a:br>
              <a:rPr lang="es-ES" b="1" i="0" dirty="0">
                <a:solidFill>
                  <a:srgbClr val="000000"/>
                </a:solidFill>
                <a:effectLst/>
                <a:latin typeface="Helvetica Neue"/>
              </a:rPr>
            </a:br>
            <a:endParaRPr lang="es-AR" dirty="0"/>
          </a:p>
        </p:txBody>
      </p:sp>
      <p:sp>
        <p:nvSpPr>
          <p:cNvPr id="7" name="Marcador de contenido 6">
            <a:extLst>
              <a:ext uri="{FF2B5EF4-FFF2-40B4-BE49-F238E27FC236}">
                <a16:creationId xmlns:a16="http://schemas.microsoft.com/office/drawing/2014/main" id="{0F79189B-4229-03B6-87CE-67AF46B3C0FC}"/>
              </a:ext>
            </a:extLst>
          </p:cNvPr>
          <p:cNvSpPr>
            <a:spLocks noGrp="1"/>
          </p:cNvSpPr>
          <p:nvPr>
            <p:ph idx="1"/>
          </p:nvPr>
        </p:nvSpPr>
        <p:spPr>
          <a:xfrm>
            <a:off x="913795" y="1626251"/>
            <a:ext cx="6133784" cy="2755366"/>
          </a:xfrm>
        </p:spPr>
        <p:txBody>
          <a:bodyPr/>
          <a:lstStyle/>
          <a:p>
            <a:r>
              <a:rPr lang="es-US" dirty="0"/>
              <a:t>Se observan la cantidad de Pokémon legendario, sub legendario y míticos en las ocho generaciones. </a:t>
            </a:r>
            <a:endParaRPr lang="es-AR" dirty="0"/>
          </a:p>
        </p:txBody>
      </p:sp>
      <p:pic>
        <p:nvPicPr>
          <p:cNvPr id="9" name="Imagen 8">
            <a:extLst>
              <a:ext uri="{FF2B5EF4-FFF2-40B4-BE49-F238E27FC236}">
                <a16:creationId xmlns:a16="http://schemas.microsoft.com/office/drawing/2014/main" id="{BB8504AB-E10D-23A1-6FE9-1298DB7ABDA9}"/>
              </a:ext>
            </a:extLst>
          </p:cNvPr>
          <p:cNvPicPr>
            <a:picLocks noChangeAspect="1"/>
          </p:cNvPicPr>
          <p:nvPr/>
        </p:nvPicPr>
        <p:blipFill>
          <a:blip r:embed="rId2"/>
          <a:stretch>
            <a:fillRect/>
          </a:stretch>
        </p:blipFill>
        <p:spPr>
          <a:xfrm>
            <a:off x="913795" y="2514834"/>
            <a:ext cx="7459694" cy="3733566"/>
          </a:xfrm>
          <a:prstGeom prst="rect">
            <a:avLst/>
          </a:prstGeom>
        </p:spPr>
      </p:pic>
      <p:graphicFrame>
        <p:nvGraphicFramePr>
          <p:cNvPr id="10" name="Tabla 10">
            <a:extLst>
              <a:ext uri="{FF2B5EF4-FFF2-40B4-BE49-F238E27FC236}">
                <a16:creationId xmlns:a16="http://schemas.microsoft.com/office/drawing/2014/main" id="{47BEE289-320C-7E60-7526-1902AD3ACEBA}"/>
              </a:ext>
            </a:extLst>
          </p:cNvPr>
          <p:cNvGraphicFramePr>
            <a:graphicFrameLocks noGrp="1"/>
          </p:cNvGraphicFramePr>
          <p:nvPr>
            <p:extLst>
              <p:ext uri="{D42A27DB-BD31-4B8C-83A1-F6EECF244321}">
                <p14:modId xmlns:p14="http://schemas.microsoft.com/office/powerpoint/2010/main" val="260088270"/>
              </p:ext>
            </p:extLst>
          </p:nvPr>
        </p:nvGraphicFramePr>
        <p:xfrm>
          <a:off x="8935862" y="2514834"/>
          <a:ext cx="3080826" cy="3733567"/>
        </p:xfrm>
        <a:graphic>
          <a:graphicData uri="http://schemas.openxmlformats.org/drawingml/2006/table">
            <a:tbl>
              <a:tblPr firstRow="1" bandRow="1">
                <a:tableStyleId>{5C22544A-7EE6-4342-B048-85BDC9FD1C3A}</a:tableStyleId>
              </a:tblPr>
              <a:tblGrid>
                <a:gridCol w="1540413">
                  <a:extLst>
                    <a:ext uri="{9D8B030D-6E8A-4147-A177-3AD203B41FA5}">
                      <a16:colId xmlns:a16="http://schemas.microsoft.com/office/drawing/2014/main" val="571982789"/>
                    </a:ext>
                  </a:extLst>
                </a:gridCol>
                <a:gridCol w="1540413">
                  <a:extLst>
                    <a:ext uri="{9D8B030D-6E8A-4147-A177-3AD203B41FA5}">
                      <a16:colId xmlns:a16="http://schemas.microsoft.com/office/drawing/2014/main" val="1881092098"/>
                    </a:ext>
                  </a:extLst>
                </a:gridCol>
              </a:tblGrid>
              <a:tr h="670127">
                <a:tc>
                  <a:txBody>
                    <a:bodyPr/>
                    <a:lstStyle/>
                    <a:p>
                      <a:r>
                        <a:rPr lang="es-US" dirty="0"/>
                        <a:t>Generación</a:t>
                      </a:r>
                      <a:endParaRPr lang="es-AR" dirty="0"/>
                    </a:p>
                  </a:txBody>
                  <a:tcPr/>
                </a:tc>
                <a:tc>
                  <a:txBody>
                    <a:bodyPr/>
                    <a:lstStyle/>
                    <a:p>
                      <a:r>
                        <a:rPr lang="es-ES" dirty="0"/>
                        <a:t>Cantidad de Legendarios</a:t>
                      </a:r>
                      <a:endParaRPr lang="es-AR" dirty="0"/>
                    </a:p>
                  </a:txBody>
                  <a:tcPr/>
                </a:tc>
                <a:extLst>
                  <a:ext uri="{0D108BD9-81ED-4DB2-BD59-A6C34878D82A}">
                    <a16:rowId xmlns:a16="http://schemas.microsoft.com/office/drawing/2014/main" val="3825872213"/>
                  </a:ext>
                </a:extLst>
              </a:tr>
              <a:tr h="382930">
                <a:tc>
                  <a:txBody>
                    <a:bodyPr/>
                    <a:lstStyle/>
                    <a:p>
                      <a:r>
                        <a:rPr lang="es-ES" dirty="0"/>
                        <a:t>1</a:t>
                      </a:r>
                      <a:endParaRPr lang="es-AR" dirty="0"/>
                    </a:p>
                  </a:txBody>
                  <a:tcPr/>
                </a:tc>
                <a:tc>
                  <a:txBody>
                    <a:bodyPr/>
                    <a:lstStyle/>
                    <a:p>
                      <a:r>
                        <a:rPr lang="es-ES" dirty="0"/>
                        <a:t>3</a:t>
                      </a:r>
                      <a:endParaRPr lang="es-AR" dirty="0"/>
                    </a:p>
                  </a:txBody>
                  <a:tcPr/>
                </a:tc>
                <a:extLst>
                  <a:ext uri="{0D108BD9-81ED-4DB2-BD59-A6C34878D82A}">
                    <a16:rowId xmlns:a16="http://schemas.microsoft.com/office/drawing/2014/main" val="4049547217"/>
                  </a:ext>
                </a:extLst>
              </a:tr>
              <a:tr h="382930">
                <a:tc>
                  <a:txBody>
                    <a:bodyPr/>
                    <a:lstStyle/>
                    <a:p>
                      <a:r>
                        <a:rPr lang="es-ES" dirty="0"/>
                        <a:t>2</a:t>
                      </a:r>
                      <a:endParaRPr lang="es-AR" dirty="0"/>
                    </a:p>
                  </a:txBody>
                  <a:tcPr/>
                </a:tc>
                <a:tc>
                  <a:txBody>
                    <a:bodyPr/>
                    <a:lstStyle/>
                    <a:p>
                      <a:r>
                        <a:rPr lang="es-ES" dirty="0"/>
                        <a:t>2</a:t>
                      </a:r>
                      <a:endParaRPr lang="es-AR" dirty="0"/>
                    </a:p>
                  </a:txBody>
                  <a:tcPr/>
                </a:tc>
                <a:extLst>
                  <a:ext uri="{0D108BD9-81ED-4DB2-BD59-A6C34878D82A}">
                    <a16:rowId xmlns:a16="http://schemas.microsoft.com/office/drawing/2014/main" val="3016450938"/>
                  </a:ext>
                </a:extLst>
              </a:tr>
              <a:tr h="382930">
                <a:tc>
                  <a:txBody>
                    <a:bodyPr/>
                    <a:lstStyle/>
                    <a:p>
                      <a:r>
                        <a:rPr lang="es-ES" dirty="0"/>
                        <a:t>3</a:t>
                      </a:r>
                      <a:endParaRPr lang="es-AR" dirty="0"/>
                    </a:p>
                  </a:txBody>
                  <a:tcPr/>
                </a:tc>
                <a:tc>
                  <a:txBody>
                    <a:bodyPr/>
                    <a:lstStyle/>
                    <a:p>
                      <a:r>
                        <a:rPr lang="es-ES" dirty="0"/>
                        <a:t>6</a:t>
                      </a:r>
                      <a:endParaRPr lang="es-AR" dirty="0"/>
                    </a:p>
                  </a:txBody>
                  <a:tcPr/>
                </a:tc>
                <a:extLst>
                  <a:ext uri="{0D108BD9-81ED-4DB2-BD59-A6C34878D82A}">
                    <a16:rowId xmlns:a16="http://schemas.microsoft.com/office/drawing/2014/main" val="1580184088"/>
                  </a:ext>
                </a:extLst>
              </a:tr>
              <a:tr h="382930">
                <a:tc>
                  <a:txBody>
                    <a:bodyPr/>
                    <a:lstStyle/>
                    <a:p>
                      <a:r>
                        <a:rPr lang="es-ES" dirty="0"/>
                        <a:t>4</a:t>
                      </a:r>
                      <a:endParaRPr lang="es-AR" dirty="0"/>
                    </a:p>
                  </a:txBody>
                  <a:tcPr/>
                </a:tc>
                <a:tc>
                  <a:txBody>
                    <a:bodyPr/>
                    <a:lstStyle/>
                    <a:p>
                      <a:r>
                        <a:rPr lang="es-ES" dirty="0"/>
                        <a:t>4</a:t>
                      </a:r>
                      <a:endParaRPr lang="es-AR" dirty="0"/>
                    </a:p>
                  </a:txBody>
                  <a:tcPr/>
                </a:tc>
                <a:extLst>
                  <a:ext uri="{0D108BD9-81ED-4DB2-BD59-A6C34878D82A}">
                    <a16:rowId xmlns:a16="http://schemas.microsoft.com/office/drawing/2014/main" val="2507377479"/>
                  </a:ext>
                </a:extLst>
              </a:tr>
              <a:tr h="382930">
                <a:tc>
                  <a:txBody>
                    <a:bodyPr/>
                    <a:lstStyle/>
                    <a:p>
                      <a:r>
                        <a:rPr lang="es-ES" dirty="0"/>
                        <a:t>5</a:t>
                      </a:r>
                      <a:endParaRPr lang="es-AR" dirty="0"/>
                    </a:p>
                  </a:txBody>
                  <a:tcPr/>
                </a:tc>
                <a:tc>
                  <a:txBody>
                    <a:bodyPr/>
                    <a:lstStyle/>
                    <a:p>
                      <a:r>
                        <a:rPr lang="es-ES" dirty="0"/>
                        <a:t>5</a:t>
                      </a:r>
                      <a:endParaRPr lang="es-AR" dirty="0"/>
                    </a:p>
                  </a:txBody>
                  <a:tcPr/>
                </a:tc>
                <a:extLst>
                  <a:ext uri="{0D108BD9-81ED-4DB2-BD59-A6C34878D82A}">
                    <a16:rowId xmlns:a16="http://schemas.microsoft.com/office/drawing/2014/main" val="1724805559"/>
                  </a:ext>
                </a:extLst>
              </a:tr>
              <a:tr h="382930">
                <a:tc>
                  <a:txBody>
                    <a:bodyPr/>
                    <a:lstStyle/>
                    <a:p>
                      <a:r>
                        <a:rPr lang="es-ES" dirty="0"/>
                        <a:t>6</a:t>
                      </a:r>
                      <a:endParaRPr lang="es-AR" dirty="0"/>
                    </a:p>
                  </a:txBody>
                  <a:tcPr/>
                </a:tc>
                <a:tc>
                  <a:txBody>
                    <a:bodyPr/>
                    <a:lstStyle/>
                    <a:p>
                      <a:r>
                        <a:rPr lang="es-ES" dirty="0"/>
                        <a:t>5</a:t>
                      </a:r>
                      <a:endParaRPr lang="es-AR" dirty="0"/>
                    </a:p>
                  </a:txBody>
                  <a:tcPr/>
                </a:tc>
                <a:extLst>
                  <a:ext uri="{0D108BD9-81ED-4DB2-BD59-A6C34878D82A}">
                    <a16:rowId xmlns:a16="http://schemas.microsoft.com/office/drawing/2014/main" val="1910808209"/>
                  </a:ext>
                </a:extLst>
              </a:tr>
              <a:tr h="382930">
                <a:tc>
                  <a:txBody>
                    <a:bodyPr/>
                    <a:lstStyle/>
                    <a:p>
                      <a:r>
                        <a:rPr lang="es-ES" dirty="0"/>
                        <a:t>7</a:t>
                      </a:r>
                    </a:p>
                  </a:txBody>
                  <a:tcPr/>
                </a:tc>
                <a:tc>
                  <a:txBody>
                    <a:bodyPr/>
                    <a:lstStyle/>
                    <a:p>
                      <a:r>
                        <a:rPr lang="es-ES" dirty="0"/>
                        <a:t>8</a:t>
                      </a:r>
                      <a:endParaRPr lang="es-AR" dirty="0"/>
                    </a:p>
                  </a:txBody>
                  <a:tcPr/>
                </a:tc>
                <a:extLst>
                  <a:ext uri="{0D108BD9-81ED-4DB2-BD59-A6C34878D82A}">
                    <a16:rowId xmlns:a16="http://schemas.microsoft.com/office/drawing/2014/main" val="1494064445"/>
                  </a:ext>
                </a:extLst>
              </a:tr>
              <a:tr h="382930">
                <a:tc>
                  <a:txBody>
                    <a:bodyPr/>
                    <a:lstStyle/>
                    <a:p>
                      <a:r>
                        <a:rPr lang="es-ES" dirty="0"/>
                        <a:t>8</a:t>
                      </a:r>
                    </a:p>
                  </a:txBody>
                  <a:tcPr/>
                </a:tc>
                <a:tc>
                  <a:txBody>
                    <a:bodyPr/>
                    <a:lstStyle/>
                    <a:p>
                      <a:r>
                        <a:rPr lang="es-ES" dirty="0"/>
                        <a:t>9</a:t>
                      </a:r>
                      <a:endParaRPr lang="es-AR" dirty="0"/>
                    </a:p>
                  </a:txBody>
                  <a:tcPr/>
                </a:tc>
                <a:extLst>
                  <a:ext uri="{0D108BD9-81ED-4DB2-BD59-A6C34878D82A}">
                    <a16:rowId xmlns:a16="http://schemas.microsoft.com/office/drawing/2014/main" val="55174162"/>
                  </a:ext>
                </a:extLst>
              </a:tr>
            </a:tbl>
          </a:graphicData>
        </a:graphic>
      </p:graphicFrame>
    </p:spTree>
    <p:extLst>
      <p:ext uri="{BB962C8B-B14F-4D97-AF65-F5344CB8AC3E}">
        <p14:creationId xmlns:p14="http://schemas.microsoft.com/office/powerpoint/2010/main" val="400804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CF111-4727-808B-58DE-94B5EE5A9251}"/>
              </a:ext>
            </a:extLst>
          </p:cNvPr>
          <p:cNvSpPr>
            <a:spLocks noGrp="1"/>
          </p:cNvSpPr>
          <p:nvPr>
            <p:ph type="title"/>
          </p:nvPr>
        </p:nvSpPr>
        <p:spPr/>
        <p:txBody>
          <a:bodyPr>
            <a:normAutofit fontScale="90000"/>
          </a:bodyPr>
          <a:lstStyle/>
          <a:p>
            <a:r>
              <a:rPr lang="es-ES" b="1" dirty="0">
                <a:solidFill>
                  <a:schemeClr val="tx1"/>
                </a:solidFill>
                <a:effectLst/>
                <a:latin typeface="Helvetica Neue"/>
              </a:rPr>
              <a:t>T</a:t>
            </a:r>
            <a:r>
              <a:rPr lang="es-ES" b="1" i="0" dirty="0">
                <a:solidFill>
                  <a:schemeClr val="tx1"/>
                </a:solidFill>
                <a:effectLst/>
                <a:latin typeface="Helvetica Neue"/>
              </a:rPr>
              <a:t>ipo de Pokémon más común</a:t>
            </a:r>
            <a:br>
              <a:rPr lang="es-ES" b="1" i="0" dirty="0">
                <a:solidFill>
                  <a:srgbClr val="000000"/>
                </a:solidFill>
                <a:effectLst/>
                <a:latin typeface="Helvetica Neue"/>
              </a:rPr>
            </a:br>
            <a:endParaRPr lang="es-AR" dirty="0"/>
          </a:p>
        </p:txBody>
      </p:sp>
      <p:sp>
        <p:nvSpPr>
          <p:cNvPr id="3" name="Marcador de contenido 2">
            <a:extLst>
              <a:ext uri="{FF2B5EF4-FFF2-40B4-BE49-F238E27FC236}">
                <a16:creationId xmlns:a16="http://schemas.microsoft.com/office/drawing/2014/main" id="{E85E8994-4B01-A88E-E452-BBBEAB9E4A3C}"/>
              </a:ext>
            </a:extLst>
          </p:cNvPr>
          <p:cNvSpPr>
            <a:spLocks noGrp="1"/>
          </p:cNvSpPr>
          <p:nvPr>
            <p:ph idx="1"/>
          </p:nvPr>
        </p:nvSpPr>
        <p:spPr>
          <a:xfrm>
            <a:off x="5964096" y="2084141"/>
            <a:ext cx="6049713" cy="4058751"/>
          </a:xfrm>
        </p:spPr>
        <p:txBody>
          <a:bodyPr/>
          <a:lstStyle/>
          <a:p>
            <a:r>
              <a:rPr lang="es-ES" dirty="0"/>
              <a:t>Para este punto he optado por una gráfica de calor. 	La misma nos indica que el tipo más común es el wáter/ninguno, ya que, hay un total de setenta y dos y es el color más próximo al setenta (incluso lo supera). </a:t>
            </a:r>
          </a:p>
        </p:txBody>
      </p:sp>
      <p:pic>
        <p:nvPicPr>
          <p:cNvPr id="5" name="Imagen 4">
            <a:extLst>
              <a:ext uri="{FF2B5EF4-FFF2-40B4-BE49-F238E27FC236}">
                <a16:creationId xmlns:a16="http://schemas.microsoft.com/office/drawing/2014/main" id="{967AFDAD-6866-6CAD-9005-E94DC35B0B4B}"/>
              </a:ext>
            </a:extLst>
          </p:cNvPr>
          <p:cNvPicPr>
            <a:picLocks noChangeAspect="1"/>
          </p:cNvPicPr>
          <p:nvPr/>
        </p:nvPicPr>
        <p:blipFill>
          <a:blip r:embed="rId2"/>
          <a:stretch>
            <a:fillRect/>
          </a:stretch>
        </p:blipFill>
        <p:spPr>
          <a:xfrm>
            <a:off x="913795" y="1336353"/>
            <a:ext cx="4745482" cy="5047889"/>
          </a:xfrm>
          <a:prstGeom prst="rect">
            <a:avLst/>
          </a:prstGeom>
        </p:spPr>
      </p:pic>
    </p:spTree>
    <p:extLst>
      <p:ext uri="{BB962C8B-B14F-4D97-AF65-F5344CB8AC3E}">
        <p14:creationId xmlns:p14="http://schemas.microsoft.com/office/powerpoint/2010/main" val="38567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38</TotalTime>
  <Words>287</Words>
  <Application>Microsoft Office PowerPoint</Application>
  <PresentationFormat>Panorámica</PresentationFormat>
  <Paragraphs>32</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Calisto MT</vt:lpstr>
      <vt:lpstr>Helvetica Neue</vt:lpstr>
      <vt:lpstr>Wingdings 2</vt:lpstr>
      <vt:lpstr>Pizarra</vt:lpstr>
      <vt:lpstr>Qué Pokémon tienen más defensa que ataque y viceversa </vt:lpstr>
      <vt:lpstr>Qué porcentaje de Pokémon son femenino y masculino </vt:lpstr>
      <vt:lpstr>Cuáles son los 5 Pokémon más grandes,  los más pesados, Y cuáles son menos densos </vt:lpstr>
      <vt:lpstr>Su poder cambia generación tras generación </vt:lpstr>
      <vt:lpstr>Cantidad de Pokémon legendarios que hay en cada generación </vt:lpstr>
      <vt:lpstr>Tipo de Pokémon más común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Pokémon tienen más defensa que ataque y viceversa </dc:title>
  <dc:creator>Matias Birocco</dc:creator>
  <cp:lastModifiedBy>Matias Birocco</cp:lastModifiedBy>
  <cp:revision>2</cp:revision>
  <dcterms:created xsi:type="dcterms:W3CDTF">2022-07-25T06:31:06Z</dcterms:created>
  <dcterms:modified xsi:type="dcterms:W3CDTF">2022-07-25T07:10:52Z</dcterms:modified>
</cp:coreProperties>
</file>