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6" d="100"/>
          <a:sy n="26" d="100"/>
        </p:scale>
        <p:origin x="114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41"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42"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43" name="PlaceHolder 6"/>
          <p:cNvSpPr>
            <a:spLocks noGrp="1"/>
          </p:cNvSpPr>
          <p:nvPr>
            <p:ph type="sldNum"/>
          </p:nvPr>
        </p:nvSpPr>
        <p:spPr>
          <a:xfrm>
            <a:off x="4399200" y="9555480"/>
            <a:ext cx="3372840" cy="502560"/>
          </a:xfrm>
          <a:prstGeom prst="rect">
            <a:avLst/>
          </a:prstGeom>
        </p:spPr>
        <p:txBody>
          <a:bodyPr lIns="0" tIns="0" rIns="0" bIns="0" anchor="b"/>
          <a:lstStyle/>
          <a:p>
            <a:pPr algn="r"/>
            <a:fld id="{5269BE68-F360-458B-8A7B-1FB44289BE1B}"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97379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noRot="1" noChangeAspect="1"/>
          </p:cNvSpPr>
          <p:nvPr>
            <p:ph type="sldImg"/>
          </p:nvPr>
        </p:nvSpPr>
        <p:spPr>
          <a:xfrm>
            <a:off x="1114425" y="1143000"/>
            <a:ext cx="4627563" cy="3084513"/>
          </a:xfrm>
          <a:prstGeom prst="rect">
            <a:avLst/>
          </a:prstGeom>
        </p:spPr>
      </p:sp>
      <p:sp>
        <p:nvSpPr>
          <p:cNvPr id="66"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6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DFBE71-22AD-496A-A784-BD7ACDEDAE5C}" type="slidenum">
              <a:rPr lang="en-US" sz="1200" b="0" strike="noStrike" spc="-1">
                <a:solidFill>
                  <a:srgbClr val="000000"/>
                </a:solidFill>
                <a:latin typeface="+mn-lt"/>
                <a:ea typeface="+mn-ea"/>
              </a:rPr>
              <a:t>1</a:t>
            </a:fld>
            <a:endParaRPr lang="en-US" sz="1200" b="0" strike="noStrike" spc="-1">
              <a:latin typeface="Arial"/>
            </a:endParaRPr>
          </a:p>
        </p:txBody>
      </p:sp>
    </p:spTree>
    <p:extLst>
      <p:ext uri="{BB962C8B-B14F-4D97-AF65-F5344CB8AC3E}">
        <p14:creationId xmlns:p14="http://schemas.microsoft.com/office/powerpoint/2010/main" val="423440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1645920" y="5135040"/>
            <a:ext cx="29625840" cy="60706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1645920" y="11782800"/>
            <a:ext cx="296258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164592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1682640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1645920" y="11782800"/>
            <a:ext cx="14457240" cy="607068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16826400" y="11782800"/>
            <a:ext cx="144572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1645920" y="5135040"/>
            <a:ext cx="9539280" cy="607068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11662560" y="5135040"/>
            <a:ext cx="9539280" cy="60706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21679200" y="5135040"/>
            <a:ext cx="9539280" cy="607068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1645920" y="11782800"/>
            <a:ext cx="9539280" cy="607068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11662560" y="11782800"/>
            <a:ext cx="9539280" cy="607068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21679200" y="11782800"/>
            <a:ext cx="953928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1645920" y="5135040"/>
            <a:ext cx="29625840" cy="127274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1645920" y="5135040"/>
            <a:ext cx="29625840" cy="12727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1645920" y="5135040"/>
            <a:ext cx="14457240" cy="1272744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16826400" y="5135040"/>
            <a:ext cx="14457240" cy="12727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468880" y="3591720"/>
            <a:ext cx="27979560" cy="35412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1645920" y="5135040"/>
            <a:ext cx="14457240" cy="60706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16826400" y="5135040"/>
            <a:ext cx="14457240" cy="127274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1645920" y="11782800"/>
            <a:ext cx="144572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1645920" y="5135040"/>
            <a:ext cx="14457240" cy="127274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16826400" y="5135040"/>
            <a:ext cx="14457240" cy="60706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16826400" y="11782800"/>
            <a:ext cx="144572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8880" y="3591720"/>
            <a:ext cx="27979560" cy="76392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164592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16826400" y="5135040"/>
            <a:ext cx="14457240" cy="60706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1645920" y="11782800"/>
            <a:ext cx="29625840" cy="6070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468880" y="3591720"/>
            <a:ext cx="27979560" cy="76392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1645920" y="5135040"/>
            <a:ext cx="29625840" cy="12727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3285000"/>
            <a:ext cx="32917320" cy="72504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spcBef>
                <a:spcPts val="133"/>
              </a:spcBef>
            </a:pPr>
            <a:r>
              <a:rPr lang="en-US" sz="4000" b="0" strike="noStrike" spc="-1">
                <a:solidFill>
                  <a:srgbClr val="FFFFFF"/>
                </a:solidFill>
                <a:latin typeface="Arial"/>
                <a:ea typeface="DejaVu Sans"/>
              </a:rPr>
              <a:t>Mohamed Aesawy, Cairo University</a:t>
            </a:r>
            <a:endParaRPr lang="en-US" sz="4000" b="0" strike="noStrike" spc="-1">
              <a:latin typeface="Arial"/>
            </a:endParaRPr>
          </a:p>
        </p:txBody>
      </p:sp>
      <p:sp>
        <p:nvSpPr>
          <p:cNvPr id="45" name="CustomShape 2"/>
          <p:cNvSpPr/>
          <p:nvPr/>
        </p:nvSpPr>
        <p:spPr>
          <a:xfrm>
            <a:off x="495360" y="396360"/>
            <a:ext cx="31926600" cy="21152160"/>
          </a:xfrm>
          <a:prstGeom prst="rect">
            <a:avLst/>
          </a:prstGeom>
          <a:noFill/>
          <a:ln w="101520">
            <a:solidFill>
              <a:srgbClr val="0071C5"/>
            </a:solidFill>
            <a:round/>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6784200" y="863640"/>
            <a:ext cx="19348920" cy="191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8800" b="1" strike="noStrike" spc="-1">
                <a:solidFill>
                  <a:srgbClr val="0071C5"/>
                </a:solidFill>
                <a:latin typeface="Arial"/>
                <a:ea typeface="DejaVu Sans"/>
              </a:rPr>
              <a:t>Detecting Pneumonia</a:t>
            </a:r>
            <a:endParaRPr lang="en-US" sz="8800" b="0" strike="noStrike" spc="-1">
              <a:latin typeface="Arial"/>
            </a:endParaRPr>
          </a:p>
          <a:p>
            <a:pPr algn="ctr">
              <a:lnSpc>
                <a:spcPct val="100000"/>
              </a:lnSpc>
            </a:pPr>
            <a:r>
              <a:rPr lang="en-US" sz="8800" b="1" strike="noStrike" spc="-1">
                <a:solidFill>
                  <a:srgbClr val="0071C5"/>
                </a:solidFill>
                <a:latin typeface="Arial"/>
                <a:ea typeface="DejaVu Sans"/>
              </a:rPr>
              <a:t>from X-Ray Scans using CNNs</a:t>
            </a:r>
            <a:endParaRPr lang="en-US" sz="8800" b="0" strike="noStrike" spc="-1">
              <a:latin typeface="Arial"/>
            </a:endParaRPr>
          </a:p>
        </p:txBody>
      </p:sp>
      <p:sp>
        <p:nvSpPr>
          <p:cNvPr id="47" name="CustomShape 4"/>
          <p:cNvSpPr/>
          <p:nvPr/>
        </p:nvSpPr>
        <p:spPr>
          <a:xfrm>
            <a:off x="2611440" y="21315600"/>
            <a:ext cx="3158280" cy="4532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940" b="0" strike="noStrike" spc="-1">
                <a:solidFill>
                  <a:srgbClr val="0071C5"/>
                </a:solidFill>
                <a:latin typeface="Intel Clear"/>
                <a:ea typeface="Intel Clear"/>
              </a:rPr>
              <a:t>Intel® AI DevCon</a:t>
            </a:r>
            <a:endParaRPr lang="en-US" sz="2940" b="0" strike="noStrike" spc="-1">
              <a:latin typeface="Arial"/>
            </a:endParaRPr>
          </a:p>
        </p:txBody>
      </p:sp>
      <p:grpSp>
        <p:nvGrpSpPr>
          <p:cNvPr id="48" name="Group 5"/>
          <p:cNvGrpSpPr/>
          <p:nvPr/>
        </p:nvGrpSpPr>
        <p:grpSpPr>
          <a:xfrm>
            <a:off x="1267200" y="4557960"/>
            <a:ext cx="30316680" cy="16248960"/>
            <a:chOff x="1267200" y="4557960"/>
            <a:chExt cx="30316680" cy="16248960"/>
          </a:xfrm>
        </p:grpSpPr>
        <p:sp>
          <p:nvSpPr>
            <p:cNvPr id="49" name="CustomShape 6"/>
            <p:cNvSpPr/>
            <p:nvPr/>
          </p:nvSpPr>
          <p:spPr>
            <a:xfrm>
              <a:off x="1272240" y="14096160"/>
              <a:ext cx="9825840" cy="671076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 name="CustomShape 7"/>
            <p:cNvSpPr/>
            <p:nvPr/>
          </p:nvSpPr>
          <p:spPr>
            <a:xfrm>
              <a:off x="16663320" y="11140560"/>
              <a:ext cx="4701600" cy="966636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219600" tIns="109800" rIns="219600" bIns="109800" anchor="b"/>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51" name="CustomShape 8"/>
            <p:cNvSpPr/>
            <p:nvPr/>
          </p:nvSpPr>
          <p:spPr>
            <a:xfrm>
              <a:off x="21709440" y="11140560"/>
              <a:ext cx="9874440" cy="671112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 name="CustomShape 9"/>
            <p:cNvSpPr/>
            <p:nvPr/>
          </p:nvSpPr>
          <p:spPr>
            <a:xfrm>
              <a:off x="21709440" y="18158400"/>
              <a:ext cx="9874440" cy="264852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CustomShape 10"/>
            <p:cNvSpPr/>
            <p:nvPr/>
          </p:nvSpPr>
          <p:spPr>
            <a:xfrm>
              <a:off x="1267200" y="4564440"/>
              <a:ext cx="9874440" cy="62694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219600" tIns="109800" rIns="219600" bIns="109800"/>
            <a:lstStyle/>
            <a:p>
              <a:pPr>
                <a:lnSpc>
                  <a:spcPct val="100000"/>
                </a:lnSpc>
              </a:pPr>
              <a:r>
                <a:rPr lang="en-US" sz="3600" b="1" strike="noStrike" spc="-1">
                  <a:solidFill>
                    <a:srgbClr val="0071C5"/>
                  </a:solidFill>
                  <a:latin typeface="Arial"/>
                  <a:ea typeface="DejaVu Sans"/>
                </a:rPr>
                <a:t>Background</a:t>
              </a:r>
              <a:endParaRPr lang="en-US" sz="3600" b="0" strike="noStrike" spc="-1">
                <a:latin typeface="Arial"/>
              </a:endParaRPr>
            </a:p>
            <a:p>
              <a:pPr>
                <a:lnSpc>
                  <a:spcPct val="100000"/>
                </a:lnSpc>
              </a:pPr>
              <a:r>
                <a:rPr lang="en-US" sz="3600" b="0" strike="noStrike" spc="-1">
                  <a:solidFill>
                    <a:srgbClr val="0071C5"/>
                  </a:solidFill>
                  <a:latin typeface="Arial"/>
                  <a:ea typeface="DejaVu Sans"/>
                </a:rPr>
                <a:t>Pneumonia is a dangerous infectious lung disease which affects around 7% of the world population annually. Although it’s not dangerous to healthy adults, it’s one of the leading causes of death among children younger than the age of five. Pneumonia causes the lung’s alveoli (air sacs) to be filled up with fluid, blocking the victim’s breathing.</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600" b="1" strike="noStrike" spc="-1">
                  <a:solidFill>
                    <a:srgbClr val="0071C5"/>
                  </a:solidFill>
                  <a:latin typeface="Arial"/>
                  <a:ea typeface="DejaVu Sans"/>
                </a:rPr>
                <a:t>Intel Technology</a:t>
              </a:r>
              <a:endParaRPr lang="en-US" sz="3600" b="0" strike="noStrike" spc="-1">
                <a:latin typeface="Arial"/>
              </a:endParaRPr>
            </a:p>
            <a:p>
              <a:pPr>
                <a:lnSpc>
                  <a:spcPct val="100000"/>
                </a:lnSpc>
              </a:pPr>
              <a:r>
                <a:rPr lang="en-US" sz="3600" b="0" strike="noStrike" spc="-1">
                  <a:solidFill>
                    <a:srgbClr val="0071C5"/>
                  </a:solidFill>
                  <a:latin typeface="Arial"/>
                  <a:ea typeface="DejaVu Sans"/>
                </a:rPr>
                <a:t>Training done on Intel’s AI DevCloud using Intel Skylake Xeon processors</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600" b="1" strike="noStrike" spc="-1">
                  <a:solidFill>
                    <a:srgbClr val="0071C5"/>
                  </a:solidFill>
                  <a:latin typeface="Arial"/>
                  <a:ea typeface="DejaVu Sans"/>
                </a:rPr>
                <a:t>Code Details / Development Techniques</a:t>
              </a:r>
              <a:endParaRPr lang="en-US" sz="3600" b="0" strike="noStrike" spc="-1">
                <a:latin typeface="Arial"/>
              </a:endParaRPr>
            </a:p>
            <a:p>
              <a:pPr>
                <a:lnSpc>
                  <a:spcPct val="100000"/>
                </a:lnSpc>
              </a:pPr>
              <a:r>
                <a:rPr lang="en-US" sz="3600" b="0" strike="noStrike" spc="-1">
                  <a:solidFill>
                    <a:srgbClr val="0071C5"/>
                  </a:solidFill>
                  <a:latin typeface="Arial"/>
                  <a:ea typeface="DejaVu Sans"/>
                </a:rPr>
                <a:t>The data was adjusted for class imbalance using data augmentation/oversampling. Preprocessing only involved pixel standardization and rescaling the images to a uniform size.</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600" b="0" strike="noStrike" spc="-1">
                  <a:solidFill>
                    <a:srgbClr val="0071C5"/>
                  </a:solidFill>
                  <a:latin typeface="Arial"/>
                  <a:ea typeface="DejaVu Sans"/>
                </a:rPr>
                <a:t>The model used is a CNN with 4 max pool convolution layers followed by 2 L2 regularized dense layers and a sigmoid output. Dropout was used on the last convolution layer. Optimization was done via RMSProp using cross-entropy loss.</a:t>
              </a:r>
              <a:endParaRPr lang="en-US" sz="3600" b="0" strike="noStrike" spc="-1">
                <a:latin typeface="Arial"/>
              </a:endParaRPr>
            </a:p>
            <a:p>
              <a:pPr>
                <a:lnSpc>
                  <a:spcPct val="100000"/>
                </a:lnSpc>
              </a:pPr>
              <a:endParaRPr lang="en-US" sz="3600" b="0" strike="noStrike" spc="-1">
                <a:latin typeface="Arial"/>
              </a:endParaRPr>
            </a:p>
          </p:txBody>
        </p:sp>
        <p:sp>
          <p:nvSpPr>
            <p:cNvPr id="54" name="CustomShape 11"/>
            <p:cNvSpPr/>
            <p:nvPr/>
          </p:nvSpPr>
          <p:spPr>
            <a:xfrm>
              <a:off x="11533680" y="4564440"/>
              <a:ext cx="9789120" cy="62694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219600" tIns="109800" rIns="219600" bIns="109800"/>
            <a:lstStyle/>
            <a:p>
              <a:pPr>
                <a:lnSpc>
                  <a:spcPct val="100000"/>
                </a:lnSpc>
              </a:pPr>
              <a:r>
                <a:rPr lang="en-US" sz="3600" b="0" strike="noStrike" spc="-1">
                  <a:solidFill>
                    <a:srgbClr val="0071C5"/>
                  </a:solidFill>
                  <a:latin typeface="Arial"/>
                  <a:ea typeface="DejaVu Sans"/>
                </a:rPr>
                <a:t>Diagnosis of pneumonia is usually done via</a:t>
              </a:r>
              <a:endParaRPr lang="en-US" sz="3600" b="0" strike="noStrike" spc="-1">
                <a:latin typeface="Arial"/>
              </a:endParaRPr>
            </a:p>
            <a:p>
              <a:pPr>
                <a:lnSpc>
                  <a:spcPct val="100000"/>
                </a:lnSpc>
              </a:pPr>
              <a:r>
                <a:rPr lang="en-US" sz="3600" b="0" strike="noStrike" spc="-1">
                  <a:solidFill>
                    <a:srgbClr val="0071C5"/>
                  </a:solidFill>
                  <a:latin typeface="Arial"/>
                  <a:ea typeface="DejaVu Sans"/>
                </a:rPr>
                <a:t>physical examination and a chest x-ray scan.</a:t>
              </a:r>
              <a:endParaRPr lang="en-US" sz="3600" b="0" strike="noStrike" spc="-1">
                <a:latin typeface="Arial"/>
              </a:endParaRPr>
            </a:p>
            <a:p>
              <a:pPr>
                <a:lnSpc>
                  <a:spcPct val="100000"/>
                </a:lnSpc>
              </a:pPr>
              <a:r>
                <a:rPr lang="en-US" sz="3600" b="0" strike="noStrike" spc="-1">
                  <a:solidFill>
                    <a:srgbClr val="0071C5"/>
                  </a:solidFill>
                  <a:latin typeface="Arial"/>
                  <a:ea typeface="DejaVu Sans"/>
                </a:rPr>
                <a:t>The mechanism of pneumonia can be seen in</a:t>
              </a:r>
              <a:endParaRPr lang="en-US" sz="3600" b="0" strike="noStrike" spc="-1">
                <a:latin typeface="Arial"/>
              </a:endParaRPr>
            </a:p>
            <a:p>
              <a:pPr>
                <a:lnSpc>
                  <a:spcPct val="100000"/>
                </a:lnSpc>
              </a:pPr>
              <a:r>
                <a:rPr lang="en-US" sz="3600" b="0" strike="noStrike" spc="-1">
                  <a:solidFill>
                    <a:srgbClr val="0071C5"/>
                  </a:solidFill>
                  <a:latin typeface="Arial"/>
                  <a:ea typeface="DejaVu Sans"/>
                </a:rPr>
                <a:t>the scan as a consolidation (fluid) in the lung.</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600" b="0" strike="noStrike" spc="-1">
                  <a:solidFill>
                    <a:srgbClr val="0071C5"/>
                  </a:solidFill>
                  <a:latin typeface="Arial"/>
                  <a:ea typeface="DejaVu Sans"/>
                </a:rPr>
                <a:t>This project is an exploration of the effectiveness of AI in the medical field and whether or not the use of AI could be helpful to medical professionals.</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600" b="1" strike="noStrike" spc="-1">
                  <a:solidFill>
                    <a:srgbClr val="0071C5"/>
                  </a:solidFill>
                  <a:latin typeface="Arial"/>
                  <a:ea typeface="DejaVu Sans"/>
                </a:rPr>
                <a:t>Conclusions</a:t>
              </a:r>
              <a:endParaRPr lang="en-US" sz="3600" b="0" strike="noStrike" spc="-1">
                <a:latin typeface="Arial"/>
              </a:endParaRPr>
            </a:p>
            <a:p>
              <a:pPr>
                <a:lnSpc>
                  <a:spcPct val="100000"/>
                </a:lnSpc>
              </a:pPr>
              <a:r>
                <a:rPr lang="en-US" sz="3600" b="0" strike="noStrike" spc="-1">
                  <a:solidFill>
                    <a:srgbClr val="0071C5"/>
                  </a:solidFill>
                  <a:latin typeface="Arial"/>
                  <a:ea typeface="DejaVu Sans"/>
                </a:rPr>
                <a:t>The model was able to detect pneumonia via a single image of a chest x-ray scan with an accuracy of 92.24% calculated using 116 test images. The accuracy can be further improved by training the model on more data or using other predictors in the model (e.g. results of physical examinations.) </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600" b="0" strike="noStrike" spc="-1">
                  <a:solidFill>
                    <a:srgbClr val="0071C5"/>
                  </a:solidFill>
                  <a:latin typeface="Arial"/>
                  <a:ea typeface="DejaVu Sans"/>
                </a:rPr>
                <a:t>Although the data specifies the kind of pneumonia present (viral, bacterial, or no pneumonia), a similar model that accounts for the 3 classes was ineffective at distinguishing between the types of pneumonia.</a:t>
              </a:r>
              <a:endParaRPr lang="en-US" sz="3600" b="0" strike="noStrike" spc="-1">
                <a:latin typeface="Arial"/>
              </a:endParaRPr>
            </a:p>
            <a:p>
              <a:pPr>
                <a:lnSpc>
                  <a:spcPct val="100000"/>
                </a:lnSpc>
              </a:pPr>
              <a:endParaRPr lang="en-US" sz="3600" b="0" strike="noStrike" spc="-1">
                <a:latin typeface="Arial"/>
              </a:endParaRPr>
            </a:p>
            <a:p>
              <a:pPr>
                <a:lnSpc>
                  <a:spcPct val="100000"/>
                </a:lnSpc>
              </a:pPr>
              <a:r>
                <a:rPr lang="en-US" sz="3340" b="0" strike="noStrike" spc="-1">
                  <a:solidFill>
                    <a:srgbClr val="0071C5"/>
                  </a:solidFill>
                  <a:latin typeface="Arial"/>
                  <a:ea typeface="DejaVu Sans"/>
                </a:rPr>
                <a:t>Data retrieved from kaggle.com</a:t>
              </a:r>
              <a:endParaRPr lang="en-US" sz="3340" b="0" strike="noStrike" spc="-1">
                <a:latin typeface="Arial"/>
              </a:endParaRPr>
            </a:p>
            <a:p>
              <a:pPr>
                <a:lnSpc>
                  <a:spcPct val="100000"/>
                </a:lnSpc>
              </a:pPr>
              <a:r>
                <a:rPr lang="en-US" sz="2200" b="0" strike="noStrike" spc="-1">
                  <a:solidFill>
                    <a:srgbClr val="0071C5"/>
                  </a:solidFill>
                  <a:latin typeface="Arial"/>
                  <a:ea typeface="DejaVu Sans"/>
                </a:rPr>
                <a:t>Kermany, Daniel; Zhang, Kang; Goldbaum, Michael (2018), “Labeled Optical Coherence Tomography (OCT) and Chest X-Ray Images for Classification”, Mendeley Data, v2 http://dx.doi.org/10.17632/rscbjbr9sj.2 </a:t>
              </a: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p:txBody>
        </p:sp>
        <p:sp>
          <p:nvSpPr>
            <p:cNvPr id="55" name="CustomShape 12"/>
            <p:cNvSpPr/>
            <p:nvPr/>
          </p:nvSpPr>
          <p:spPr>
            <a:xfrm>
              <a:off x="1272240" y="11140560"/>
              <a:ext cx="9880560" cy="264852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219600" tIns="109800" rIns="219600" bIns="109800" anchor="ct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56" name="CustomShape 13"/>
            <p:cNvSpPr/>
            <p:nvPr/>
          </p:nvSpPr>
          <p:spPr>
            <a:xfrm>
              <a:off x="21709440" y="4557960"/>
              <a:ext cx="9874440" cy="62694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14"/>
            <p:cNvSpPr/>
            <p:nvPr/>
          </p:nvSpPr>
          <p:spPr>
            <a:xfrm>
              <a:off x="11532960" y="11140560"/>
              <a:ext cx="4701600" cy="966636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219600" tIns="109800" rIns="219600" bIns="109800" anchor="b"/>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grpSp>
      <p:pic>
        <p:nvPicPr>
          <p:cNvPr id="58" name="Picture 19"/>
          <p:cNvPicPr/>
          <p:nvPr/>
        </p:nvPicPr>
        <p:blipFill>
          <a:blip r:embed="rId3"/>
          <a:stretch/>
        </p:blipFill>
        <p:spPr>
          <a:xfrm>
            <a:off x="28339920" y="1070640"/>
            <a:ext cx="3204000" cy="1510560"/>
          </a:xfrm>
          <a:prstGeom prst="rect">
            <a:avLst/>
          </a:prstGeom>
          <a:ln>
            <a:noFill/>
          </a:ln>
        </p:spPr>
      </p:pic>
      <p:pic>
        <p:nvPicPr>
          <p:cNvPr id="59" name="Picture 58"/>
          <p:cNvPicPr/>
          <p:nvPr/>
        </p:nvPicPr>
        <p:blipFill>
          <a:blip r:embed="rId4"/>
          <a:stretch/>
        </p:blipFill>
        <p:spPr>
          <a:xfrm>
            <a:off x="1270440" y="731520"/>
            <a:ext cx="1720440" cy="2229840"/>
          </a:xfrm>
          <a:prstGeom prst="rect">
            <a:avLst/>
          </a:prstGeom>
          <a:ln>
            <a:noFill/>
          </a:ln>
        </p:spPr>
      </p:pic>
      <p:pic>
        <p:nvPicPr>
          <p:cNvPr id="60" name="Picture 59"/>
          <p:cNvPicPr/>
          <p:nvPr/>
        </p:nvPicPr>
        <p:blipFill>
          <a:blip r:embed="rId5"/>
          <a:stretch/>
        </p:blipFill>
        <p:spPr>
          <a:xfrm>
            <a:off x="3393360" y="749520"/>
            <a:ext cx="2458080" cy="2085840"/>
          </a:xfrm>
          <a:prstGeom prst="rect">
            <a:avLst/>
          </a:prstGeom>
          <a:ln>
            <a:noFill/>
          </a:ln>
        </p:spPr>
      </p:pic>
      <p:sp>
        <p:nvSpPr>
          <p:cNvPr id="61" name="CustomShape 15"/>
          <p:cNvSpPr/>
          <p:nvPr/>
        </p:nvSpPr>
        <p:spPr>
          <a:xfrm>
            <a:off x="1177200" y="2834640"/>
            <a:ext cx="1931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latin typeface="Arial"/>
              </a:rPr>
              <a:t>Cairo University</a:t>
            </a:r>
            <a:endParaRPr lang="en-US" sz="1800" b="0" strike="noStrike" spc="-1">
              <a:latin typeface="Arial"/>
            </a:endParaRPr>
          </a:p>
        </p:txBody>
      </p:sp>
      <p:pic>
        <p:nvPicPr>
          <p:cNvPr id="62" name="Picture 61"/>
          <p:cNvPicPr/>
          <p:nvPr/>
        </p:nvPicPr>
        <p:blipFill>
          <a:blip r:embed="rId6"/>
          <a:stretch/>
        </p:blipFill>
        <p:spPr>
          <a:xfrm>
            <a:off x="14145840" y="21277440"/>
            <a:ext cx="4625280" cy="591480"/>
          </a:xfrm>
          <a:prstGeom prst="rect">
            <a:avLst/>
          </a:prstGeom>
          <a:ln>
            <a:noFill/>
          </a:ln>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691016" y="4725128"/>
            <a:ext cx="9492756" cy="1589689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10950</TotalTime>
  <Words>367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Intel Clear</vt:lpstr>
      <vt:lpstr>Symbol</vt:lpstr>
      <vt:lpstr>Times New Roman</vt:lpstr>
      <vt:lpstr>Wingdings</vt:lpstr>
      <vt:lpstr>Office Theme</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Troute, Maurice</dc:creator>
  <cp:keywords>CTPClassification=CTP_PUBLIC VisualMarkings= CTPClassification=CTP_NT</cp:keywords>
  <dc:description/>
  <cp:lastModifiedBy>lina sabboula</cp:lastModifiedBy>
  <cp:revision>32</cp:revision>
  <dcterms:created xsi:type="dcterms:W3CDTF">2017-05-23T21:55:36Z</dcterms:created>
  <dcterms:modified xsi:type="dcterms:W3CDTF">2018-05-10T20:44:13Z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15.0031</vt:lpwstr>
  </property>
  <property fmtid="{D5CDD505-2E9C-101B-9397-08002B2CF9AE}" pid="3" name="CTPClassification">
    <vt:lpwstr>CTP_NT</vt:lpwstr>
  </property>
  <property fmtid="{D5CDD505-2E9C-101B-9397-08002B2CF9AE}" pid="4" name="CTP_BU">
    <vt:lpwstr>NA</vt:lpwstr>
  </property>
  <property fmtid="{D5CDD505-2E9C-101B-9397-08002B2CF9AE}" pid="5" name="CTP_IDSID">
    <vt:lpwstr>NA</vt:lpwstr>
  </property>
  <property fmtid="{D5CDD505-2E9C-101B-9397-08002B2CF9AE}" pid="6" name="CTP_TimeStamp">
    <vt:lpwstr>2018-03-20 19:53:33Z</vt:lpwstr>
  </property>
  <property fmtid="{D5CDD505-2E9C-101B-9397-08002B2CF9AE}" pid="7" name="CTP_WWID">
    <vt:lpwstr>NA</vt:lpwstr>
  </property>
  <property fmtid="{D5CDD505-2E9C-101B-9397-08002B2CF9AE}" pid="8" name="Company">
    <vt:lpwstr>Intel Corporation</vt:lpwstr>
  </property>
  <property fmtid="{D5CDD505-2E9C-101B-9397-08002B2CF9AE}" pid="9" name="HiddenSlides">
    <vt:i4>0</vt:i4>
  </property>
  <property fmtid="{D5CDD505-2E9C-101B-9397-08002B2CF9AE}" pid="10" name="HyperlinksChanged">
    <vt:bool>false</vt:bool>
  </property>
  <property fmtid="{D5CDD505-2E9C-101B-9397-08002B2CF9AE}" pid="11" name="LinksUpToDate">
    <vt:bool>false</vt:bool>
  </property>
  <property fmtid="{D5CDD505-2E9C-101B-9397-08002B2CF9AE}" pid="12" name="MMClips">
    <vt:i4>0</vt:i4>
  </property>
  <property fmtid="{D5CDD505-2E9C-101B-9397-08002B2CF9AE}" pid="13" name="Notes">
    <vt:i4>1</vt:i4>
  </property>
  <property fmtid="{D5CDD505-2E9C-101B-9397-08002B2CF9AE}" pid="14" name="PresentationFormat">
    <vt:lpwstr>Custom</vt:lpwstr>
  </property>
  <property fmtid="{D5CDD505-2E9C-101B-9397-08002B2CF9AE}" pid="15" name="ScaleCrop">
    <vt:bool>false</vt:bool>
  </property>
  <property fmtid="{D5CDD505-2E9C-101B-9397-08002B2CF9AE}" pid="16" name="ShareDoc">
    <vt:bool>false</vt:bool>
  </property>
  <property fmtid="{D5CDD505-2E9C-101B-9397-08002B2CF9AE}" pid="17" name="Slides">
    <vt:i4>1</vt:i4>
  </property>
  <property fmtid="{D5CDD505-2E9C-101B-9397-08002B2CF9AE}" pid="18" name="TitusGUID">
    <vt:lpwstr>026eb711-9c8e-47a2-a2dd-b7edf1c80375</vt:lpwstr>
  </property>
</Properties>
</file>