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Lst>
  <p:sldSz cx="12192000" cy="6858000"/>
  <p:notesSz cx="6858000" cy="9144000"/>
  <p:custDataLst>
    <p:tags r:id="rId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ableStyles" Target="tableStyles.xml"/><Relationship Id="rId7" Type="http://schemas.openxmlformats.org/officeDocument/2006/relationships/tags" Target="tags/tag7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1.xml"/><Relationship Id="rId3" Type="http://schemas.openxmlformats.org/officeDocument/2006/relationships/tags" Target="../tags/tag2.xml"/><Relationship Id="rId4" Type="http://schemas.openxmlformats.org/officeDocument/2006/relationships/tags" Target="../tags/tag3.xml"/><Relationship Id="rId5" Type="http://schemas.openxmlformats.org/officeDocument/2006/relationships/tags" Target="../tags/tag4.xml"/><Relationship Id="rId6" Type="http://schemas.openxmlformats.org/officeDocument/2006/relationships/tags" Target="../tags/tag5.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48.xml"/><Relationship Id="rId3" Type="http://schemas.openxmlformats.org/officeDocument/2006/relationships/tags" Target="../tags/tag49.xml"/><Relationship Id="rId4" Type="http://schemas.openxmlformats.org/officeDocument/2006/relationships/tags" Target="../tags/tag50.xml"/><Relationship Id="rId5" Type="http://schemas.openxmlformats.org/officeDocument/2006/relationships/tags" Target="../tags/tag5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52.xml"/><Relationship Id="rId3" Type="http://schemas.openxmlformats.org/officeDocument/2006/relationships/tags" Target="../tags/tag53.xml"/><Relationship Id="rId4" Type="http://schemas.openxmlformats.org/officeDocument/2006/relationships/tags" Target="../tags/tag54.xml"/><Relationship Id="rId5" Type="http://schemas.openxmlformats.org/officeDocument/2006/relationships/tags" Target="../tags/tag55.xml"/><Relationship Id="rId6" Type="http://schemas.openxmlformats.org/officeDocument/2006/relationships/tags" Target="../tags/tag56.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6.xml"/><Relationship Id="rId3" Type="http://schemas.openxmlformats.org/officeDocument/2006/relationships/tags" Target="../tags/tag7.xml"/><Relationship Id="rId4" Type="http://schemas.openxmlformats.org/officeDocument/2006/relationships/tags" Target="../tags/tag8.xml"/><Relationship Id="rId5" Type="http://schemas.openxmlformats.org/officeDocument/2006/relationships/tags" Target="../tags/tag9.xml"/><Relationship Id="rId6" Type="http://schemas.openxmlformats.org/officeDocument/2006/relationships/tags" Target="../tags/tag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11.xml"/><Relationship Id="rId3" Type="http://schemas.openxmlformats.org/officeDocument/2006/relationships/tags" Target="../tags/tag12.xml"/><Relationship Id="rId4" Type="http://schemas.openxmlformats.org/officeDocument/2006/relationships/tags" Target="../tags/tag13.xml"/><Relationship Id="rId5" Type="http://schemas.openxmlformats.org/officeDocument/2006/relationships/tags" Target="../tags/tag14.xml"/><Relationship Id="rId6" Type="http://schemas.openxmlformats.org/officeDocument/2006/relationships/tags" Target="../tags/tag1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16.xml"/><Relationship Id="rId3" Type="http://schemas.openxmlformats.org/officeDocument/2006/relationships/tags" Target="../tags/tag17.xml"/><Relationship Id="rId4" Type="http://schemas.openxmlformats.org/officeDocument/2006/relationships/tags" Target="../tags/tag18.xml"/><Relationship Id="rId5" Type="http://schemas.openxmlformats.org/officeDocument/2006/relationships/tags" Target="../tags/tag19.xml"/><Relationship Id="rId6" Type="http://schemas.openxmlformats.org/officeDocument/2006/relationships/tags" Target="../tags/tag20.xml"/><Relationship Id="rId7" Type="http://schemas.openxmlformats.org/officeDocument/2006/relationships/tags" Target="../tags/tag2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22.xml"/><Relationship Id="rId3" Type="http://schemas.openxmlformats.org/officeDocument/2006/relationships/tags" Target="../tags/tag23.xml"/><Relationship Id="rId4" Type="http://schemas.openxmlformats.org/officeDocument/2006/relationships/tags" Target="../tags/tag24.xml"/><Relationship Id="rId5" Type="http://schemas.openxmlformats.org/officeDocument/2006/relationships/tags" Target="../tags/tag25.xml"/><Relationship Id="rId6" Type="http://schemas.openxmlformats.org/officeDocument/2006/relationships/tags" Target="../tags/tag26.xml"/><Relationship Id="rId7" Type="http://schemas.openxmlformats.org/officeDocument/2006/relationships/tags" Target="../tags/tag27.xml"/><Relationship Id="rId8" Type="http://schemas.openxmlformats.org/officeDocument/2006/relationships/tags" Target="../tags/tag28.xml"/><Relationship Id="rId9" Type="http://schemas.openxmlformats.org/officeDocument/2006/relationships/tags" Target="../tags/tag2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30.xml"/><Relationship Id="rId3" Type="http://schemas.openxmlformats.org/officeDocument/2006/relationships/tags" Target="../tags/tag31.xml"/><Relationship Id="rId4" Type="http://schemas.openxmlformats.org/officeDocument/2006/relationships/tags" Target="../tags/tag32.xml"/><Relationship Id="rId5" Type="http://schemas.openxmlformats.org/officeDocument/2006/relationships/tags" Target="../tags/tag3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34.xml"/><Relationship Id="rId3" Type="http://schemas.openxmlformats.org/officeDocument/2006/relationships/tags" Target="../tags/tag35.xml"/><Relationship Id="rId4" Type="http://schemas.openxmlformats.org/officeDocument/2006/relationships/tags" Target="../tags/tag3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37.xml"/><Relationship Id="rId3" Type="http://schemas.openxmlformats.org/officeDocument/2006/relationships/tags" Target="../tags/tag38.xml"/><Relationship Id="rId4" Type="http://schemas.openxmlformats.org/officeDocument/2006/relationships/tags" Target="../tags/tag39.xml"/><Relationship Id="rId5" Type="http://schemas.openxmlformats.org/officeDocument/2006/relationships/tags" Target="../tags/tag40.xml"/><Relationship Id="rId6" Type="http://schemas.openxmlformats.org/officeDocument/2006/relationships/tags" Target="../tags/tag41.xml"/><Relationship Id="rId7" Type="http://schemas.openxmlformats.org/officeDocument/2006/relationships/tags" Target="../tags/tag4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ags" Target="../tags/tag43.xml"/><Relationship Id="rId3" Type="http://schemas.openxmlformats.org/officeDocument/2006/relationships/tags" Target="../tags/tag44.xml"/><Relationship Id="rId4" Type="http://schemas.openxmlformats.org/officeDocument/2006/relationships/tags" Target="../tags/tag45.xml"/><Relationship Id="rId5" Type="http://schemas.openxmlformats.org/officeDocument/2006/relationships/tags" Target="../tags/tag46.xml"/><Relationship Id="rId6" Type="http://schemas.openxmlformats.org/officeDocument/2006/relationships/tags" Target="../tags/tag4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sp>
        <p:nvSpPr>
          <p:cNvPr id="2" name="矩形 1"/>
          <p:cNvSpPr/>
          <p:nvPr userDrawn="1"/>
        </p:nvSpPr>
        <p:spPr>
          <a:xfrm>
            <a:off x="0" y="0"/>
            <a:ext cx="12192000" cy="6858000"/>
          </a:xfrm>
          <a:prstGeom prst="rect">
            <a:avLst/>
          </a:prstGeom>
          <a:solidFill>
            <a:schemeClr val="accent1"/>
          </a:solidFill>
          <a:ln w="12700" cap="flat" cmpd="sng" algn="ctr">
            <a:noFill/>
            <a:prstDash val="solid"/>
            <a:miter lim="800000"/>
          </a:ln>
          <a:effectLst/>
          <a:extLst>
            <a:ext uri="{91240B29-F687-4F45-9708-019B960494DF}">
              <a14:hiddenLine xmlns:a14="http://schemas.microsoft.com/office/drawing/2010/main" w="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圆角 2"/>
          <p:cNvSpPr/>
          <p:nvPr userDrawn="1"/>
        </p:nvSpPr>
        <p:spPr>
          <a:xfrm>
            <a:off x="96456" y="92597"/>
            <a:ext cx="11999088" cy="6672806"/>
          </a:xfrm>
          <a:prstGeom prst="roundRect">
            <a:avLst>
              <a:gd name="adj" fmla="val 1344"/>
            </a:avLst>
          </a:prstGeom>
          <a:solidFill>
            <a:schemeClr val="bg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圆角 3"/>
          <p:cNvSpPr/>
          <p:nvPr userDrawn="1"/>
        </p:nvSpPr>
        <p:spPr>
          <a:xfrm>
            <a:off x="208280" y="787400"/>
            <a:ext cx="11775440" cy="5889894"/>
          </a:xfrm>
          <a:prstGeom prst="roundRect">
            <a:avLst>
              <a:gd name="adj" fmla="val 2868"/>
            </a:avLst>
          </a:prstGeom>
          <a:solidFill>
            <a:schemeClr val="bg1"/>
          </a:solidFill>
          <a:ln w="12700" cap="flat" cmpd="sng" algn="ctr">
            <a:noFill/>
            <a:prstDash val="solid"/>
            <a:miter lim="800000"/>
          </a:ln>
          <a:effectLst>
            <a:outerShdw blurRad="228600" sx="102000" sy="102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ags" Target="../tags/tag57.xml"/><Relationship Id="rId14" Type="http://schemas.openxmlformats.org/officeDocument/2006/relationships/tags" Target="../tags/tag58.xml"/><Relationship Id="rId15" Type="http://schemas.openxmlformats.org/officeDocument/2006/relationships/tags" Target="../tags/tag59.xml"/><Relationship Id="rId16" Type="http://schemas.openxmlformats.org/officeDocument/2006/relationships/tags" Target="../tags/tag60.xml"/><Relationship Id="rId17" Type="http://schemas.openxmlformats.org/officeDocument/2006/relationships/tags" Target="../tags/tag61.xml"/><Relationship Id="rId18" Type="http://schemas.openxmlformats.org/officeDocument/2006/relationships/tags" Target="../tags/tag62.xml"/><Relationship Id="rId19"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4"/>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tags" Target="../tags/tag63.xml"/><Relationship Id="rId10" Type="http://schemas.openxmlformats.org/officeDocument/2006/relationships/tags" Target="../tags/tag72.xml"/><Relationship Id="rId11" Type="http://schemas.openxmlformats.org/officeDocument/2006/relationships/slideLayout" Target="../slideLayouts/slideLayout12.xml"/><Relationship Id="rId2" Type="http://schemas.openxmlformats.org/officeDocument/2006/relationships/tags" Target="../tags/tag64.xml"/><Relationship Id="rId3" Type="http://schemas.openxmlformats.org/officeDocument/2006/relationships/tags" Target="../tags/tag65.xml"/><Relationship Id="rId4" Type="http://schemas.openxmlformats.org/officeDocument/2006/relationships/tags" Target="../tags/tag66.xml"/><Relationship Id="rId5" Type="http://schemas.openxmlformats.org/officeDocument/2006/relationships/tags" Target="../tags/tag67.xml"/><Relationship Id="rId6" Type="http://schemas.openxmlformats.org/officeDocument/2006/relationships/tags" Target="../tags/tag68.xml"/><Relationship Id="rId7" Type="http://schemas.openxmlformats.org/officeDocument/2006/relationships/tags" Target="../tags/tag69.xml"/><Relationship Id="rId8" Type="http://schemas.openxmlformats.org/officeDocument/2006/relationships/tags" Target="../tags/tag70.xml"/><Relationship Id="rId9"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文本框 7"/>
          <p:cNvSpPr txBox="1"/>
          <p:nvPr>
            <p:custDataLst>
              <p:tags r:id="rId1"/>
            </p:custDataLst>
          </p:nvPr>
        </p:nvSpPr>
        <p:spPr>
          <a:xfrm>
            <a:off x="609600" y="1273175"/>
            <a:ext cx="3246755" cy="460375"/>
          </a:xfrm>
          <a:prstGeom prst="rect">
            <a:avLst/>
          </a:prstGeom>
          <a:noFill/>
        </p:spPr>
        <p:txBody>
          <a:bodyPr wrap="square" rtlCol="0">
            <a:spAutoFit/>
          </a:bodyPr>
          <a:p>
            <a:pPr>
              <a:defRPr sz="2000" b="1">
                <a:solidFill>
                  <a:srgbClr val="6096E6"/>
                </a:solidFill>
                <a:latin typeface="微软雅黑"/>
              </a:defRPr>
            </a:pPr>
            <a:r>
              <a:t>研究背景</a:t>
            </a:r>
            <a:endParaRPr lang="en-US" altLang="zh-CN" sz="2400" b="1" dirty="0">
              <a:solidFill>
                <a:schemeClr val="accent1"/>
              </a:solidFill>
              <a:latin typeface="+mj-ea"/>
              <a:ea typeface="+mj-ea"/>
            </a:endParaRPr>
          </a:p>
        </p:txBody>
      </p:sp>
      <p:cxnSp>
        <p:nvCxnSpPr>
          <p:cNvPr id="46" name="直接连接符 45"/>
          <p:cNvCxnSpPr/>
          <p:nvPr>
            <p:custDataLst>
              <p:tags r:id="rId2"/>
            </p:custDataLst>
          </p:nvPr>
        </p:nvCxnSpPr>
        <p:spPr>
          <a:xfrm>
            <a:off x="73977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47" name="矩形 46"/>
          <p:cNvSpPr/>
          <p:nvPr>
            <p:custDataLst>
              <p:tags r:id="rId3"/>
            </p:custDataLst>
          </p:nvPr>
        </p:nvSpPr>
        <p:spPr>
          <a:xfrm>
            <a:off x="609600" y="2093595"/>
            <a:ext cx="4961255" cy="2222500"/>
          </a:xfrm>
          <a:prstGeom prst="rect">
            <a:avLst/>
          </a:prstGeom>
        </p:spPr>
        <p:txBody>
          <a:bodyPr wrap="square">
            <a:spAutoFit/>
          </a:bodyPr>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作为实现资金融通的中介机构，商业银行的经营状况与盈利水平对国家的资本市场有着重要影响。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利率是衡量国家经济的重要指标之一，其对国家经济实现均衡发展以及资源资金的合理配置具有重要导向意义。</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p:txBody>
      </p:sp>
      <p:cxnSp>
        <p:nvCxnSpPr>
          <p:cNvPr id="48" name="直接连接符 47"/>
          <p:cNvCxnSpPr/>
          <p:nvPr>
            <p:custDataLst>
              <p:tags r:id="rId4"/>
            </p:custDataLst>
          </p:nvPr>
        </p:nvCxnSpPr>
        <p:spPr>
          <a:xfrm>
            <a:off x="73977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0" name="文本框 7"/>
          <p:cNvSpPr txBox="1"/>
          <p:nvPr>
            <p:custDataLst>
              <p:tags r:id="rId5"/>
            </p:custDataLst>
          </p:nvPr>
        </p:nvSpPr>
        <p:spPr>
          <a:xfrm>
            <a:off x="6192520" y="1273175"/>
            <a:ext cx="3246755" cy="460375"/>
          </a:xfrm>
          <a:prstGeom prst="rect">
            <a:avLst/>
          </a:prstGeom>
          <a:noFill/>
        </p:spPr>
        <p:txBody>
          <a:bodyPr wrap="square" rtlCol="0">
            <a:spAutoFit/>
          </a:bodyPr>
          <a:p>
            <a:pPr>
              <a:defRPr sz="2000" b="1">
                <a:solidFill>
                  <a:srgbClr val="6096E6"/>
                </a:solidFill>
                <a:latin typeface="微软雅黑"/>
              </a:defRPr>
            </a:pPr>
            <a:r>
              <a:t>研究问题</a:t>
            </a:r>
            <a:endParaRPr lang="en-US" altLang="zh-CN" sz="2400" b="1" dirty="0">
              <a:solidFill>
                <a:schemeClr val="accent1"/>
              </a:solidFill>
              <a:latin typeface="+mj-ea"/>
              <a:ea typeface="+mj-ea"/>
            </a:endParaRPr>
          </a:p>
        </p:txBody>
      </p:sp>
      <p:cxnSp>
        <p:nvCxnSpPr>
          <p:cNvPr id="66" name="直接连接符 65"/>
          <p:cNvCxnSpPr/>
          <p:nvPr>
            <p:custDataLst>
              <p:tags r:id="rId6"/>
            </p:custDataLst>
          </p:nvPr>
        </p:nvCxnSpPr>
        <p:spPr>
          <a:xfrm>
            <a:off x="6322695" y="1906905"/>
            <a:ext cx="4411980"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7" name="矩形 66"/>
          <p:cNvSpPr/>
          <p:nvPr>
            <p:custDataLst>
              <p:tags r:id="rId7"/>
            </p:custDataLst>
          </p:nvPr>
        </p:nvSpPr>
        <p:spPr>
          <a:xfrm>
            <a:off x="6192520" y="2093595"/>
            <a:ext cx="4961255" cy="2222500"/>
          </a:xfrm>
          <a:prstGeom prst="rect">
            <a:avLst/>
          </a:prstGeom>
        </p:spPr>
        <p:txBody>
          <a:bodyPr wrap="square">
            <a:spAutoFit/>
          </a:bodyPr>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利率市场化进程对于商业银行盈利水平产生的影响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互联网金融发展对于商业银行盈利水平产生的影响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defRPr sz="1400" b="0">
                <a:solidFill>
                  <a:srgbClr val="000000"/>
                </a:solidFill>
                <a:latin typeface="微软雅黑"/>
              </a:defRPr>
            </a:pPr>
            <a:r>
              <a:t>互联网金融发展对于利率市场化产生的影响</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a:p>
            <a:pPr marL="285750" indent="-285750">
              <a:lnSpc>
                <a:spcPct val="150000"/>
              </a:lnSpc>
              <a:spcAft>
                <a:spcPts val="300"/>
              </a:spcAft>
              <a:buClr>
                <a:srgbClr val="1B3868"/>
              </a:buClr>
              <a:buFont typeface="Wingdings" panose="05000000000000000000" charset="0"/>
              <a:buChar char="u"/>
            </a:pPr>
            <a:r>
              <a:rPr lang="en-US" altLang="zh-CN" sz="1400">
                <a:solidFill>
                  <a:schemeClr val="tx1">
                    <a:lumMod val="85000"/>
                    <a:lumOff val="15000"/>
                  </a:schemeClr>
                </a:solidFill>
                <a:uFillTx/>
                <a:latin typeface="微软雅黑" panose="020B0503020204020204" charset="-122"/>
                <a:ea typeface="微软雅黑" panose="020B0503020204020204" charset="-122"/>
              </a:rPr>
              <a:t>hello</a:t>
            </a:r>
            <a:endParaRPr lang="en-US" altLang="zh-CN" sz="1400">
              <a:solidFill>
                <a:schemeClr val="tx1">
                  <a:lumMod val="85000"/>
                  <a:lumOff val="15000"/>
                </a:schemeClr>
              </a:solidFill>
              <a:uFillTx/>
              <a:latin typeface="微软雅黑" panose="020B0503020204020204" charset="-122"/>
              <a:ea typeface="微软雅黑" panose="020B0503020204020204" charset="-122"/>
            </a:endParaRPr>
          </a:p>
        </p:txBody>
      </p:sp>
      <p:cxnSp>
        <p:nvCxnSpPr>
          <p:cNvPr id="68" name="直接连接符 67"/>
          <p:cNvCxnSpPr/>
          <p:nvPr>
            <p:custDataLst>
              <p:tags r:id="rId8"/>
            </p:custDataLst>
          </p:nvPr>
        </p:nvCxnSpPr>
        <p:spPr>
          <a:xfrm>
            <a:off x="6322695" y="1906905"/>
            <a:ext cx="538480"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custDataLst>
              <p:tags r:id="rId9"/>
            </p:custDataLst>
          </p:nvPr>
        </p:nvCxnSpPr>
        <p:spPr>
          <a:xfrm>
            <a:off x="340874" y="243311"/>
            <a:ext cx="0" cy="345325"/>
          </a:xfrm>
          <a:prstGeom prst="line">
            <a:avLst/>
          </a:prstGeom>
          <a:ln w="92075">
            <a:solidFill>
              <a:srgbClr val="2D83B6"/>
            </a:solidFill>
          </a:ln>
        </p:spPr>
        <p:style>
          <a:lnRef idx="1">
            <a:schemeClr val="accent1"/>
          </a:lnRef>
          <a:fillRef idx="0">
            <a:schemeClr val="accent1"/>
          </a:fillRef>
          <a:effectRef idx="0">
            <a:schemeClr val="accent1"/>
          </a:effectRef>
          <a:fontRef idx="minor">
            <a:schemeClr val="tx1"/>
          </a:fontRef>
        </p:style>
      </p:cxnSp>
      <p:sp>
        <p:nvSpPr>
          <p:cNvPr id="25" name="文本框 24"/>
          <p:cNvSpPr txBox="1"/>
          <p:nvPr>
            <p:custDataLst>
              <p:tags r:id="rId10"/>
            </p:custDataLst>
          </p:nvPr>
        </p:nvSpPr>
        <p:spPr>
          <a:xfrm>
            <a:off x="507365" y="224155"/>
            <a:ext cx="11356340" cy="398780"/>
          </a:xfrm>
          <a:prstGeom prst="rect">
            <a:avLst/>
          </a:prstGeom>
          <a:noFill/>
        </p:spPr>
        <p:txBody>
          <a:bodyPr wrap="square" rtlCol="0">
            <a:spAutoFit/>
          </a:bodyPr>
          <a:p>
            <a:pPr>
              <a:defRPr sz="2000" b="1">
                <a:solidFill>
                  <a:srgbClr val="000000"/>
                </a:solidFill>
                <a:latin typeface="微软雅黑"/>
              </a:defRPr>
            </a:pPr>
            <a:r>
              <a:t>研究背景与研究问题</a:t>
            </a:r>
            <a:endParaRPr lang="zh-CN" altLang="en-US" sz="2000" dirty="0">
              <a:latin typeface="OPPOSans B" panose="00020600040101010101" pitchFamily="18" charset="-122"/>
              <a:ea typeface="OPPOSans B" panose="00020600040101010101" pitchFamily="18" charset="-122"/>
              <a:cs typeface="OPPOSans B" panose="00020600040101010101" pitchFamily="18"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COMMONDATA" val="eyJoZGlkIjoiYjMzNDVlOTc5MDI2NjU2YTAzZGY5NTQ4OWY0NTNmYjQifQ=="/>
  <p:tag name="KSO_WPP_MARK_KEY" val="6c2bfd78-ab95-4a84-b5d8-6e0fc9930de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68</Words>
  <Application>WPS 演示</Application>
  <PresentationFormat>宽屏</PresentationFormat>
  <Paragraphs>20</Paragraphs>
  <Slides>1</Slides>
  <Notes>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宋体</vt:lpstr>
      <vt:lpstr>Wingdings</vt:lpstr>
      <vt:lpstr>Wingdings</vt:lpstr>
      <vt:lpstr>微软雅黑</vt:lpstr>
      <vt:lpstr>OPPOSans B</vt:lpstr>
      <vt:lpstr>Arial Unicode MS</vt:lpstr>
      <vt:lpstr>Calibri</vt:lpstr>
      <vt:lpstr>Office 主题​​</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old white</cp:lastModifiedBy>
  <cp:revision>158</cp:revision>
  <dcterms:created xsi:type="dcterms:W3CDTF">2019-06-19T02:08:00Z</dcterms:created>
  <dcterms:modified xsi:type="dcterms:W3CDTF">2023-04-28T13:26:49Z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2052-11.1.0.14036</vt:lpwstr>
  </property>
  <property fmtid="{D5CDD505-2E9C-101B-9397-08002B2CF9AE}" pid="3" name="ICV">
    <vt:lpwstr>2714BC2042754196817988410A36725A</vt:lpwstr>
  </property>
</Properties>
</file>