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Lst>
  <p:sldSz cx="12192000" cy="6858000"/>
  <p:notesSz cx="6858000" cy="9144000"/>
  <p:custDataLst>
    <p:tags r:id="rId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ableStyles" Target="tableStyles.xml"/><Relationship Id="rId7" Type="http://schemas.openxmlformats.org/officeDocument/2006/relationships/tags" Target="tags/tag7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1.xml"/><Relationship Id="rId3" Type="http://schemas.openxmlformats.org/officeDocument/2006/relationships/tags" Target="../tags/tag2.xml"/><Relationship Id="rId4" Type="http://schemas.openxmlformats.org/officeDocument/2006/relationships/tags" Target="../tags/tag3.xml"/><Relationship Id="rId5" Type="http://schemas.openxmlformats.org/officeDocument/2006/relationships/tags" Target="../tags/tag4.xml"/><Relationship Id="rId6" Type="http://schemas.openxmlformats.org/officeDocument/2006/relationships/tags" Target="../tags/tag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48.xml"/><Relationship Id="rId3" Type="http://schemas.openxmlformats.org/officeDocument/2006/relationships/tags" Target="../tags/tag49.xml"/><Relationship Id="rId4" Type="http://schemas.openxmlformats.org/officeDocument/2006/relationships/tags" Target="../tags/tag50.xml"/><Relationship Id="rId5" Type="http://schemas.openxmlformats.org/officeDocument/2006/relationships/tags" Target="../tags/tag5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52.xml"/><Relationship Id="rId3" Type="http://schemas.openxmlformats.org/officeDocument/2006/relationships/tags" Target="../tags/tag53.xml"/><Relationship Id="rId4" Type="http://schemas.openxmlformats.org/officeDocument/2006/relationships/tags" Target="../tags/tag54.xml"/><Relationship Id="rId5" Type="http://schemas.openxmlformats.org/officeDocument/2006/relationships/tags" Target="../tags/tag55.xml"/><Relationship Id="rId6" Type="http://schemas.openxmlformats.org/officeDocument/2006/relationships/tags" Target="../tags/tag5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6.xml"/><Relationship Id="rId3" Type="http://schemas.openxmlformats.org/officeDocument/2006/relationships/tags" Target="../tags/tag7.xml"/><Relationship Id="rId4" Type="http://schemas.openxmlformats.org/officeDocument/2006/relationships/tags" Target="../tags/tag8.xml"/><Relationship Id="rId5" Type="http://schemas.openxmlformats.org/officeDocument/2006/relationships/tags" Target="../tags/tag9.xml"/><Relationship Id="rId6" Type="http://schemas.openxmlformats.org/officeDocument/2006/relationships/tags" Target="../tags/tag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11.xml"/><Relationship Id="rId3" Type="http://schemas.openxmlformats.org/officeDocument/2006/relationships/tags" Target="../tags/tag12.xml"/><Relationship Id="rId4" Type="http://schemas.openxmlformats.org/officeDocument/2006/relationships/tags" Target="../tags/tag13.xml"/><Relationship Id="rId5" Type="http://schemas.openxmlformats.org/officeDocument/2006/relationships/tags" Target="../tags/tag14.xml"/><Relationship Id="rId6" Type="http://schemas.openxmlformats.org/officeDocument/2006/relationships/tags" Target="../tags/tag1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16.xml"/><Relationship Id="rId3" Type="http://schemas.openxmlformats.org/officeDocument/2006/relationships/tags" Target="../tags/tag17.xml"/><Relationship Id="rId4" Type="http://schemas.openxmlformats.org/officeDocument/2006/relationships/tags" Target="../tags/tag18.xml"/><Relationship Id="rId5" Type="http://schemas.openxmlformats.org/officeDocument/2006/relationships/tags" Target="../tags/tag19.xml"/><Relationship Id="rId6" Type="http://schemas.openxmlformats.org/officeDocument/2006/relationships/tags" Target="../tags/tag20.xml"/><Relationship Id="rId7"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22.xml"/><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tags" Target="../tags/tag25.xml"/><Relationship Id="rId6" Type="http://schemas.openxmlformats.org/officeDocument/2006/relationships/tags" Target="../tags/tag26.xml"/><Relationship Id="rId7" Type="http://schemas.openxmlformats.org/officeDocument/2006/relationships/tags" Target="../tags/tag27.xml"/><Relationship Id="rId8" Type="http://schemas.openxmlformats.org/officeDocument/2006/relationships/tags" Target="../tags/tag28.xml"/><Relationship Id="rId9"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30.xml"/><Relationship Id="rId3" Type="http://schemas.openxmlformats.org/officeDocument/2006/relationships/tags" Target="../tags/tag31.xml"/><Relationship Id="rId4" Type="http://schemas.openxmlformats.org/officeDocument/2006/relationships/tags" Target="../tags/tag32.xml"/><Relationship Id="rId5" Type="http://schemas.openxmlformats.org/officeDocument/2006/relationships/tags" Target="../tags/tag3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34.xml"/><Relationship Id="rId3" Type="http://schemas.openxmlformats.org/officeDocument/2006/relationships/tags" Target="../tags/tag35.xml"/><Relationship Id="rId4" Type="http://schemas.openxmlformats.org/officeDocument/2006/relationships/tags" Target="../tags/tag3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37.xml"/><Relationship Id="rId3" Type="http://schemas.openxmlformats.org/officeDocument/2006/relationships/tags" Target="../tags/tag38.xml"/><Relationship Id="rId4" Type="http://schemas.openxmlformats.org/officeDocument/2006/relationships/tags" Target="../tags/tag39.xml"/><Relationship Id="rId5" Type="http://schemas.openxmlformats.org/officeDocument/2006/relationships/tags" Target="../tags/tag40.xml"/><Relationship Id="rId6" Type="http://schemas.openxmlformats.org/officeDocument/2006/relationships/tags" Target="../tags/tag41.xml"/><Relationship Id="rId7" Type="http://schemas.openxmlformats.org/officeDocument/2006/relationships/tags" Target="../tags/tag4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43.xml"/><Relationship Id="rId3" Type="http://schemas.openxmlformats.org/officeDocument/2006/relationships/tags" Target="../tags/tag44.xml"/><Relationship Id="rId4" Type="http://schemas.openxmlformats.org/officeDocument/2006/relationships/tags" Target="../tags/tag45.xml"/><Relationship Id="rId5" Type="http://schemas.openxmlformats.org/officeDocument/2006/relationships/tags" Target="../tags/tag46.xml"/><Relationship Id="rId6" Type="http://schemas.openxmlformats.org/officeDocument/2006/relationships/tags" Target="../tags/tag4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96456" y="92597"/>
            <a:ext cx="11999088" cy="6672806"/>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userDrawn="1"/>
        </p:nvSpPr>
        <p:spPr>
          <a:xfrm>
            <a:off x="208280" y="787400"/>
            <a:ext cx="11775440" cy="5889894"/>
          </a:xfrm>
          <a:prstGeom prst="roundRect">
            <a:avLst>
              <a:gd name="adj" fmla="val 2868"/>
            </a:avLst>
          </a:prstGeom>
          <a:solidFill>
            <a:schemeClr val="bg1"/>
          </a:solidFill>
          <a:ln w="12700" cap="flat" cmpd="sng" algn="ctr">
            <a:noFill/>
            <a:prstDash val="solid"/>
            <a:miter lim="800000"/>
          </a:ln>
          <a:effectLst>
            <a:outerShdw blurRad="2286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ags" Target="../tags/tag57.xml"/><Relationship Id="rId14" Type="http://schemas.openxmlformats.org/officeDocument/2006/relationships/tags" Target="../tags/tag58.xml"/><Relationship Id="rId15" Type="http://schemas.openxmlformats.org/officeDocument/2006/relationships/tags" Target="../tags/tag59.xml"/><Relationship Id="rId16" Type="http://schemas.openxmlformats.org/officeDocument/2006/relationships/tags" Target="../tags/tag60.xml"/><Relationship Id="rId17" Type="http://schemas.openxmlformats.org/officeDocument/2006/relationships/tags" Target="../tags/tag61.xml"/><Relationship Id="rId18" Type="http://schemas.openxmlformats.org/officeDocument/2006/relationships/tags" Target="../tags/tag62.xml"/><Relationship Id="rId19"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63.xml"/><Relationship Id="rId10" Type="http://schemas.openxmlformats.org/officeDocument/2006/relationships/tags" Target="../tags/tag72.xml"/><Relationship Id="rId11" Type="http://schemas.openxmlformats.org/officeDocument/2006/relationships/slideLayout" Target="../slideLayouts/slideLayout12.xml"/><Relationship Id="rId2" Type="http://schemas.openxmlformats.org/officeDocument/2006/relationships/tags" Target="../tags/tag64.xml"/><Relationship Id="rId3" Type="http://schemas.openxmlformats.org/officeDocument/2006/relationships/tags" Target="../tags/tag65.xml"/><Relationship Id="rId4" Type="http://schemas.openxmlformats.org/officeDocument/2006/relationships/tags" Target="../tags/tag66.xml"/><Relationship Id="rId5" Type="http://schemas.openxmlformats.org/officeDocument/2006/relationships/tags" Target="../tags/tag67.xml"/><Relationship Id="rId6" Type="http://schemas.openxmlformats.org/officeDocument/2006/relationships/tags" Target="../tags/tag68.xml"/><Relationship Id="rId7" Type="http://schemas.openxmlformats.org/officeDocument/2006/relationships/tags" Target="../tags/tag69.xml"/><Relationship Id="rId8" Type="http://schemas.openxmlformats.org/officeDocument/2006/relationships/tags" Target="../tags/tag70.xml"/><Relationship Id="rId9"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7"/>
          <p:cNvSpPr txBox="1"/>
          <p:nvPr>
            <p:custDataLst>
              <p:tags r:id="rId1"/>
            </p:custDataLst>
          </p:nvPr>
        </p:nvSpPr>
        <p:spPr>
          <a:xfrm>
            <a:off x="609600" y="1273175"/>
            <a:ext cx="3246755" cy="460375"/>
          </a:xfrm>
          <a:prstGeom prst="rect">
            <a:avLst/>
          </a:prstGeom>
          <a:noFill/>
        </p:spPr>
        <p:txBody>
          <a:bodyPr wrap="square" rtlCol="0">
            <a:spAutoFit/>
          </a:bodyPr>
          <a:p>
            <a:pPr>
              <a:defRPr sz="2000" b="1">
                <a:solidFill>
                  <a:srgbClr val="6096E6"/>
                </a:solidFill>
                <a:latin typeface="微软雅黑"/>
              </a:defRPr>
            </a:pPr>
            <a:r>
              <a:t>研究内容</a:t>
            </a:r>
            <a:endParaRPr lang="en-US" altLang="zh-CN" sz="2400" b="1" dirty="0">
              <a:solidFill>
                <a:schemeClr val="accent1"/>
              </a:solidFill>
              <a:latin typeface="+mj-ea"/>
              <a:ea typeface="+mj-ea"/>
            </a:endParaRPr>
          </a:p>
        </p:txBody>
      </p:sp>
      <p:cxnSp>
        <p:nvCxnSpPr>
          <p:cNvPr id="46" name="直接连接符 45"/>
          <p:cNvCxnSpPr/>
          <p:nvPr>
            <p:custDataLst>
              <p:tags r:id="rId2"/>
            </p:custDataLst>
          </p:nvPr>
        </p:nvCxnSpPr>
        <p:spPr>
          <a:xfrm>
            <a:off x="739775" y="1906905"/>
            <a:ext cx="44119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矩形 46"/>
          <p:cNvSpPr/>
          <p:nvPr>
            <p:custDataLst>
              <p:tags r:id="rId3"/>
            </p:custDataLst>
          </p:nvPr>
        </p:nvSpPr>
        <p:spPr>
          <a:xfrm>
            <a:off x="609600" y="2093595"/>
            <a:ext cx="4961255" cy="2222500"/>
          </a:xfrm>
          <a:prstGeom prst="rect">
            <a:avLst/>
          </a:prstGeom>
        </p:spPr>
        <p:txBody>
          <a:bodyPr wrap="square">
            <a:spAutoFit/>
          </a:bodyPr>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第三章为影响机制分析。而后我们在第二节对利率市场化对商业银行传统业务、收入结构、风险等方面的影响进行了分析，阐述了市场化进程对于盈利水平影响的作用机制。</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第五章为实证分析部分，本文在此章将对数据进行回归分析，并对回归结果进行分析与提出建议。</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p:txBody>
      </p:sp>
      <p:cxnSp>
        <p:nvCxnSpPr>
          <p:cNvPr id="48" name="直接连接符 47"/>
          <p:cNvCxnSpPr/>
          <p:nvPr>
            <p:custDataLst>
              <p:tags r:id="rId4"/>
            </p:custDataLst>
          </p:nvPr>
        </p:nvCxnSpPr>
        <p:spPr>
          <a:xfrm>
            <a:off x="739775" y="1906905"/>
            <a:ext cx="53848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文本框 7"/>
          <p:cNvSpPr txBox="1"/>
          <p:nvPr>
            <p:custDataLst>
              <p:tags r:id="rId5"/>
            </p:custDataLst>
          </p:nvPr>
        </p:nvSpPr>
        <p:spPr>
          <a:xfrm>
            <a:off x="6192520" y="1273175"/>
            <a:ext cx="3246755" cy="460375"/>
          </a:xfrm>
          <a:prstGeom prst="rect">
            <a:avLst/>
          </a:prstGeom>
          <a:noFill/>
        </p:spPr>
        <p:txBody>
          <a:bodyPr wrap="square" rtlCol="0">
            <a:spAutoFit/>
          </a:bodyPr>
          <a:p>
            <a:pPr>
              <a:defRPr sz="2000" b="1">
                <a:solidFill>
                  <a:srgbClr val="6096E6"/>
                </a:solidFill>
                <a:latin typeface="微软雅黑"/>
              </a:defRPr>
            </a:pPr>
            <a:r>
              <a:t>研究方法</a:t>
            </a:r>
            <a:endParaRPr lang="en-US" altLang="zh-CN" sz="2400" b="1" dirty="0">
              <a:solidFill>
                <a:schemeClr val="accent1"/>
              </a:solidFill>
              <a:latin typeface="+mj-ea"/>
              <a:ea typeface="+mj-ea"/>
            </a:endParaRPr>
          </a:p>
        </p:txBody>
      </p:sp>
      <p:cxnSp>
        <p:nvCxnSpPr>
          <p:cNvPr id="66" name="直接连接符 65"/>
          <p:cNvCxnSpPr/>
          <p:nvPr>
            <p:custDataLst>
              <p:tags r:id="rId6"/>
            </p:custDataLst>
          </p:nvPr>
        </p:nvCxnSpPr>
        <p:spPr>
          <a:xfrm>
            <a:off x="6322695" y="1906905"/>
            <a:ext cx="44119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矩形 66"/>
          <p:cNvSpPr/>
          <p:nvPr>
            <p:custDataLst>
              <p:tags r:id="rId7"/>
            </p:custDataLst>
          </p:nvPr>
        </p:nvSpPr>
        <p:spPr>
          <a:xfrm>
            <a:off x="6192520" y="2093595"/>
            <a:ext cx="4961255" cy="2222500"/>
          </a:xfrm>
          <a:prstGeom prst="rect">
            <a:avLst/>
          </a:prstGeom>
        </p:spPr>
        <p:txBody>
          <a:bodyPr wrap="square">
            <a:spAutoFit/>
          </a:bodyPr>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本文对我国利率市场化以及互联网金融的发展历程进行回顾整理，对上市商业银行的经营状况以及收入结构进行探究分析，探究出能够代表上述大背景的财务指标作为解释变量，并对商业银行盈利水平受到影响的作用机制以及可能存在的风险进行了分析。</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p:txBody>
      </p:sp>
      <p:cxnSp>
        <p:nvCxnSpPr>
          <p:cNvPr id="68" name="直接连接符 67"/>
          <p:cNvCxnSpPr/>
          <p:nvPr>
            <p:custDataLst>
              <p:tags r:id="rId8"/>
            </p:custDataLst>
          </p:nvPr>
        </p:nvCxnSpPr>
        <p:spPr>
          <a:xfrm>
            <a:off x="6322695" y="1906905"/>
            <a:ext cx="53848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9"/>
            </p:custDataLst>
          </p:nvPr>
        </p:nvCxnSpPr>
        <p:spPr>
          <a:xfrm>
            <a:off x="340874" y="243311"/>
            <a:ext cx="0" cy="345325"/>
          </a:xfrm>
          <a:prstGeom prst="line">
            <a:avLst/>
          </a:prstGeom>
          <a:ln w="92075">
            <a:solidFill>
              <a:srgbClr val="2D83B6"/>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10"/>
            </p:custDataLst>
          </p:nvPr>
        </p:nvSpPr>
        <p:spPr>
          <a:xfrm>
            <a:off x="507365" y="224155"/>
            <a:ext cx="11356340" cy="398780"/>
          </a:xfrm>
          <a:prstGeom prst="rect">
            <a:avLst/>
          </a:prstGeom>
          <a:noFill/>
        </p:spPr>
        <p:txBody>
          <a:bodyPr wrap="square" rtlCol="0">
            <a:spAutoFit/>
          </a:bodyPr>
          <a:p>
            <a:pPr>
              <a:defRPr sz="2000" b="1">
                <a:solidFill>
                  <a:srgbClr val="000000"/>
                </a:solidFill>
                <a:latin typeface="微软雅黑"/>
              </a:defRPr>
            </a:pPr>
            <a:r>
              <a:t>研究内容与研究方法</a:t>
            </a:r>
            <a:endParaRPr lang="zh-CN" altLang="en-US" sz="2000" dirty="0">
              <a:latin typeface="OPPOSans B" panose="00020600040101010101" pitchFamily="18" charset="-122"/>
              <a:ea typeface="OPPOSans B" panose="00020600040101010101" pitchFamily="18" charset="-122"/>
              <a:cs typeface="OPPOSans B"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COMMONDATA" val="eyJoZGlkIjoiYjMzNDVlOTc5MDI2NjU2YTAzZGY5NTQ4OWY0NTNmYjQifQ=="/>
  <p:tag name="KSO_WPP_MARK_KEY" val="6c2bfd78-ab95-4a84-b5d8-6e0fc9930de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Words>
  <Application>WPS 演示</Application>
  <PresentationFormat>宽屏</PresentationFormat>
  <Paragraphs>20</Paragraphs>
  <Slides>1</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宋体</vt:lpstr>
      <vt:lpstr>Wingdings</vt:lpstr>
      <vt:lpstr>Wingdings</vt:lpstr>
      <vt:lpstr>微软雅黑</vt:lpstr>
      <vt:lpstr>OPPOSans B</vt:lpstr>
      <vt:lpstr>Arial Unicode MS</vt:lpstr>
      <vt:lpstr>Calibri</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old white</cp:lastModifiedBy>
  <cp:revision>158</cp:revision>
  <dcterms:created xsi:type="dcterms:W3CDTF">2019-06-19T02:08:00Z</dcterms:created>
  <dcterms:modified xsi:type="dcterms:W3CDTF">2023-04-28T13:26:49Z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2714BC2042754196817988410A36725A</vt:lpwstr>
  </property>
</Properties>
</file>