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custDataLst>
    <p:tags r:id="rId1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118" d="100"/>
          <a:sy n="118" d="100"/>
        </p:scale>
        <p:origin x="390" y="108"/>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2023/7/31</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2023/7/31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2023/7/31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过渡页">
    <p:spTree>
      <p:nvGrpSpPr>
        <p:cNvPr id="1" name=""/>
        <p:cNvGrpSpPr/>
        <p:nvPr/>
      </p:nvGrpSpPr>
      <p:grpSpPr>
        <a:xfrm>
          <a:off x="0" y="0"/>
          <a:ext cx="0" cy="0"/>
          <a:chOff x="0" y="0"/>
          <a:chExt cx="0" cy="0"/>
        </a:xfrm>
      </p:grpSpPr>
      <p:grpSp>
        <p:nvGrpSpPr>
          <p:cNvPr id="4" name="组合 3"/>
          <p:cNvGrpSpPr/>
          <p:nvPr userDrawn="1"/>
        </p:nvGrpSpPr>
        <p:grpSpPr>
          <a:xfrm>
            <a:off x="1" y="4876800"/>
            <a:ext cx="12191999" cy="1981200"/>
            <a:chOff x="1" y="4876800"/>
            <a:chExt cx="12191999" cy="198120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1" y="4876800"/>
              <a:ext cx="3402060" cy="1981199"/>
            </a:xfrm>
            <a:prstGeom prst="rect">
              <a:avLst/>
            </a:prstGeom>
          </p:spPr>
        </p:pic>
        <p:pic>
          <p:nvPicPr>
            <p:cNvPr id="3" name="图片 2"/>
            <p:cNvPicPr>
              <a:picLocks noChangeAspect="1"/>
            </p:cNvPicPr>
            <p:nvPr userDrawn="1"/>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flipH="1">
              <a:off x="8789940" y="4876801"/>
              <a:ext cx="3402060" cy="1981199"/>
            </a:xfrm>
            <a:prstGeom prst="rect">
              <a:avLst/>
            </a:prstGeom>
          </p:spPr>
        </p:pic>
      </p:grpSp>
      <p:grpSp>
        <p:nvGrpSpPr>
          <p:cNvPr id="5" name="组合 4"/>
          <p:cNvGrpSpPr/>
          <p:nvPr userDrawn="1"/>
        </p:nvGrpSpPr>
        <p:grpSpPr>
          <a:xfrm flipV="1">
            <a:off x="0" y="0"/>
            <a:ext cx="12191999" cy="1981200"/>
            <a:chOff x="1" y="4876800"/>
            <a:chExt cx="12191999" cy="1981200"/>
          </a:xfrm>
        </p:grpSpPr>
        <p:pic>
          <p:nvPicPr>
            <p:cNvPr id="6" name="图片 5"/>
            <p:cNvPicPr>
              <a:picLocks noChangeAspect="1"/>
            </p:cNvPicPr>
            <p:nvPr userDrawn="1"/>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1" y="4876800"/>
              <a:ext cx="3402060" cy="1981199"/>
            </a:xfrm>
            <a:prstGeom prst="rect">
              <a:avLst/>
            </a:prstGeom>
          </p:spPr>
        </p:pic>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flipH="1">
              <a:off x="8789940" y="4876801"/>
              <a:ext cx="3402060" cy="1981199"/>
            </a:xfrm>
            <a:prstGeom prst="rect">
              <a:avLst/>
            </a:prstGeom>
          </p:spPr>
        </p:pic>
      </p:grpSp>
      <p:grpSp>
        <p:nvGrpSpPr>
          <p:cNvPr id="8" name="组合 7"/>
          <p:cNvGrpSpPr/>
          <p:nvPr userDrawn="1"/>
        </p:nvGrpSpPr>
        <p:grpSpPr>
          <a:xfrm>
            <a:off x="0" y="1617884"/>
            <a:ext cx="12192000" cy="3622232"/>
            <a:chOff x="0" y="1306175"/>
            <a:chExt cx="12192000" cy="3622232"/>
          </a:xfrm>
        </p:grpSpPr>
        <p:sp>
          <p:nvSpPr>
            <p:cNvPr id="9" name="矩形 8"/>
            <p:cNvSpPr/>
            <p:nvPr/>
          </p:nvSpPr>
          <p:spPr>
            <a:xfrm>
              <a:off x="0" y="2420919"/>
              <a:ext cx="12192000" cy="25074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君黑-45简" panose="020B0604020202020204" pitchFamily="34" charset="-122"/>
              </a:endParaRPr>
            </a:p>
          </p:txBody>
        </p:sp>
        <p:grpSp>
          <p:nvGrpSpPr>
            <p:cNvPr id="13" name="组合 12"/>
            <p:cNvGrpSpPr/>
            <p:nvPr/>
          </p:nvGrpSpPr>
          <p:grpSpPr>
            <a:xfrm rot="5400000">
              <a:off x="5207336" y="1185501"/>
              <a:ext cx="1777318" cy="2018666"/>
              <a:chOff x="622618" y="3276598"/>
              <a:chExt cx="1663995" cy="1249047"/>
            </a:xfrm>
          </p:grpSpPr>
          <p:sp>
            <p:nvSpPr>
              <p:cNvPr id="15" name="任意多边形: 形状 14"/>
              <p:cNvSpPr/>
              <p:nvPr userDrawn="1"/>
            </p:nvSpPr>
            <p:spPr>
              <a:xfrm rot="16200000" flipH="1">
                <a:off x="1914266" y="3781359"/>
                <a:ext cx="505169" cy="239525"/>
              </a:xfrm>
              <a:custGeom>
                <a:avLst/>
                <a:gdLst>
                  <a:gd name="connsiteX0" fmla="*/ 650134 w 1293554"/>
                  <a:gd name="connsiteY0" fmla="*/ 430395 h 515684"/>
                  <a:gd name="connsiteX1" fmla="*/ 0 w 1293554"/>
                  <a:gd name="connsiteY1" fmla="*/ 2369 h 515684"/>
                  <a:gd name="connsiteX2" fmla="*/ 0 w 1293554"/>
                  <a:gd name="connsiteY2" fmla="*/ 87659 h 515684"/>
                  <a:gd name="connsiteX3" fmla="*/ 650134 w 1293554"/>
                  <a:gd name="connsiteY3" fmla="*/ 515685 h 515684"/>
                  <a:gd name="connsiteX4" fmla="*/ 1293555 w 1293554"/>
                  <a:gd name="connsiteY4" fmla="*/ 85289 h 515684"/>
                  <a:gd name="connsiteX5" fmla="*/ 1293555 w 1293554"/>
                  <a:gd name="connsiteY5" fmla="*/ 0 h 515684"/>
                  <a:gd name="connsiteX6" fmla="*/ 650134 w 1293554"/>
                  <a:gd name="connsiteY6" fmla="*/ 430395 h 51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3554" h="515684">
                    <a:moveTo>
                      <a:pt x="650134" y="430395"/>
                    </a:moveTo>
                    <a:lnTo>
                      <a:pt x="0" y="2369"/>
                    </a:lnTo>
                    <a:lnTo>
                      <a:pt x="0" y="87659"/>
                    </a:lnTo>
                    <a:lnTo>
                      <a:pt x="650134" y="515685"/>
                    </a:lnTo>
                    <a:lnTo>
                      <a:pt x="1293555" y="85289"/>
                    </a:lnTo>
                    <a:lnTo>
                      <a:pt x="1293555" y="0"/>
                    </a:lnTo>
                    <a:lnTo>
                      <a:pt x="650134" y="430395"/>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汉仪君黑-45简" panose="020B0604020202020204" pitchFamily="34" charset="-122"/>
                </a:endParaRPr>
              </a:p>
            </p:txBody>
          </p:sp>
          <p:sp>
            <p:nvSpPr>
              <p:cNvPr id="16" name="任意多边形: 形状 15"/>
              <p:cNvSpPr/>
              <p:nvPr userDrawn="1"/>
            </p:nvSpPr>
            <p:spPr>
              <a:xfrm rot="16200000" flipH="1">
                <a:off x="774241" y="3124975"/>
                <a:ext cx="1249047" cy="1552293"/>
              </a:xfrm>
              <a:custGeom>
                <a:avLst/>
                <a:gdLst>
                  <a:gd name="connsiteX0" fmla="*/ 0 w 1249047"/>
                  <a:gd name="connsiteY0" fmla="*/ 1 h 1552293"/>
                  <a:gd name="connsiteX1" fmla="*/ 0 w 1249047"/>
                  <a:gd name="connsiteY1" fmla="*/ 917327 h 1552293"/>
                  <a:gd name="connsiteX2" fmla="*/ 1 w 1249047"/>
                  <a:gd name="connsiteY2" fmla="*/ 917327 h 1552293"/>
                  <a:gd name="connsiteX3" fmla="*/ 1 w 1249047"/>
                  <a:gd name="connsiteY3" fmla="*/ 1062237 h 1552293"/>
                  <a:gd name="connsiteX4" fmla="*/ 625835 w 1249047"/>
                  <a:gd name="connsiteY4" fmla="*/ 1552293 h 1552293"/>
                  <a:gd name="connsiteX5" fmla="*/ 1249047 w 1249047"/>
                  <a:gd name="connsiteY5" fmla="*/ 1056460 h 1552293"/>
                  <a:gd name="connsiteX6" fmla="*/ 1249047 w 1249047"/>
                  <a:gd name="connsiteY6" fmla="*/ 917326 h 1552293"/>
                  <a:gd name="connsiteX7" fmla="*/ 1249047 w 1249047"/>
                  <a:gd name="connsiteY7" fmla="*/ 917326 h 1552293"/>
                  <a:gd name="connsiteX8" fmla="*/ 1249047 w 1249047"/>
                  <a:gd name="connsiteY8" fmla="*/ 0 h 1552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9047" h="1552293">
                    <a:moveTo>
                      <a:pt x="0" y="1"/>
                    </a:moveTo>
                    <a:lnTo>
                      <a:pt x="0" y="917327"/>
                    </a:lnTo>
                    <a:lnTo>
                      <a:pt x="1" y="917327"/>
                    </a:lnTo>
                    <a:lnTo>
                      <a:pt x="1" y="1062237"/>
                    </a:lnTo>
                    <a:lnTo>
                      <a:pt x="625835" y="1552293"/>
                    </a:lnTo>
                    <a:lnTo>
                      <a:pt x="1249047" y="1056460"/>
                    </a:lnTo>
                    <a:lnTo>
                      <a:pt x="1249047" y="917326"/>
                    </a:lnTo>
                    <a:lnTo>
                      <a:pt x="1249047" y="917326"/>
                    </a:lnTo>
                    <a:lnTo>
                      <a:pt x="1249047" y="0"/>
                    </a:lnTo>
                    <a:close/>
                  </a:path>
                </a:pathLst>
              </a:custGeom>
              <a:solidFill>
                <a:schemeClr val="accent1"/>
              </a:solidFill>
              <a:ln w="19697" cap="flat">
                <a:noFill/>
                <a:prstDash val="solid"/>
                <a:miter/>
              </a:ln>
            </p:spPr>
            <p:txBody>
              <a:bodyPr wrap="square" rtlCol="0" anchor="ctr">
                <a:noAutofit/>
              </a:bodyPr>
              <a:lstStyle/>
              <a:p>
                <a:endParaRPr lang="zh-CN" altLang="en-US" dirty="0">
                  <a:latin typeface="汉仪君黑-45简" panose="020B0604020202020204" pitchFamily="34" charset="-122"/>
                </a:endParaRPr>
              </a:p>
            </p:txBody>
          </p:sp>
          <p:sp>
            <p:nvSpPr>
              <p:cNvPr id="17" name="任意多边形: 形状 16"/>
              <p:cNvSpPr/>
              <p:nvPr/>
            </p:nvSpPr>
            <p:spPr>
              <a:xfrm rot="16200000" flipH="1">
                <a:off x="1191801" y="3633398"/>
                <a:ext cx="1249046" cy="535447"/>
              </a:xfrm>
              <a:custGeom>
                <a:avLst/>
                <a:gdLst>
                  <a:gd name="connsiteX0" fmla="*/ 1602531 w 3198350"/>
                  <a:gd name="connsiteY0" fmla="*/ 1067499 h 1152787"/>
                  <a:gd name="connsiteX1" fmla="*/ 0 w 3198350"/>
                  <a:gd name="connsiteY1" fmla="*/ 12438 h 1152787"/>
                  <a:gd name="connsiteX2" fmla="*/ 0 w 3198350"/>
                  <a:gd name="connsiteY2" fmla="*/ 97727 h 1152787"/>
                  <a:gd name="connsiteX3" fmla="*/ 1602531 w 3198350"/>
                  <a:gd name="connsiteY3" fmla="*/ 1152788 h 1152787"/>
                  <a:gd name="connsiteX4" fmla="*/ 3198350 w 3198350"/>
                  <a:gd name="connsiteY4" fmla="*/ 85289 h 1152787"/>
                  <a:gd name="connsiteX5" fmla="*/ 3198350 w 3198350"/>
                  <a:gd name="connsiteY5" fmla="*/ 0 h 1152787"/>
                  <a:gd name="connsiteX6" fmla="*/ 1602531 w 3198350"/>
                  <a:gd name="connsiteY6" fmla="*/ 1067499 h 1152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8350" h="1152787">
                    <a:moveTo>
                      <a:pt x="1602531" y="1067499"/>
                    </a:moveTo>
                    <a:lnTo>
                      <a:pt x="0" y="12438"/>
                    </a:lnTo>
                    <a:lnTo>
                      <a:pt x="0" y="97727"/>
                    </a:lnTo>
                    <a:lnTo>
                      <a:pt x="1602531" y="1152788"/>
                    </a:lnTo>
                    <a:lnTo>
                      <a:pt x="3198350" y="85289"/>
                    </a:lnTo>
                    <a:lnTo>
                      <a:pt x="3198350" y="0"/>
                    </a:lnTo>
                    <a:lnTo>
                      <a:pt x="1602531" y="1067499"/>
                    </a:lnTo>
                    <a:close/>
                  </a:path>
                </a:pathLst>
              </a:custGeom>
              <a:solidFill>
                <a:srgbClr val="FFFFFF"/>
              </a:solidFill>
              <a:ln w="19697" cap="flat">
                <a:noFill/>
                <a:prstDash val="solid"/>
                <a:miter/>
              </a:ln>
            </p:spPr>
            <p:txBody>
              <a:bodyPr rtlCol="0" anchor="ctr"/>
              <a:lstStyle/>
              <a:p>
                <a:endParaRPr lang="zh-CN" altLang="en-US" dirty="0">
                  <a:latin typeface="汉仪君黑-45简" panose="020B0604020202020204" pitchFamily="34" charset="-122"/>
                </a:endParaRPr>
              </a:p>
            </p:txBody>
          </p:sp>
        </p:grpSp>
      </p:grpSp>
    </p:spTree>
    <p:extLst>
      <p:ext uri="{BB962C8B-B14F-4D97-AF65-F5344CB8AC3E}">
        <p14:creationId xmlns:p14="http://schemas.microsoft.com/office/powerpoint/2010/main" val="4218794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2023/7/31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2023/7/31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2023/7/31</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2023/7/31</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2023/7/31</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2023/7/31</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2023/7/31</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2023/7/31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6"/>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7"/>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8"/>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2023/7/31</a:t>
            </a:fld>
            <a:endParaRPr lang="zh-CN" altLang="en-US"/>
          </a:p>
        </p:txBody>
      </p:sp>
      <p:sp>
        <p:nvSpPr>
          <p:cNvPr id="5" name="页脚占位符 4"/>
          <p:cNvSpPr>
            <a:spLocks noGrp="1"/>
          </p:cNvSpPr>
          <p:nvPr>
            <p:ph type="ftr" sz="quarter" idx="3"/>
            <p:custDataLst>
              <p:tags r:id="rId19"/>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0"/>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5"/>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65.xml"/><Relationship Id="rId1" Type="http://schemas.openxmlformats.org/officeDocument/2006/relationships/tags" Target="../tags/tag64.xml"/></Relationships>
</file>

<file path=ppt/slides/_rels/slide2.xml.rels><?xml version="1.0" encoding="UTF-8" standalone="yes"?>
<Relationships xmlns="http://schemas.openxmlformats.org/package/2006/relationships"><Relationship Id="rId8" Type="http://schemas.openxmlformats.org/officeDocument/2006/relationships/tags" Target="../tags/tag73.xml"/><Relationship Id="rId13" Type="http://schemas.openxmlformats.org/officeDocument/2006/relationships/slideLayout" Target="../slideLayouts/slideLayout12.xml"/><Relationship Id="rId3" Type="http://schemas.openxmlformats.org/officeDocument/2006/relationships/tags" Target="../tags/tag68.xml"/><Relationship Id="rId7" Type="http://schemas.openxmlformats.org/officeDocument/2006/relationships/tags" Target="../tags/tag72.xml"/><Relationship Id="rId12" Type="http://schemas.openxmlformats.org/officeDocument/2006/relationships/tags" Target="../tags/tag77.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tags" Target="../tags/tag76.xml"/><Relationship Id="rId5" Type="http://schemas.openxmlformats.org/officeDocument/2006/relationships/tags" Target="../tags/tag70.xml"/><Relationship Id="rId10" Type="http://schemas.openxmlformats.org/officeDocument/2006/relationships/tags" Target="../tags/tag75.xml"/><Relationship Id="rId4" Type="http://schemas.openxmlformats.org/officeDocument/2006/relationships/tags" Target="../tags/tag69.xml"/><Relationship Id="rId9" Type="http://schemas.openxmlformats.org/officeDocument/2006/relationships/tags" Target="../tags/tag7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tags" Target="../tags/tag85.xml"/><Relationship Id="rId3" Type="http://schemas.openxmlformats.org/officeDocument/2006/relationships/tags" Target="../tags/tag80.xml"/><Relationship Id="rId7" Type="http://schemas.openxmlformats.org/officeDocument/2006/relationships/tags" Target="../tags/tag84.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slideLayout" Target="../slideLayouts/slideLayout12.xml"/><Relationship Id="rId5" Type="http://schemas.openxmlformats.org/officeDocument/2006/relationships/tags" Target="../tags/tag82.xml"/><Relationship Id="rId10" Type="http://schemas.openxmlformats.org/officeDocument/2006/relationships/tags" Target="../tags/tag87.xml"/><Relationship Id="rId4" Type="http://schemas.openxmlformats.org/officeDocument/2006/relationships/tags" Target="../tags/tag81.xml"/><Relationship Id="rId9" Type="http://schemas.openxmlformats.org/officeDocument/2006/relationships/tags" Target="../tags/tag86.xml"/></Relationships>
</file>

<file path=ppt/slides/_rels/slide5.xml.rels><?xml version="1.0" encoding="UTF-8" standalone="yes"?>
<Relationships xmlns="http://schemas.openxmlformats.org/package/2006/relationships"><Relationship Id="rId8" Type="http://schemas.openxmlformats.org/officeDocument/2006/relationships/tags" Target="../tags/tag95.xml"/><Relationship Id="rId3" Type="http://schemas.openxmlformats.org/officeDocument/2006/relationships/tags" Target="../tags/tag90.xml"/><Relationship Id="rId7" Type="http://schemas.openxmlformats.org/officeDocument/2006/relationships/tags" Target="../tags/tag94.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tags" Target="../tags/tag93.xml"/><Relationship Id="rId11" Type="http://schemas.openxmlformats.org/officeDocument/2006/relationships/slideLayout" Target="../slideLayouts/slideLayout12.xml"/><Relationship Id="rId5" Type="http://schemas.openxmlformats.org/officeDocument/2006/relationships/tags" Target="../tags/tag92.xml"/><Relationship Id="rId10" Type="http://schemas.openxmlformats.org/officeDocument/2006/relationships/tags" Target="../tags/tag97.xml"/><Relationship Id="rId4" Type="http://schemas.openxmlformats.org/officeDocument/2006/relationships/tags" Target="../tags/tag91.xml"/><Relationship Id="rId9" Type="http://schemas.openxmlformats.org/officeDocument/2006/relationships/tags" Target="../tags/tag9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tags" Target="../tags/tag105.xml"/><Relationship Id="rId3" Type="http://schemas.openxmlformats.org/officeDocument/2006/relationships/tags" Target="../tags/tag100.xml"/><Relationship Id="rId7" Type="http://schemas.openxmlformats.org/officeDocument/2006/relationships/tags" Target="../tags/tag104.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slideLayout" Target="../slideLayouts/slideLayout12.xml"/><Relationship Id="rId5" Type="http://schemas.openxmlformats.org/officeDocument/2006/relationships/tags" Target="../tags/tag102.xml"/><Relationship Id="rId10" Type="http://schemas.openxmlformats.org/officeDocument/2006/relationships/tags" Target="../tags/tag107.xml"/><Relationship Id="rId4" Type="http://schemas.openxmlformats.org/officeDocument/2006/relationships/tags" Target="../tags/tag101.xml"/><Relationship Id="rId9" Type="http://schemas.openxmlformats.org/officeDocument/2006/relationships/tags" Target="../tags/tag106.xml"/></Relationships>
</file>

<file path=ppt/slides/_rels/slide8.xml.rels><?xml version="1.0" encoding="UTF-8" standalone="yes"?>
<Relationships xmlns="http://schemas.openxmlformats.org/package/2006/relationships"><Relationship Id="rId8" Type="http://schemas.openxmlformats.org/officeDocument/2006/relationships/tags" Target="../tags/tag115.xml"/><Relationship Id="rId3" Type="http://schemas.openxmlformats.org/officeDocument/2006/relationships/tags" Target="../tags/tag110.xml"/><Relationship Id="rId7" Type="http://schemas.openxmlformats.org/officeDocument/2006/relationships/tags" Target="../tags/tag114.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slideLayout" Target="../slideLayouts/slideLayout12.xml"/><Relationship Id="rId5" Type="http://schemas.openxmlformats.org/officeDocument/2006/relationships/tags" Target="../tags/tag112.xml"/><Relationship Id="rId10" Type="http://schemas.openxmlformats.org/officeDocument/2006/relationships/tags" Target="../tags/tag117.xml"/><Relationship Id="rId4" Type="http://schemas.openxmlformats.org/officeDocument/2006/relationships/tags" Target="../tags/tag111.xml"/><Relationship Id="rId9" Type="http://schemas.openxmlformats.org/officeDocument/2006/relationships/tags" Target="../tags/tag1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custDataLst>
              <p:tags r:id="rId1"/>
            </p:custDataLst>
          </p:nvPr>
        </p:nvSpPr>
        <p:spPr>
          <a:xfrm>
            <a:off x="0" y="2532380"/>
            <a:ext cx="12192000" cy="1793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4" name="文本框 13"/>
          <p:cNvSpPr txBox="1"/>
          <p:nvPr>
            <p:custDataLst>
              <p:tags r:id="rId2"/>
            </p:custDataLst>
          </p:nvPr>
        </p:nvSpPr>
        <p:spPr>
          <a:xfrm>
            <a:off x="71120" y="3137218"/>
            <a:ext cx="12050395" cy="583565"/>
          </a:xfrm>
          <a:prstGeom prst="rect">
            <a:avLst/>
          </a:prstGeom>
          <a:noFill/>
        </p:spPr>
        <p:txBody>
          <a:bodyPr wrap="square">
            <a:spAutoFit/>
          </a:bodyPr>
          <a:lstStyle/>
          <a:p>
            <a:pPr algn="ctr">
              <a:defRPr sz="3200" b="1">
                <a:solidFill>
                  <a:srgbClr val="FFFFFF"/>
                </a:solidFill>
                <a:latin typeface="微软雅黑"/>
              </a:defRPr>
            </a:pPr>
            <a:r>
              <a:t>互联网金融、利率市场化与商业银行盈利能力的实证研究</a:t>
            </a:r>
            <a:endParaRPr kumimoji="0" lang="zh-CN" altLang="en-US" sz="3200" b="1" i="0" u="none" strike="noStrike" kern="1200" cap="none" spc="0" normalizeH="0" baseline="0" noProof="0" dirty="0">
              <a:ln>
                <a:noFill/>
              </a:ln>
              <a:solidFill>
                <a:schemeClr val="bg1"/>
              </a:solidFill>
              <a:effectLst/>
              <a:uLnTx/>
              <a:uFillTx/>
              <a:latin typeface="+mj-ea"/>
              <a:ea typeface="+mj-ea"/>
              <a:cs typeface="+mn-cs"/>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12192000" cy="68580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圆角 54"/>
          <p:cNvSpPr/>
          <p:nvPr/>
        </p:nvSpPr>
        <p:spPr>
          <a:xfrm>
            <a:off x="339524" y="312516"/>
            <a:ext cx="11512952" cy="6232968"/>
          </a:xfrm>
          <a:prstGeom prst="roundRect">
            <a:avLst>
              <a:gd name="adj" fmla="val 1344"/>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583038" y="685800"/>
            <a:ext cx="1025922" cy="615553"/>
          </a:xfrm>
          <a:prstGeom prst="rect">
            <a:avLst/>
          </a:prstGeom>
        </p:spPr>
        <p:txBody>
          <a:bodyPr wrap="none" lIns="0" tIns="0" rIns="0" bIns="0">
            <a:spAutoFit/>
          </a:bodyPr>
          <a:lstStyle/>
          <a:p>
            <a:pPr algn="ctr" fontAlgn="base"/>
            <a:r>
              <a:rPr lang="zh-CN" altLang="en-US" sz="4000" b="1">
                <a:solidFill>
                  <a:schemeClr val="accent1"/>
                </a:solidFill>
                <a:latin typeface="+mj-ea"/>
                <a:ea typeface="+mj-ea"/>
              </a:rPr>
              <a:t>目录</a:t>
            </a:r>
            <a:endParaRPr lang="zh-CN" altLang="en-US" sz="4000" b="1" i="0">
              <a:solidFill>
                <a:schemeClr val="accent1"/>
              </a:solidFill>
              <a:effectLst/>
              <a:latin typeface="+mj-ea"/>
              <a:ea typeface="+mj-ea"/>
            </a:endParaRPr>
          </a:p>
        </p:txBody>
      </p:sp>
      <p:sp>
        <p:nvSpPr>
          <p:cNvPr id="30" name="任意多边形: 形状 29"/>
          <p:cNvSpPr/>
          <p:nvPr>
            <p:custDataLst>
              <p:tags r:id="rId1"/>
            </p:custDataLst>
          </p:nvPr>
        </p:nvSpPr>
        <p:spPr>
          <a:xfrm>
            <a:off x="2669540" y="2166620"/>
            <a:ext cx="5033645" cy="606425"/>
          </a:xfrm>
          <a:custGeom>
            <a:avLst/>
            <a:gdLst>
              <a:gd name="connsiteX0" fmla="*/ 392746 w 6516687"/>
              <a:gd name="connsiteY0" fmla="*/ 0 h 785492"/>
              <a:gd name="connsiteX1" fmla="*/ 612334 w 6516687"/>
              <a:gd name="connsiteY1" fmla="*/ 67075 h 785492"/>
              <a:gd name="connsiteX2" fmla="*/ 634024 w 6516687"/>
              <a:gd name="connsiteY2" fmla="*/ 84970 h 785492"/>
              <a:gd name="connsiteX3" fmla="*/ 6516687 w 6516687"/>
              <a:gd name="connsiteY3" fmla="*/ 84970 h 785492"/>
              <a:gd name="connsiteX4" fmla="*/ 6516687 w 6516687"/>
              <a:gd name="connsiteY4" fmla="*/ 700523 h 785492"/>
              <a:gd name="connsiteX5" fmla="*/ 634022 w 6516687"/>
              <a:gd name="connsiteY5" fmla="*/ 700523 h 785492"/>
              <a:gd name="connsiteX6" fmla="*/ 612334 w 6516687"/>
              <a:gd name="connsiteY6" fmla="*/ 718417 h 785492"/>
              <a:gd name="connsiteX7" fmla="*/ 392746 w 6516687"/>
              <a:gd name="connsiteY7" fmla="*/ 785492 h 785492"/>
              <a:gd name="connsiteX8" fmla="*/ 0 w 6516687"/>
              <a:gd name="connsiteY8" fmla="*/ 392746 h 785492"/>
              <a:gd name="connsiteX9" fmla="*/ 392746 w 6516687"/>
              <a:gd name="connsiteY9" fmla="*/ 0 h 78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16687" h="785492">
                <a:moveTo>
                  <a:pt x="392746" y="0"/>
                </a:moveTo>
                <a:cubicBezTo>
                  <a:pt x="474087" y="0"/>
                  <a:pt x="549652" y="24727"/>
                  <a:pt x="612334" y="67075"/>
                </a:cubicBezTo>
                <a:lnTo>
                  <a:pt x="634024" y="84970"/>
                </a:lnTo>
                <a:lnTo>
                  <a:pt x="6516687" y="84970"/>
                </a:lnTo>
                <a:lnTo>
                  <a:pt x="6516687" y="700523"/>
                </a:lnTo>
                <a:lnTo>
                  <a:pt x="634022" y="700523"/>
                </a:lnTo>
                <a:lnTo>
                  <a:pt x="612334" y="718417"/>
                </a:lnTo>
                <a:cubicBezTo>
                  <a:pt x="549652" y="760765"/>
                  <a:pt x="474087" y="785492"/>
                  <a:pt x="392746" y="785492"/>
                </a:cubicBezTo>
                <a:cubicBezTo>
                  <a:pt x="175838" y="785492"/>
                  <a:pt x="0" y="609654"/>
                  <a:pt x="0" y="392746"/>
                </a:cubicBezTo>
                <a:cubicBezTo>
                  <a:pt x="0" y="175838"/>
                  <a:pt x="175838" y="0"/>
                  <a:pt x="392746" y="0"/>
                </a:cubicBezTo>
                <a:close/>
              </a:path>
            </a:pathLst>
          </a:custGeom>
          <a:noFill/>
          <a:ln w="63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defRPr sz="1800" b="1">
                <a:solidFill>
                  <a:srgbClr val="6096E6"/>
                </a:solidFill>
                <a:latin typeface="微软雅黑"/>
              </a:defRPr>
            </a:pPr>
            <a:r>
              <a:t>绪论</a:t>
            </a:r>
            <a:endParaRPr lang="zh-CN" altLang="en-US" b="1" spc="300">
              <a:solidFill>
                <a:schemeClr val="accent1"/>
              </a:solidFill>
              <a:latin typeface="+mj-ea"/>
              <a:ea typeface="+mj-ea"/>
            </a:endParaRPr>
          </a:p>
        </p:txBody>
      </p:sp>
      <p:sp>
        <p:nvSpPr>
          <p:cNvPr id="26" name="椭圆 25"/>
          <p:cNvSpPr/>
          <p:nvPr>
            <p:custDataLst>
              <p:tags r:id="rId2"/>
            </p:custDataLst>
          </p:nvPr>
        </p:nvSpPr>
        <p:spPr>
          <a:xfrm>
            <a:off x="2697480" y="2193925"/>
            <a:ext cx="551180" cy="551180"/>
          </a:xfrm>
          <a:prstGeom prst="ellipse">
            <a:avLst/>
          </a:prstGeom>
          <a:solidFill>
            <a:schemeClr val="accent1"/>
          </a:solid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矩形 17"/>
          <p:cNvSpPr/>
          <p:nvPr>
            <p:custDataLst>
              <p:tags r:id="rId3"/>
            </p:custDataLst>
          </p:nvPr>
        </p:nvSpPr>
        <p:spPr>
          <a:xfrm>
            <a:off x="2725420" y="228663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a:solidFill>
                  <a:schemeClr val="bg1"/>
                </a:solidFill>
              </a:rPr>
              <a:t>01</a:t>
            </a:r>
            <a:endParaRPr lang="zh-CN" altLang="en-US" sz="2000" b="1">
              <a:solidFill>
                <a:schemeClr val="bg1"/>
              </a:solidFill>
            </a:endParaRPr>
          </a:p>
        </p:txBody>
      </p:sp>
      <p:sp>
        <p:nvSpPr>
          <p:cNvPr id="33" name="任意多边形: 形状 32"/>
          <p:cNvSpPr/>
          <p:nvPr>
            <p:custDataLst>
              <p:tags r:id="rId4"/>
            </p:custDataLst>
          </p:nvPr>
        </p:nvSpPr>
        <p:spPr>
          <a:xfrm flipH="1">
            <a:off x="4194175" y="2922905"/>
            <a:ext cx="5033645" cy="606425"/>
          </a:xfrm>
          <a:custGeom>
            <a:avLst/>
            <a:gdLst>
              <a:gd name="connsiteX0" fmla="*/ 392746 w 6516687"/>
              <a:gd name="connsiteY0" fmla="*/ 0 h 785492"/>
              <a:gd name="connsiteX1" fmla="*/ 612334 w 6516687"/>
              <a:gd name="connsiteY1" fmla="*/ 67075 h 785492"/>
              <a:gd name="connsiteX2" fmla="*/ 634024 w 6516687"/>
              <a:gd name="connsiteY2" fmla="*/ 84970 h 785492"/>
              <a:gd name="connsiteX3" fmla="*/ 6516687 w 6516687"/>
              <a:gd name="connsiteY3" fmla="*/ 84970 h 785492"/>
              <a:gd name="connsiteX4" fmla="*/ 6516687 w 6516687"/>
              <a:gd name="connsiteY4" fmla="*/ 700523 h 785492"/>
              <a:gd name="connsiteX5" fmla="*/ 634022 w 6516687"/>
              <a:gd name="connsiteY5" fmla="*/ 700523 h 785492"/>
              <a:gd name="connsiteX6" fmla="*/ 612334 w 6516687"/>
              <a:gd name="connsiteY6" fmla="*/ 718417 h 785492"/>
              <a:gd name="connsiteX7" fmla="*/ 392746 w 6516687"/>
              <a:gd name="connsiteY7" fmla="*/ 785492 h 785492"/>
              <a:gd name="connsiteX8" fmla="*/ 0 w 6516687"/>
              <a:gd name="connsiteY8" fmla="*/ 392746 h 785492"/>
              <a:gd name="connsiteX9" fmla="*/ 392746 w 6516687"/>
              <a:gd name="connsiteY9" fmla="*/ 0 h 78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16687" h="785492">
                <a:moveTo>
                  <a:pt x="392746" y="0"/>
                </a:moveTo>
                <a:cubicBezTo>
                  <a:pt x="474087" y="0"/>
                  <a:pt x="549652" y="24727"/>
                  <a:pt x="612334" y="67075"/>
                </a:cubicBezTo>
                <a:lnTo>
                  <a:pt x="634024" y="84970"/>
                </a:lnTo>
                <a:lnTo>
                  <a:pt x="6516687" y="84970"/>
                </a:lnTo>
                <a:lnTo>
                  <a:pt x="6516687" y="700523"/>
                </a:lnTo>
                <a:lnTo>
                  <a:pt x="634022" y="700523"/>
                </a:lnTo>
                <a:lnTo>
                  <a:pt x="612334" y="718417"/>
                </a:lnTo>
                <a:cubicBezTo>
                  <a:pt x="549652" y="760765"/>
                  <a:pt x="474087" y="785492"/>
                  <a:pt x="392746" y="785492"/>
                </a:cubicBezTo>
                <a:cubicBezTo>
                  <a:pt x="175838" y="785492"/>
                  <a:pt x="0" y="609654"/>
                  <a:pt x="0" y="392746"/>
                </a:cubicBezTo>
                <a:cubicBezTo>
                  <a:pt x="0" y="175838"/>
                  <a:pt x="175838" y="0"/>
                  <a:pt x="392746" y="0"/>
                </a:cubicBezTo>
                <a:close/>
              </a:path>
            </a:pathLst>
          </a:custGeom>
          <a:noFill/>
          <a:ln w="63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defRPr sz="1800" b="1">
                <a:solidFill>
                  <a:srgbClr val="6096E6"/>
                </a:solidFill>
                <a:latin typeface="微软雅黑"/>
              </a:defRPr>
            </a:pPr>
            <a:r>
              <a:t>研究假设与研究设计</a:t>
            </a:r>
            <a:endParaRPr lang="zh-CN" altLang="en-US" b="1" spc="300">
              <a:solidFill>
                <a:schemeClr val="accent1"/>
              </a:solidFill>
              <a:latin typeface="+mj-ea"/>
              <a:ea typeface="+mj-ea"/>
            </a:endParaRPr>
          </a:p>
        </p:txBody>
      </p:sp>
      <p:sp>
        <p:nvSpPr>
          <p:cNvPr id="34" name="椭圆 33"/>
          <p:cNvSpPr/>
          <p:nvPr>
            <p:custDataLst>
              <p:tags r:id="rId5"/>
            </p:custDataLst>
          </p:nvPr>
        </p:nvSpPr>
        <p:spPr>
          <a:xfrm flipH="1">
            <a:off x="8648700" y="2950845"/>
            <a:ext cx="551180" cy="551180"/>
          </a:xfrm>
          <a:prstGeom prst="ellipse">
            <a:avLst/>
          </a:prstGeom>
          <a:solidFill>
            <a:schemeClr val="accent1"/>
          </a:solid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custDataLst>
              <p:tags r:id="rId6"/>
            </p:custDataLst>
          </p:nvPr>
        </p:nvSpPr>
        <p:spPr>
          <a:xfrm flipH="1">
            <a:off x="8676640" y="304355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a:solidFill>
                  <a:schemeClr val="bg1"/>
                </a:solidFill>
              </a:rPr>
              <a:t>02</a:t>
            </a:r>
            <a:endParaRPr lang="zh-CN" altLang="en-US" sz="2000" b="1">
              <a:solidFill>
                <a:schemeClr val="bg1"/>
              </a:solidFill>
            </a:endParaRPr>
          </a:p>
        </p:txBody>
      </p:sp>
      <p:sp>
        <p:nvSpPr>
          <p:cNvPr id="37" name="任意多边形: 形状 36"/>
          <p:cNvSpPr/>
          <p:nvPr>
            <p:custDataLst>
              <p:tags r:id="rId7"/>
            </p:custDataLst>
          </p:nvPr>
        </p:nvSpPr>
        <p:spPr>
          <a:xfrm>
            <a:off x="2669540" y="3679825"/>
            <a:ext cx="5033645" cy="606425"/>
          </a:xfrm>
          <a:custGeom>
            <a:avLst/>
            <a:gdLst>
              <a:gd name="connsiteX0" fmla="*/ 392746 w 6516687"/>
              <a:gd name="connsiteY0" fmla="*/ 0 h 785492"/>
              <a:gd name="connsiteX1" fmla="*/ 612334 w 6516687"/>
              <a:gd name="connsiteY1" fmla="*/ 67075 h 785492"/>
              <a:gd name="connsiteX2" fmla="*/ 634024 w 6516687"/>
              <a:gd name="connsiteY2" fmla="*/ 84970 h 785492"/>
              <a:gd name="connsiteX3" fmla="*/ 6516687 w 6516687"/>
              <a:gd name="connsiteY3" fmla="*/ 84970 h 785492"/>
              <a:gd name="connsiteX4" fmla="*/ 6516687 w 6516687"/>
              <a:gd name="connsiteY4" fmla="*/ 700523 h 785492"/>
              <a:gd name="connsiteX5" fmla="*/ 634022 w 6516687"/>
              <a:gd name="connsiteY5" fmla="*/ 700523 h 785492"/>
              <a:gd name="connsiteX6" fmla="*/ 612334 w 6516687"/>
              <a:gd name="connsiteY6" fmla="*/ 718417 h 785492"/>
              <a:gd name="connsiteX7" fmla="*/ 392746 w 6516687"/>
              <a:gd name="connsiteY7" fmla="*/ 785492 h 785492"/>
              <a:gd name="connsiteX8" fmla="*/ 0 w 6516687"/>
              <a:gd name="connsiteY8" fmla="*/ 392746 h 785492"/>
              <a:gd name="connsiteX9" fmla="*/ 392746 w 6516687"/>
              <a:gd name="connsiteY9" fmla="*/ 0 h 78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16687" h="785492">
                <a:moveTo>
                  <a:pt x="392746" y="0"/>
                </a:moveTo>
                <a:cubicBezTo>
                  <a:pt x="474087" y="0"/>
                  <a:pt x="549652" y="24727"/>
                  <a:pt x="612334" y="67075"/>
                </a:cubicBezTo>
                <a:lnTo>
                  <a:pt x="634024" y="84970"/>
                </a:lnTo>
                <a:lnTo>
                  <a:pt x="6516687" y="84970"/>
                </a:lnTo>
                <a:lnTo>
                  <a:pt x="6516687" y="700523"/>
                </a:lnTo>
                <a:lnTo>
                  <a:pt x="634022" y="700523"/>
                </a:lnTo>
                <a:lnTo>
                  <a:pt x="612334" y="718417"/>
                </a:lnTo>
                <a:cubicBezTo>
                  <a:pt x="549652" y="760765"/>
                  <a:pt x="474087" y="785492"/>
                  <a:pt x="392746" y="785492"/>
                </a:cubicBezTo>
                <a:cubicBezTo>
                  <a:pt x="175838" y="785492"/>
                  <a:pt x="0" y="609654"/>
                  <a:pt x="0" y="392746"/>
                </a:cubicBezTo>
                <a:cubicBezTo>
                  <a:pt x="0" y="175838"/>
                  <a:pt x="175838" y="0"/>
                  <a:pt x="392746" y="0"/>
                </a:cubicBezTo>
                <a:close/>
              </a:path>
            </a:pathLst>
          </a:custGeom>
          <a:noFill/>
          <a:ln w="63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defRPr sz="1800" b="1">
                <a:solidFill>
                  <a:srgbClr val="6096E6"/>
                </a:solidFill>
                <a:latin typeface="微软雅黑"/>
              </a:defRPr>
            </a:pPr>
            <a:r>
              <a:t>绪论</a:t>
            </a:r>
            <a:endParaRPr lang="zh-CN" altLang="en-US" b="1" spc="300">
              <a:solidFill>
                <a:schemeClr val="accent1"/>
              </a:solidFill>
              <a:latin typeface="+mj-ea"/>
              <a:ea typeface="+mj-ea"/>
            </a:endParaRPr>
          </a:p>
        </p:txBody>
      </p:sp>
      <p:sp>
        <p:nvSpPr>
          <p:cNvPr id="38" name="椭圆 37"/>
          <p:cNvSpPr/>
          <p:nvPr>
            <p:custDataLst>
              <p:tags r:id="rId8"/>
            </p:custDataLst>
          </p:nvPr>
        </p:nvSpPr>
        <p:spPr>
          <a:xfrm>
            <a:off x="2697480" y="3707765"/>
            <a:ext cx="551180" cy="551180"/>
          </a:xfrm>
          <a:prstGeom prst="ellipse">
            <a:avLst/>
          </a:prstGeom>
          <a:solidFill>
            <a:schemeClr val="accent1"/>
          </a:solid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9" name="矩形 38"/>
          <p:cNvSpPr/>
          <p:nvPr>
            <p:custDataLst>
              <p:tags r:id="rId9"/>
            </p:custDataLst>
          </p:nvPr>
        </p:nvSpPr>
        <p:spPr>
          <a:xfrm>
            <a:off x="2725420" y="380047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a:solidFill>
                  <a:schemeClr val="bg1"/>
                </a:solidFill>
              </a:rPr>
              <a:t>03</a:t>
            </a:r>
            <a:endParaRPr lang="zh-CN" altLang="en-US" sz="2000" b="1">
              <a:solidFill>
                <a:schemeClr val="bg1"/>
              </a:solidFill>
            </a:endParaRPr>
          </a:p>
        </p:txBody>
      </p:sp>
      <p:sp>
        <p:nvSpPr>
          <p:cNvPr id="41" name="任意多边形: 形状 40"/>
          <p:cNvSpPr/>
          <p:nvPr>
            <p:custDataLst>
              <p:tags r:id="rId10"/>
            </p:custDataLst>
          </p:nvPr>
        </p:nvSpPr>
        <p:spPr>
          <a:xfrm flipH="1">
            <a:off x="4194175" y="4436745"/>
            <a:ext cx="5033645" cy="606425"/>
          </a:xfrm>
          <a:custGeom>
            <a:avLst/>
            <a:gdLst>
              <a:gd name="connsiteX0" fmla="*/ 392746 w 6516687"/>
              <a:gd name="connsiteY0" fmla="*/ 0 h 785492"/>
              <a:gd name="connsiteX1" fmla="*/ 612334 w 6516687"/>
              <a:gd name="connsiteY1" fmla="*/ 67075 h 785492"/>
              <a:gd name="connsiteX2" fmla="*/ 634024 w 6516687"/>
              <a:gd name="connsiteY2" fmla="*/ 84970 h 785492"/>
              <a:gd name="connsiteX3" fmla="*/ 6516687 w 6516687"/>
              <a:gd name="connsiteY3" fmla="*/ 84970 h 785492"/>
              <a:gd name="connsiteX4" fmla="*/ 6516687 w 6516687"/>
              <a:gd name="connsiteY4" fmla="*/ 700523 h 785492"/>
              <a:gd name="connsiteX5" fmla="*/ 634022 w 6516687"/>
              <a:gd name="connsiteY5" fmla="*/ 700523 h 785492"/>
              <a:gd name="connsiteX6" fmla="*/ 612334 w 6516687"/>
              <a:gd name="connsiteY6" fmla="*/ 718417 h 785492"/>
              <a:gd name="connsiteX7" fmla="*/ 392746 w 6516687"/>
              <a:gd name="connsiteY7" fmla="*/ 785492 h 785492"/>
              <a:gd name="connsiteX8" fmla="*/ 0 w 6516687"/>
              <a:gd name="connsiteY8" fmla="*/ 392746 h 785492"/>
              <a:gd name="connsiteX9" fmla="*/ 392746 w 6516687"/>
              <a:gd name="connsiteY9" fmla="*/ 0 h 78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16687" h="785492">
                <a:moveTo>
                  <a:pt x="392746" y="0"/>
                </a:moveTo>
                <a:cubicBezTo>
                  <a:pt x="474087" y="0"/>
                  <a:pt x="549652" y="24727"/>
                  <a:pt x="612334" y="67075"/>
                </a:cubicBezTo>
                <a:lnTo>
                  <a:pt x="634024" y="84970"/>
                </a:lnTo>
                <a:lnTo>
                  <a:pt x="6516687" y="84970"/>
                </a:lnTo>
                <a:lnTo>
                  <a:pt x="6516687" y="700523"/>
                </a:lnTo>
                <a:lnTo>
                  <a:pt x="634022" y="700523"/>
                </a:lnTo>
                <a:lnTo>
                  <a:pt x="612334" y="718417"/>
                </a:lnTo>
                <a:cubicBezTo>
                  <a:pt x="549652" y="760765"/>
                  <a:pt x="474087" y="785492"/>
                  <a:pt x="392746" y="785492"/>
                </a:cubicBezTo>
                <a:cubicBezTo>
                  <a:pt x="175838" y="785492"/>
                  <a:pt x="0" y="609654"/>
                  <a:pt x="0" y="392746"/>
                </a:cubicBezTo>
                <a:cubicBezTo>
                  <a:pt x="0" y="175838"/>
                  <a:pt x="175838" y="0"/>
                  <a:pt x="392746" y="0"/>
                </a:cubicBezTo>
                <a:close/>
              </a:path>
            </a:pathLst>
          </a:custGeom>
          <a:noFill/>
          <a:ln w="63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defRPr sz="1800" b="1">
                <a:solidFill>
                  <a:srgbClr val="6096E6"/>
                </a:solidFill>
                <a:latin typeface="微软雅黑"/>
              </a:defRPr>
            </a:pPr>
            <a:r>
              <a:t>研究假设与研究设计</a:t>
            </a:r>
            <a:endParaRPr lang="zh-CN" altLang="en-US" b="1" spc="300">
              <a:solidFill>
                <a:schemeClr val="accent1"/>
              </a:solidFill>
              <a:latin typeface="+mj-ea"/>
              <a:ea typeface="+mj-ea"/>
            </a:endParaRPr>
          </a:p>
        </p:txBody>
      </p:sp>
      <p:sp>
        <p:nvSpPr>
          <p:cNvPr id="42" name="椭圆 41"/>
          <p:cNvSpPr/>
          <p:nvPr>
            <p:custDataLst>
              <p:tags r:id="rId11"/>
            </p:custDataLst>
          </p:nvPr>
        </p:nvSpPr>
        <p:spPr>
          <a:xfrm flipH="1">
            <a:off x="8648700" y="4464685"/>
            <a:ext cx="551180" cy="551180"/>
          </a:xfrm>
          <a:prstGeom prst="ellipse">
            <a:avLst/>
          </a:prstGeom>
          <a:solidFill>
            <a:schemeClr val="accent1"/>
          </a:solid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custDataLst>
              <p:tags r:id="rId12"/>
            </p:custDataLst>
          </p:nvPr>
        </p:nvSpPr>
        <p:spPr>
          <a:xfrm flipH="1">
            <a:off x="8676640" y="4556760"/>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a:solidFill>
                  <a:schemeClr val="bg1"/>
                </a:solidFill>
              </a:rPr>
              <a:t>04</a:t>
            </a:r>
            <a:endParaRPr lang="zh-CN" altLang="en-US" sz="2000" b="1">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6600" b="0">
                <a:solidFill>
                  <a:srgbClr val="FFFFFF"/>
                </a:solidFill>
                <a:latin typeface="汉仪大宋简"/>
              </a:defRPr>
            </a:pPr>
            <a:r>
              <a:t>01</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绪论</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7"/>
          <p:cNvSpPr txBox="1"/>
          <p:nvPr>
            <p:custDataLst>
              <p:tags r:id="rId1"/>
            </p:custDataLst>
          </p:nvPr>
        </p:nvSpPr>
        <p:spPr>
          <a:xfrm>
            <a:off x="609600" y="1273175"/>
            <a:ext cx="3246755" cy="460375"/>
          </a:xfrm>
          <a:prstGeom prst="rect">
            <a:avLst/>
          </a:prstGeom>
          <a:noFill/>
        </p:spPr>
        <p:txBody>
          <a:bodyPr wrap="square" rtlCol="0">
            <a:spAutoFit/>
          </a:bodyPr>
          <a:lstStyle/>
          <a:p>
            <a:pPr>
              <a:defRPr sz="2000" b="1">
                <a:solidFill>
                  <a:srgbClr val="6096E6"/>
                </a:solidFill>
                <a:latin typeface="微软雅黑"/>
              </a:defRPr>
            </a:pPr>
            <a:r>
              <a:t>研究背景</a:t>
            </a:r>
            <a:endParaRPr lang="en-US" altLang="zh-CN" sz="2400" b="1" dirty="0">
              <a:solidFill>
                <a:schemeClr val="accent1"/>
              </a:solidFill>
              <a:latin typeface="+mj-ea"/>
              <a:ea typeface="+mj-ea"/>
            </a:endParaRPr>
          </a:p>
        </p:txBody>
      </p:sp>
      <p:cxnSp>
        <p:nvCxnSpPr>
          <p:cNvPr id="46" name="直接连接符 45"/>
          <p:cNvCxnSpPr/>
          <p:nvPr>
            <p:custDataLst>
              <p:tags r:id="rId2"/>
            </p:custDataLst>
          </p:nvPr>
        </p:nvCxnSpPr>
        <p:spPr>
          <a:xfrm>
            <a:off x="739775" y="1906905"/>
            <a:ext cx="441198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矩形 46"/>
          <p:cNvSpPr/>
          <p:nvPr>
            <p:custDataLst>
              <p:tags r:id="rId3"/>
            </p:custDataLst>
          </p:nvPr>
        </p:nvSpPr>
        <p:spPr>
          <a:xfrm>
            <a:off x="609600" y="2093595"/>
            <a:ext cx="4961255" cy="2222500"/>
          </a:xfrm>
          <a:prstGeom prst="rect">
            <a:avLst/>
          </a:prstGeom>
        </p:spPr>
        <p:txBody>
          <a:bodyPr wrap="square">
            <a:spAutoFit/>
          </a:bodyPr>
          <a:lstStyle/>
          <a:p>
            <a:pPr marL="285750" indent="-285750">
              <a:lnSpc>
                <a:spcPct val="150000"/>
              </a:lnSpc>
              <a:spcAft>
                <a:spcPts val="300"/>
              </a:spcAft>
              <a:buClr>
                <a:srgbClr val="1B3868"/>
              </a:buClr>
              <a:buFont typeface="Wingdings" panose="05000000000000000000" charset="0"/>
              <a:buChar char="u"/>
              <a:defRPr sz="1400" b="0">
                <a:solidFill>
                  <a:srgbClr val="000000"/>
                </a:solidFill>
                <a:latin typeface="微软雅黑"/>
              </a:defRPr>
            </a:pPr>
            <a:r>
              <a:t>作为实现资金融通的中介机构，商业银行的经营状况与盈利水平对国家的资本市场有着重要影响。</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defRPr sz="1400" b="0">
                <a:solidFill>
                  <a:srgbClr val="000000"/>
                </a:solidFill>
                <a:latin typeface="微软雅黑"/>
              </a:defRPr>
            </a:pPr>
            <a:r>
              <a:t>利率是衡量国家经济的重要指标之一，其对国家经济实现均衡发展以及资源资金的合理配置具有重要导向意义。</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p>
        </p:txBody>
      </p:sp>
      <p:cxnSp>
        <p:nvCxnSpPr>
          <p:cNvPr id="48" name="直接连接符 47"/>
          <p:cNvCxnSpPr/>
          <p:nvPr>
            <p:custDataLst>
              <p:tags r:id="rId4"/>
            </p:custDataLst>
          </p:nvPr>
        </p:nvCxnSpPr>
        <p:spPr>
          <a:xfrm>
            <a:off x="739775" y="1906905"/>
            <a:ext cx="53848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文本框 7"/>
          <p:cNvSpPr txBox="1"/>
          <p:nvPr>
            <p:custDataLst>
              <p:tags r:id="rId5"/>
            </p:custDataLst>
          </p:nvPr>
        </p:nvSpPr>
        <p:spPr>
          <a:xfrm>
            <a:off x="6192520" y="1273175"/>
            <a:ext cx="3246755" cy="460375"/>
          </a:xfrm>
          <a:prstGeom prst="rect">
            <a:avLst/>
          </a:prstGeom>
          <a:noFill/>
        </p:spPr>
        <p:txBody>
          <a:bodyPr wrap="square" rtlCol="0">
            <a:spAutoFit/>
          </a:bodyPr>
          <a:lstStyle/>
          <a:p>
            <a:pPr>
              <a:defRPr sz="2000" b="1">
                <a:solidFill>
                  <a:srgbClr val="6096E6"/>
                </a:solidFill>
                <a:latin typeface="微软雅黑"/>
              </a:defRPr>
            </a:pPr>
            <a:r>
              <a:t>研究问题</a:t>
            </a:r>
            <a:endParaRPr lang="en-US" altLang="zh-CN" sz="2400" b="1" dirty="0">
              <a:solidFill>
                <a:schemeClr val="accent1"/>
              </a:solidFill>
              <a:latin typeface="+mj-ea"/>
              <a:ea typeface="+mj-ea"/>
            </a:endParaRPr>
          </a:p>
        </p:txBody>
      </p:sp>
      <p:cxnSp>
        <p:nvCxnSpPr>
          <p:cNvPr id="66" name="直接连接符 65"/>
          <p:cNvCxnSpPr/>
          <p:nvPr>
            <p:custDataLst>
              <p:tags r:id="rId6"/>
            </p:custDataLst>
          </p:nvPr>
        </p:nvCxnSpPr>
        <p:spPr>
          <a:xfrm>
            <a:off x="6322695" y="1906905"/>
            <a:ext cx="441198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矩形 66"/>
          <p:cNvSpPr/>
          <p:nvPr>
            <p:custDataLst>
              <p:tags r:id="rId7"/>
            </p:custDataLst>
          </p:nvPr>
        </p:nvSpPr>
        <p:spPr>
          <a:xfrm>
            <a:off x="6192520" y="2093595"/>
            <a:ext cx="4961255" cy="2222500"/>
          </a:xfrm>
          <a:prstGeom prst="rect">
            <a:avLst/>
          </a:prstGeom>
        </p:spPr>
        <p:txBody>
          <a:bodyPr wrap="square">
            <a:spAutoFit/>
          </a:bodyPr>
          <a:lstStyle/>
          <a:p>
            <a:pPr marL="285750" indent="-285750">
              <a:lnSpc>
                <a:spcPct val="150000"/>
              </a:lnSpc>
              <a:spcAft>
                <a:spcPts val="300"/>
              </a:spcAft>
              <a:buClr>
                <a:srgbClr val="1B3868"/>
              </a:buClr>
              <a:buFont typeface="Wingdings" panose="05000000000000000000" charset="0"/>
              <a:buChar char="u"/>
              <a:defRPr sz="1400" b="0">
                <a:solidFill>
                  <a:srgbClr val="000000"/>
                </a:solidFill>
                <a:latin typeface="微软雅黑"/>
              </a:defRPr>
            </a:pPr>
            <a:r>
              <a:t>利率市场化进程对于商业银行盈利水平产生的影响</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defRPr sz="1400" b="0">
                <a:solidFill>
                  <a:srgbClr val="000000"/>
                </a:solidFill>
                <a:latin typeface="微软雅黑"/>
              </a:defRPr>
            </a:pPr>
            <a:r>
              <a:t>互联网金融发展对于商业银行盈利水平产生的影响</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defRPr sz="1400" b="0">
                <a:solidFill>
                  <a:srgbClr val="000000"/>
                </a:solidFill>
                <a:latin typeface="微软雅黑"/>
              </a:defRPr>
            </a:pPr>
            <a:r>
              <a:t>互联网金融发展对于利率市场化产生的影响</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p>
        </p:txBody>
      </p:sp>
      <p:cxnSp>
        <p:nvCxnSpPr>
          <p:cNvPr id="68" name="直接连接符 67"/>
          <p:cNvCxnSpPr/>
          <p:nvPr>
            <p:custDataLst>
              <p:tags r:id="rId8"/>
            </p:custDataLst>
          </p:nvPr>
        </p:nvCxnSpPr>
        <p:spPr>
          <a:xfrm>
            <a:off x="6322695" y="1906905"/>
            <a:ext cx="53848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custDataLst>
              <p:tags r:id="rId9"/>
            </p:custDataLst>
          </p:nvPr>
        </p:nvCxnSpPr>
        <p:spPr>
          <a:xfrm>
            <a:off x="340874" y="243311"/>
            <a:ext cx="0" cy="345325"/>
          </a:xfrm>
          <a:prstGeom prst="line">
            <a:avLst/>
          </a:prstGeom>
          <a:ln w="92075">
            <a:solidFill>
              <a:srgbClr val="2D83B6"/>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custDataLst>
              <p:tags r:id="rId10"/>
            </p:custDataLst>
          </p:nvPr>
        </p:nvSpPr>
        <p:spPr>
          <a:xfrm>
            <a:off x="507365" y="224155"/>
            <a:ext cx="11356340" cy="398780"/>
          </a:xfrm>
          <a:prstGeom prst="rect">
            <a:avLst/>
          </a:prstGeom>
          <a:noFill/>
        </p:spPr>
        <p:txBody>
          <a:bodyPr wrap="square" rtlCol="0">
            <a:spAutoFit/>
          </a:bodyPr>
          <a:lstStyle/>
          <a:p>
            <a:pPr>
              <a:defRPr sz="2000" b="1">
                <a:solidFill>
                  <a:srgbClr val="000000"/>
                </a:solidFill>
                <a:latin typeface="微软雅黑"/>
              </a:defRPr>
            </a:pPr>
            <a:r>
              <a:t>研究背景与研究问题</a:t>
            </a:r>
            <a:endParaRPr lang="zh-CN" altLang="en-US" sz="2000" dirty="0">
              <a:latin typeface="OPPOSans B" panose="00020600040101010101" pitchFamily="18" charset="-122"/>
              <a:ea typeface="OPPOSans B" panose="00020600040101010101" pitchFamily="18" charset="-122"/>
              <a:cs typeface="OPPOSans B" panose="00020600040101010101" pitchFamily="18"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7"/>
          <p:cNvSpPr txBox="1"/>
          <p:nvPr>
            <p:custDataLst>
              <p:tags r:id="rId1"/>
            </p:custDataLst>
          </p:nvPr>
        </p:nvSpPr>
        <p:spPr>
          <a:xfrm>
            <a:off x="609600" y="1273175"/>
            <a:ext cx="3246755" cy="460375"/>
          </a:xfrm>
          <a:prstGeom prst="rect">
            <a:avLst/>
          </a:prstGeom>
          <a:noFill/>
        </p:spPr>
        <p:txBody>
          <a:bodyPr wrap="square" rtlCol="0">
            <a:spAutoFit/>
          </a:bodyPr>
          <a:lstStyle/>
          <a:p>
            <a:pPr>
              <a:defRPr sz="2000" b="1">
                <a:solidFill>
                  <a:srgbClr val="6096E6"/>
                </a:solidFill>
                <a:latin typeface="微软雅黑"/>
              </a:defRPr>
            </a:pPr>
            <a:r>
              <a:t>研究内容</a:t>
            </a:r>
            <a:endParaRPr lang="en-US" altLang="zh-CN" sz="2400" b="1" dirty="0">
              <a:solidFill>
                <a:schemeClr val="accent1"/>
              </a:solidFill>
              <a:latin typeface="+mj-ea"/>
              <a:ea typeface="+mj-ea"/>
            </a:endParaRPr>
          </a:p>
        </p:txBody>
      </p:sp>
      <p:cxnSp>
        <p:nvCxnSpPr>
          <p:cNvPr id="46" name="直接连接符 45"/>
          <p:cNvCxnSpPr/>
          <p:nvPr>
            <p:custDataLst>
              <p:tags r:id="rId2"/>
            </p:custDataLst>
          </p:nvPr>
        </p:nvCxnSpPr>
        <p:spPr>
          <a:xfrm>
            <a:off x="739775" y="1906905"/>
            <a:ext cx="441198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矩形 46"/>
          <p:cNvSpPr/>
          <p:nvPr>
            <p:custDataLst>
              <p:tags r:id="rId3"/>
            </p:custDataLst>
          </p:nvPr>
        </p:nvSpPr>
        <p:spPr>
          <a:xfrm>
            <a:off x="609600" y="2093595"/>
            <a:ext cx="4961255" cy="2222500"/>
          </a:xfrm>
          <a:prstGeom prst="rect">
            <a:avLst/>
          </a:prstGeom>
        </p:spPr>
        <p:txBody>
          <a:bodyPr wrap="square">
            <a:spAutoFit/>
          </a:bodyPr>
          <a:lstStyle/>
          <a:p>
            <a:pPr marL="285750" indent="-285750">
              <a:lnSpc>
                <a:spcPct val="150000"/>
              </a:lnSpc>
              <a:spcAft>
                <a:spcPts val="300"/>
              </a:spcAft>
              <a:buClr>
                <a:srgbClr val="1B3868"/>
              </a:buClr>
              <a:buFont typeface="Wingdings" panose="05000000000000000000" charset="0"/>
              <a:buChar char="u"/>
              <a:defRPr sz="1400" b="0">
                <a:solidFill>
                  <a:srgbClr val="000000"/>
                </a:solidFill>
                <a:latin typeface="微软雅黑"/>
              </a:defRPr>
            </a:pPr>
            <a:r>
              <a:t>第三章为影响机制分析。而后我们在第二节对利率市场化对商业银行传统业务、收入结构、风险等方面的影响进行了分析，阐述了市场化进程对于盈利水平影响的作用机制。</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defRPr sz="1400" b="0">
                <a:solidFill>
                  <a:srgbClr val="000000"/>
                </a:solidFill>
                <a:latin typeface="微软雅黑"/>
              </a:defRPr>
            </a:pPr>
            <a:r>
              <a:t>第五章为实证分析部分，本文在此章将对数据进行回归分析，并对回归结果进行分析与提出建议。</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p>
        </p:txBody>
      </p:sp>
      <p:cxnSp>
        <p:nvCxnSpPr>
          <p:cNvPr id="48" name="直接连接符 47"/>
          <p:cNvCxnSpPr/>
          <p:nvPr>
            <p:custDataLst>
              <p:tags r:id="rId4"/>
            </p:custDataLst>
          </p:nvPr>
        </p:nvCxnSpPr>
        <p:spPr>
          <a:xfrm>
            <a:off x="739775" y="1906905"/>
            <a:ext cx="53848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文本框 7"/>
          <p:cNvSpPr txBox="1"/>
          <p:nvPr>
            <p:custDataLst>
              <p:tags r:id="rId5"/>
            </p:custDataLst>
          </p:nvPr>
        </p:nvSpPr>
        <p:spPr>
          <a:xfrm>
            <a:off x="6192520" y="1273175"/>
            <a:ext cx="3246755" cy="460375"/>
          </a:xfrm>
          <a:prstGeom prst="rect">
            <a:avLst/>
          </a:prstGeom>
          <a:noFill/>
        </p:spPr>
        <p:txBody>
          <a:bodyPr wrap="square" rtlCol="0">
            <a:spAutoFit/>
          </a:bodyPr>
          <a:lstStyle/>
          <a:p>
            <a:pPr>
              <a:defRPr sz="2000" b="1">
                <a:solidFill>
                  <a:srgbClr val="6096E6"/>
                </a:solidFill>
                <a:latin typeface="微软雅黑"/>
              </a:defRPr>
            </a:pPr>
            <a:r>
              <a:t>研究方法</a:t>
            </a:r>
            <a:endParaRPr lang="en-US" altLang="zh-CN" sz="2400" b="1" dirty="0">
              <a:solidFill>
                <a:schemeClr val="accent1"/>
              </a:solidFill>
              <a:latin typeface="+mj-ea"/>
              <a:ea typeface="+mj-ea"/>
            </a:endParaRPr>
          </a:p>
        </p:txBody>
      </p:sp>
      <p:cxnSp>
        <p:nvCxnSpPr>
          <p:cNvPr id="66" name="直接连接符 65"/>
          <p:cNvCxnSpPr/>
          <p:nvPr>
            <p:custDataLst>
              <p:tags r:id="rId6"/>
            </p:custDataLst>
          </p:nvPr>
        </p:nvCxnSpPr>
        <p:spPr>
          <a:xfrm>
            <a:off x="6322695" y="1906905"/>
            <a:ext cx="441198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矩形 66"/>
          <p:cNvSpPr/>
          <p:nvPr>
            <p:custDataLst>
              <p:tags r:id="rId7"/>
            </p:custDataLst>
          </p:nvPr>
        </p:nvSpPr>
        <p:spPr>
          <a:xfrm>
            <a:off x="6192520" y="2093595"/>
            <a:ext cx="4961255" cy="2222500"/>
          </a:xfrm>
          <a:prstGeom prst="rect">
            <a:avLst/>
          </a:prstGeom>
        </p:spPr>
        <p:txBody>
          <a:bodyPr wrap="square">
            <a:spAutoFit/>
          </a:bodyPr>
          <a:lstStyle/>
          <a:p>
            <a:pPr marL="285750" indent="-285750">
              <a:lnSpc>
                <a:spcPct val="150000"/>
              </a:lnSpc>
              <a:spcAft>
                <a:spcPts val="300"/>
              </a:spcAft>
              <a:buClr>
                <a:srgbClr val="1B3868"/>
              </a:buClr>
              <a:buFont typeface="Wingdings" panose="05000000000000000000" charset="0"/>
              <a:buChar char="u"/>
              <a:defRPr sz="1400" b="0">
                <a:solidFill>
                  <a:srgbClr val="000000"/>
                </a:solidFill>
                <a:latin typeface="微软雅黑"/>
              </a:defRPr>
            </a:pPr>
            <a:r>
              <a:t>本文对我国利率市场化以及互联网金融的发展历程进行回顾整理，对上市商业银行的经营状况以及收入结构进行探究分析，探究出能够代表上述大背景的财务指标作为解释变量，并对商业银行盈利水平受到影响的作用机制以及可能存在的风险进行了分析。</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p>
        </p:txBody>
      </p:sp>
      <p:cxnSp>
        <p:nvCxnSpPr>
          <p:cNvPr id="68" name="直接连接符 67"/>
          <p:cNvCxnSpPr/>
          <p:nvPr>
            <p:custDataLst>
              <p:tags r:id="rId8"/>
            </p:custDataLst>
          </p:nvPr>
        </p:nvCxnSpPr>
        <p:spPr>
          <a:xfrm>
            <a:off x="6322695" y="1906905"/>
            <a:ext cx="53848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custDataLst>
              <p:tags r:id="rId9"/>
            </p:custDataLst>
          </p:nvPr>
        </p:nvCxnSpPr>
        <p:spPr>
          <a:xfrm>
            <a:off x="340874" y="243311"/>
            <a:ext cx="0" cy="345325"/>
          </a:xfrm>
          <a:prstGeom prst="line">
            <a:avLst/>
          </a:prstGeom>
          <a:ln w="92075">
            <a:solidFill>
              <a:srgbClr val="2D83B6"/>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custDataLst>
              <p:tags r:id="rId10"/>
            </p:custDataLst>
          </p:nvPr>
        </p:nvSpPr>
        <p:spPr>
          <a:xfrm>
            <a:off x="507365" y="224155"/>
            <a:ext cx="11356340" cy="398780"/>
          </a:xfrm>
          <a:prstGeom prst="rect">
            <a:avLst/>
          </a:prstGeom>
          <a:noFill/>
        </p:spPr>
        <p:txBody>
          <a:bodyPr wrap="square" rtlCol="0">
            <a:spAutoFit/>
          </a:bodyPr>
          <a:lstStyle/>
          <a:p>
            <a:pPr>
              <a:defRPr sz="2000" b="1">
                <a:solidFill>
                  <a:srgbClr val="000000"/>
                </a:solidFill>
                <a:latin typeface="微软雅黑"/>
              </a:defRPr>
            </a:pPr>
            <a:r>
              <a:t>研究内容与研究方法</a:t>
            </a:r>
            <a:endParaRPr lang="zh-CN" altLang="en-US" sz="2000" dirty="0">
              <a:latin typeface="OPPOSans B" panose="00020600040101010101" pitchFamily="18" charset="-122"/>
              <a:ea typeface="OPPOSans B" panose="00020600040101010101" pitchFamily="18" charset="-122"/>
              <a:cs typeface="OPPOSans B" panose="00020600040101010101" pitchFamily="18"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6600" b="0">
                <a:solidFill>
                  <a:srgbClr val="FFFFFF"/>
                </a:solidFill>
                <a:latin typeface="汉仪大宋简"/>
              </a:defRPr>
            </a:pPr>
            <a:r>
              <a:t>02</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研究假设与研究设计</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7"/>
          <p:cNvSpPr txBox="1"/>
          <p:nvPr>
            <p:custDataLst>
              <p:tags r:id="rId1"/>
            </p:custDataLst>
          </p:nvPr>
        </p:nvSpPr>
        <p:spPr>
          <a:xfrm>
            <a:off x="609600" y="1273175"/>
            <a:ext cx="3246755" cy="460375"/>
          </a:xfrm>
          <a:prstGeom prst="rect">
            <a:avLst/>
          </a:prstGeom>
          <a:noFill/>
        </p:spPr>
        <p:txBody>
          <a:bodyPr wrap="square" rtlCol="0">
            <a:spAutoFit/>
          </a:bodyPr>
          <a:lstStyle/>
          <a:p>
            <a:pPr>
              <a:defRPr sz="2000" b="1">
                <a:solidFill>
                  <a:srgbClr val="6096E6"/>
                </a:solidFill>
                <a:latin typeface="微软雅黑"/>
              </a:defRPr>
            </a:pPr>
            <a:r>
              <a:t>商业银行盈利水平与利率市场化发展的关系</a:t>
            </a:r>
            <a:endParaRPr lang="en-US" altLang="zh-CN" sz="2400" b="1" dirty="0">
              <a:solidFill>
                <a:schemeClr val="accent1"/>
              </a:solidFill>
              <a:latin typeface="+mj-ea"/>
              <a:ea typeface="+mj-ea"/>
            </a:endParaRPr>
          </a:p>
        </p:txBody>
      </p:sp>
      <p:cxnSp>
        <p:nvCxnSpPr>
          <p:cNvPr id="46" name="直接连接符 45"/>
          <p:cNvCxnSpPr/>
          <p:nvPr>
            <p:custDataLst>
              <p:tags r:id="rId2"/>
            </p:custDataLst>
          </p:nvPr>
        </p:nvCxnSpPr>
        <p:spPr>
          <a:xfrm>
            <a:off x="739775" y="1906905"/>
            <a:ext cx="441198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矩形 46"/>
          <p:cNvSpPr/>
          <p:nvPr>
            <p:custDataLst>
              <p:tags r:id="rId3"/>
            </p:custDataLst>
          </p:nvPr>
        </p:nvSpPr>
        <p:spPr>
          <a:xfrm>
            <a:off x="609600" y="2093595"/>
            <a:ext cx="4961255" cy="2222500"/>
          </a:xfrm>
          <a:prstGeom prst="rect">
            <a:avLst/>
          </a:prstGeom>
        </p:spPr>
        <p:txBody>
          <a:bodyPr wrap="square">
            <a:spAutoFit/>
          </a:bodyPr>
          <a:lstStyle/>
          <a:p>
            <a:pPr marL="285750" indent="-285750">
              <a:lnSpc>
                <a:spcPct val="150000"/>
              </a:lnSpc>
              <a:spcAft>
                <a:spcPts val="300"/>
              </a:spcAft>
              <a:buClr>
                <a:srgbClr val="1B3868"/>
              </a:buClr>
              <a:buFont typeface="Wingdings" panose="05000000000000000000" charset="0"/>
              <a:buChar char="u"/>
              <a:defRPr sz="1400" b="0">
                <a:solidFill>
                  <a:srgbClr val="000000"/>
                </a:solidFill>
                <a:latin typeface="微软雅黑"/>
              </a:defRPr>
            </a:pPr>
            <a:r>
              <a:t>利率市场化是指金融机构在货币市场经营融资的利率水平是由市场上的供需关系来决定，是中国人民银行将利率的决定权下放给市场的一种举措，而中国人民银行则仅通过货币政策工具等手段来对市场利率产生影响。</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defRPr sz="1400" b="0">
                <a:solidFill>
                  <a:srgbClr val="000000"/>
                </a:solidFill>
                <a:latin typeface="微软雅黑"/>
              </a:defRPr>
            </a:pPr>
            <a:r>
              <a:t>基于第二章对于既往研究的总结，以及第三章对于盈利能力影响机制的分析，本文提出假设：</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defRPr sz="1400" b="0">
                <a:solidFill>
                  <a:srgbClr val="000000"/>
                </a:solidFill>
                <a:latin typeface="微软雅黑"/>
              </a:defRPr>
            </a:pPr>
            <a:r>
              <a:t>H1：商业银行的盈利水平会受到利率市场化程度的负向影响。</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p>
        </p:txBody>
      </p:sp>
      <p:cxnSp>
        <p:nvCxnSpPr>
          <p:cNvPr id="48" name="直接连接符 47"/>
          <p:cNvCxnSpPr/>
          <p:nvPr>
            <p:custDataLst>
              <p:tags r:id="rId4"/>
            </p:custDataLst>
          </p:nvPr>
        </p:nvCxnSpPr>
        <p:spPr>
          <a:xfrm>
            <a:off x="739775" y="1906905"/>
            <a:ext cx="53848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文本框 7"/>
          <p:cNvSpPr txBox="1"/>
          <p:nvPr>
            <p:custDataLst>
              <p:tags r:id="rId5"/>
            </p:custDataLst>
          </p:nvPr>
        </p:nvSpPr>
        <p:spPr>
          <a:xfrm>
            <a:off x="6192520" y="1273175"/>
            <a:ext cx="3246755" cy="460375"/>
          </a:xfrm>
          <a:prstGeom prst="rect">
            <a:avLst/>
          </a:prstGeom>
          <a:noFill/>
        </p:spPr>
        <p:txBody>
          <a:bodyPr wrap="square" rtlCol="0">
            <a:spAutoFit/>
          </a:bodyPr>
          <a:lstStyle/>
          <a:p>
            <a:pPr>
              <a:defRPr sz="2000" b="1">
                <a:solidFill>
                  <a:srgbClr val="6096E6"/>
                </a:solidFill>
                <a:latin typeface="微软雅黑"/>
              </a:defRPr>
            </a:pPr>
            <a:r>
              <a:t>利率市场化对银行盈利能力产生的中介作用</a:t>
            </a:r>
            <a:endParaRPr lang="en-US" altLang="zh-CN" sz="2400" b="1" dirty="0">
              <a:solidFill>
                <a:schemeClr val="accent1"/>
              </a:solidFill>
              <a:latin typeface="+mj-ea"/>
              <a:ea typeface="+mj-ea"/>
            </a:endParaRPr>
          </a:p>
        </p:txBody>
      </p:sp>
      <p:cxnSp>
        <p:nvCxnSpPr>
          <p:cNvPr id="66" name="直接连接符 65"/>
          <p:cNvCxnSpPr/>
          <p:nvPr>
            <p:custDataLst>
              <p:tags r:id="rId6"/>
            </p:custDataLst>
          </p:nvPr>
        </p:nvCxnSpPr>
        <p:spPr>
          <a:xfrm>
            <a:off x="6322695" y="1906905"/>
            <a:ext cx="441198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矩形 66"/>
          <p:cNvSpPr/>
          <p:nvPr>
            <p:custDataLst>
              <p:tags r:id="rId7"/>
            </p:custDataLst>
          </p:nvPr>
        </p:nvSpPr>
        <p:spPr>
          <a:xfrm>
            <a:off x="6192520" y="2093595"/>
            <a:ext cx="4961255" cy="2222500"/>
          </a:xfrm>
          <a:prstGeom prst="rect">
            <a:avLst/>
          </a:prstGeom>
        </p:spPr>
        <p:txBody>
          <a:bodyPr wrap="square">
            <a:spAutoFit/>
          </a:bodyPr>
          <a:lstStyle/>
          <a:p>
            <a:pPr marL="285750" indent="-285750">
              <a:lnSpc>
                <a:spcPct val="150000"/>
              </a:lnSpc>
              <a:spcAft>
                <a:spcPts val="300"/>
              </a:spcAft>
              <a:buClr>
                <a:srgbClr val="1B3868"/>
              </a:buClr>
              <a:buFont typeface="Wingdings" panose="05000000000000000000" charset="0"/>
              <a:buChar char="u"/>
              <a:defRPr sz="1400" b="0">
                <a:solidFill>
                  <a:srgbClr val="000000"/>
                </a:solidFill>
                <a:latin typeface="微软雅黑"/>
              </a:defRPr>
            </a:pPr>
            <a:r>
              <a:t>基于上述的分析，我们认为互联网金融除了直接影响商业银行的收益水平外，还在一定程度上通过加速利率市场化进程来实现这一影响，因此，我们提出如下假设：</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defRPr sz="1400" b="0">
                <a:solidFill>
                  <a:srgbClr val="000000"/>
                </a:solidFill>
                <a:latin typeface="微软雅黑"/>
              </a:defRPr>
            </a:pPr>
            <a:r>
              <a:t>H3：互联网金融发展会促进利率市场化的进程进而影响银行的盈利能力。</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p>
        </p:txBody>
      </p:sp>
      <p:cxnSp>
        <p:nvCxnSpPr>
          <p:cNvPr id="68" name="直接连接符 67"/>
          <p:cNvCxnSpPr/>
          <p:nvPr>
            <p:custDataLst>
              <p:tags r:id="rId8"/>
            </p:custDataLst>
          </p:nvPr>
        </p:nvCxnSpPr>
        <p:spPr>
          <a:xfrm>
            <a:off x="6322695" y="1906905"/>
            <a:ext cx="53848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custDataLst>
              <p:tags r:id="rId9"/>
            </p:custDataLst>
          </p:nvPr>
        </p:nvCxnSpPr>
        <p:spPr>
          <a:xfrm>
            <a:off x="340874" y="243311"/>
            <a:ext cx="0" cy="345325"/>
          </a:xfrm>
          <a:prstGeom prst="line">
            <a:avLst/>
          </a:prstGeom>
          <a:ln w="92075">
            <a:solidFill>
              <a:srgbClr val="2D83B6"/>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custDataLst>
              <p:tags r:id="rId10"/>
            </p:custDataLst>
          </p:nvPr>
        </p:nvSpPr>
        <p:spPr>
          <a:xfrm>
            <a:off x="507365" y="224155"/>
            <a:ext cx="11356340" cy="398780"/>
          </a:xfrm>
          <a:prstGeom prst="rect">
            <a:avLst/>
          </a:prstGeom>
          <a:noFill/>
        </p:spPr>
        <p:txBody>
          <a:bodyPr wrap="square" rtlCol="0">
            <a:spAutoFit/>
          </a:bodyPr>
          <a:lstStyle/>
          <a:p>
            <a:pPr>
              <a:defRPr sz="2000" b="1">
                <a:solidFill>
                  <a:srgbClr val="000000"/>
                </a:solidFill>
                <a:latin typeface="微软雅黑"/>
              </a:defRPr>
            </a:pPr>
            <a:r>
              <a:t>研究假设</a:t>
            </a:r>
            <a:endParaRPr lang="zh-CN" altLang="en-US" sz="2000" dirty="0">
              <a:latin typeface="OPPOSans B" panose="00020600040101010101" pitchFamily="18" charset="-122"/>
              <a:ea typeface="OPPOSans B" panose="00020600040101010101" pitchFamily="18" charset="-122"/>
              <a:cs typeface="OPPOSans B" panose="00020600040101010101" pitchFamily="18"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7"/>
          <p:cNvSpPr txBox="1"/>
          <p:nvPr>
            <p:custDataLst>
              <p:tags r:id="rId1"/>
            </p:custDataLst>
          </p:nvPr>
        </p:nvSpPr>
        <p:spPr>
          <a:xfrm>
            <a:off x="609600" y="1273175"/>
            <a:ext cx="3246755" cy="460375"/>
          </a:xfrm>
          <a:prstGeom prst="rect">
            <a:avLst/>
          </a:prstGeom>
          <a:noFill/>
        </p:spPr>
        <p:txBody>
          <a:bodyPr wrap="square" rtlCol="0">
            <a:spAutoFit/>
          </a:bodyPr>
          <a:lstStyle/>
          <a:p>
            <a:pPr>
              <a:defRPr sz="2000" b="1">
                <a:solidFill>
                  <a:srgbClr val="6096E6"/>
                </a:solidFill>
                <a:latin typeface="微软雅黑"/>
              </a:defRPr>
            </a:pPr>
            <a:r>
              <a:t>变量选取</a:t>
            </a:r>
            <a:endParaRPr lang="en-US" altLang="zh-CN" sz="2400" b="1" dirty="0">
              <a:solidFill>
                <a:schemeClr val="accent1"/>
              </a:solidFill>
              <a:latin typeface="+mj-ea"/>
              <a:ea typeface="+mj-ea"/>
            </a:endParaRPr>
          </a:p>
        </p:txBody>
      </p:sp>
      <p:cxnSp>
        <p:nvCxnSpPr>
          <p:cNvPr id="46" name="直接连接符 45"/>
          <p:cNvCxnSpPr/>
          <p:nvPr>
            <p:custDataLst>
              <p:tags r:id="rId2"/>
            </p:custDataLst>
          </p:nvPr>
        </p:nvCxnSpPr>
        <p:spPr>
          <a:xfrm>
            <a:off x="739775" y="1906905"/>
            <a:ext cx="441198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矩形 46"/>
          <p:cNvSpPr/>
          <p:nvPr>
            <p:custDataLst>
              <p:tags r:id="rId3"/>
            </p:custDataLst>
          </p:nvPr>
        </p:nvSpPr>
        <p:spPr>
          <a:xfrm>
            <a:off x="609600" y="2093595"/>
            <a:ext cx="4961255" cy="2222500"/>
          </a:xfrm>
          <a:prstGeom prst="rect">
            <a:avLst/>
          </a:prstGeom>
        </p:spPr>
        <p:txBody>
          <a:bodyPr wrap="square">
            <a:spAutoFit/>
          </a:bodyPr>
          <a:lstStyle/>
          <a:p>
            <a:pPr marL="285750" indent="-285750">
              <a:lnSpc>
                <a:spcPct val="150000"/>
              </a:lnSpc>
              <a:spcAft>
                <a:spcPts val="300"/>
              </a:spcAft>
              <a:buClr>
                <a:srgbClr val="1B3868"/>
              </a:buClr>
              <a:buFont typeface="Wingdings" panose="05000000000000000000" charset="0"/>
              <a:buChar char="u"/>
              <a:defRPr sz="1400" b="0">
                <a:solidFill>
                  <a:srgbClr val="000000"/>
                </a:solidFill>
                <a:latin typeface="微软雅黑"/>
              </a:defRPr>
            </a:pPr>
            <a:r>
              <a:t>国内生产总值反映国家经济的总体发展水平，在一定程度上控制了宏观层面等因素对银行盈利水平产生的影响。</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p>
        </p:txBody>
      </p:sp>
      <p:cxnSp>
        <p:nvCxnSpPr>
          <p:cNvPr id="48" name="直接连接符 47"/>
          <p:cNvCxnSpPr/>
          <p:nvPr>
            <p:custDataLst>
              <p:tags r:id="rId4"/>
            </p:custDataLst>
          </p:nvPr>
        </p:nvCxnSpPr>
        <p:spPr>
          <a:xfrm>
            <a:off x="739775" y="1906905"/>
            <a:ext cx="53848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文本框 7"/>
          <p:cNvSpPr txBox="1"/>
          <p:nvPr>
            <p:custDataLst>
              <p:tags r:id="rId5"/>
            </p:custDataLst>
          </p:nvPr>
        </p:nvSpPr>
        <p:spPr>
          <a:xfrm>
            <a:off x="6192520" y="1273175"/>
            <a:ext cx="3246755" cy="460375"/>
          </a:xfrm>
          <a:prstGeom prst="rect">
            <a:avLst/>
          </a:prstGeom>
          <a:noFill/>
        </p:spPr>
        <p:txBody>
          <a:bodyPr wrap="square" rtlCol="0">
            <a:spAutoFit/>
          </a:bodyPr>
          <a:lstStyle/>
          <a:p>
            <a:pPr>
              <a:defRPr sz="2000" b="1">
                <a:solidFill>
                  <a:srgbClr val="6096E6"/>
                </a:solidFill>
                <a:latin typeface="微软雅黑"/>
              </a:defRPr>
            </a:pPr>
            <a:r>
              <a:t>模型构建</a:t>
            </a:r>
            <a:endParaRPr lang="en-US" altLang="zh-CN" sz="2400" b="1" dirty="0">
              <a:solidFill>
                <a:schemeClr val="accent1"/>
              </a:solidFill>
              <a:latin typeface="+mj-ea"/>
              <a:ea typeface="+mj-ea"/>
            </a:endParaRPr>
          </a:p>
        </p:txBody>
      </p:sp>
      <p:cxnSp>
        <p:nvCxnSpPr>
          <p:cNvPr id="66" name="直接连接符 65"/>
          <p:cNvCxnSpPr/>
          <p:nvPr>
            <p:custDataLst>
              <p:tags r:id="rId6"/>
            </p:custDataLst>
          </p:nvPr>
        </p:nvCxnSpPr>
        <p:spPr>
          <a:xfrm>
            <a:off x="6322695" y="1906905"/>
            <a:ext cx="441198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矩形 66"/>
          <p:cNvSpPr/>
          <p:nvPr>
            <p:custDataLst>
              <p:tags r:id="rId7"/>
            </p:custDataLst>
          </p:nvPr>
        </p:nvSpPr>
        <p:spPr>
          <a:xfrm>
            <a:off x="6192520" y="2093595"/>
            <a:ext cx="4961255" cy="2222500"/>
          </a:xfrm>
          <a:prstGeom prst="rect">
            <a:avLst/>
          </a:prstGeom>
        </p:spPr>
        <p:txBody>
          <a:bodyPr wrap="square">
            <a:spAutoFit/>
          </a:bodyPr>
          <a:lstStyle/>
          <a:p>
            <a:pPr marL="285750" indent="-285750">
              <a:lnSpc>
                <a:spcPct val="150000"/>
              </a:lnSpc>
              <a:spcAft>
                <a:spcPts val="300"/>
              </a:spcAft>
              <a:buClr>
                <a:srgbClr val="1B3868"/>
              </a:buClr>
              <a:buFont typeface="Wingdings" panose="05000000000000000000" charset="0"/>
              <a:buChar char="u"/>
              <a:defRPr sz="1400" b="0">
                <a:solidFill>
                  <a:srgbClr val="000000"/>
                </a:solidFill>
                <a:latin typeface="微软雅黑"/>
              </a:defRPr>
            </a:pPr>
            <a:r>
              <a:t>基于上述变量的选取，以及4.1中提出的假设，本文构建以下模型对研究问题进行实证分析：</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defRPr sz="1400" b="0">
                <a:solidFill>
                  <a:srgbClr val="000000"/>
                </a:solidFill>
                <a:latin typeface="微软雅黑"/>
              </a:defRPr>
            </a:pPr>
            <a:r>
              <a:t>商业银行盈利水平受利率市场化的影响</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defRPr sz="1400" b="0">
                <a:solidFill>
                  <a:srgbClr val="000000"/>
                </a:solidFill>
                <a:latin typeface="微软雅黑"/>
              </a:defRPr>
            </a:pPr>
            <a:r>
              <a:t>商业银行盈利水平受互联网金融的影响</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p>
        </p:txBody>
      </p:sp>
      <p:cxnSp>
        <p:nvCxnSpPr>
          <p:cNvPr id="68" name="直接连接符 67"/>
          <p:cNvCxnSpPr/>
          <p:nvPr>
            <p:custDataLst>
              <p:tags r:id="rId8"/>
            </p:custDataLst>
          </p:nvPr>
        </p:nvCxnSpPr>
        <p:spPr>
          <a:xfrm>
            <a:off x="6322695" y="1906905"/>
            <a:ext cx="53848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custDataLst>
              <p:tags r:id="rId9"/>
            </p:custDataLst>
          </p:nvPr>
        </p:nvCxnSpPr>
        <p:spPr>
          <a:xfrm>
            <a:off x="340874" y="243311"/>
            <a:ext cx="0" cy="345325"/>
          </a:xfrm>
          <a:prstGeom prst="line">
            <a:avLst/>
          </a:prstGeom>
          <a:ln w="92075">
            <a:solidFill>
              <a:srgbClr val="2D83B6"/>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custDataLst>
              <p:tags r:id="rId10"/>
            </p:custDataLst>
          </p:nvPr>
        </p:nvSpPr>
        <p:spPr>
          <a:xfrm>
            <a:off x="507365" y="224155"/>
            <a:ext cx="11356340" cy="398780"/>
          </a:xfrm>
          <a:prstGeom prst="rect">
            <a:avLst/>
          </a:prstGeom>
          <a:noFill/>
        </p:spPr>
        <p:txBody>
          <a:bodyPr wrap="square" rtlCol="0">
            <a:spAutoFit/>
          </a:bodyPr>
          <a:lstStyle/>
          <a:p>
            <a:pPr>
              <a:defRPr sz="2000" b="1">
                <a:solidFill>
                  <a:srgbClr val="000000"/>
                </a:solidFill>
                <a:latin typeface="微软雅黑"/>
              </a:defRPr>
            </a:pPr>
            <a:r>
              <a:t>研究设计</a:t>
            </a:r>
            <a:endParaRPr lang="zh-CN" altLang="en-US" sz="2000" dirty="0">
              <a:latin typeface="OPPOSans B" panose="00020600040101010101" pitchFamily="18" charset="-122"/>
              <a:ea typeface="OPPOSans B" panose="00020600040101010101" pitchFamily="18" charset="-122"/>
              <a:cs typeface="OPPOSans B" panose="00020600040101010101" pitchFamily="18"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MzNDVlOTc5MDI2NjU2YTAzZGY5NTQ4OWY0NTNmYjQifQ=="/>
  <p:tag name="KSO_WPP_MARK_KEY" val="1eb22400-832a-45e0-8111-6bd31e209b7e"/>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PA" val="v4.2.4"/>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Words>
  <Application>Microsoft Office PowerPoint</Application>
  <PresentationFormat>宽屏</PresentationFormat>
  <Paragraphs>74</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OPPOSans B</vt:lpstr>
      <vt:lpstr>汉仪大宋简</vt:lpstr>
      <vt:lpstr>汉仪君黑-45简</vt: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刘 晓博</cp:lastModifiedBy>
  <cp:revision>157</cp:revision>
  <dcterms:created xsi:type="dcterms:W3CDTF">2019-06-19T02:08:00Z</dcterms:created>
  <dcterms:modified xsi:type="dcterms:W3CDTF">2023-07-31T03:25:35Z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2714BC2042754196817988410A36725A</vt:lpwstr>
  </property>
</Properties>
</file>