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12192000" cy="6858000"/>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ableStyles" Target="tableStyles.xml"/><Relationship Id="rId7" Type="http://schemas.openxmlformats.org/officeDocument/2006/relationships/tags" Target="tags/tag7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8.xml"/><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52.xml"/><Relationship Id="rId3" Type="http://schemas.openxmlformats.org/officeDocument/2006/relationships/tags" Target="../tags/tag53.xml"/><Relationship Id="rId4" Type="http://schemas.openxmlformats.org/officeDocument/2006/relationships/tags" Target="../tags/tag54.xml"/><Relationship Id="rId5" Type="http://schemas.openxmlformats.org/officeDocument/2006/relationships/tags" Target="../tags/tag55.xml"/><Relationship Id="rId6" Type="http://schemas.openxmlformats.org/officeDocument/2006/relationships/tags" Target="../tags/tag5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6.xml"/><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6.xml"/><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tags" Target="../tags/tag28.xml"/><Relationship Id="rId9"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0.xml"/><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7.xml"/><Relationship Id="rId3" Type="http://schemas.openxmlformats.org/officeDocument/2006/relationships/tags" Target="../tags/tag38.xml"/><Relationship Id="rId4" Type="http://schemas.openxmlformats.org/officeDocument/2006/relationships/tags" Target="../tags/tag39.xml"/><Relationship Id="rId5" Type="http://schemas.openxmlformats.org/officeDocument/2006/relationships/tags" Target="../tags/tag40.xml"/><Relationship Id="rId6" Type="http://schemas.openxmlformats.org/officeDocument/2006/relationships/tags" Target="../tags/tag41.xml"/><Relationship Id="rId7" Type="http://schemas.openxmlformats.org/officeDocument/2006/relationships/tags" Target="../tags/tag4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3.xml"/><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tags" Target="../tags/tag4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ags" Target="../tags/tag57.xml"/><Relationship Id="rId14" Type="http://schemas.openxmlformats.org/officeDocument/2006/relationships/tags" Target="../tags/tag58.xml"/><Relationship Id="rId15" Type="http://schemas.openxmlformats.org/officeDocument/2006/relationships/tags" Target="../tags/tag59.xml"/><Relationship Id="rId16" Type="http://schemas.openxmlformats.org/officeDocument/2006/relationships/tags" Target="../tags/tag60.xml"/><Relationship Id="rId17" Type="http://schemas.openxmlformats.org/officeDocument/2006/relationships/tags" Target="../tags/tag61.xml"/><Relationship Id="rId18" Type="http://schemas.openxmlformats.org/officeDocument/2006/relationships/tags" Target="../tags/tag62.xml"/><Relationship Id="rId19"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3.xml"/><Relationship Id="rId10" Type="http://schemas.openxmlformats.org/officeDocument/2006/relationships/tags" Target="../tags/tag72.xml"/><Relationship Id="rId11" Type="http://schemas.openxmlformats.org/officeDocument/2006/relationships/slideLayout" Target="../slideLayouts/slideLayout12.xml"/><Relationship Id="rId2" Type="http://schemas.openxmlformats.org/officeDocument/2006/relationships/tags" Target="../tags/tag64.xml"/><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tags" Target="../tags/tag67.xml"/><Relationship Id="rId6" Type="http://schemas.openxmlformats.org/officeDocument/2006/relationships/tags" Target="../tags/tag68.xml"/><Relationship Id="rId7" Type="http://schemas.openxmlformats.org/officeDocument/2006/relationships/tags" Target="../tags/tag69.xml"/><Relationship Id="rId8" Type="http://schemas.openxmlformats.org/officeDocument/2006/relationships/tags" Target="../tags/tag70.xml"/><Relationship Id="rId9"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7"/>
          <p:cNvSpPr txBox="1"/>
          <p:nvPr>
            <p:custDataLst>
              <p:tags r:id="rId1"/>
            </p:custDataLst>
          </p:nvPr>
        </p:nvSpPr>
        <p:spPr>
          <a:xfrm>
            <a:off x="609600" y="1273175"/>
            <a:ext cx="3246755" cy="460375"/>
          </a:xfrm>
          <a:prstGeom prst="rect">
            <a:avLst/>
          </a:prstGeom>
          <a:noFill/>
        </p:spPr>
        <p:txBody>
          <a:bodyPr wrap="square" rtlCol="0">
            <a:spAutoFit/>
          </a:bodyPr>
          <a:p>
            <a:pPr>
              <a:defRPr sz="2000" b="1">
                <a:solidFill>
                  <a:srgbClr val="6096E6"/>
                </a:solidFill>
                <a:latin typeface="微软雅黑"/>
              </a:defRPr>
            </a:pPr>
            <a:r>
              <a:t>商业银行盈利水平与利率市场化发展的关系</a:t>
            </a:r>
            <a:endParaRPr lang="en-US" altLang="zh-CN" sz="2400" b="1" dirty="0">
              <a:solidFill>
                <a:schemeClr val="accent1"/>
              </a:solidFill>
              <a:latin typeface="+mj-ea"/>
              <a:ea typeface="+mj-ea"/>
            </a:endParaRPr>
          </a:p>
        </p:txBody>
      </p:sp>
      <p:cxnSp>
        <p:nvCxnSpPr>
          <p:cNvPr id="46" name="直接连接符 45"/>
          <p:cNvCxnSpPr/>
          <p:nvPr>
            <p:custDataLst>
              <p:tags r:id="rId2"/>
            </p:custDataLst>
          </p:nvPr>
        </p:nvCxnSpPr>
        <p:spPr>
          <a:xfrm>
            <a:off x="73977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3"/>
            </p:custDataLst>
          </p:nvPr>
        </p:nvSpPr>
        <p:spPr>
          <a:xfrm>
            <a:off x="609600" y="2093595"/>
            <a:ext cx="4961255" cy="2222500"/>
          </a:xfrm>
          <a:prstGeom prst="rect">
            <a:avLst/>
          </a:prstGeom>
        </p:spPr>
        <p:txBody>
          <a:bodyPr wrap="square">
            <a:spAutoFit/>
          </a:bodyPr>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利率市场化是指金融机构在货币市场经营融资的利率水平是由市场上的供需关系来决定，是中国人民银行将利率的决定权下放给市场的一种举措，而中国人民银行则仅通过货币政策工具等手段来对市场利率产生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基于第二章对于既往研究的总结，以及第三章对于盈利能力影响机制的分析，本文提出假设：</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H1：商业银行的盈利水平会受到利率市场化程度的负向影响。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p:txBody>
      </p:sp>
      <p:cxnSp>
        <p:nvCxnSpPr>
          <p:cNvPr id="48" name="直接连接符 47"/>
          <p:cNvCxnSpPr/>
          <p:nvPr>
            <p:custDataLst>
              <p:tags r:id="rId4"/>
            </p:custDataLst>
          </p:nvPr>
        </p:nvCxnSpPr>
        <p:spPr>
          <a:xfrm>
            <a:off x="73977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7"/>
          <p:cNvSpPr txBox="1"/>
          <p:nvPr>
            <p:custDataLst>
              <p:tags r:id="rId5"/>
            </p:custDataLst>
          </p:nvPr>
        </p:nvSpPr>
        <p:spPr>
          <a:xfrm>
            <a:off x="6192520" y="1273175"/>
            <a:ext cx="3246755" cy="460375"/>
          </a:xfrm>
          <a:prstGeom prst="rect">
            <a:avLst/>
          </a:prstGeom>
          <a:noFill/>
        </p:spPr>
        <p:txBody>
          <a:bodyPr wrap="square" rtlCol="0">
            <a:spAutoFit/>
          </a:bodyPr>
          <a:p>
            <a:pPr>
              <a:defRPr sz="2000" b="1">
                <a:solidFill>
                  <a:srgbClr val="6096E6"/>
                </a:solidFill>
                <a:latin typeface="微软雅黑"/>
              </a:defRPr>
            </a:pPr>
            <a:r>
              <a:t>利率市场化对银行盈利能力产生的中介作用</a:t>
            </a:r>
            <a:endParaRPr lang="en-US" altLang="zh-CN" sz="2400" b="1" dirty="0">
              <a:solidFill>
                <a:schemeClr val="accent1"/>
              </a:solidFill>
              <a:latin typeface="+mj-ea"/>
              <a:ea typeface="+mj-ea"/>
            </a:endParaRPr>
          </a:p>
        </p:txBody>
      </p:sp>
      <p:cxnSp>
        <p:nvCxnSpPr>
          <p:cNvPr id="66" name="直接连接符 65"/>
          <p:cNvCxnSpPr/>
          <p:nvPr>
            <p:custDataLst>
              <p:tags r:id="rId6"/>
            </p:custDataLst>
          </p:nvPr>
        </p:nvCxnSpPr>
        <p:spPr>
          <a:xfrm>
            <a:off x="632269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custDataLst>
              <p:tags r:id="rId7"/>
            </p:custDataLst>
          </p:nvPr>
        </p:nvSpPr>
        <p:spPr>
          <a:xfrm>
            <a:off x="6192520" y="2093595"/>
            <a:ext cx="4961255" cy="2222500"/>
          </a:xfrm>
          <a:prstGeom prst="rect">
            <a:avLst/>
          </a:prstGeom>
        </p:spPr>
        <p:txBody>
          <a:bodyPr wrap="square">
            <a:spAutoFit/>
          </a:bodyPr>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基于上述的分析，我们认为互联网金融除了直接影响商业银行的收益水平外，还在一定程度上通过加速利率市场化进程来实现这一影响，因此，我们提出如下假设：</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H3：互联网金融发展会促进利率市场化的进程进而影响银行的盈利能力。</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p:txBody>
      </p:sp>
      <p:cxnSp>
        <p:nvCxnSpPr>
          <p:cNvPr id="68" name="直接连接符 67"/>
          <p:cNvCxnSpPr/>
          <p:nvPr>
            <p:custDataLst>
              <p:tags r:id="rId8"/>
            </p:custDataLst>
          </p:nvPr>
        </p:nvCxnSpPr>
        <p:spPr>
          <a:xfrm>
            <a:off x="632269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0"/>
            </p:custDataLst>
          </p:nvPr>
        </p:nvSpPr>
        <p:spPr>
          <a:xfrm>
            <a:off x="507365" y="224155"/>
            <a:ext cx="11356340" cy="398780"/>
          </a:xfrm>
          <a:prstGeom prst="rect">
            <a:avLst/>
          </a:prstGeom>
          <a:noFill/>
        </p:spPr>
        <p:txBody>
          <a:bodyPr wrap="square" rtlCol="0">
            <a:spAutoFit/>
          </a:bodyPr>
          <a:p>
            <a:pPr>
              <a:defRPr sz="2000" b="1">
                <a:solidFill>
                  <a:srgbClr val="000000"/>
                </a:solidFill>
                <a:latin typeface="微软雅黑"/>
              </a:defRPr>
            </a:pPr>
            <a:r>
              <a:t>研究假设</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COMMONDATA" val="eyJoZGlkIjoiYjMzNDVlOTc5MDI2NjU2YTAzZGY5NTQ4OWY0NTNmYjQifQ=="/>
  <p:tag name="KSO_WPP_MARK_KEY" val="6c2bfd78-ab95-4a84-b5d8-6e0fc9930de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Words>
  <Application>WPS 演示</Application>
  <PresentationFormat>宽屏</PresentationFormat>
  <Paragraphs>20</Paragraphs>
  <Slides>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宋体</vt:lpstr>
      <vt:lpstr>Wingdings</vt:lpstr>
      <vt:lpstr>Wingdings</vt:lpstr>
      <vt:lpstr>微软雅黑</vt:lpstr>
      <vt:lpstr>OPPOSans B</vt:lpstr>
      <vt:lpstr>Arial Unicode MS</vt:lpstr>
      <vt:lpstr>Calibri</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old white</cp:lastModifiedBy>
  <cp:revision>158</cp:revision>
  <dcterms:created xsi:type="dcterms:W3CDTF">2019-06-19T02:08:00Z</dcterms:created>
  <dcterms:modified xsi:type="dcterms:W3CDTF">2023-04-28T13:26:49Z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