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xml" ContentType="application/vnd.openxmlformats-officedocument.presentationml.notesSlide+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641" r:id="rId5"/>
    <p:sldId id="642" r:id="rId6"/>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56" r:id="rId20"/>
    <p:sldId id="657" r:id="rId21"/>
    <p:sldId id="658" r:id="rId22"/>
    <p:sldId id="659"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6" d="100"/>
          <a:sy n="96" d="100"/>
        </p:scale>
        <p:origin x="480" y="5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FE040-229D-410E-9DFB-F13231C4CD62}" type="datetimeFigureOut">
              <a:rPr lang="zh-CN" altLang="en-US" smtClean="0"/>
              <a:t>2025/2/18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F7ED1-13B9-46AC-B4DB-36885F4E9BC0}" type="slidenum">
              <a:rPr lang="zh-CN" altLang="en-US" smtClean="0"/>
              <a:t>‹#›</a:t>
            </a:fld>
            <a:endParaRPr lang="zh-CN" altLang="en-US"/>
          </a:p>
        </p:txBody>
      </p:sp>
    </p:spTree>
    <p:extLst>
      <p:ext uri="{BB962C8B-B14F-4D97-AF65-F5344CB8AC3E}">
        <p14:creationId xmlns:p14="http://schemas.microsoft.com/office/powerpoint/2010/main" val="74335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extLst>
      <p:ext uri="{BB962C8B-B14F-4D97-AF65-F5344CB8AC3E}">
        <p14:creationId xmlns:p14="http://schemas.microsoft.com/office/powerpoint/2010/main" val="39506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2025/2/18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2025/2/18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2025/2/18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Layout" Target="../slideLayouts/slideLayout12.xml"/><Relationship Id="rId4" Type="http://schemas.openxmlformats.org/officeDocument/2006/relationships/tags" Target="../tags/tag69.xml"/></Relationships>
</file>

<file path=ppt/slides/_rels/slide20.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U201812093-刘经纬-1.《互联网金融、利率市场化与商业银行盈利能力的实证研究》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"1.研究背景与问题": "- 基于利率市场化及互联网金融背景，探讨我国商业银行盈利水平受影响情况",</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"2.影响分析": "- 利率市场化一定程度降低商业银行盈利能力",</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互联网金融发展挤占业务致盈利水平下降",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我国商业银行经营状况改变，非利息收入占比上升，不良贷款率呈稳定趋势，管理水平与重视度提高",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互联网金融对商业银行有双刃剑效应，能缓解冲击",</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互联网金融加速利率市场化进程，影响商业银行盈利能力，存在中介作用",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"3.对策建议": "- 稳定利息收入",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发挥利用互联网金融优势，利用其带来的机会与便利，降低管理成本，提高管理效率，降低冲击"</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数据描述性统计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对180个样本数据观测，样本银行ROA均值1.055%，收益水平高且波动率低。</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构建的利率市场化指数均值0.856分，我国利率市场化程度较高。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利率市场化对商业银行盈利能力的影响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验证假设H1，对模型（1）回归，结果如表5-2-1。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各分组回归R-sq高，拟合程度高，与全样本回归结果一致，符合假设H1。</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控制变量分析重要，体现银行业与宏观经济息息相关。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互联网金融发展对商业银行盈利能力的影响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验证假设H2，对模型（2）回归，结果如表5-2-2。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全样本中盈利水平与互联网金融在1%水平呈显著负相关，冲击银行收益水平，符合假设。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探究银行异质性影响时，各分组回归R-sq高，结果符合假设，可能因挤占大型银行业务。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互联网金融与利率市场化的关系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验证假设H3中介效应，对模型（2）、（3）、（4）回归，结果如表5-2-3。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4124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93914">
                <a:tc>
                  <a:txBody>
                    <a:bodyPr/>
                    <a:lstStyle/>
                    <a:p>
                      <a:r>
                        <a:t>变量</a:t>
                      </a:r>
                    </a:p>
                  </a:txBody>
                  <a:tcPr/>
                </a:tc>
                <a:tc>
                  <a:txBody>
                    <a:bodyPr/>
                    <a:lstStyle/>
                    <a:p>
                      <a:r>
                        <a:t>N</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93914">
                <a:tc>
                  <a:txBody>
                    <a:bodyPr/>
                    <a:lstStyle/>
                    <a:p>
                      <a:r>
                        <a:t>ROA</a:t>
                      </a:r>
                    </a:p>
                  </a:txBody>
                  <a:tcPr/>
                </a:tc>
                <a:tc>
                  <a:txBody>
                    <a:bodyPr/>
                    <a:lstStyle/>
                    <a:p>
                      <a:r>
                        <a:t>180</a:t>
                      </a:r>
                    </a:p>
                  </a:txBody>
                  <a:tcPr/>
                </a:tc>
                <a:tc>
                  <a:txBody>
                    <a:bodyPr/>
                    <a:lstStyle/>
                    <a:p>
                      <a:r>
                        <a:t>1.05544</a:t>
                      </a:r>
                    </a:p>
                  </a:txBody>
                  <a:tcPr/>
                </a:tc>
                <a:tc>
                  <a:txBody>
                    <a:bodyPr/>
                    <a:lstStyle/>
                    <a:p>
                      <a:r>
                        <a:t>0.18684</a:t>
                      </a:r>
                    </a:p>
                  </a:txBody>
                  <a:tcPr/>
                </a:tc>
                <a:tc>
                  <a:txBody>
                    <a:bodyPr/>
                    <a:lstStyle/>
                    <a:p>
                      <a:r>
                        <a:t>0.64</a:t>
                      </a:r>
                    </a:p>
                  </a:txBody>
                  <a:tcPr/>
                </a:tc>
                <a:tc>
                  <a:txBody>
                    <a:bodyPr/>
                    <a:lstStyle/>
                    <a:p>
                      <a:r>
                        <a:t>1.47</a:t>
                      </a:r>
                    </a:p>
                  </a:txBody>
                  <a:tcPr/>
                </a:tc>
                <a:extLst>
                  <a:ext uri="{0D108BD9-81ED-4DB2-BD59-A6C34878D82A}">
                    <a16:rowId xmlns:a16="http://schemas.microsoft.com/office/drawing/2014/main" val="10001"/>
                  </a:ext>
                </a:extLst>
              </a:tr>
              <a:tr h="293914">
                <a:tc>
                  <a:txBody>
                    <a:bodyPr/>
                    <a:lstStyle/>
                    <a:p>
                      <a:r>
                        <a:t>CAR</a:t>
                      </a:r>
                    </a:p>
                  </a:txBody>
                  <a:tcPr/>
                </a:tc>
                <a:tc>
                  <a:txBody>
                    <a:bodyPr/>
                    <a:lstStyle/>
                    <a:p>
                      <a:r>
                        <a:t>180</a:t>
                      </a:r>
                    </a:p>
                  </a:txBody>
                  <a:tcPr/>
                </a:tc>
                <a:tc>
                  <a:txBody>
                    <a:bodyPr/>
                    <a:lstStyle/>
                    <a:p>
                      <a:r>
                        <a:t>12.7607</a:t>
                      </a:r>
                    </a:p>
                  </a:txBody>
                  <a:tcPr/>
                </a:tc>
                <a:tc>
                  <a:txBody>
                    <a:bodyPr/>
                    <a:lstStyle/>
                    <a:p>
                      <a:r>
                        <a:t>1.53652</a:t>
                      </a:r>
                    </a:p>
                  </a:txBody>
                  <a:tcPr/>
                </a:tc>
                <a:tc>
                  <a:txBody>
                    <a:bodyPr/>
                    <a:lstStyle/>
                    <a:p>
                      <a:r>
                        <a:t>9.88</a:t>
                      </a:r>
                    </a:p>
                  </a:txBody>
                  <a:tcPr/>
                </a:tc>
                <a:tc>
                  <a:txBody>
                    <a:bodyPr/>
                    <a:lstStyle/>
                    <a:p>
                      <a:r>
                        <a:t>17.52</a:t>
                      </a:r>
                    </a:p>
                  </a:txBody>
                  <a:tcPr/>
                </a:tc>
                <a:extLst>
                  <a:ext uri="{0D108BD9-81ED-4DB2-BD59-A6C34878D82A}">
                    <a16:rowId xmlns:a16="http://schemas.microsoft.com/office/drawing/2014/main" val="10002"/>
                  </a:ext>
                </a:extLst>
              </a:tr>
              <a:tr h="293914">
                <a:tc>
                  <a:txBody>
                    <a:bodyPr/>
                    <a:lstStyle/>
                    <a:p>
                      <a:r>
                        <a:t>NPL</a:t>
                      </a:r>
                    </a:p>
                  </a:txBody>
                  <a:tcPr/>
                </a:tc>
                <a:tc>
                  <a:txBody>
                    <a:bodyPr/>
                    <a:lstStyle/>
                    <a:p>
                      <a:r>
                        <a:t>180</a:t>
                      </a:r>
                    </a:p>
                  </a:txBody>
                  <a:tcPr/>
                </a:tc>
                <a:tc>
                  <a:txBody>
                    <a:bodyPr/>
                    <a:lstStyle/>
                    <a:p>
                      <a:r>
                        <a:t>1.19806</a:t>
                      </a:r>
                    </a:p>
                  </a:txBody>
                  <a:tcPr/>
                </a:tc>
                <a:tc>
                  <a:txBody>
                    <a:bodyPr/>
                    <a:lstStyle/>
                    <a:p>
                      <a:r>
                        <a:t>0.41201</a:t>
                      </a:r>
                    </a:p>
                  </a:txBody>
                  <a:tcPr/>
                </a:tc>
                <a:tc>
                  <a:txBody>
                    <a:bodyPr/>
                    <a:lstStyle/>
                    <a:p>
                      <a:r>
                        <a:t>0.38</a:t>
                      </a:r>
                    </a:p>
                  </a:txBody>
                  <a:tcPr/>
                </a:tc>
                <a:tc>
                  <a:txBody>
                    <a:bodyPr/>
                    <a:lstStyle/>
                    <a:p>
                      <a:r>
                        <a:t>2.39</a:t>
                      </a:r>
                    </a:p>
                  </a:txBody>
                  <a:tcPr/>
                </a:tc>
                <a:extLst>
                  <a:ext uri="{0D108BD9-81ED-4DB2-BD59-A6C34878D82A}">
                    <a16:rowId xmlns:a16="http://schemas.microsoft.com/office/drawing/2014/main" val="10003"/>
                  </a:ext>
                </a:extLst>
              </a:tr>
              <a:tr h="293914">
                <a:tc>
                  <a:txBody>
                    <a:bodyPr/>
                    <a:lstStyle/>
                    <a:p>
                      <a:r>
                        <a:t>LDR</a:t>
                      </a:r>
                    </a:p>
                  </a:txBody>
                  <a:tcPr/>
                </a:tc>
                <a:tc>
                  <a:txBody>
                    <a:bodyPr/>
                    <a:lstStyle/>
                    <a:p>
                      <a:r>
                        <a:t>180</a:t>
                      </a:r>
                    </a:p>
                  </a:txBody>
                  <a:tcPr/>
                </a:tc>
                <a:tc>
                  <a:txBody>
                    <a:bodyPr/>
                    <a:lstStyle/>
                    <a:p>
                      <a:r>
                        <a:t>74.2955</a:t>
                      </a:r>
                    </a:p>
                  </a:txBody>
                  <a:tcPr/>
                </a:tc>
                <a:tc>
                  <a:txBody>
                    <a:bodyPr/>
                    <a:lstStyle/>
                    <a:p>
                      <a:r>
                        <a:t>11.3627</a:t>
                      </a:r>
                    </a:p>
                  </a:txBody>
                  <a:tcPr/>
                </a:tc>
                <a:tc>
                  <a:txBody>
                    <a:bodyPr/>
                    <a:lstStyle/>
                    <a:p>
                      <a:r>
                        <a:t>47.43</a:t>
                      </a:r>
                    </a:p>
                  </a:txBody>
                  <a:tcPr/>
                </a:tc>
                <a:tc>
                  <a:txBody>
                    <a:bodyPr/>
                    <a:lstStyle/>
                    <a:p>
                      <a:r>
                        <a:t>113.05</a:t>
                      </a:r>
                    </a:p>
                  </a:txBody>
                  <a:tcPr/>
                </a:tc>
                <a:extLst>
                  <a:ext uri="{0D108BD9-81ED-4DB2-BD59-A6C34878D82A}">
                    <a16:rowId xmlns:a16="http://schemas.microsoft.com/office/drawing/2014/main" val="10004"/>
                  </a:ext>
                </a:extLst>
              </a:tr>
              <a:tr h="293914">
                <a:tc>
                  <a:txBody>
                    <a:bodyPr/>
                    <a:lstStyle/>
                    <a:p>
                      <a:r>
                        <a:t>Size</a:t>
                      </a:r>
                    </a:p>
                  </a:txBody>
                  <a:tcPr/>
                </a:tc>
                <a:tc>
                  <a:txBody>
                    <a:bodyPr/>
                    <a:lstStyle/>
                    <a:p>
                      <a:r>
                        <a:t>180</a:t>
                      </a:r>
                    </a:p>
                  </a:txBody>
                  <a:tcPr/>
                </a:tc>
                <a:tc>
                  <a:txBody>
                    <a:bodyPr/>
                    <a:lstStyle/>
                    <a:p>
                      <a:r>
                        <a:t>10.4795</a:t>
                      </a:r>
                    </a:p>
                  </a:txBody>
                  <a:tcPr/>
                </a:tc>
                <a:tc>
                  <a:txBody>
                    <a:bodyPr/>
                    <a:lstStyle/>
                    <a:p>
                      <a:r>
                        <a:t>1.15901</a:t>
                      </a:r>
                    </a:p>
                  </a:txBody>
                  <a:tcPr/>
                </a:tc>
                <a:tc>
                  <a:txBody>
                    <a:bodyPr/>
                    <a:lstStyle/>
                    <a:p>
                      <a:r>
                        <a:t>7.70298</a:t>
                      </a:r>
                    </a:p>
                  </a:txBody>
                  <a:tcPr/>
                </a:tc>
                <a:tc>
                  <a:txBody>
                    <a:bodyPr/>
                    <a:lstStyle/>
                    <a:p>
                      <a:r>
                        <a:t>12.6152</a:t>
                      </a:r>
                    </a:p>
                  </a:txBody>
                  <a:tcPr/>
                </a:tc>
                <a:extLst>
                  <a:ext uri="{0D108BD9-81ED-4DB2-BD59-A6C34878D82A}">
                    <a16:rowId xmlns:a16="http://schemas.microsoft.com/office/drawing/2014/main" val="10005"/>
                  </a:ext>
                </a:extLst>
              </a:tr>
              <a:tr h="293914">
                <a:tc>
                  <a:txBody>
                    <a:bodyPr/>
                    <a:lstStyle/>
                    <a:p>
                      <a:r>
                        <a:t>NIM</a:t>
                      </a:r>
                    </a:p>
                  </a:txBody>
                  <a:tcPr/>
                </a:tc>
                <a:tc>
                  <a:txBody>
                    <a:bodyPr/>
                    <a:lstStyle/>
                    <a:p>
                      <a:r>
                        <a:t>180</a:t>
                      </a:r>
                    </a:p>
                  </a:txBody>
                  <a:tcPr/>
                </a:tc>
                <a:tc>
                  <a:txBody>
                    <a:bodyPr/>
                    <a:lstStyle/>
                    <a:p>
                      <a:r>
                        <a:t>2.33883</a:t>
                      </a:r>
                    </a:p>
                  </a:txBody>
                  <a:tcPr/>
                </a:tc>
                <a:tc>
                  <a:txBody>
                    <a:bodyPr/>
                    <a:lstStyle/>
                    <a:p>
                      <a:r>
                        <a:t>0.39082</a:t>
                      </a:r>
                    </a:p>
                  </a:txBody>
                  <a:tcPr/>
                </a:tc>
                <a:tc>
                  <a:txBody>
                    <a:bodyPr/>
                    <a:lstStyle/>
                    <a:p>
                      <a:r>
                        <a:t>1.25</a:t>
                      </a:r>
                    </a:p>
                  </a:txBody>
                  <a:tcPr/>
                </a:tc>
                <a:tc>
                  <a:txBody>
                    <a:bodyPr/>
                    <a:lstStyle/>
                    <a:p>
                      <a:r>
                        <a:t>3.48</a:t>
                      </a:r>
                    </a:p>
                  </a:txBody>
                  <a:tcPr/>
                </a:tc>
                <a:extLst>
                  <a:ext uri="{0D108BD9-81ED-4DB2-BD59-A6C34878D82A}">
                    <a16:rowId xmlns:a16="http://schemas.microsoft.com/office/drawing/2014/main" val="10006"/>
                  </a:ext>
                </a:extLst>
              </a:tr>
              <a:tr h="293914">
                <a:tc>
                  <a:txBody>
                    <a:bodyPr/>
                    <a:lstStyle/>
                    <a:p>
                      <a:r>
                        <a:t>NIS</a:t>
                      </a:r>
                    </a:p>
                  </a:txBody>
                  <a:tcPr/>
                </a:tc>
                <a:tc>
                  <a:txBody>
                    <a:bodyPr/>
                    <a:lstStyle/>
                    <a:p>
                      <a:r>
                        <a:t>180</a:t>
                      </a:r>
                    </a:p>
                  </a:txBody>
                  <a:tcPr/>
                </a:tc>
                <a:tc>
                  <a:txBody>
                    <a:bodyPr/>
                    <a:lstStyle/>
                    <a:p>
                      <a:r>
                        <a:t>2.23172</a:t>
                      </a:r>
                    </a:p>
                  </a:txBody>
                  <a:tcPr/>
                </a:tc>
                <a:tc>
                  <a:txBody>
                    <a:bodyPr/>
                    <a:lstStyle/>
                    <a:p>
                      <a:r>
                        <a:t>0.37638</a:t>
                      </a:r>
                    </a:p>
                  </a:txBody>
                  <a:tcPr/>
                </a:tc>
                <a:tc>
                  <a:txBody>
                    <a:bodyPr/>
                    <a:lstStyle/>
                    <a:p>
                      <a:r>
                        <a:t>1.32</a:t>
                      </a:r>
                    </a:p>
                  </a:txBody>
                  <a:tcPr/>
                </a:tc>
                <a:tc>
                  <a:txBody>
                    <a:bodyPr/>
                    <a:lstStyle/>
                    <a:p>
                      <a:r>
                        <a:t>3.23</a:t>
                      </a:r>
                    </a:p>
                  </a:txBody>
                  <a:tcPr/>
                </a:tc>
                <a:extLst>
                  <a:ext uri="{0D108BD9-81ED-4DB2-BD59-A6C34878D82A}">
                    <a16:rowId xmlns:a16="http://schemas.microsoft.com/office/drawing/2014/main" val="10007"/>
                  </a:ext>
                </a:extLst>
              </a:tr>
              <a:tr h="293914">
                <a:tc>
                  <a:txBody>
                    <a:bodyPr/>
                    <a:lstStyle/>
                    <a:p>
                      <a:r>
                        <a:t>NIIR</a:t>
                      </a:r>
                    </a:p>
                  </a:txBody>
                  <a:tcPr/>
                </a:tc>
                <a:tc>
                  <a:txBody>
                    <a:bodyPr/>
                    <a:lstStyle/>
                    <a:p>
                      <a:r>
                        <a:t>180</a:t>
                      </a:r>
                    </a:p>
                  </a:txBody>
                  <a:tcPr/>
                </a:tc>
                <a:tc>
                  <a:txBody>
                    <a:bodyPr/>
                    <a:lstStyle/>
                    <a:p>
                      <a:r>
                        <a:t>23.7941</a:t>
                      </a:r>
                    </a:p>
                  </a:txBody>
                  <a:tcPr/>
                </a:tc>
                <a:tc>
                  <a:txBody>
                    <a:bodyPr/>
                    <a:lstStyle/>
                    <a:p>
                      <a:r>
                        <a:t>9.37896</a:t>
                      </a:r>
                    </a:p>
                  </a:txBody>
                  <a:tcPr/>
                </a:tc>
                <a:tc>
                  <a:txBody>
                    <a:bodyPr/>
                    <a:lstStyle/>
                    <a:p>
                      <a:r>
                        <a:t>5.62</a:t>
                      </a:r>
                    </a:p>
                  </a:txBody>
                  <a:tcPr/>
                </a:tc>
                <a:tc>
                  <a:txBody>
                    <a:bodyPr/>
                    <a:lstStyle/>
                    <a:p>
                      <a:r>
                        <a:t>51.09</a:t>
                      </a:r>
                    </a:p>
                  </a:txBody>
                  <a:tcPr/>
                </a:tc>
                <a:extLst>
                  <a:ext uri="{0D108BD9-81ED-4DB2-BD59-A6C34878D82A}">
                    <a16:rowId xmlns:a16="http://schemas.microsoft.com/office/drawing/2014/main" val="10008"/>
                  </a:ext>
                </a:extLst>
              </a:tr>
              <a:tr h="293914">
                <a:tc>
                  <a:txBody>
                    <a:bodyPr/>
                    <a:lstStyle/>
                    <a:p>
                      <a:r>
                        <a:t>IF</a:t>
                      </a:r>
                    </a:p>
                  </a:txBody>
                  <a:tcPr/>
                </a:tc>
                <a:tc>
                  <a:txBody>
                    <a:bodyPr/>
                    <a:lstStyle/>
                    <a:p>
                      <a:r>
                        <a:t>180</a:t>
                      </a:r>
                    </a:p>
                  </a:txBody>
                  <a:tcPr/>
                </a:tc>
                <a:tc>
                  <a:txBody>
                    <a:bodyPr/>
                    <a:lstStyle/>
                    <a:p>
                      <a:r>
                        <a:t>3.0265</a:t>
                      </a:r>
                    </a:p>
                  </a:txBody>
                  <a:tcPr/>
                </a:tc>
                <a:tc>
                  <a:txBody>
                    <a:bodyPr/>
                    <a:lstStyle/>
                    <a:p>
                      <a:r>
                        <a:t>1.8776</a:t>
                      </a:r>
                    </a:p>
                  </a:txBody>
                  <a:tcPr/>
                </a:tc>
                <a:tc>
                  <a:txBody>
                    <a:bodyPr/>
                    <a:lstStyle/>
                    <a:p>
                      <a:r>
                        <a:t>0.0953</a:t>
                      </a:r>
                    </a:p>
                  </a:txBody>
                  <a:tcPr/>
                </a:tc>
                <a:tc>
                  <a:txBody>
                    <a:bodyPr/>
                    <a:lstStyle/>
                    <a:p>
                      <a:r>
                        <a:t>5.5258</a:t>
                      </a:r>
                    </a:p>
                  </a:txBody>
                  <a:tcPr/>
                </a:tc>
                <a:extLst>
                  <a:ext uri="{0D108BD9-81ED-4DB2-BD59-A6C34878D82A}">
                    <a16:rowId xmlns:a16="http://schemas.microsoft.com/office/drawing/2014/main" val="10009"/>
                  </a:ext>
                </a:extLst>
              </a:tr>
              <a:tr h="293914">
                <a:tc>
                  <a:txBody>
                    <a:bodyPr/>
                    <a:lstStyle/>
                    <a:p>
                      <a:r>
                        <a:t>ROE</a:t>
                      </a:r>
                    </a:p>
                  </a:txBody>
                  <a:tcPr/>
                </a:tc>
                <a:tc>
                  <a:txBody>
                    <a:bodyPr/>
                    <a:lstStyle/>
                    <a:p>
                      <a:r>
                        <a:t>180</a:t>
                      </a:r>
                    </a:p>
                  </a:txBody>
                  <a:tcPr/>
                </a:tc>
                <a:tc>
                  <a:txBody>
                    <a:bodyPr/>
                    <a:lstStyle/>
                    <a:p>
                      <a:r>
                        <a:t>17.2487</a:t>
                      </a:r>
                    </a:p>
                  </a:txBody>
                  <a:tcPr/>
                </a:tc>
                <a:tc>
                  <a:txBody>
                    <a:bodyPr/>
                    <a:lstStyle/>
                    <a:p>
                      <a:r>
                        <a:t>3.7424</a:t>
                      </a:r>
                    </a:p>
                  </a:txBody>
                  <a:tcPr/>
                </a:tc>
                <a:tc>
                  <a:txBody>
                    <a:bodyPr/>
                    <a:lstStyle/>
                    <a:p>
                      <a:r>
                        <a:t>10.61</a:t>
                      </a:r>
                    </a:p>
                  </a:txBody>
                  <a:tcPr/>
                </a:tc>
                <a:tc>
                  <a:txBody>
                    <a:bodyPr/>
                    <a:lstStyle/>
                    <a:p>
                      <a:r>
                        <a:t>26.65</a:t>
                      </a:r>
                    </a:p>
                  </a:txBody>
                  <a:tcPr/>
                </a:tc>
                <a:extLst>
                  <a:ext uri="{0D108BD9-81ED-4DB2-BD59-A6C34878D82A}">
                    <a16:rowId xmlns:a16="http://schemas.microsoft.com/office/drawing/2014/main" val="10010"/>
                  </a:ext>
                </a:extLst>
              </a:tr>
              <a:tr h="293914">
                <a:tc>
                  <a:txBody>
                    <a:bodyPr/>
                    <a:lstStyle/>
                    <a:p>
                      <a:r>
                        <a:t>IR</a:t>
                      </a:r>
                    </a:p>
                  </a:txBody>
                  <a:tcPr/>
                </a:tc>
                <a:tc>
                  <a:txBody>
                    <a:bodyPr/>
                    <a:lstStyle/>
                    <a:p>
                      <a:r>
                        <a:t>180</a:t>
                      </a:r>
                    </a:p>
                  </a:txBody>
                  <a:tcPr/>
                </a:tc>
                <a:tc>
                  <a:txBody>
                    <a:bodyPr/>
                    <a:lstStyle/>
                    <a:p>
                      <a:r>
                        <a:t>0.85551</a:t>
                      </a:r>
                    </a:p>
                  </a:txBody>
                  <a:tcPr/>
                </a:tc>
                <a:tc>
                  <a:txBody>
                    <a:bodyPr/>
                    <a:lstStyle/>
                    <a:p>
                      <a:r>
                        <a:t>0.14723</a:t>
                      </a:r>
                    </a:p>
                  </a:txBody>
                  <a:tcPr/>
                </a:tc>
                <a:tc>
                  <a:txBody>
                    <a:bodyPr/>
                    <a:lstStyle/>
                    <a:p>
                      <a:r>
                        <a:t>0.6518</a:t>
                      </a:r>
                    </a:p>
                  </a:txBody>
                  <a:tcPr/>
                </a:tc>
                <a:tc>
                  <a:txBody>
                    <a:bodyPr/>
                    <a:lstStyle/>
                    <a:p>
                      <a:r>
                        <a:t>1</a:t>
                      </a:r>
                    </a:p>
                  </a:txBody>
                  <a:tcPr/>
                </a:tc>
                <a:extLst>
                  <a:ext uri="{0D108BD9-81ED-4DB2-BD59-A6C34878D82A}">
                    <a16:rowId xmlns:a16="http://schemas.microsoft.com/office/drawing/2014/main" val="10011"/>
                  </a:ext>
                </a:extLst>
              </a:tr>
              <a:tr h="293914">
                <a:tc>
                  <a:txBody>
                    <a:bodyPr/>
                    <a:lstStyle/>
                    <a:p>
                      <a:r>
                        <a:t>GDP</a:t>
                      </a:r>
                    </a:p>
                  </a:txBody>
                  <a:tcPr/>
                </a:tc>
                <a:tc>
                  <a:txBody>
                    <a:bodyPr/>
                    <a:lstStyle/>
                    <a:p>
                      <a:r>
                        <a:t>180</a:t>
                      </a:r>
                    </a:p>
                  </a:txBody>
                  <a:tcPr/>
                </a:tc>
                <a:tc>
                  <a:txBody>
                    <a:bodyPr/>
                    <a:lstStyle/>
                    <a:p>
                      <a:r>
                        <a:t>29.9513</a:t>
                      </a:r>
                    </a:p>
                  </a:txBody>
                  <a:tcPr/>
                </a:tc>
                <a:tc>
                  <a:txBody>
                    <a:bodyPr/>
                    <a:lstStyle/>
                    <a:p>
                      <a:r>
                        <a:t>0.25635</a:t>
                      </a:r>
                    </a:p>
                  </a:txBody>
                  <a:tcPr/>
                </a:tc>
                <a:tc>
                  <a:txBody>
                    <a:bodyPr/>
                    <a:lstStyle/>
                    <a:p>
                      <a:r>
                        <a:t>29.4372</a:t>
                      </a:r>
                    </a:p>
                  </a:txBody>
                  <a:tcPr/>
                </a:tc>
                <a:tc>
                  <a:txBody>
                    <a:bodyPr/>
                    <a:lstStyle/>
                    <a:p>
                      <a:r>
                        <a:t>30.2899</a:t>
                      </a:r>
                    </a:p>
                  </a:txBody>
                  <a:tcPr/>
                </a:tc>
                <a:extLst>
                  <a:ext uri="{0D108BD9-81ED-4DB2-BD59-A6C34878D82A}">
                    <a16:rowId xmlns:a16="http://schemas.microsoft.com/office/drawing/2014/main" val="10012"/>
                  </a:ext>
                </a:extLst>
              </a:tr>
              <a:tr h="293918">
                <a:tc>
                  <a:txBody>
                    <a:bodyPr/>
                    <a:lstStyle/>
                    <a:p>
                      <a:r>
                        <a:t>CPI</a:t>
                      </a:r>
                    </a:p>
                  </a:txBody>
                  <a:tcPr/>
                </a:tc>
                <a:tc>
                  <a:txBody>
                    <a:bodyPr/>
                    <a:lstStyle/>
                    <a:p>
                      <a:r>
                        <a:t>180</a:t>
                      </a:r>
                    </a:p>
                  </a:txBody>
                  <a:tcPr/>
                </a:tc>
                <a:tc>
                  <a:txBody>
                    <a:bodyPr/>
                    <a:lstStyle/>
                    <a:p>
                      <a:r>
                        <a:t>2.58956</a:t>
                      </a:r>
                    </a:p>
                  </a:txBody>
                  <a:tcPr/>
                </a:tc>
                <a:tc>
                  <a:txBody>
                    <a:bodyPr/>
                    <a:lstStyle/>
                    <a:p>
                      <a:r>
                        <a:t>1.12599</a:t>
                      </a:r>
                    </a:p>
                  </a:txBody>
                  <a:tcPr/>
                </a:tc>
                <a:tc>
                  <a:txBody>
                    <a:bodyPr/>
                    <a:lstStyle/>
                    <a:p>
                      <a:r>
                        <a:t>1.43702</a:t>
                      </a:r>
                    </a:p>
                  </a:txBody>
                  <a:tcPr/>
                </a:tc>
                <a:tc>
                  <a:txBody>
                    <a:bodyPr/>
                    <a:lstStyle/>
                    <a:p>
                      <a:r>
                        <a:t>5.5539</a:t>
                      </a:r>
                    </a:p>
                  </a:txBody>
                  <a:tcP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972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95942">
                <a:tc>
                  <a:txBody>
                    <a:bodyPr/>
                    <a:lstStyle/>
                    <a:p>
                      <a:endParaRPr/>
                    </a:p>
                  </a:txBody>
                  <a:tcPr/>
                </a:tc>
                <a:tc>
                  <a:txBody>
                    <a:bodyPr/>
                    <a:lstStyle/>
                    <a:p>
                      <a:r>
                        <a:t>全样本</a:t>
                      </a:r>
                    </a:p>
                  </a:txBody>
                  <a:tcPr/>
                </a:tc>
                <a:tc>
                  <a:txBody>
                    <a:bodyPr/>
                    <a:lstStyle/>
                    <a:p>
                      <a:r>
                        <a:t>大型银行</a:t>
                      </a:r>
                    </a:p>
                  </a:txBody>
                  <a:tcPr/>
                </a:tc>
                <a:tc>
                  <a:txBody>
                    <a:bodyPr/>
                    <a:lstStyle/>
                    <a:p>
                      <a:r>
                        <a:t>股份制银行</a:t>
                      </a:r>
                    </a:p>
                  </a:txBody>
                  <a:tcPr/>
                </a:tc>
                <a:tc>
                  <a:txBody>
                    <a:bodyPr/>
                    <a:lstStyle/>
                    <a:p>
                      <a:r>
                        <a:t>城市商业银行</a:t>
                      </a:r>
                    </a:p>
                  </a:txBody>
                  <a:tcPr/>
                </a:tc>
                <a:extLst>
                  <a:ext uri="{0D108BD9-81ED-4DB2-BD59-A6C34878D82A}">
                    <a16:rowId xmlns:a16="http://schemas.microsoft.com/office/drawing/2014/main" val="10000"/>
                  </a:ext>
                </a:extLst>
              </a:tr>
              <a:tr h="195942">
                <a:tc>
                  <a:txBody>
                    <a:bodyPr/>
                    <a:lstStyle/>
                    <a:p>
                      <a:r>
                        <a:t>IR</a:t>
                      </a:r>
                    </a:p>
                  </a:txBody>
                  <a:tcPr/>
                </a:tc>
                <a:tc>
                  <a:txBody>
                    <a:bodyPr/>
                    <a:lstStyle/>
                    <a:p>
                      <a:r>
                        <a:t>-0.7347***</a:t>
                      </a:r>
                    </a:p>
                  </a:txBody>
                  <a:tcPr/>
                </a:tc>
                <a:tc>
                  <a:txBody>
                    <a:bodyPr/>
                    <a:lstStyle/>
                    <a:p>
                      <a:r>
                        <a:t>-0.3674*</a:t>
                      </a:r>
                    </a:p>
                  </a:txBody>
                  <a:tcPr/>
                </a:tc>
                <a:tc>
                  <a:txBody>
                    <a:bodyPr/>
                    <a:lstStyle/>
                    <a:p>
                      <a:r>
                        <a:t>-0.4626**</a:t>
                      </a:r>
                    </a:p>
                  </a:txBody>
                  <a:tcPr/>
                </a:tc>
                <a:tc>
                  <a:txBody>
                    <a:bodyPr/>
                    <a:lstStyle/>
                    <a:p>
                      <a:r>
                        <a:t>-0.5136***</a:t>
                      </a:r>
                    </a:p>
                  </a:txBody>
                  <a:tcPr/>
                </a:tc>
                <a:extLst>
                  <a:ext uri="{0D108BD9-81ED-4DB2-BD59-A6C34878D82A}">
                    <a16:rowId xmlns:a16="http://schemas.microsoft.com/office/drawing/2014/main" val="10001"/>
                  </a:ext>
                </a:extLst>
              </a:tr>
              <a:tr h="195942">
                <a:tc>
                  <a:txBody>
                    <a:bodyPr/>
                    <a:lstStyle/>
                    <a:p>
                      <a:endParaRPr/>
                    </a:p>
                  </a:txBody>
                  <a:tcPr/>
                </a:tc>
                <a:tc>
                  <a:txBody>
                    <a:bodyPr/>
                    <a:lstStyle/>
                    <a:p>
                      <a:r>
                        <a:t>(-6.05)</a:t>
                      </a:r>
                    </a:p>
                  </a:txBody>
                  <a:tcPr/>
                </a:tc>
                <a:tc>
                  <a:txBody>
                    <a:bodyPr/>
                    <a:lstStyle/>
                    <a:p>
                      <a:r>
                        <a:t>(-1.70)</a:t>
                      </a:r>
                    </a:p>
                  </a:txBody>
                  <a:tcPr/>
                </a:tc>
                <a:tc>
                  <a:txBody>
                    <a:bodyPr/>
                    <a:lstStyle/>
                    <a:p>
                      <a:r>
                        <a:t>(-2.05)</a:t>
                      </a:r>
                    </a:p>
                  </a:txBody>
                  <a:tcPr/>
                </a:tc>
                <a:tc>
                  <a:txBody>
                    <a:bodyPr/>
                    <a:lstStyle/>
                    <a:p>
                      <a:r>
                        <a:t>(-2.76)</a:t>
                      </a:r>
                    </a:p>
                  </a:txBody>
                  <a:tcPr/>
                </a:tc>
                <a:extLst>
                  <a:ext uri="{0D108BD9-81ED-4DB2-BD59-A6C34878D82A}">
                    <a16:rowId xmlns:a16="http://schemas.microsoft.com/office/drawing/2014/main" val="10002"/>
                  </a:ext>
                </a:extLst>
              </a:tr>
              <a:tr h="195942">
                <a:tc>
                  <a:txBody>
                    <a:bodyPr/>
                    <a:lstStyle/>
                    <a:p>
                      <a:r>
                        <a:t>NIIR</a:t>
                      </a:r>
                    </a:p>
                  </a:txBody>
                  <a:tcPr/>
                </a:tc>
                <a:tc>
                  <a:txBody>
                    <a:bodyPr/>
                    <a:lstStyle/>
                    <a:p>
                      <a:r>
                        <a:t>0.0062***</a:t>
                      </a:r>
                    </a:p>
                  </a:txBody>
                  <a:tcPr/>
                </a:tc>
                <a:tc>
                  <a:txBody>
                    <a:bodyPr/>
                    <a:lstStyle/>
                    <a:p>
                      <a:r>
                        <a:t>0.0021</a:t>
                      </a:r>
                    </a:p>
                  </a:txBody>
                  <a:tcPr/>
                </a:tc>
                <a:tc>
                  <a:txBody>
                    <a:bodyPr/>
                    <a:lstStyle/>
                    <a:p>
                      <a:r>
                        <a:t>0.0004</a:t>
                      </a:r>
                    </a:p>
                  </a:txBody>
                  <a:tcPr/>
                </a:tc>
                <a:tc>
                  <a:txBody>
                    <a:bodyPr/>
                    <a:lstStyle/>
                    <a:p>
                      <a:r>
                        <a:t>0.0046***</a:t>
                      </a:r>
                    </a:p>
                  </a:txBody>
                  <a:tcPr/>
                </a:tc>
                <a:extLst>
                  <a:ext uri="{0D108BD9-81ED-4DB2-BD59-A6C34878D82A}">
                    <a16:rowId xmlns:a16="http://schemas.microsoft.com/office/drawing/2014/main" val="10003"/>
                  </a:ext>
                </a:extLst>
              </a:tr>
              <a:tr h="195942">
                <a:tc>
                  <a:txBody>
                    <a:bodyPr/>
                    <a:lstStyle/>
                    <a:p>
                      <a:endParaRPr/>
                    </a:p>
                  </a:txBody>
                  <a:tcPr/>
                </a:tc>
                <a:tc>
                  <a:txBody>
                    <a:bodyPr/>
                    <a:lstStyle/>
                    <a:p>
                      <a:r>
                        <a:t>(4.53)</a:t>
                      </a:r>
                    </a:p>
                  </a:txBody>
                  <a:tcPr/>
                </a:tc>
                <a:tc>
                  <a:txBody>
                    <a:bodyPr/>
                    <a:lstStyle/>
                    <a:p>
                      <a:r>
                        <a:t>(0.50)</a:t>
                      </a:r>
                    </a:p>
                  </a:txBody>
                  <a:tcPr/>
                </a:tc>
                <a:tc>
                  <a:txBody>
                    <a:bodyPr/>
                    <a:lstStyle/>
                    <a:p>
                      <a:r>
                        <a:t>(0.13)</a:t>
                      </a:r>
                    </a:p>
                  </a:txBody>
                  <a:tcPr/>
                </a:tc>
                <a:tc>
                  <a:txBody>
                    <a:bodyPr/>
                    <a:lstStyle/>
                    <a:p>
                      <a:r>
                        <a:t>(3.10)</a:t>
                      </a:r>
                    </a:p>
                  </a:txBody>
                  <a:tcPr/>
                </a:tc>
                <a:extLst>
                  <a:ext uri="{0D108BD9-81ED-4DB2-BD59-A6C34878D82A}">
                    <a16:rowId xmlns:a16="http://schemas.microsoft.com/office/drawing/2014/main" val="10004"/>
                  </a:ext>
                </a:extLst>
              </a:tr>
              <a:tr h="195942">
                <a:tc>
                  <a:txBody>
                    <a:bodyPr/>
                    <a:lstStyle/>
                    <a:p>
                      <a:r>
                        <a:t>NIS</a:t>
                      </a:r>
                    </a:p>
                  </a:txBody>
                  <a:tcPr/>
                </a:tc>
                <a:tc>
                  <a:txBody>
                    <a:bodyPr/>
                    <a:lstStyle/>
                    <a:p>
                      <a:r>
                        <a:t>0.1904***</a:t>
                      </a:r>
                    </a:p>
                  </a:txBody>
                  <a:tcPr/>
                </a:tc>
                <a:tc>
                  <a:txBody>
                    <a:bodyPr/>
                    <a:lstStyle/>
                    <a:p>
                      <a:r>
                        <a:t>0.0721</a:t>
                      </a:r>
                    </a:p>
                  </a:txBody>
                  <a:tcPr/>
                </a:tc>
                <a:tc>
                  <a:txBody>
                    <a:bodyPr/>
                    <a:lstStyle/>
                    <a:p>
                      <a:r>
                        <a:t>0.1952***</a:t>
                      </a:r>
                    </a:p>
                  </a:txBody>
                  <a:tcPr/>
                </a:tc>
                <a:tc>
                  <a:txBody>
                    <a:bodyPr/>
                    <a:lstStyle/>
                    <a:p>
                      <a:r>
                        <a:t>0.1358***</a:t>
                      </a:r>
                    </a:p>
                  </a:txBody>
                  <a:tcPr/>
                </a:tc>
                <a:extLst>
                  <a:ext uri="{0D108BD9-81ED-4DB2-BD59-A6C34878D82A}">
                    <a16:rowId xmlns:a16="http://schemas.microsoft.com/office/drawing/2014/main" val="10005"/>
                  </a:ext>
                </a:extLst>
              </a:tr>
              <a:tr h="195942">
                <a:tc>
                  <a:txBody>
                    <a:bodyPr/>
                    <a:lstStyle/>
                    <a:p>
                      <a:endParaRPr/>
                    </a:p>
                  </a:txBody>
                  <a:tcPr/>
                </a:tc>
                <a:tc>
                  <a:txBody>
                    <a:bodyPr/>
                    <a:lstStyle/>
                    <a:p>
                      <a:r>
                        <a:t>(7.55)</a:t>
                      </a:r>
                    </a:p>
                  </a:txBody>
                  <a:tcPr/>
                </a:tc>
                <a:tc>
                  <a:txBody>
                    <a:bodyPr/>
                    <a:lstStyle/>
                    <a:p>
                      <a:r>
                        <a:t>(1.06)</a:t>
                      </a:r>
                    </a:p>
                  </a:txBody>
                  <a:tcPr/>
                </a:tc>
                <a:tc>
                  <a:txBody>
                    <a:bodyPr/>
                    <a:lstStyle/>
                    <a:p>
                      <a:r>
                        <a:t>(4.13)</a:t>
                      </a:r>
                    </a:p>
                  </a:txBody>
                  <a:tcPr/>
                </a:tc>
                <a:tc>
                  <a:txBody>
                    <a:bodyPr/>
                    <a:lstStyle/>
                    <a:p>
                      <a:r>
                        <a:t>(4.95)</a:t>
                      </a:r>
                    </a:p>
                  </a:txBody>
                  <a:tcPr/>
                </a:tc>
                <a:extLst>
                  <a:ext uri="{0D108BD9-81ED-4DB2-BD59-A6C34878D82A}">
                    <a16:rowId xmlns:a16="http://schemas.microsoft.com/office/drawing/2014/main" val="10006"/>
                  </a:ext>
                </a:extLst>
              </a:tr>
              <a:tr h="195942">
                <a:tc>
                  <a:txBody>
                    <a:bodyPr/>
                    <a:lstStyle/>
                    <a:p>
                      <a:r>
                        <a:t>SIZE</a:t>
                      </a:r>
                    </a:p>
                  </a:txBody>
                  <a:tcPr/>
                </a:tc>
                <a:tc>
                  <a:txBody>
                    <a:bodyPr/>
                    <a:lstStyle/>
                    <a:p>
                      <a:r>
                        <a:t>-0.2576***</a:t>
                      </a:r>
                    </a:p>
                  </a:txBody>
                  <a:tcPr/>
                </a:tc>
                <a:tc>
                  <a:txBody>
                    <a:bodyPr/>
                    <a:lstStyle/>
                    <a:p>
                      <a:r>
                        <a:t>-0.9205</a:t>
                      </a:r>
                    </a:p>
                  </a:txBody>
                  <a:tcPr/>
                </a:tc>
                <a:tc>
                  <a:txBody>
                    <a:bodyPr/>
                    <a:lstStyle/>
                    <a:p>
                      <a:r>
                        <a:t>-0.4159***</a:t>
                      </a:r>
                    </a:p>
                  </a:txBody>
                  <a:tcPr/>
                </a:tc>
                <a:tc>
                  <a:txBody>
                    <a:bodyPr/>
                    <a:lstStyle/>
                    <a:p>
                      <a:r>
                        <a:t>-0.3947***</a:t>
                      </a:r>
                    </a:p>
                  </a:txBody>
                  <a:tcPr/>
                </a:tc>
                <a:extLst>
                  <a:ext uri="{0D108BD9-81ED-4DB2-BD59-A6C34878D82A}">
                    <a16:rowId xmlns:a16="http://schemas.microsoft.com/office/drawing/2014/main" val="10007"/>
                  </a:ext>
                </a:extLst>
              </a:tr>
              <a:tr h="195942">
                <a:tc>
                  <a:txBody>
                    <a:bodyPr/>
                    <a:lstStyle/>
                    <a:p>
                      <a:endParaRPr/>
                    </a:p>
                  </a:txBody>
                  <a:tcPr/>
                </a:tc>
                <a:tc>
                  <a:txBody>
                    <a:bodyPr/>
                    <a:lstStyle/>
                    <a:p>
                      <a:r>
                        <a:t>(-4.92)</a:t>
                      </a:r>
                    </a:p>
                  </a:txBody>
                  <a:tcPr/>
                </a:tc>
                <a:tc>
                  <a:txBody>
                    <a:bodyPr/>
                    <a:lstStyle/>
                    <a:p>
                      <a:r>
                        <a:t>(-3.25)</a:t>
                      </a:r>
                    </a:p>
                  </a:txBody>
                  <a:tcPr/>
                </a:tc>
                <a:tc>
                  <a:txBody>
                    <a:bodyPr/>
                    <a:lstStyle/>
                    <a:p>
                      <a:r>
                        <a:t>(-3.55)</a:t>
                      </a:r>
                    </a:p>
                  </a:txBody>
                  <a:tcPr/>
                </a:tc>
                <a:tc>
                  <a:txBody>
                    <a:bodyPr/>
                    <a:lstStyle/>
                    <a:p>
                      <a:r>
                        <a:t>(-5.27)</a:t>
                      </a:r>
                    </a:p>
                  </a:txBody>
                  <a:tcPr/>
                </a:tc>
                <a:extLst>
                  <a:ext uri="{0D108BD9-81ED-4DB2-BD59-A6C34878D82A}">
                    <a16:rowId xmlns:a16="http://schemas.microsoft.com/office/drawing/2014/main" val="10008"/>
                  </a:ext>
                </a:extLst>
              </a:tr>
              <a:tr h="195942">
                <a:tc>
                  <a:txBody>
                    <a:bodyPr/>
                    <a:lstStyle/>
                    <a:p>
                      <a:r>
                        <a:t>LDR</a:t>
                      </a:r>
                    </a:p>
                  </a:txBody>
                  <a:tcPr/>
                </a:tc>
                <a:tc>
                  <a:txBody>
                    <a:bodyPr/>
                    <a:lstStyle/>
                    <a:p>
                      <a:r>
                        <a:t>-0.0055***</a:t>
                      </a:r>
                    </a:p>
                  </a:txBody>
                  <a:tcPr/>
                </a:tc>
                <a:tc>
                  <a:txBody>
                    <a:bodyPr/>
                    <a:lstStyle/>
                    <a:p>
                      <a:r>
                        <a:t>-0.0026</a:t>
                      </a:r>
                    </a:p>
                  </a:txBody>
                  <a:tcPr/>
                </a:tc>
                <a:tc>
                  <a:txBody>
                    <a:bodyPr/>
                    <a:lstStyle/>
                    <a:p>
                      <a:r>
                        <a:t>-0.0056***</a:t>
                      </a:r>
                    </a:p>
                  </a:txBody>
                  <a:tcPr/>
                </a:tc>
                <a:tc>
                  <a:txBody>
                    <a:bodyPr/>
                    <a:lstStyle/>
                    <a:p>
                      <a:r>
                        <a:t>-0.0079***</a:t>
                      </a:r>
                    </a:p>
                  </a:txBody>
                  <a:tcPr/>
                </a:tc>
                <a:extLst>
                  <a:ext uri="{0D108BD9-81ED-4DB2-BD59-A6C34878D82A}">
                    <a16:rowId xmlns:a16="http://schemas.microsoft.com/office/drawing/2014/main" val="10009"/>
                  </a:ext>
                </a:extLst>
              </a:tr>
              <a:tr h="195942">
                <a:tc>
                  <a:txBody>
                    <a:bodyPr/>
                    <a:lstStyle/>
                    <a:p>
                      <a:endParaRPr/>
                    </a:p>
                  </a:txBody>
                  <a:tcPr/>
                </a:tc>
                <a:tc>
                  <a:txBody>
                    <a:bodyPr/>
                    <a:lstStyle/>
                    <a:p>
                      <a:r>
                        <a:t>(-5.66)</a:t>
                      </a:r>
                    </a:p>
                  </a:txBody>
                  <a:tcPr/>
                </a:tc>
                <a:tc>
                  <a:txBody>
                    <a:bodyPr/>
                    <a:lstStyle/>
                    <a:p>
                      <a:r>
                        <a:t>(-0.70)</a:t>
                      </a:r>
                    </a:p>
                  </a:txBody>
                  <a:tcPr/>
                </a:tc>
                <a:tc>
                  <a:txBody>
                    <a:bodyPr/>
                    <a:lstStyle/>
                    <a:p>
                      <a:r>
                        <a:t>(-3.47)</a:t>
                      </a:r>
                    </a:p>
                  </a:txBody>
                  <a:tcPr/>
                </a:tc>
                <a:tc>
                  <a:txBody>
                    <a:bodyPr/>
                    <a:lstStyle/>
                    <a:p>
                      <a:r>
                        <a:t>(-6.24)</a:t>
                      </a:r>
                    </a:p>
                  </a:txBody>
                  <a:tcPr/>
                </a:tc>
                <a:extLst>
                  <a:ext uri="{0D108BD9-81ED-4DB2-BD59-A6C34878D82A}">
                    <a16:rowId xmlns:a16="http://schemas.microsoft.com/office/drawing/2014/main" val="10010"/>
                  </a:ext>
                </a:extLst>
              </a:tr>
              <a:tr h="195942">
                <a:tc>
                  <a:txBody>
                    <a:bodyPr/>
                    <a:lstStyle/>
                    <a:p>
                      <a:r>
                        <a:t>CAR</a:t>
                      </a:r>
                    </a:p>
                  </a:txBody>
                  <a:tcPr/>
                </a:tc>
                <a:tc>
                  <a:txBody>
                    <a:bodyPr/>
                    <a:lstStyle/>
                    <a:p>
                      <a:r>
                        <a:t>-0.0122*</a:t>
                      </a:r>
                    </a:p>
                  </a:txBody>
                  <a:tcPr/>
                </a:tc>
                <a:tc>
                  <a:txBody>
                    <a:bodyPr/>
                    <a:lstStyle/>
                    <a:p>
                      <a:r>
                        <a:t>-0.0264*</a:t>
                      </a:r>
                    </a:p>
                  </a:txBody>
                  <a:tcPr/>
                </a:tc>
                <a:tc>
                  <a:txBody>
                    <a:bodyPr/>
                    <a:lstStyle/>
                    <a:p>
                      <a:r>
                        <a:t>-0.0108</a:t>
                      </a:r>
                    </a:p>
                  </a:txBody>
                  <a:tcPr/>
                </a:tc>
                <a:tc>
                  <a:txBody>
                    <a:bodyPr/>
                    <a:lstStyle/>
                    <a:p>
                      <a:r>
                        <a:t>0.0111</a:t>
                      </a:r>
                    </a:p>
                  </a:txBody>
                  <a:tcPr/>
                </a:tc>
                <a:extLst>
                  <a:ext uri="{0D108BD9-81ED-4DB2-BD59-A6C34878D82A}">
                    <a16:rowId xmlns:a16="http://schemas.microsoft.com/office/drawing/2014/main" val="10011"/>
                  </a:ext>
                </a:extLst>
              </a:tr>
              <a:tr h="195942">
                <a:tc>
                  <a:txBody>
                    <a:bodyPr/>
                    <a:lstStyle/>
                    <a:p>
                      <a:endParaRPr/>
                    </a:p>
                  </a:txBody>
                  <a:tcPr/>
                </a:tc>
                <a:tc>
                  <a:txBody>
                    <a:bodyPr/>
                    <a:lstStyle/>
                    <a:p>
                      <a:r>
                        <a:t>(-1.84)</a:t>
                      </a:r>
                    </a:p>
                  </a:txBody>
                  <a:tcPr/>
                </a:tc>
                <a:tc>
                  <a:txBody>
                    <a:bodyPr/>
                    <a:lstStyle/>
                    <a:p>
                      <a:r>
                        <a:t>(-1.72)</a:t>
                      </a:r>
                    </a:p>
                  </a:txBody>
                  <a:tcPr/>
                </a:tc>
                <a:tc>
                  <a:txBody>
                    <a:bodyPr/>
                    <a:lstStyle/>
                    <a:p>
                      <a:r>
                        <a:t>(-0.88)</a:t>
                      </a:r>
                    </a:p>
                  </a:txBody>
                  <a:tcPr/>
                </a:tc>
                <a:tc>
                  <a:txBody>
                    <a:bodyPr/>
                    <a:lstStyle/>
                    <a:p>
                      <a:r>
                        <a:t>(1.28)</a:t>
                      </a:r>
                    </a:p>
                  </a:txBody>
                  <a:tcPr/>
                </a:tc>
                <a:extLst>
                  <a:ext uri="{0D108BD9-81ED-4DB2-BD59-A6C34878D82A}">
                    <a16:rowId xmlns:a16="http://schemas.microsoft.com/office/drawing/2014/main" val="10012"/>
                  </a:ext>
                </a:extLst>
              </a:tr>
              <a:tr h="195942">
                <a:tc>
                  <a:txBody>
                    <a:bodyPr/>
                    <a:lstStyle/>
                    <a:p>
                      <a:r>
                        <a:t>GDP</a:t>
                      </a:r>
                    </a:p>
                  </a:txBody>
                  <a:tcPr/>
                </a:tc>
                <a:tc>
                  <a:txBody>
                    <a:bodyPr/>
                    <a:lstStyle/>
                    <a:p>
                      <a:r>
                        <a:t>0.5723***</a:t>
                      </a:r>
                    </a:p>
                  </a:txBody>
                  <a:tcPr/>
                </a:tc>
                <a:tc>
                  <a:txBody>
                    <a:bodyPr/>
                    <a:lstStyle/>
                    <a:p>
                      <a:r>
                        <a:t>0.9348***</a:t>
                      </a:r>
                    </a:p>
                  </a:txBody>
                  <a:tcPr/>
                </a:tc>
                <a:tc>
                  <a:txBody>
                    <a:bodyPr/>
                    <a:lstStyle/>
                    <a:p>
                      <a:r>
                        <a:t>0.9290***</a:t>
                      </a:r>
                    </a:p>
                  </a:txBody>
                  <a:tcPr/>
                </a:tc>
                <a:tc>
                  <a:txBody>
                    <a:bodyPr/>
                    <a:lstStyle/>
                    <a:p>
                      <a:r>
                        <a:t>0.7801***</a:t>
                      </a:r>
                    </a:p>
                  </a:txBody>
                  <a:tcPr/>
                </a:tc>
                <a:extLst>
                  <a:ext uri="{0D108BD9-81ED-4DB2-BD59-A6C34878D82A}">
                    <a16:rowId xmlns:a16="http://schemas.microsoft.com/office/drawing/2014/main" val="10013"/>
                  </a:ext>
                </a:extLst>
              </a:tr>
              <a:tr h="195942">
                <a:tc>
                  <a:txBody>
                    <a:bodyPr/>
                    <a:lstStyle/>
                    <a:p>
                      <a:endParaRPr/>
                    </a:p>
                  </a:txBody>
                  <a:tcPr/>
                </a:tc>
                <a:tc>
                  <a:txBody>
                    <a:bodyPr/>
                    <a:lstStyle/>
                    <a:p>
                      <a:r>
                        <a:t>(7.18)</a:t>
                      </a:r>
                    </a:p>
                  </a:txBody>
                  <a:tcPr/>
                </a:tc>
                <a:tc>
                  <a:txBody>
                    <a:bodyPr/>
                    <a:lstStyle/>
                    <a:p>
                      <a:r>
                        <a:t>(4.17)</a:t>
                      </a:r>
                    </a:p>
                  </a:txBody>
                  <a:tcPr/>
                </a:tc>
                <a:tc>
                  <a:txBody>
                    <a:bodyPr/>
                    <a:lstStyle/>
                    <a:p>
                      <a:r>
                        <a:t>(5.68)</a:t>
                      </a:r>
                    </a:p>
                  </a:txBody>
                  <a:tcPr/>
                </a:tc>
                <a:tc>
                  <a:txBody>
                    <a:bodyPr/>
                    <a:lstStyle/>
                    <a:p>
                      <a:r>
                        <a:t>(7.04)</a:t>
                      </a:r>
                    </a:p>
                  </a:txBody>
                  <a:tcPr/>
                </a:tc>
                <a:extLst>
                  <a:ext uri="{0D108BD9-81ED-4DB2-BD59-A6C34878D82A}">
                    <a16:rowId xmlns:a16="http://schemas.microsoft.com/office/drawing/2014/main" val="10014"/>
                  </a:ext>
                </a:extLst>
              </a:tr>
              <a:tr h="195942">
                <a:tc>
                  <a:txBody>
                    <a:bodyPr/>
                    <a:lstStyle/>
                    <a:p>
                      <a:r>
                        <a:t>CPI</a:t>
                      </a:r>
                    </a:p>
                  </a:txBody>
                  <a:tcPr/>
                </a:tc>
                <a:tc>
                  <a:txBody>
                    <a:bodyPr/>
                    <a:lstStyle/>
                    <a:p>
                      <a:r>
                        <a:t>-0.0134*</a:t>
                      </a:r>
                    </a:p>
                  </a:txBody>
                  <a:tcPr/>
                </a:tc>
                <a:tc>
                  <a:txBody>
                    <a:bodyPr/>
                    <a:lstStyle/>
                    <a:p>
                      <a:r>
                        <a:t>-0.0165</a:t>
                      </a:r>
                    </a:p>
                  </a:txBody>
                  <a:tcPr/>
                </a:tc>
                <a:tc>
                  <a:txBody>
                    <a:bodyPr/>
                    <a:lstStyle/>
                    <a:p>
                      <a:r>
                        <a:t>-0.0046</a:t>
                      </a:r>
                    </a:p>
                  </a:txBody>
                  <a:tcPr/>
                </a:tc>
                <a:tc>
                  <a:txBody>
                    <a:bodyPr/>
                    <a:lstStyle/>
                    <a:p>
                      <a:r>
                        <a:t>-0.0081</a:t>
                      </a:r>
                    </a:p>
                  </a:txBody>
                  <a:tcPr/>
                </a:tc>
                <a:extLst>
                  <a:ext uri="{0D108BD9-81ED-4DB2-BD59-A6C34878D82A}">
                    <a16:rowId xmlns:a16="http://schemas.microsoft.com/office/drawing/2014/main" val="10015"/>
                  </a:ext>
                </a:extLst>
              </a:tr>
              <a:tr h="195942">
                <a:tc>
                  <a:txBody>
                    <a:bodyPr/>
                    <a:lstStyle/>
                    <a:p>
                      <a:endParaRPr/>
                    </a:p>
                  </a:txBody>
                  <a:tcPr/>
                </a:tc>
                <a:tc>
                  <a:txBody>
                    <a:bodyPr/>
                    <a:lstStyle/>
                    <a:p>
                      <a:r>
                        <a:t>(-1.97)</a:t>
                      </a:r>
                    </a:p>
                  </a:txBody>
                  <a:tcPr/>
                </a:tc>
                <a:tc>
                  <a:txBody>
                    <a:bodyPr/>
                    <a:lstStyle/>
                    <a:p>
                      <a:r>
                        <a:t>(-1.49)</a:t>
                      </a:r>
                    </a:p>
                  </a:txBody>
                  <a:tcPr/>
                </a:tc>
                <a:tc>
                  <a:txBody>
                    <a:bodyPr/>
                    <a:lstStyle/>
                    <a:p>
                      <a:r>
                        <a:t>(-0.38)</a:t>
                      </a:r>
                    </a:p>
                  </a:txBody>
                  <a:tcPr/>
                </a:tc>
                <a:tc>
                  <a:txBody>
                    <a:bodyPr/>
                    <a:lstStyle/>
                    <a:p>
                      <a:r>
                        <a:t>(-0.94)</a:t>
                      </a:r>
                    </a:p>
                  </a:txBody>
                  <a:tcPr/>
                </a:tc>
                <a:extLst>
                  <a:ext uri="{0D108BD9-81ED-4DB2-BD59-A6C34878D82A}">
                    <a16:rowId xmlns:a16="http://schemas.microsoft.com/office/drawing/2014/main" val="10016"/>
                  </a:ext>
                </a:extLst>
              </a:tr>
              <a:tr h="195942">
                <a:tc>
                  <a:txBody>
                    <a:bodyPr/>
                    <a:lstStyle/>
                    <a:p>
                      <a:r>
                        <a:t>_cons</a:t>
                      </a:r>
                    </a:p>
                  </a:txBody>
                  <a:tcPr/>
                </a:tc>
                <a:tc>
                  <a:txBody>
                    <a:bodyPr/>
                    <a:lstStyle/>
                    <a:p>
                      <a:r>
                        <a:t>-12.7313**</a:t>
                      </a:r>
                    </a:p>
                  </a:txBody>
                  <a:tcPr/>
                </a:tc>
                <a:tc>
                  <a:txBody>
                    <a:bodyPr/>
                    <a:lstStyle/>
                    <a:p>
                      <a:r>
                        <a:t>-15.2162***</a:t>
                      </a:r>
                    </a:p>
                  </a:txBody>
                  <a:tcPr/>
                </a:tc>
                <a:tc>
                  <a:txBody>
                    <a:bodyPr/>
                    <a:lstStyle/>
                    <a:p>
                      <a:r>
                        <a:t>-21.9299***</a:t>
                      </a:r>
                    </a:p>
                  </a:txBody>
                  <a:tcPr/>
                </a:tc>
                <a:tc>
                  <a:txBody>
                    <a:bodyPr/>
                    <a:lstStyle/>
                    <a:p>
                      <a:r>
                        <a:t>-18.2694***</a:t>
                      </a:r>
                    </a:p>
                  </a:txBody>
                  <a:tcPr/>
                </a:tc>
                <a:extLst>
                  <a:ext uri="{0D108BD9-81ED-4DB2-BD59-A6C34878D82A}">
                    <a16:rowId xmlns:a16="http://schemas.microsoft.com/office/drawing/2014/main" val="10017"/>
                  </a:ext>
                </a:extLst>
              </a:tr>
              <a:tr h="195942">
                <a:tc>
                  <a:txBody>
                    <a:bodyPr/>
                    <a:lstStyle/>
                    <a:p>
                      <a:endParaRPr/>
                    </a:p>
                  </a:txBody>
                  <a:tcPr/>
                </a:tc>
                <a:tc>
                  <a:txBody>
                    <a:bodyPr/>
                    <a:lstStyle/>
                    <a:p>
                      <a:r>
                        <a:t>(-6.47)</a:t>
                      </a:r>
                    </a:p>
                  </a:txBody>
                  <a:tcPr/>
                </a:tc>
                <a:tc>
                  <a:txBody>
                    <a:bodyPr/>
                    <a:lstStyle/>
                    <a:p>
                      <a:r>
                        <a:t>(-3.80)</a:t>
                      </a:r>
                    </a:p>
                  </a:txBody>
                  <a:tcPr/>
                </a:tc>
                <a:tc>
                  <a:txBody>
                    <a:bodyPr/>
                    <a:lstStyle/>
                    <a:p>
                      <a:r>
                        <a:t>(-5.55)</a:t>
                      </a:r>
                    </a:p>
                  </a:txBody>
                  <a:tcPr/>
                </a:tc>
                <a:tc>
                  <a:txBody>
                    <a:bodyPr/>
                    <a:lstStyle/>
                    <a:p>
                      <a:r>
                        <a:t>(-6.45)</a:t>
                      </a:r>
                    </a:p>
                  </a:txBody>
                  <a:tcPr/>
                </a:tc>
                <a:extLst>
                  <a:ext uri="{0D108BD9-81ED-4DB2-BD59-A6C34878D82A}">
                    <a16:rowId xmlns:a16="http://schemas.microsoft.com/office/drawing/2014/main" val="10018"/>
                  </a:ext>
                </a:extLst>
              </a:tr>
              <a:tr h="195942">
                <a:tc>
                  <a:txBody>
                    <a:bodyPr/>
                    <a:lstStyle/>
                    <a:p>
                      <a:r>
                        <a:t>N</a:t>
                      </a:r>
                    </a:p>
                  </a:txBody>
                  <a:tcPr/>
                </a:tc>
                <a:tc>
                  <a:txBody>
                    <a:bodyPr/>
                    <a:lstStyle/>
                    <a:p>
                      <a:r>
                        <a:t>180</a:t>
                      </a:r>
                    </a:p>
                  </a:txBody>
                  <a:tcPr/>
                </a:tc>
                <a:tc>
                  <a:txBody>
                    <a:bodyPr/>
                    <a:lstStyle/>
                    <a:p>
                      <a:r>
                        <a:t>50</a:t>
                      </a:r>
                    </a:p>
                  </a:txBody>
                  <a:tcPr/>
                </a:tc>
                <a:tc>
                  <a:txBody>
                    <a:bodyPr/>
                    <a:lstStyle/>
                    <a:p>
                      <a:r>
                        <a:t>80</a:t>
                      </a:r>
                    </a:p>
                  </a:txBody>
                  <a:tcPr/>
                </a:tc>
                <a:tc>
                  <a:txBody>
                    <a:bodyPr/>
                    <a:lstStyle/>
                    <a:p>
                      <a:r>
                        <a:t>50</a:t>
                      </a:r>
                    </a:p>
                  </a:txBody>
                  <a:tcPr/>
                </a:tc>
                <a:extLst>
                  <a:ext uri="{0D108BD9-81ED-4DB2-BD59-A6C34878D82A}">
                    <a16:rowId xmlns:a16="http://schemas.microsoft.com/office/drawing/2014/main" val="10019"/>
                  </a:ext>
                </a:extLst>
              </a:tr>
              <a:tr h="195960">
                <a:tc>
                  <a:txBody>
                    <a:bodyPr/>
                    <a:lstStyle/>
                    <a:p>
                      <a:r>
                        <a:t>R-sq</a:t>
                      </a:r>
                    </a:p>
                  </a:txBody>
                  <a:tcPr/>
                </a:tc>
                <a:tc>
                  <a:txBody>
                    <a:bodyPr/>
                    <a:lstStyle/>
                    <a:p>
                      <a:r>
                        <a:t>0.7772</a:t>
                      </a:r>
                    </a:p>
                  </a:txBody>
                  <a:tcPr/>
                </a:tc>
                <a:tc>
                  <a:txBody>
                    <a:bodyPr/>
                    <a:lstStyle/>
                    <a:p>
                      <a:r>
                        <a:t>0.8480</a:t>
                      </a:r>
                    </a:p>
                  </a:txBody>
                  <a:tcPr/>
                </a:tc>
                <a:tc>
                  <a:txBody>
                    <a:bodyPr/>
                    <a:lstStyle/>
                    <a:p>
                      <a:r>
                        <a:t>0.7693</a:t>
                      </a:r>
                    </a:p>
                  </a:txBody>
                  <a:tcPr/>
                </a:tc>
                <a:tc>
                  <a:txBody>
                    <a:bodyPr/>
                    <a:lstStyle/>
                    <a:p>
                      <a:r>
                        <a:t>0.9130</a:t>
                      </a:r>
                    </a:p>
                  </a:txBody>
                  <a:tcPr/>
                </a:tc>
                <a:extLst>
                  <a:ext uri="{0D108BD9-81ED-4DB2-BD59-A6C34878D82A}">
                    <a16:rowId xmlns:a16="http://schemas.microsoft.com/office/drawing/2014/main" val="1002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研究目的</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研究假设</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结论与分析</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972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95942">
                <a:tc>
                  <a:txBody>
                    <a:bodyPr/>
                    <a:lstStyle/>
                    <a:p>
                      <a:r>
                        <a:t>　</a:t>
                      </a:r>
                    </a:p>
                  </a:txBody>
                  <a:tcPr/>
                </a:tc>
                <a:tc>
                  <a:txBody>
                    <a:bodyPr/>
                    <a:lstStyle/>
                    <a:p>
                      <a:r>
                        <a:t>全样本</a:t>
                      </a:r>
                    </a:p>
                  </a:txBody>
                  <a:tcPr/>
                </a:tc>
                <a:tc>
                  <a:txBody>
                    <a:bodyPr/>
                    <a:lstStyle/>
                    <a:p>
                      <a:r>
                        <a:t>大型银行</a:t>
                      </a:r>
                    </a:p>
                  </a:txBody>
                  <a:tcPr/>
                </a:tc>
                <a:tc>
                  <a:txBody>
                    <a:bodyPr/>
                    <a:lstStyle/>
                    <a:p>
                      <a:r>
                        <a:t>股份制银行</a:t>
                      </a:r>
                    </a:p>
                  </a:txBody>
                  <a:tcPr/>
                </a:tc>
                <a:tc>
                  <a:txBody>
                    <a:bodyPr/>
                    <a:lstStyle/>
                    <a:p>
                      <a:r>
                        <a:t>城市商业银行</a:t>
                      </a:r>
                    </a:p>
                  </a:txBody>
                  <a:tcPr/>
                </a:tc>
                <a:extLst>
                  <a:ext uri="{0D108BD9-81ED-4DB2-BD59-A6C34878D82A}">
                    <a16:rowId xmlns:a16="http://schemas.microsoft.com/office/drawing/2014/main" val="10000"/>
                  </a:ext>
                </a:extLst>
              </a:tr>
              <a:tr h="195942">
                <a:tc>
                  <a:txBody>
                    <a:bodyPr/>
                    <a:lstStyle/>
                    <a:p>
                      <a:r>
                        <a:t>IF</a:t>
                      </a:r>
                    </a:p>
                  </a:txBody>
                  <a:tcPr/>
                </a:tc>
                <a:tc>
                  <a:txBody>
                    <a:bodyPr/>
                    <a:lstStyle/>
                    <a:p>
                      <a:r>
                        <a:t>-0.1130***</a:t>
                      </a:r>
                    </a:p>
                  </a:txBody>
                  <a:tcPr/>
                </a:tc>
                <a:tc>
                  <a:txBody>
                    <a:bodyPr/>
                    <a:lstStyle/>
                    <a:p>
                      <a:r>
                        <a:t>-0.1364***</a:t>
                      </a:r>
                    </a:p>
                  </a:txBody>
                  <a:tcPr/>
                </a:tc>
                <a:tc>
                  <a:txBody>
                    <a:bodyPr/>
                    <a:lstStyle/>
                    <a:p>
                      <a:r>
                        <a:t>-0.0662*</a:t>
                      </a:r>
                    </a:p>
                  </a:txBody>
                  <a:tcPr/>
                </a:tc>
                <a:tc>
                  <a:txBody>
                    <a:bodyPr/>
                    <a:lstStyle/>
                    <a:p>
                      <a:r>
                        <a:t>-0.0554**</a:t>
                      </a:r>
                    </a:p>
                  </a:txBody>
                  <a:tcPr/>
                </a:tc>
                <a:extLst>
                  <a:ext uri="{0D108BD9-81ED-4DB2-BD59-A6C34878D82A}">
                    <a16:rowId xmlns:a16="http://schemas.microsoft.com/office/drawing/2014/main" val="10001"/>
                  </a:ext>
                </a:extLst>
              </a:tr>
              <a:tr h="195942">
                <a:tc>
                  <a:txBody>
                    <a:bodyPr/>
                    <a:lstStyle/>
                    <a:p>
                      <a:endParaRPr/>
                    </a:p>
                  </a:txBody>
                  <a:tcPr/>
                </a:tc>
                <a:tc>
                  <a:txBody>
                    <a:bodyPr/>
                    <a:lstStyle/>
                    <a:p>
                      <a:r>
                        <a:t>(-7.39)</a:t>
                      </a:r>
                    </a:p>
                  </a:txBody>
                  <a:tcPr/>
                </a:tc>
                <a:tc>
                  <a:txBody>
                    <a:bodyPr/>
                    <a:lstStyle/>
                    <a:p>
                      <a:r>
                        <a:t>(-5.09)</a:t>
                      </a:r>
                    </a:p>
                  </a:txBody>
                  <a:tcPr/>
                </a:tc>
                <a:tc>
                  <a:txBody>
                    <a:bodyPr/>
                    <a:lstStyle/>
                    <a:p>
                      <a:r>
                        <a:t>(-1.90)</a:t>
                      </a:r>
                    </a:p>
                  </a:txBody>
                  <a:tcPr/>
                </a:tc>
                <a:tc>
                  <a:txBody>
                    <a:bodyPr/>
                    <a:lstStyle/>
                    <a:p>
                      <a:r>
                        <a:t>(-2.11)</a:t>
                      </a:r>
                    </a:p>
                  </a:txBody>
                  <a:tcPr/>
                </a:tc>
                <a:extLst>
                  <a:ext uri="{0D108BD9-81ED-4DB2-BD59-A6C34878D82A}">
                    <a16:rowId xmlns:a16="http://schemas.microsoft.com/office/drawing/2014/main" val="10002"/>
                  </a:ext>
                </a:extLst>
              </a:tr>
              <a:tr h="195942">
                <a:tc>
                  <a:txBody>
                    <a:bodyPr/>
                    <a:lstStyle/>
                    <a:p>
                      <a:r>
                        <a:t>NIIR</a:t>
                      </a:r>
                    </a:p>
                  </a:txBody>
                  <a:tcPr/>
                </a:tc>
                <a:tc>
                  <a:txBody>
                    <a:bodyPr/>
                    <a:lstStyle/>
                    <a:p>
                      <a:r>
                        <a:t>0.0057***</a:t>
                      </a:r>
                    </a:p>
                  </a:txBody>
                  <a:tcPr/>
                </a:tc>
                <a:tc>
                  <a:txBody>
                    <a:bodyPr/>
                    <a:lstStyle/>
                    <a:p>
                      <a:r>
                        <a:t>-0.0044</a:t>
                      </a:r>
                    </a:p>
                  </a:txBody>
                  <a:tcPr/>
                </a:tc>
                <a:tc>
                  <a:txBody>
                    <a:bodyPr/>
                    <a:lstStyle/>
                    <a:p>
                      <a:r>
                        <a:t>-0.0001</a:t>
                      </a:r>
                    </a:p>
                  </a:txBody>
                  <a:tcPr/>
                </a:tc>
                <a:tc>
                  <a:txBody>
                    <a:bodyPr/>
                    <a:lstStyle/>
                    <a:p>
                      <a:r>
                        <a:t>0.0050***</a:t>
                      </a:r>
                    </a:p>
                  </a:txBody>
                  <a:tcPr/>
                </a:tc>
                <a:extLst>
                  <a:ext uri="{0D108BD9-81ED-4DB2-BD59-A6C34878D82A}">
                    <a16:rowId xmlns:a16="http://schemas.microsoft.com/office/drawing/2014/main" val="10003"/>
                  </a:ext>
                </a:extLst>
              </a:tr>
              <a:tr h="195942">
                <a:tc>
                  <a:txBody>
                    <a:bodyPr/>
                    <a:lstStyle/>
                    <a:p>
                      <a:endParaRPr/>
                    </a:p>
                  </a:txBody>
                  <a:tcPr/>
                </a:tc>
                <a:tc>
                  <a:txBody>
                    <a:bodyPr/>
                    <a:lstStyle/>
                    <a:p>
                      <a:r>
                        <a:t>(4.35)</a:t>
                      </a:r>
                    </a:p>
                  </a:txBody>
                  <a:tcPr/>
                </a:tc>
                <a:tc>
                  <a:txBody>
                    <a:bodyPr/>
                    <a:lstStyle/>
                    <a:p>
                      <a:r>
                        <a:t>(-1.23)</a:t>
                      </a:r>
                    </a:p>
                  </a:txBody>
                  <a:tcPr/>
                </a:tc>
                <a:tc>
                  <a:txBody>
                    <a:bodyPr/>
                    <a:lstStyle/>
                    <a:p>
                      <a:r>
                        <a:t>(-0.03)</a:t>
                      </a:r>
                    </a:p>
                  </a:txBody>
                  <a:tcPr/>
                </a:tc>
                <a:tc>
                  <a:txBody>
                    <a:bodyPr/>
                    <a:lstStyle/>
                    <a:p>
                      <a:r>
                        <a:t>(3.14)</a:t>
                      </a:r>
                    </a:p>
                  </a:txBody>
                  <a:tcPr/>
                </a:tc>
                <a:extLst>
                  <a:ext uri="{0D108BD9-81ED-4DB2-BD59-A6C34878D82A}">
                    <a16:rowId xmlns:a16="http://schemas.microsoft.com/office/drawing/2014/main" val="10004"/>
                  </a:ext>
                </a:extLst>
              </a:tr>
              <a:tr h="195942">
                <a:tc>
                  <a:txBody>
                    <a:bodyPr/>
                    <a:lstStyle/>
                    <a:p>
                      <a:r>
                        <a:t>NIS</a:t>
                      </a:r>
                    </a:p>
                  </a:txBody>
                  <a:tcPr/>
                </a:tc>
                <a:tc>
                  <a:txBody>
                    <a:bodyPr/>
                    <a:lstStyle/>
                    <a:p>
                      <a:r>
                        <a:t>0.1561***</a:t>
                      </a:r>
                    </a:p>
                  </a:txBody>
                  <a:tcPr/>
                </a:tc>
                <a:tc>
                  <a:txBody>
                    <a:bodyPr/>
                    <a:lstStyle/>
                    <a:p>
                      <a:r>
                        <a:t>-0.0290</a:t>
                      </a:r>
                    </a:p>
                  </a:txBody>
                  <a:tcPr/>
                </a:tc>
                <a:tc>
                  <a:txBody>
                    <a:bodyPr/>
                    <a:lstStyle/>
                    <a:p>
                      <a:r>
                        <a:t>0.1781***</a:t>
                      </a:r>
                    </a:p>
                  </a:txBody>
                  <a:tcPr/>
                </a:tc>
                <a:tc>
                  <a:txBody>
                    <a:bodyPr/>
                    <a:lstStyle/>
                    <a:p>
                      <a:r>
                        <a:t>0.1366***</a:t>
                      </a:r>
                    </a:p>
                  </a:txBody>
                  <a:tcPr/>
                </a:tc>
                <a:extLst>
                  <a:ext uri="{0D108BD9-81ED-4DB2-BD59-A6C34878D82A}">
                    <a16:rowId xmlns:a16="http://schemas.microsoft.com/office/drawing/2014/main" val="10005"/>
                  </a:ext>
                </a:extLst>
              </a:tr>
              <a:tr h="195942">
                <a:tc>
                  <a:txBody>
                    <a:bodyPr/>
                    <a:lstStyle/>
                    <a:p>
                      <a:endParaRPr/>
                    </a:p>
                  </a:txBody>
                  <a:tcPr/>
                </a:tc>
                <a:tc>
                  <a:txBody>
                    <a:bodyPr/>
                    <a:lstStyle/>
                    <a:p>
                      <a:r>
                        <a:t>(6.19)</a:t>
                      </a:r>
                    </a:p>
                  </a:txBody>
                  <a:tcPr/>
                </a:tc>
                <a:tc>
                  <a:txBody>
                    <a:bodyPr/>
                    <a:lstStyle/>
                    <a:p>
                      <a:r>
                        <a:t>(-0.50)</a:t>
                      </a:r>
                    </a:p>
                  </a:txBody>
                  <a:tcPr/>
                </a:tc>
                <a:tc>
                  <a:txBody>
                    <a:bodyPr/>
                    <a:lstStyle/>
                    <a:p>
                      <a:r>
                        <a:t>(3.68)</a:t>
                      </a:r>
                    </a:p>
                  </a:txBody>
                  <a:tcPr/>
                </a:tc>
                <a:tc>
                  <a:txBody>
                    <a:bodyPr/>
                    <a:lstStyle/>
                    <a:p>
                      <a:r>
                        <a:t>(4.80)</a:t>
                      </a:r>
                    </a:p>
                  </a:txBody>
                  <a:tcPr/>
                </a:tc>
                <a:extLst>
                  <a:ext uri="{0D108BD9-81ED-4DB2-BD59-A6C34878D82A}">
                    <a16:rowId xmlns:a16="http://schemas.microsoft.com/office/drawing/2014/main" val="10006"/>
                  </a:ext>
                </a:extLst>
              </a:tr>
              <a:tr h="195942">
                <a:tc>
                  <a:txBody>
                    <a:bodyPr/>
                    <a:lstStyle/>
                    <a:p>
                      <a:r>
                        <a:t>SIZE</a:t>
                      </a:r>
                    </a:p>
                  </a:txBody>
                  <a:tcPr/>
                </a:tc>
                <a:tc>
                  <a:txBody>
                    <a:bodyPr/>
                    <a:lstStyle/>
                    <a:p>
                      <a:r>
                        <a:t>-0.1584***</a:t>
                      </a:r>
                    </a:p>
                  </a:txBody>
                  <a:tcPr/>
                </a:tc>
                <a:tc>
                  <a:txBody>
                    <a:bodyPr/>
                    <a:lstStyle/>
                    <a:p>
                      <a:r>
                        <a:t>-0.1968</a:t>
                      </a:r>
                    </a:p>
                  </a:txBody>
                  <a:tcPr/>
                </a:tc>
                <a:tc>
                  <a:txBody>
                    <a:bodyPr/>
                    <a:lstStyle/>
                    <a:p>
                      <a:r>
                        <a:t>-0.3811***</a:t>
                      </a:r>
                    </a:p>
                  </a:txBody>
                  <a:tcPr/>
                </a:tc>
                <a:tc>
                  <a:txBody>
                    <a:bodyPr/>
                    <a:lstStyle/>
                    <a:p>
                      <a:r>
                        <a:t>-0.3702***</a:t>
                      </a:r>
                    </a:p>
                  </a:txBody>
                  <a:tcPr/>
                </a:tc>
                <a:extLst>
                  <a:ext uri="{0D108BD9-81ED-4DB2-BD59-A6C34878D82A}">
                    <a16:rowId xmlns:a16="http://schemas.microsoft.com/office/drawing/2014/main" val="10007"/>
                  </a:ext>
                </a:extLst>
              </a:tr>
              <a:tr h="195942">
                <a:tc>
                  <a:txBody>
                    <a:bodyPr/>
                    <a:lstStyle/>
                    <a:p>
                      <a:endParaRPr/>
                    </a:p>
                  </a:txBody>
                  <a:tcPr/>
                </a:tc>
                <a:tc>
                  <a:txBody>
                    <a:bodyPr/>
                    <a:lstStyle/>
                    <a:p>
                      <a:r>
                        <a:t>(-2.90)</a:t>
                      </a:r>
                    </a:p>
                  </a:txBody>
                  <a:tcPr/>
                </a:tc>
                <a:tc>
                  <a:txBody>
                    <a:bodyPr/>
                    <a:lstStyle/>
                    <a:p>
                      <a:r>
                        <a:t>(-0.72)</a:t>
                      </a:r>
                    </a:p>
                  </a:txBody>
                  <a:tcPr/>
                </a:tc>
                <a:tc>
                  <a:txBody>
                    <a:bodyPr/>
                    <a:lstStyle/>
                    <a:p>
                      <a:r>
                        <a:t>(-2.94)</a:t>
                      </a:r>
                    </a:p>
                  </a:txBody>
                  <a:tcPr/>
                </a:tc>
                <a:tc>
                  <a:txBody>
                    <a:bodyPr/>
                    <a:lstStyle/>
                    <a:p>
                      <a:r>
                        <a:t>(-3.92)</a:t>
                      </a:r>
                    </a:p>
                  </a:txBody>
                  <a:tcPr/>
                </a:tc>
                <a:extLst>
                  <a:ext uri="{0D108BD9-81ED-4DB2-BD59-A6C34878D82A}">
                    <a16:rowId xmlns:a16="http://schemas.microsoft.com/office/drawing/2014/main" val="10008"/>
                  </a:ext>
                </a:extLst>
              </a:tr>
              <a:tr h="195942">
                <a:tc>
                  <a:txBody>
                    <a:bodyPr/>
                    <a:lstStyle/>
                    <a:p>
                      <a:r>
                        <a:t>LDR</a:t>
                      </a:r>
                    </a:p>
                  </a:txBody>
                  <a:tcPr/>
                </a:tc>
                <a:tc>
                  <a:txBody>
                    <a:bodyPr/>
                    <a:lstStyle/>
                    <a:p>
                      <a:r>
                        <a:t>-0.0032***</a:t>
                      </a:r>
                    </a:p>
                  </a:txBody>
                  <a:tcPr/>
                </a:tc>
                <a:tc>
                  <a:txBody>
                    <a:bodyPr/>
                    <a:lstStyle/>
                    <a:p>
                      <a:r>
                        <a:t>-0.0016</a:t>
                      </a:r>
                    </a:p>
                  </a:txBody>
                  <a:tcPr/>
                </a:tc>
                <a:tc>
                  <a:txBody>
                    <a:bodyPr/>
                    <a:lstStyle/>
                    <a:p>
                      <a:r>
                        <a:t>-0.0037*</a:t>
                      </a:r>
                    </a:p>
                  </a:txBody>
                  <a:tcPr/>
                </a:tc>
                <a:tc>
                  <a:txBody>
                    <a:bodyPr/>
                    <a:lstStyle/>
                    <a:p>
                      <a:r>
                        <a:t>-0.0069***</a:t>
                      </a:r>
                    </a:p>
                  </a:txBody>
                  <a:tcPr/>
                </a:tc>
                <a:extLst>
                  <a:ext uri="{0D108BD9-81ED-4DB2-BD59-A6C34878D82A}">
                    <a16:rowId xmlns:a16="http://schemas.microsoft.com/office/drawing/2014/main" val="10009"/>
                  </a:ext>
                </a:extLst>
              </a:tr>
              <a:tr h="195942">
                <a:tc>
                  <a:txBody>
                    <a:bodyPr/>
                    <a:lstStyle/>
                    <a:p>
                      <a:endParaRPr/>
                    </a:p>
                  </a:txBody>
                  <a:tcPr/>
                </a:tc>
                <a:tc>
                  <a:txBody>
                    <a:bodyPr/>
                    <a:lstStyle/>
                    <a:p>
                      <a:r>
                        <a:t>(-3.22)</a:t>
                      </a:r>
                    </a:p>
                  </a:txBody>
                  <a:tcPr/>
                </a:tc>
                <a:tc>
                  <a:txBody>
                    <a:bodyPr/>
                    <a:lstStyle/>
                    <a:p>
                      <a:r>
                        <a:t>(-0.54)</a:t>
                      </a:r>
                    </a:p>
                  </a:txBody>
                  <a:tcPr/>
                </a:tc>
                <a:tc>
                  <a:txBody>
                    <a:bodyPr/>
                    <a:lstStyle/>
                    <a:p>
                      <a:r>
                        <a:t>(-1.88)</a:t>
                      </a:r>
                    </a:p>
                  </a:txBody>
                  <a:tcPr/>
                </a:tc>
                <a:tc>
                  <a:txBody>
                    <a:bodyPr/>
                    <a:lstStyle/>
                    <a:p>
                      <a:r>
                        <a:t>(-4.66)</a:t>
                      </a:r>
                    </a:p>
                  </a:txBody>
                  <a:tcPr/>
                </a:tc>
                <a:extLst>
                  <a:ext uri="{0D108BD9-81ED-4DB2-BD59-A6C34878D82A}">
                    <a16:rowId xmlns:a16="http://schemas.microsoft.com/office/drawing/2014/main" val="10010"/>
                  </a:ext>
                </a:extLst>
              </a:tr>
              <a:tr h="195942">
                <a:tc>
                  <a:txBody>
                    <a:bodyPr/>
                    <a:lstStyle/>
                    <a:p>
                      <a:r>
                        <a:t>CAR</a:t>
                      </a:r>
                    </a:p>
                  </a:txBody>
                  <a:tcPr/>
                </a:tc>
                <a:tc>
                  <a:txBody>
                    <a:bodyPr/>
                    <a:lstStyle/>
                    <a:p>
                      <a:r>
                        <a:t>0.0030</a:t>
                      </a:r>
                    </a:p>
                  </a:txBody>
                  <a:tcPr/>
                </a:tc>
                <a:tc>
                  <a:txBody>
                    <a:bodyPr/>
                    <a:lstStyle/>
                    <a:p>
                      <a:r>
                        <a:t>-0.0203</a:t>
                      </a:r>
                    </a:p>
                  </a:txBody>
                  <a:tcPr/>
                </a:tc>
                <a:tc>
                  <a:txBody>
                    <a:bodyPr/>
                    <a:lstStyle/>
                    <a:p>
                      <a:r>
                        <a:t>-0.0030</a:t>
                      </a:r>
                    </a:p>
                  </a:txBody>
                  <a:tcPr/>
                </a:tc>
                <a:tc>
                  <a:txBody>
                    <a:bodyPr/>
                    <a:lstStyle/>
                    <a:p>
                      <a:r>
                        <a:t>0.0166*</a:t>
                      </a:r>
                    </a:p>
                  </a:txBody>
                  <a:tcPr/>
                </a:tc>
                <a:extLst>
                  <a:ext uri="{0D108BD9-81ED-4DB2-BD59-A6C34878D82A}">
                    <a16:rowId xmlns:a16="http://schemas.microsoft.com/office/drawing/2014/main" val="10011"/>
                  </a:ext>
                </a:extLst>
              </a:tr>
              <a:tr h="195942">
                <a:tc>
                  <a:txBody>
                    <a:bodyPr/>
                    <a:lstStyle/>
                    <a:p>
                      <a:endParaRPr/>
                    </a:p>
                  </a:txBody>
                  <a:tcPr/>
                </a:tc>
                <a:tc>
                  <a:txBody>
                    <a:bodyPr/>
                    <a:lstStyle/>
                    <a:p>
                      <a:r>
                        <a:t>(0.43)</a:t>
                      </a:r>
                    </a:p>
                  </a:txBody>
                  <a:tcPr/>
                </a:tc>
                <a:tc>
                  <a:txBody>
                    <a:bodyPr/>
                    <a:lstStyle/>
                    <a:p>
                      <a:r>
                        <a:t>(-1.66)</a:t>
                      </a:r>
                    </a:p>
                  </a:txBody>
                  <a:tcPr/>
                </a:tc>
                <a:tc>
                  <a:txBody>
                    <a:bodyPr/>
                    <a:lstStyle/>
                    <a:p>
                      <a:r>
                        <a:t>(0.23)</a:t>
                      </a:r>
                    </a:p>
                  </a:txBody>
                  <a:tcPr/>
                </a:tc>
                <a:tc>
                  <a:txBody>
                    <a:bodyPr/>
                    <a:lstStyle/>
                    <a:p>
                      <a:r>
                        <a:t>(1.85)</a:t>
                      </a:r>
                    </a:p>
                  </a:txBody>
                  <a:tcPr/>
                </a:tc>
                <a:extLst>
                  <a:ext uri="{0D108BD9-81ED-4DB2-BD59-A6C34878D82A}">
                    <a16:rowId xmlns:a16="http://schemas.microsoft.com/office/drawing/2014/main" val="10012"/>
                  </a:ext>
                </a:extLst>
              </a:tr>
              <a:tr h="195942">
                <a:tc>
                  <a:txBody>
                    <a:bodyPr/>
                    <a:lstStyle/>
                    <a:p>
                      <a:r>
                        <a:t>GDP</a:t>
                      </a:r>
                    </a:p>
                  </a:txBody>
                  <a:tcPr/>
                </a:tc>
                <a:tc>
                  <a:txBody>
                    <a:bodyPr/>
                    <a:lstStyle/>
                    <a:p>
                      <a:r>
                        <a:t>0.7693***</a:t>
                      </a:r>
                    </a:p>
                  </a:txBody>
                  <a:tcPr/>
                </a:tc>
                <a:tc>
                  <a:txBody>
                    <a:bodyPr/>
                    <a:lstStyle/>
                    <a:p>
                      <a:r>
                        <a:t>0.9559 ***</a:t>
                      </a:r>
                    </a:p>
                  </a:txBody>
                  <a:tcPr/>
                </a:tc>
                <a:tc>
                  <a:txBody>
                    <a:bodyPr/>
                    <a:lstStyle/>
                    <a:p>
                      <a:r>
                        <a:t>1.0393***</a:t>
                      </a:r>
                    </a:p>
                  </a:txBody>
                  <a:tcPr/>
                </a:tc>
                <a:tc>
                  <a:txBody>
                    <a:bodyPr/>
                    <a:lstStyle/>
                    <a:p>
                      <a:r>
                        <a:t>0.8540***</a:t>
                      </a:r>
                    </a:p>
                  </a:txBody>
                  <a:tcPr/>
                </a:tc>
                <a:extLst>
                  <a:ext uri="{0D108BD9-81ED-4DB2-BD59-A6C34878D82A}">
                    <a16:rowId xmlns:a16="http://schemas.microsoft.com/office/drawing/2014/main" val="10013"/>
                  </a:ext>
                </a:extLst>
              </a:tr>
              <a:tr h="195942">
                <a:tc>
                  <a:txBody>
                    <a:bodyPr/>
                    <a:lstStyle/>
                    <a:p>
                      <a:endParaRPr/>
                    </a:p>
                  </a:txBody>
                  <a:tcPr/>
                </a:tc>
                <a:tc>
                  <a:txBody>
                    <a:bodyPr/>
                    <a:lstStyle/>
                    <a:p>
                      <a:r>
                        <a:t>(8.99)</a:t>
                      </a:r>
                    </a:p>
                  </a:txBody>
                  <a:tcPr/>
                </a:tc>
                <a:tc>
                  <a:txBody>
                    <a:bodyPr/>
                    <a:lstStyle/>
                    <a:p>
                      <a:r>
                        <a:t>(5.41)</a:t>
                      </a:r>
                    </a:p>
                  </a:txBody>
                  <a:tcPr/>
                </a:tc>
                <a:tc>
                  <a:txBody>
                    <a:bodyPr/>
                    <a:lstStyle/>
                    <a:p>
                      <a:r>
                        <a:t>(6.15)</a:t>
                      </a:r>
                    </a:p>
                  </a:txBody>
                  <a:tcPr/>
                </a:tc>
                <a:tc>
                  <a:txBody>
                    <a:bodyPr/>
                    <a:lstStyle/>
                    <a:p>
                      <a:r>
                        <a:t>(7.38)</a:t>
                      </a:r>
                    </a:p>
                  </a:txBody>
                  <a:tcPr/>
                </a:tc>
                <a:extLst>
                  <a:ext uri="{0D108BD9-81ED-4DB2-BD59-A6C34878D82A}">
                    <a16:rowId xmlns:a16="http://schemas.microsoft.com/office/drawing/2014/main" val="10014"/>
                  </a:ext>
                </a:extLst>
              </a:tr>
              <a:tr h="195942">
                <a:tc>
                  <a:txBody>
                    <a:bodyPr/>
                    <a:lstStyle/>
                    <a:p>
                      <a:r>
                        <a:t>CPI</a:t>
                      </a:r>
                    </a:p>
                  </a:txBody>
                  <a:tcPr/>
                </a:tc>
                <a:tc>
                  <a:txBody>
                    <a:bodyPr/>
                    <a:lstStyle/>
                    <a:p>
                      <a:r>
                        <a:t>0.0028 </a:t>
                      </a:r>
                    </a:p>
                  </a:txBody>
                  <a:tcPr/>
                </a:tc>
                <a:tc>
                  <a:txBody>
                    <a:bodyPr/>
                    <a:lstStyle/>
                    <a:p>
                      <a:r>
                        <a:t> 0.0006</a:t>
                      </a:r>
                    </a:p>
                  </a:txBody>
                  <a:tcPr/>
                </a:tc>
                <a:tc>
                  <a:txBody>
                    <a:bodyPr/>
                    <a:lstStyle/>
                    <a:p>
                      <a:r>
                        <a:t>0.0025</a:t>
                      </a:r>
                    </a:p>
                  </a:txBody>
                  <a:tcPr/>
                </a:tc>
                <a:tc>
                  <a:txBody>
                    <a:bodyPr/>
                    <a:lstStyle/>
                    <a:p>
                      <a:r>
                        <a:t>0.0022</a:t>
                      </a:r>
                    </a:p>
                  </a:txBody>
                  <a:tcPr/>
                </a:tc>
                <a:extLst>
                  <a:ext uri="{0D108BD9-81ED-4DB2-BD59-A6C34878D82A}">
                    <a16:rowId xmlns:a16="http://schemas.microsoft.com/office/drawing/2014/main" val="10015"/>
                  </a:ext>
                </a:extLst>
              </a:tr>
              <a:tr h="195942">
                <a:tc>
                  <a:txBody>
                    <a:bodyPr/>
                    <a:lstStyle/>
                    <a:p>
                      <a:endParaRPr/>
                    </a:p>
                  </a:txBody>
                  <a:tcPr/>
                </a:tc>
                <a:tc>
                  <a:txBody>
                    <a:bodyPr/>
                    <a:lstStyle/>
                    <a:p>
                      <a:r>
                        <a:t>(0.48)</a:t>
                      </a:r>
                    </a:p>
                  </a:txBody>
                  <a:tcPr/>
                </a:tc>
                <a:tc>
                  <a:txBody>
                    <a:bodyPr/>
                    <a:lstStyle/>
                    <a:p>
                      <a:r>
                        <a:t>(0.07)</a:t>
                      </a:r>
                    </a:p>
                  </a:txBody>
                  <a:tcPr/>
                </a:tc>
                <a:tc>
                  <a:txBody>
                    <a:bodyPr/>
                    <a:lstStyle/>
                    <a:p>
                      <a:r>
                        <a:t>(0.22)</a:t>
                      </a:r>
                    </a:p>
                  </a:txBody>
                  <a:tcPr/>
                </a:tc>
                <a:tc>
                  <a:txBody>
                    <a:bodyPr/>
                    <a:lstStyle/>
                    <a:p>
                      <a:r>
                        <a:t>(0.27)</a:t>
                      </a:r>
                    </a:p>
                  </a:txBody>
                  <a:tcPr/>
                </a:tc>
                <a:extLst>
                  <a:ext uri="{0D108BD9-81ED-4DB2-BD59-A6C34878D82A}">
                    <a16:rowId xmlns:a16="http://schemas.microsoft.com/office/drawing/2014/main" val="10016"/>
                  </a:ext>
                </a:extLst>
              </a:tr>
              <a:tr h="195942">
                <a:tc>
                  <a:txBody>
                    <a:bodyPr/>
                    <a:lstStyle/>
                    <a:p>
                      <a:r>
                        <a:t>_cons</a:t>
                      </a:r>
                    </a:p>
                  </a:txBody>
                  <a:tcPr/>
                </a:tc>
                <a:tc>
                  <a:txBody>
                    <a:bodyPr/>
                    <a:lstStyle/>
                    <a:p>
                      <a:r>
                        <a:t>-20.2734***</a:t>
                      </a:r>
                    </a:p>
                  </a:txBody>
                  <a:tcPr/>
                </a:tc>
                <a:tc>
                  <a:txBody>
                    <a:bodyPr/>
                    <a:lstStyle/>
                    <a:p>
                      <a:r>
                        <a:t>-24.1564***</a:t>
                      </a:r>
                    </a:p>
                  </a:txBody>
                  <a:tcPr/>
                </a:tc>
                <a:tc>
                  <a:txBody>
                    <a:bodyPr/>
                    <a:lstStyle/>
                    <a:p>
                      <a:r>
                        <a:t>-25.9956***</a:t>
                      </a:r>
                    </a:p>
                  </a:txBody>
                  <a:tcPr/>
                </a:tc>
                <a:tc>
                  <a:txBody>
                    <a:bodyPr/>
                    <a:lstStyle/>
                    <a:p>
                      <a:r>
                        <a:t>-21.1540***</a:t>
                      </a:r>
                    </a:p>
                  </a:txBody>
                  <a:tcPr/>
                </a:tc>
                <a:extLst>
                  <a:ext uri="{0D108BD9-81ED-4DB2-BD59-A6C34878D82A}">
                    <a16:rowId xmlns:a16="http://schemas.microsoft.com/office/drawing/2014/main" val="10017"/>
                  </a:ext>
                </a:extLst>
              </a:tr>
              <a:tr h="195942">
                <a:tc>
                  <a:txBody>
                    <a:bodyPr/>
                    <a:lstStyle/>
                    <a:p>
                      <a:endParaRPr/>
                    </a:p>
                  </a:txBody>
                  <a:tcPr/>
                </a:tc>
                <a:tc>
                  <a:txBody>
                    <a:bodyPr/>
                    <a:lstStyle/>
                    <a:p>
                      <a:r>
                        <a:t>(-8.54)</a:t>
                      </a:r>
                    </a:p>
                  </a:txBody>
                  <a:tcPr/>
                </a:tc>
                <a:tc>
                  <a:txBody>
                    <a:bodyPr/>
                    <a:lstStyle/>
                    <a:p>
                      <a:r>
                        <a:t>(-6.54)</a:t>
                      </a:r>
                    </a:p>
                  </a:txBody>
                  <a:tcPr/>
                </a:tc>
                <a:tc>
                  <a:txBody>
                    <a:bodyPr/>
                    <a:lstStyle/>
                    <a:p>
                      <a:r>
                        <a:t>(-5.79)</a:t>
                      </a:r>
                    </a:p>
                  </a:txBody>
                  <a:tcPr/>
                </a:tc>
                <a:tc>
                  <a:txBody>
                    <a:bodyPr/>
                    <a:lstStyle/>
                    <a:p>
                      <a:r>
                        <a:t>(-6.66)</a:t>
                      </a:r>
                    </a:p>
                  </a:txBody>
                  <a:tcPr/>
                </a:tc>
                <a:extLst>
                  <a:ext uri="{0D108BD9-81ED-4DB2-BD59-A6C34878D82A}">
                    <a16:rowId xmlns:a16="http://schemas.microsoft.com/office/drawing/2014/main" val="10018"/>
                  </a:ext>
                </a:extLst>
              </a:tr>
              <a:tr h="195942">
                <a:tc>
                  <a:txBody>
                    <a:bodyPr/>
                    <a:lstStyle/>
                    <a:p>
                      <a:r>
                        <a:t>N</a:t>
                      </a:r>
                    </a:p>
                  </a:txBody>
                  <a:tcPr/>
                </a:tc>
                <a:tc>
                  <a:txBody>
                    <a:bodyPr/>
                    <a:lstStyle/>
                    <a:p>
                      <a:r>
                        <a:t>180</a:t>
                      </a:r>
                    </a:p>
                  </a:txBody>
                  <a:tcPr/>
                </a:tc>
                <a:tc>
                  <a:txBody>
                    <a:bodyPr/>
                    <a:lstStyle/>
                    <a:p>
                      <a:r>
                        <a:t>50</a:t>
                      </a:r>
                    </a:p>
                  </a:txBody>
                  <a:tcPr/>
                </a:tc>
                <a:tc>
                  <a:txBody>
                    <a:bodyPr/>
                    <a:lstStyle/>
                    <a:p>
                      <a:r>
                        <a:t>80</a:t>
                      </a:r>
                    </a:p>
                  </a:txBody>
                  <a:tcPr/>
                </a:tc>
                <a:tc>
                  <a:txBody>
                    <a:bodyPr/>
                    <a:lstStyle/>
                    <a:p>
                      <a:r>
                        <a:t>50</a:t>
                      </a:r>
                    </a:p>
                  </a:txBody>
                  <a:tcPr/>
                </a:tc>
                <a:extLst>
                  <a:ext uri="{0D108BD9-81ED-4DB2-BD59-A6C34878D82A}">
                    <a16:rowId xmlns:a16="http://schemas.microsoft.com/office/drawing/2014/main" val="10019"/>
                  </a:ext>
                </a:extLst>
              </a:tr>
              <a:tr h="195960">
                <a:tc>
                  <a:txBody>
                    <a:bodyPr/>
                    <a:lstStyle/>
                    <a:p>
                      <a:r>
                        <a:t>R-sq</a:t>
                      </a:r>
                    </a:p>
                  </a:txBody>
                  <a:tcPr/>
                </a:tc>
                <a:tc>
                  <a:txBody>
                    <a:bodyPr/>
                    <a:lstStyle/>
                    <a:p>
                      <a:r>
                        <a:t>0.7965 </a:t>
                      </a:r>
                    </a:p>
                  </a:txBody>
                  <a:tcPr/>
                </a:tc>
                <a:tc>
                  <a:txBody>
                    <a:bodyPr/>
                    <a:lstStyle/>
                    <a:p>
                      <a:r>
                        <a:t>0.9037 </a:t>
                      </a:r>
                    </a:p>
                  </a:txBody>
                  <a:tcPr/>
                </a:tc>
                <a:tc>
                  <a:txBody>
                    <a:bodyPr/>
                    <a:lstStyle/>
                    <a:p>
                      <a:r>
                        <a:t>0.7674 </a:t>
                      </a:r>
                    </a:p>
                  </a:txBody>
                  <a:tcPr/>
                </a:tc>
                <a:tc>
                  <a:txBody>
                    <a:bodyPr/>
                    <a:lstStyle/>
                    <a:p>
                      <a:r>
                        <a:t>0.9064 </a:t>
                      </a:r>
                    </a:p>
                  </a:txBody>
                  <a:tcPr/>
                </a:tc>
                <a:extLst>
                  <a:ext uri="{0D108BD9-81ED-4DB2-BD59-A6C34878D82A}">
                    <a16:rowId xmlns:a16="http://schemas.microsoft.com/office/drawing/2014/main" val="1002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778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171450">
                <a:tc>
                  <a:txBody>
                    <a:bodyPr/>
                    <a:lstStyle/>
                    <a:p>
                      <a:endParaRPr/>
                    </a:p>
                  </a:txBody>
                  <a:tcPr/>
                </a:tc>
                <a:tc>
                  <a:txBody>
                    <a:bodyPr/>
                    <a:lstStyle/>
                    <a:p>
                      <a:r>
                        <a:t>（2）</a:t>
                      </a:r>
                    </a:p>
                  </a:txBody>
                  <a:tcPr/>
                </a:tc>
                <a:tc>
                  <a:txBody>
                    <a:bodyPr/>
                    <a:lstStyle/>
                    <a:p>
                      <a:r>
                        <a:t>（3）</a:t>
                      </a:r>
                    </a:p>
                  </a:txBody>
                  <a:tcPr/>
                </a:tc>
                <a:tc>
                  <a:txBody>
                    <a:bodyPr/>
                    <a:lstStyle/>
                    <a:p>
                      <a:r>
                        <a:t>（4）</a:t>
                      </a:r>
                    </a:p>
                  </a:txBody>
                  <a:tcPr/>
                </a:tc>
                <a:extLst>
                  <a:ext uri="{0D108BD9-81ED-4DB2-BD59-A6C34878D82A}">
                    <a16:rowId xmlns:a16="http://schemas.microsoft.com/office/drawing/2014/main" val="10000"/>
                  </a:ext>
                </a:extLst>
              </a:tr>
              <a:tr h="171450">
                <a:tc>
                  <a:txBody>
                    <a:bodyPr/>
                    <a:lstStyle/>
                    <a:p>
                      <a:r>
                        <a:t>变量名称</a:t>
                      </a:r>
                    </a:p>
                  </a:txBody>
                  <a:tcPr/>
                </a:tc>
                <a:tc>
                  <a:txBody>
                    <a:bodyPr/>
                    <a:lstStyle/>
                    <a:p>
                      <a:r>
                        <a:t>ROA</a:t>
                      </a:r>
                    </a:p>
                  </a:txBody>
                  <a:tcPr/>
                </a:tc>
                <a:tc>
                  <a:txBody>
                    <a:bodyPr/>
                    <a:lstStyle/>
                    <a:p>
                      <a:r>
                        <a:t>IR</a:t>
                      </a:r>
                    </a:p>
                  </a:txBody>
                  <a:tcPr/>
                </a:tc>
                <a:tc>
                  <a:txBody>
                    <a:bodyPr/>
                    <a:lstStyle/>
                    <a:p>
                      <a:r>
                        <a:t>ROA</a:t>
                      </a:r>
                    </a:p>
                  </a:txBody>
                  <a:tcPr/>
                </a:tc>
                <a:extLst>
                  <a:ext uri="{0D108BD9-81ED-4DB2-BD59-A6C34878D82A}">
                    <a16:rowId xmlns:a16="http://schemas.microsoft.com/office/drawing/2014/main" val="10001"/>
                  </a:ext>
                </a:extLst>
              </a:tr>
              <a:tr h="171450">
                <a:tc>
                  <a:txBody>
                    <a:bodyPr/>
                    <a:lstStyle/>
                    <a:p>
                      <a:r>
                        <a:t>IF</a:t>
                      </a:r>
                    </a:p>
                  </a:txBody>
                  <a:tcPr/>
                </a:tc>
                <a:tc>
                  <a:txBody>
                    <a:bodyPr/>
                    <a:lstStyle/>
                    <a:p>
                      <a:r>
                        <a:t>-0.1130***</a:t>
                      </a:r>
                    </a:p>
                  </a:txBody>
                  <a:tcPr/>
                </a:tc>
                <a:tc>
                  <a:txBody>
                    <a:bodyPr/>
                    <a:lstStyle/>
                    <a:p>
                      <a:r>
                        <a:t>0.6297***</a:t>
                      </a:r>
                    </a:p>
                  </a:txBody>
                  <a:tcPr/>
                </a:tc>
                <a:tc>
                  <a:txBody>
                    <a:bodyPr/>
                    <a:lstStyle/>
                    <a:p>
                      <a:r>
                        <a:t>-0.0852***</a:t>
                      </a:r>
                    </a:p>
                  </a:txBody>
                  <a:tcPr/>
                </a:tc>
                <a:extLst>
                  <a:ext uri="{0D108BD9-81ED-4DB2-BD59-A6C34878D82A}">
                    <a16:rowId xmlns:a16="http://schemas.microsoft.com/office/drawing/2014/main" val="10002"/>
                  </a:ext>
                </a:extLst>
              </a:tr>
              <a:tr h="171450">
                <a:tc>
                  <a:txBody>
                    <a:bodyPr/>
                    <a:lstStyle/>
                    <a:p>
                      <a:endParaRPr/>
                    </a:p>
                  </a:txBody>
                  <a:tcPr/>
                </a:tc>
                <a:tc>
                  <a:txBody>
                    <a:bodyPr/>
                    <a:lstStyle/>
                    <a:p>
                      <a:r>
                        <a:t>(-7.39)</a:t>
                      </a:r>
                    </a:p>
                  </a:txBody>
                  <a:tcPr/>
                </a:tc>
                <a:tc>
                  <a:txBody>
                    <a:bodyPr/>
                    <a:lstStyle/>
                    <a:p>
                      <a:r>
                        <a:t>（7.77）</a:t>
                      </a:r>
                    </a:p>
                  </a:txBody>
                  <a:tcPr/>
                </a:tc>
                <a:tc>
                  <a:txBody>
                    <a:bodyPr/>
                    <a:lstStyle/>
                    <a:p>
                      <a:r>
                        <a:t>(-4.84)</a:t>
                      </a:r>
                    </a:p>
                  </a:txBody>
                  <a:tcPr/>
                </a:tc>
                <a:extLst>
                  <a:ext uri="{0D108BD9-81ED-4DB2-BD59-A6C34878D82A}">
                    <a16:rowId xmlns:a16="http://schemas.microsoft.com/office/drawing/2014/main" val="10003"/>
                  </a:ext>
                </a:extLst>
              </a:tr>
              <a:tr h="171450">
                <a:tc>
                  <a:txBody>
                    <a:bodyPr/>
                    <a:lstStyle/>
                    <a:p>
                      <a:r>
                        <a:t>IR</a:t>
                      </a:r>
                    </a:p>
                  </a:txBody>
                  <a:tcPr/>
                </a:tc>
                <a:tc>
                  <a:txBody>
                    <a:bodyPr/>
                    <a:lstStyle/>
                    <a:p>
                      <a:endParaRPr/>
                    </a:p>
                  </a:txBody>
                  <a:tcPr/>
                </a:tc>
                <a:tc>
                  <a:txBody>
                    <a:bodyPr/>
                    <a:lstStyle/>
                    <a:p>
                      <a:endParaRPr/>
                    </a:p>
                  </a:txBody>
                  <a:tcPr/>
                </a:tc>
                <a:tc>
                  <a:txBody>
                    <a:bodyPr/>
                    <a:lstStyle/>
                    <a:p>
                      <a:r>
                        <a:t>-0.4403***</a:t>
                      </a:r>
                    </a:p>
                  </a:txBody>
                  <a:tcPr/>
                </a:tc>
                <a:extLst>
                  <a:ext uri="{0D108BD9-81ED-4DB2-BD59-A6C34878D82A}">
                    <a16:rowId xmlns:a16="http://schemas.microsoft.com/office/drawing/2014/main" val="10004"/>
                  </a:ext>
                </a:extLst>
              </a:tr>
              <a:tr h="171450">
                <a:tc>
                  <a:txBody>
                    <a:bodyPr/>
                    <a:lstStyle/>
                    <a:p>
                      <a:endParaRPr/>
                    </a:p>
                  </a:txBody>
                  <a:tcPr/>
                </a:tc>
                <a:tc>
                  <a:txBody>
                    <a:bodyPr/>
                    <a:lstStyle/>
                    <a:p>
                      <a:endParaRPr/>
                    </a:p>
                  </a:txBody>
                  <a:tcPr/>
                </a:tc>
                <a:tc>
                  <a:txBody>
                    <a:bodyPr/>
                    <a:lstStyle/>
                    <a:p>
                      <a:endParaRPr/>
                    </a:p>
                  </a:txBody>
                  <a:tcPr/>
                </a:tc>
                <a:tc>
                  <a:txBody>
                    <a:bodyPr/>
                    <a:lstStyle/>
                    <a:p>
                      <a:r>
                        <a:t>(-2.97)</a:t>
                      </a:r>
                    </a:p>
                  </a:txBody>
                  <a:tcPr/>
                </a:tc>
                <a:extLst>
                  <a:ext uri="{0D108BD9-81ED-4DB2-BD59-A6C34878D82A}">
                    <a16:rowId xmlns:a16="http://schemas.microsoft.com/office/drawing/2014/main" val="10005"/>
                  </a:ext>
                </a:extLst>
              </a:tr>
              <a:tr h="171450">
                <a:tc>
                  <a:txBody>
                    <a:bodyPr/>
                    <a:lstStyle/>
                    <a:p>
                      <a:r>
                        <a:t>NIIR</a:t>
                      </a:r>
                    </a:p>
                  </a:txBody>
                  <a:tcPr/>
                </a:tc>
                <a:tc>
                  <a:txBody>
                    <a:bodyPr/>
                    <a:lstStyle/>
                    <a:p>
                      <a:r>
                        <a:t>0.0057***</a:t>
                      </a:r>
                    </a:p>
                  </a:txBody>
                  <a:tcPr/>
                </a:tc>
                <a:tc>
                  <a:txBody>
                    <a:bodyPr/>
                    <a:lstStyle/>
                    <a:p>
                      <a:r>
                        <a:t>0.0006</a:t>
                      </a:r>
                    </a:p>
                  </a:txBody>
                  <a:tcPr/>
                </a:tc>
                <a:tc>
                  <a:txBody>
                    <a:bodyPr/>
                    <a:lstStyle/>
                    <a:p>
                      <a:r>
                        <a:t>0.0060***</a:t>
                      </a:r>
                    </a:p>
                  </a:txBody>
                  <a:tcPr/>
                </a:tc>
                <a:extLst>
                  <a:ext uri="{0D108BD9-81ED-4DB2-BD59-A6C34878D82A}">
                    <a16:rowId xmlns:a16="http://schemas.microsoft.com/office/drawing/2014/main" val="10006"/>
                  </a:ext>
                </a:extLst>
              </a:tr>
              <a:tr h="171450">
                <a:tc>
                  <a:txBody>
                    <a:bodyPr/>
                    <a:lstStyle/>
                    <a:p>
                      <a:endParaRPr/>
                    </a:p>
                  </a:txBody>
                  <a:tcPr/>
                </a:tc>
                <a:tc>
                  <a:txBody>
                    <a:bodyPr/>
                    <a:lstStyle/>
                    <a:p>
                      <a:r>
                        <a:t>-4.35</a:t>
                      </a:r>
                    </a:p>
                  </a:txBody>
                  <a:tcPr/>
                </a:tc>
                <a:tc>
                  <a:txBody>
                    <a:bodyPr/>
                    <a:lstStyle/>
                    <a:p>
                      <a:r>
                        <a:t>（0.93）</a:t>
                      </a:r>
                    </a:p>
                  </a:txBody>
                  <a:tcPr/>
                </a:tc>
                <a:tc>
                  <a:txBody>
                    <a:bodyPr/>
                    <a:lstStyle/>
                    <a:p>
                      <a:r>
                        <a:t>（4.67）</a:t>
                      </a:r>
                    </a:p>
                  </a:txBody>
                  <a:tcPr/>
                </a:tc>
                <a:extLst>
                  <a:ext uri="{0D108BD9-81ED-4DB2-BD59-A6C34878D82A}">
                    <a16:rowId xmlns:a16="http://schemas.microsoft.com/office/drawing/2014/main" val="10007"/>
                  </a:ext>
                </a:extLst>
              </a:tr>
              <a:tr h="171450">
                <a:tc>
                  <a:txBody>
                    <a:bodyPr/>
                    <a:lstStyle/>
                    <a:p>
                      <a:r>
                        <a:t>NIS</a:t>
                      </a:r>
                    </a:p>
                  </a:txBody>
                  <a:tcPr/>
                </a:tc>
                <a:tc>
                  <a:txBody>
                    <a:bodyPr/>
                    <a:lstStyle/>
                    <a:p>
                      <a:r>
                        <a:t>0.1561***</a:t>
                      </a:r>
                    </a:p>
                  </a:txBody>
                  <a:tcPr/>
                </a:tc>
                <a:tc>
                  <a:txBody>
                    <a:bodyPr/>
                    <a:lstStyle/>
                    <a:p>
                      <a:r>
                        <a:t>0.0198</a:t>
                      </a:r>
                    </a:p>
                  </a:txBody>
                  <a:tcPr/>
                </a:tc>
                <a:tc>
                  <a:txBody>
                    <a:bodyPr/>
                    <a:lstStyle/>
                    <a:p>
                      <a:r>
                        <a:t>0.1648***</a:t>
                      </a:r>
                    </a:p>
                  </a:txBody>
                  <a:tcPr/>
                </a:tc>
                <a:extLst>
                  <a:ext uri="{0D108BD9-81ED-4DB2-BD59-A6C34878D82A}">
                    <a16:rowId xmlns:a16="http://schemas.microsoft.com/office/drawing/2014/main" val="10008"/>
                  </a:ext>
                </a:extLst>
              </a:tr>
              <a:tr h="171450">
                <a:tc>
                  <a:txBody>
                    <a:bodyPr/>
                    <a:lstStyle/>
                    <a:p>
                      <a:endParaRPr/>
                    </a:p>
                  </a:txBody>
                  <a:tcPr/>
                </a:tc>
                <a:tc>
                  <a:txBody>
                    <a:bodyPr/>
                    <a:lstStyle/>
                    <a:p>
                      <a:r>
                        <a:t>(6.19)</a:t>
                      </a:r>
                    </a:p>
                  </a:txBody>
                  <a:tcPr/>
                </a:tc>
                <a:tc>
                  <a:txBody>
                    <a:bodyPr/>
                    <a:lstStyle/>
                    <a:p>
                      <a:r>
                        <a:t>(1.48)</a:t>
                      </a:r>
                    </a:p>
                  </a:txBody>
                  <a:tcPr/>
                </a:tc>
                <a:tc>
                  <a:txBody>
                    <a:bodyPr/>
                    <a:lstStyle/>
                    <a:p>
                      <a:r>
                        <a:t>(6.65)</a:t>
                      </a:r>
                    </a:p>
                  </a:txBody>
                  <a:tcPr/>
                </a:tc>
                <a:extLst>
                  <a:ext uri="{0D108BD9-81ED-4DB2-BD59-A6C34878D82A}">
                    <a16:rowId xmlns:a16="http://schemas.microsoft.com/office/drawing/2014/main" val="10009"/>
                  </a:ext>
                </a:extLst>
              </a:tr>
              <a:tr h="171450">
                <a:tc>
                  <a:txBody>
                    <a:bodyPr/>
                    <a:lstStyle/>
                    <a:p>
                      <a:r>
                        <a:t>SIZE</a:t>
                      </a:r>
                    </a:p>
                  </a:txBody>
                  <a:tcPr/>
                </a:tc>
                <a:tc>
                  <a:txBody>
                    <a:bodyPr/>
                    <a:lstStyle/>
                    <a:p>
                      <a:r>
                        <a:t>-0.1584***</a:t>
                      </a:r>
                    </a:p>
                  </a:txBody>
                  <a:tcPr/>
                </a:tc>
                <a:tc>
                  <a:txBody>
                    <a:bodyPr/>
                    <a:lstStyle/>
                    <a:p>
                      <a:r>
                        <a:t>-0.0024</a:t>
                      </a:r>
                    </a:p>
                  </a:txBody>
                  <a:tcPr/>
                </a:tc>
                <a:tc>
                  <a:txBody>
                    <a:bodyPr/>
                    <a:lstStyle/>
                    <a:p>
                      <a:r>
                        <a:t>-0.1594***</a:t>
                      </a:r>
                    </a:p>
                  </a:txBody>
                  <a:tcPr/>
                </a:tc>
                <a:extLst>
                  <a:ext uri="{0D108BD9-81ED-4DB2-BD59-A6C34878D82A}">
                    <a16:rowId xmlns:a16="http://schemas.microsoft.com/office/drawing/2014/main" val="10010"/>
                  </a:ext>
                </a:extLst>
              </a:tr>
              <a:tr h="171450">
                <a:tc>
                  <a:txBody>
                    <a:bodyPr/>
                    <a:lstStyle/>
                    <a:p>
                      <a:endParaRPr/>
                    </a:p>
                  </a:txBody>
                  <a:tcPr/>
                </a:tc>
                <a:tc>
                  <a:txBody>
                    <a:bodyPr/>
                    <a:lstStyle/>
                    <a:p>
                      <a:r>
                        <a:t>(-2.90)</a:t>
                      </a:r>
                    </a:p>
                  </a:txBody>
                  <a:tcPr/>
                </a:tc>
                <a:tc>
                  <a:txBody>
                    <a:bodyPr/>
                    <a:lstStyle/>
                    <a:p>
                      <a:r>
                        <a:t>(-0.08)</a:t>
                      </a:r>
                    </a:p>
                  </a:txBody>
                  <a:tcPr/>
                </a:tc>
                <a:tc>
                  <a:txBody>
                    <a:bodyPr/>
                    <a:lstStyle/>
                    <a:p>
                      <a:r>
                        <a:t>(-2.99)</a:t>
                      </a:r>
                    </a:p>
                  </a:txBody>
                  <a:tcPr/>
                </a:tc>
                <a:extLst>
                  <a:ext uri="{0D108BD9-81ED-4DB2-BD59-A6C34878D82A}">
                    <a16:rowId xmlns:a16="http://schemas.microsoft.com/office/drawing/2014/main" val="10011"/>
                  </a:ext>
                </a:extLst>
              </a:tr>
              <a:tr h="171450">
                <a:tc>
                  <a:txBody>
                    <a:bodyPr/>
                    <a:lstStyle/>
                    <a:p>
                      <a:r>
                        <a:t>LDR</a:t>
                      </a:r>
                    </a:p>
                  </a:txBody>
                  <a:tcPr/>
                </a:tc>
                <a:tc>
                  <a:txBody>
                    <a:bodyPr/>
                    <a:lstStyle/>
                    <a:p>
                      <a:r>
                        <a:t>-0.0032***</a:t>
                      </a:r>
                    </a:p>
                  </a:txBody>
                  <a:tcPr/>
                </a:tc>
                <a:tc>
                  <a:txBody>
                    <a:bodyPr/>
                    <a:lstStyle/>
                    <a:p>
                      <a:r>
                        <a:t>-0.0007</a:t>
                      </a:r>
                    </a:p>
                  </a:txBody>
                  <a:tcPr/>
                </a:tc>
                <a:tc>
                  <a:txBody>
                    <a:bodyPr/>
                    <a:lstStyle/>
                    <a:p>
                      <a:r>
                        <a:t>-0.0036***</a:t>
                      </a:r>
                    </a:p>
                  </a:txBody>
                  <a:tcPr/>
                </a:tc>
                <a:extLst>
                  <a:ext uri="{0D108BD9-81ED-4DB2-BD59-A6C34878D82A}">
                    <a16:rowId xmlns:a16="http://schemas.microsoft.com/office/drawing/2014/main" val="10012"/>
                  </a:ext>
                </a:extLst>
              </a:tr>
              <a:tr h="171450">
                <a:tc>
                  <a:txBody>
                    <a:bodyPr/>
                    <a:lstStyle/>
                    <a:p>
                      <a:endParaRPr/>
                    </a:p>
                  </a:txBody>
                  <a:tcPr/>
                </a:tc>
                <a:tc>
                  <a:txBody>
                    <a:bodyPr/>
                    <a:lstStyle/>
                    <a:p>
                      <a:r>
                        <a:t>(-3.22)</a:t>
                      </a:r>
                    </a:p>
                  </a:txBody>
                  <a:tcPr/>
                </a:tc>
                <a:tc>
                  <a:txBody>
                    <a:bodyPr/>
                    <a:lstStyle/>
                    <a:p>
                      <a:r>
                        <a:t>(-1.37)</a:t>
                      </a:r>
                    </a:p>
                  </a:txBody>
                  <a:tcPr/>
                </a:tc>
                <a:tc>
                  <a:txBody>
                    <a:bodyPr/>
                    <a:lstStyle/>
                    <a:p>
                      <a:r>
                        <a:t>(-3.60)</a:t>
                      </a:r>
                    </a:p>
                  </a:txBody>
                  <a:tcPr/>
                </a:tc>
                <a:extLst>
                  <a:ext uri="{0D108BD9-81ED-4DB2-BD59-A6C34878D82A}">
                    <a16:rowId xmlns:a16="http://schemas.microsoft.com/office/drawing/2014/main" val="10013"/>
                  </a:ext>
                </a:extLst>
              </a:tr>
              <a:tr h="171450">
                <a:tc>
                  <a:txBody>
                    <a:bodyPr/>
                    <a:lstStyle/>
                    <a:p>
                      <a:r>
                        <a:t>CAR</a:t>
                      </a:r>
                    </a:p>
                  </a:txBody>
                  <a:tcPr/>
                </a:tc>
                <a:tc>
                  <a:txBody>
                    <a:bodyPr/>
                    <a:lstStyle/>
                    <a:p>
                      <a:r>
                        <a:t>0.003</a:t>
                      </a:r>
                    </a:p>
                  </a:txBody>
                  <a:tcPr/>
                </a:tc>
                <a:tc>
                  <a:txBody>
                    <a:bodyPr/>
                    <a:lstStyle/>
                    <a:p>
                      <a:r>
                        <a:t>-0.0062</a:t>
                      </a:r>
                    </a:p>
                  </a:txBody>
                  <a:tcPr/>
                </a:tc>
                <a:tc>
                  <a:txBody>
                    <a:bodyPr/>
                    <a:lstStyle/>
                    <a:p>
                      <a:r>
                        <a:t>0.0003</a:t>
                      </a:r>
                    </a:p>
                  </a:txBody>
                  <a:tcPr/>
                </a:tc>
                <a:extLst>
                  <a:ext uri="{0D108BD9-81ED-4DB2-BD59-A6C34878D82A}">
                    <a16:rowId xmlns:a16="http://schemas.microsoft.com/office/drawing/2014/main" val="10014"/>
                  </a:ext>
                </a:extLst>
              </a:tr>
              <a:tr h="171450">
                <a:tc>
                  <a:txBody>
                    <a:bodyPr/>
                    <a:lstStyle/>
                    <a:p>
                      <a:endParaRPr/>
                    </a:p>
                  </a:txBody>
                  <a:tcPr/>
                </a:tc>
                <a:tc>
                  <a:txBody>
                    <a:bodyPr/>
                    <a:lstStyle/>
                    <a:p>
                      <a:r>
                        <a:t>-0.43</a:t>
                      </a:r>
                    </a:p>
                  </a:txBody>
                  <a:tcPr/>
                </a:tc>
                <a:tc>
                  <a:txBody>
                    <a:bodyPr/>
                    <a:lstStyle/>
                    <a:p>
                      <a:r>
                        <a:t>(-1.70)</a:t>
                      </a:r>
                    </a:p>
                  </a:txBody>
                  <a:tcPr/>
                </a:tc>
                <a:tc>
                  <a:txBody>
                    <a:bodyPr/>
                    <a:lstStyle/>
                    <a:p>
                      <a:r>
                        <a:t>(0.04)</a:t>
                      </a:r>
                    </a:p>
                  </a:txBody>
                  <a:tcPr/>
                </a:tc>
                <a:extLst>
                  <a:ext uri="{0D108BD9-81ED-4DB2-BD59-A6C34878D82A}">
                    <a16:rowId xmlns:a16="http://schemas.microsoft.com/office/drawing/2014/main" val="10015"/>
                  </a:ext>
                </a:extLst>
              </a:tr>
              <a:tr h="171450">
                <a:tc>
                  <a:txBody>
                    <a:bodyPr/>
                    <a:lstStyle/>
                    <a:p>
                      <a:r>
                        <a:t>GDP</a:t>
                      </a:r>
                    </a:p>
                  </a:txBody>
                  <a:tcPr/>
                </a:tc>
                <a:tc>
                  <a:txBody>
                    <a:bodyPr/>
                    <a:lstStyle/>
                    <a:p>
                      <a:r>
                        <a:t>0.7693***</a:t>
                      </a:r>
                    </a:p>
                  </a:txBody>
                  <a:tcPr/>
                </a:tc>
                <a:tc>
                  <a:txBody>
                    <a:bodyPr/>
                    <a:lstStyle/>
                    <a:p>
                      <a:r>
                        <a:t>0.3823</a:t>
                      </a:r>
                    </a:p>
                  </a:txBody>
                  <a:tcPr/>
                </a:tc>
                <a:tc>
                  <a:txBody>
                    <a:bodyPr/>
                    <a:lstStyle/>
                    <a:p>
                      <a:r>
                        <a:t>0.7861***</a:t>
                      </a:r>
                    </a:p>
                  </a:txBody>
                  <a:tcPr/>
                </a:tc>
                <a:extLst>
                  <a:ext uri="{0D108BD9-81ED-4DB2-BD59-A6C34878D82A}">
                    <a16:rowId xmlns:a16="http://schemas.microsoft.com/office/drawing/2014/main" val="10016"/>
                  </a:ext>
                </a:extLst>
              </a:tr>
              <a:tr h="171450">
                <a:tc>
                  <a:txBody>
                    <a:bodyPr/>
                    <a:lstStyle/>
                    <a:p>
                      <a:endParaRPr/>
                    </a:p>
                  </a:txBody>
                  <a:tcPr/>
                </a:tc>
                <a:tc>
                  <a:txBody>
                    <a:bodyPr/>
                    <a:lstStyle/>
                    <a:p>
                      <a:r>
                        <a:t>-8.99</a:t>
                      </a:r>
                    </a:p>
                  </a:txBody>
                  <a:tcPr/>
                </a:tc>
                <a:tc>
                  <a:txBody>
                    <a:bodyPr/>
                    <a:lstStyle/>
                    <a:p>
                      <a:r>
                        <a:t>（0.84）</a:t>
                      </a:r>
                    </a:p>
                  </a:txBody>
                  <a:tcPr/>
                </a:tc>
                <a:tc>
                  <a:txBody>
                    <a:bodyPr/>
                    <a:lstStyle/>
                    <a:p>
                      <a:r>
                        <a:t>(9.40)</a:t>
                      </a:r>
                    </a:p>
                  </a:txBody>
                  <a:tcPr/>
                </a:tc>
                <a:extLst>
                  <a:ext uri="{0D108BD9-81ED-4DB2-BD59-A6C34878D82A}">
                    <a16:rowId xmlns:a16="http://schemas.microsoft.com/office/drawing/2014/main" val="10017"/>
                  </a:ext>
                </a:extLst>
              </a:tr>
              <a:tr h="171450">
                <a:tc>
                  <a:txBody>
                    <a:bodyPr/>
                    <a:lstStyle/>
                    <a:p>
                      <a:r>
                        <a:t>CPI</a:t>
                      </a:r>
                    </a:p>
                  </a:txBody>
                  <a:tcPr/>
                </a:tc>
                <a:tc>
                  <a:txBody>
                    <a:bodyPr/>
                    <a:lstStyle/>
                    <a:p>
                      <a:r>
                        <a:t>0.0028</a:t>
                      </a:r>
                    </a:p>
                  </a:txBody>
                  <a:tcPr/>
                </a:tc>
                <a:tc>
                  <a:txBody>
                    <a:bodyPr/>
                    <a:lstStyle/>
                    <a:p>
                      <a:r>
                        <a:t>-0.2149***</a:t>
                      </a:r>
                    </a:p>
                  </a:txBody>
                  <a:tcPr/>
                </a:tc>
                <a:tc>
                  <a:txBody>
                    <a:bodyPr/>
                    <a:lstStyle/>
                    <a:p>
                      <a:r>
                        <a:t>-0.0067</a:t>
                      </a:r>
                    </a:p>
                  </a:txBody>
                  <a:tcPr/>
                </a:tc>
                <a:extLst>
                  <a:ext uri="{0D108BD9-81ED-4DB2-BD59-A6C34878D82A}">
                    <a16:rowId xmlns:a16="http://schemas.microsoft.com/office/drawing/2014/main" val="10018"/>
                  </a:ext>
                </a:extLst>
              </a:tr>
              <a:tr h="171450">
                <a:tc>
                  <a:txBody>
                    <a:bodyPr/>
                    <a:lstStyle/>
                    <a:p>
                      <a:endParaRPr/>
                    </a:p>
                  </a:txBody>
                  <a:tcPr/>
                </a:tc>
                <a:tc>
                  <a:txBody>
                    <a:bodyPr/>
                    <a:lstStyle/>
                    <a:p>
                      <a:r>
                        <a:t>-0.48</a:t>
                      </a:r>
                    </a:p>
                  </a:txBody>
                  <a:tcPr/>
                </a:tc>
                <a:tc>
                  <a:txBody>
                    <a:bodyPr/>
                    <a:lstStyle/>
                    <a:p>
                      <a:r>
                        <a:t>(-6.89)</a:t>
                      </a:r>
                    </a:p>
                  </a:txBody>
                  <a:tcPr/>
                </a:tc>
                <a:tc>
                  <a:txBody>
                    <a:bodyPr/>
                    <a:lstStyle/>
                    <a:p>
                      <a:r>
                        <a:t>(-1.01)</a:t>
                      </a:r>
                    </a:p>
                  </a:txBody>
                  <a:tcPr/>
                </a:tc>
                <a:extLst>
                  <a:ext uri="{0D108BD9-81ED-4DB2-BD59-A6C34878D82A}">
                    <a16:rowId xmlns:a16="http://schemas.microsoft.com/office/drawing/2014/main" val="10019"/>
                  </a:ext>
                </a:extLst>
              </a:tr>
              <a:tr h="171450">
                <a:tc>
                  <a:txBody>
                    <a:bodyPr/>
                    <a:lstStyle/>
                    <a:p>
                      <a:r>
                        <a:t>_cons</a:t>
                      </a:r>
                    </a:p>
                  </a:txBody>
                  <a:tcPr/>
                </a:tc>
                <a:tc>
                  <a:txBody>
                    <a:bodyPr/>
                    <a:lstStyle/>
                    <a:p>
                      <a:r>
                        <a:t>-20.2734***</a:t>
                      </a:r>
                    </a:p>
                  </a:txBody>
                  <a:tcPr/>
                </a:tc>
                <a:tc>
                  <a:txBody>
                    <a:bodyPr/>
                    <a:lstStyle/>
                    <a:p>
                      <a:r>
                        <a:t>-0.3364</a:t>
                      </a:r>
                    </a:p>
                  </a:txBody>
                  <a:tcPr/>
                </a:tc>
                <a:tc>
                  <a:txBody>
                    <a:bodyPr/>
                    <a:lstStyle/>
                    <a:p>
                      <a:r>
                        <a:t>-20.4215***</a:t>
                      </a:r>
                    </a:p>
                  </a:txBody>
                  <a:tcPr/>
                </a:tc>
                <a:extLst>
                  <a:ext uri="{0D108BD9-81ED-4DB2-BD59-A6C34878D82A}">
                    <a16:rowId xmlns:a16="http://schemas.microsoft.com/office/drawing/2014/main" val="10020"/>
                  </a:ext>
                </a:extLst>
              </a:tr>
              <a:tr h="171450">
                <a:tc>
                  <a:txBody>
                    <a:bodyPr/>
                    <a:lstStyle/>
                    <a:p>
                      <a:endParaRPr/>
                    </a:p>
                  </a:txBody>
                  <a:tcPr/>
                </a:tc>
                <a:tc>
                  <a:txBody>
                    <a:bodyPr/>
                    <a:lstStyle/>
                    <a:p>
                      <a:r>
                        <a:t>(-8.54)</a:t>
                      </a:r>
                    </a:p>
                  </a:txBody>
                  <a:tcPr/>
                </a:tc>
                <a:tc>
                  <a:txBody>
                    <a:bodyPr/>
                    <a:lstStyle/>
                    <a:p>
                      <a:r>
                        <a:t>(-0.27)</a:t>
                      </a:r>
                    </a:p>
                  </a:txBody>
                  <a:tcPr/>
                </a:tc>
                <a:tc>
                  <a:txBody>
                    <a:bodyPr/>
                    <a:lstStyle/>
                    <a:p>
                      <a:r>
                        <a:t>(-8.81)</a:t>
                      </a:r>
                    </a:p>
                  </a:txBody>
                  <a:tcPr/>
                </a:tc>
                <a:extLst>
                  <a:ext uri="{0D108BD9-81ED-4DB2-BD59-A6C34878D82A}">
                    <a16:rowId xmlns:a16="http://schemas.microsoft.com/office/drawing/2014/main" val="10021"/>
                  </a:ext>
                </a:extLst>
              </a:tr>
              <a:tr h="171450">
                <a:tc>
                  <a:txBody>
                    <a:bodyPr/>
                    <a:lstStyle/>
                    <a:p>
                      <a:r>
                        <a:t>N</a:t>
                      </a:r>
                    </a:p>
                  </a:txBody>
                  <a:tcPr/>
                </a:tc>
                <a:tc>
                  <a:txBody>
                    <a:bodyPr/>
                    <a:lstStyle/>
                    <a:p>
                      <a:r>
                        <a:t>180</a:t>
                      </a:r>
                    </a:p>
                  </a:txBody>
                  <a:tcPr/>
                </a:tc>
                <a:tc>
                  <a:txBody>
                    <a:bodyPr/>
                    <a:lstStyle/>
                    <a:p>
                      <a:r>
                        <a:t>180</a:t>
                      </a:r>
                    </a:p>
                  </a:txBody>
                  <a:tcPr/>
                </a:tc>
                <a:tc>
                  <a:txBody>
                    <a:bodyPr/>
                    <a:lstStyle/>
                    <a:p>
                      <a:r>
                        <a:t>180</a:t>
                      </a:r>
                    </a:p>
                  </a:txBody>
                  <a:tcPr/>
                </a:tc>
                <a:extLst>
                  <a:ext uri="{0D108BD9-81ED-4DB2-BD59-A6C34878D82A}">
                    <a16:rowId xmlns:a16="http://schemas.microsoft.com/office/drawing/2014/main" val="10022"/>
                  </a:ext>
                </a:extLst>
              </a:tr>
              <a:tr h="171450">
                <a:tc>
                  <a:txBody>
                    <a:bodyPr/>
                    <a:lstStyle/>
                    <a:p>
                      <a:r>
                        <a:t>R-sq</a:t>
                      </a:r>
                    </a:p>
                  </a:txBody>
                  <a:tcPr/>
                </a:tc>
                <a:tc>
                  <a:txBody>
                    <a:bodyPr/>
                    <a:lstStyle/>
                    <a:p>
                      <a:r>
                        <a:t>0.7965</a:t>
                      </a:r>
                    </a:p>
                  </a:txBody>
                  <a:tcPr/>
                </a:tc>
                <a:tc>
                  <a:txBody>
                    <a:bodyPr/>
                    <a:lstStyle/>
                    <a:p>
                      <a:r>
                        <a:t>0.9408</a:t>
                      </a:r>
                    </a:p>
                  </a:txBody>
                  <a:tcPr/>
                </a:tc>
                <a:tc>
                  <a:txBody>
                    <a:bodyPr/>
                    <a:lstStyle/>
                    <a:p>
                      <a:r>
                        <a:t>0.8076</a:t>
                      </a:r>
                    </a:p>
                  </a:txBody>
                  <a:tcPr/>
                </a:tc>
                <a:extLst>
                  <a:ext uri="{0D108BD9-81ED-4DB2-BD59-A6C34878D82A}">
                    <a16:rowId xmlns:a16="http://schemas.microsoft.com/office/drawing/2014/main" val="1002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模型（2）验证IF与ROA显著性，模型（3）验证IF与IR显著性，IF对IR有正向影响，互联网金融促进利率市场化进程。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模型（4）验证IF、IR对ROA相关性，实证分析表明互联网金融加速利率市场化进程，影响商业银行盈利能力，符合假设H3。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"1.2.1研究目的": [</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探究上市商业银行收入来源、业务类型及相关影响机制，实证分析代表盈利水平的财务指标",</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探究利率市场化及互联网金融发展背景下商业银行盈利能力受的影响并解释回归结果",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为商业银行提供信息"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商业银行盈利水平与利率市场化发展的关系：",</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商业银行主营存贷业务，靠利息差盈利。",</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 假设H1：商业银行盈利水平受利率市场化程度负向影响。",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 商业银行盈利水平与互联网金融发展的关系：",</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 互联网金融发展冲击商业银行传统存贷业务。",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假设H2：商业银行盈利水平受互联网金融发展负向影响。",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利率市场化对银行盈利能力产生的中介作用：",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 假设H3：互联网金融发展促进利率市场化进程，进而影响银行盈利能力。"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 name="KSO_WPP_MARK_KEY" val="1eb22400-832a-45e0-8111-6bd31e209b7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宽屏</PresentationFormat>
  <Paragraphs>436</Paragraphs>
  <Slides>22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汉仪大宋简</vt:lpstr>
      <vt:lpstr>汉仪君黑-45简</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晓博 刘</cp:lastModifiedBy>
  <cp:revision>157</cp:revision>
  <dcterms:created xsi:type="dcterms:W3CDTF">2019-06-19T02:08:00Z</dcterms:created>
  <dcterms:modified xsi:type="dcterms:W3CDTF">2025-02-18T07:17:30Z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