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4.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5.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6.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7.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8.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9.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1.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2.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4.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15.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6.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7.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18.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19.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20.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21.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22.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23.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24.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5.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26.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27.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28.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29.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30.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31.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32.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33.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34.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35.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36.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37.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38.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39.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0.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41.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42.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43.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0"/>
  </p:notesMasterIdLst>
  <p:sldIdLst>
    <p:sldId id="257" r:id="rId2"/>
    <p:sldId id="258" r:id="rId3"/>
    <p:sldId id="259" r:id="rId4"/>
    <p:sldId id="641" r:id="rId5"/>
    <p:sldId id="642" r:id="rId6"/>
    <p:sldId id="643" r:id="rId7"/>
    <p:sldId id="644" r:id="rId8"/>
    <p:sldId id="645" r:id="rId9"/>
    <p:sldId id="646" r:id="rId10"/>
    <p:sldId id="647" r:id="rId11"/>
    <p:sldId id="648" r:id="rId12"/>
    <p:sldId id="649" r:id="rId13"/>
    <p:sldId id="650" r:id="rId14"/>
    <p:sldId id="651" r:id="rId15"/>
    <p:sldId id="652" r:id="rId16"/>
    <p:sldId id="653" r:id="rId17"/>
    <p:sldId id="654" r:id="rId18"/>
    <p:sldId id="655" r:id="rId19"/>
    <p:sldId id="656" r:id="rId20"/>
    <p:sldId id="657" r:id="rId21"/>
    <p:sldId id="658" r:id="rId22"/>
    <p:sldId id="659" r:id="rId23"/>
    <p:sldId id="660" r:id="rId24"/>
    <p:sldId id="661" r:id="rId25"/>
    <p:sldId id="662" r:id="rId26"/>
    <p:sldId id="663" r:id="rId27"/>
    <p:sldId id="664" r:id="rId28"/>
    <p:sldId id="665" r:id="rId29"/>
    <p:sldId id="666" r:id="rId30"/>
    <p:sldId id="667" r:id="rId31"/>
    <p:sldId id="668" r:id="rId32"/>
    <p:sldId id="669" r:id="rId33"/>
    <p:sldId id="670" r:id="rId34"/>
    <p:sldId id="671" r:id="rId35"/>
    <p:sldId id="672" r:id="rId36"/>
    <p:sldId id="673" r:id="rId37"/>
    <p:sldId id="674" r:id="rId38"/>
    <p:sldId id="675" r:id="rId39"/>
    <p:sldId id="676" r:id="rId40"/>
    <p:sldId id="677" r:id="rId41"/>
    <p:sldId id="678" r:id="rId42"/>
    <p:sldId id="679" r:id="rId43"/>
    <p:sldId id="680" r:id="rId44"/>
    <p:sldId id="681" r:id="rId45"/>
    <p:sldId id="682" r:id="rId46"/>
    <p:sldId id="683" r:id="rId47"/>
    <p:sldId id="684" r:id="rId48"/>
    <p:sldId id="685" r:id="rId49"/>
    <p:sldId id="686" r:id="rId50"/>
    <p:sldId id="687" r:id="rId51"/>
    <p:sldId id="688" r:id="rId52"/>
    <p:sldId id="689" r:id="rId53"/>
    <p:sldId id="690" r:id="rId54"/>
    <p:sldId id="691" r:id="rId55"/>
    <p:sldId id="692" r:id="rId56"/>
    <p:sldId id="693" r:id="rId57"/>
    <p:sldId id="694" r:id="rId58"/>
    <p:sldId id="695" r:id="rId59"/>
    <p:sldId id="696" r:id="rId60"/>
    <p:sldId id="697" r:id="rId61"/>
    <p:sldId id="698" r:id="rId62"/>
    <p:sldId id="699" r:id="rId63"/>
    <p:sldId id="700" r:id="rId64"/>
    <p:sldId id="701" r:id="rId65"/>
    <p:sldId id="702" r:id="rId66"/>
    <p:sldId id="703" r:id="rId67"/>
    <p:sldId id="704" r:id="rId68"/>
    <p:sldId id="705" r:id="rId69"/>
    <p:sldId id="706" r:id="rId70"/>
    <p:sldId id="707" r:id="rId71"/>
    <p:sldId id="708" r:id="rId72"/>
    <p:sldId id="709" r:id="rId73"/>
    <p:sldId id="710" r:id="rId74"/>
    <p:sldId id="711" r:id="rId75"/>
    <p:sldId id="712" r:id="rId76"/>
    <p:sldId id="713" r:id="rId77"/>
    <p:sldId id="714" r:id="rId78"/>
    <p:sldId id="715" r:id="rId79"/>
    <p:sldId id="716" r:id="rId80"/>
    <p:sldId id="717" r:id="rId81"/>
    <p:sldId id="718" r:id="rId82"/>
    <p:sldId id="719" r:id="rId83"/>
    <p:sldId id="720" r:id="rId84"/>
    <p:sldId id="721" r:id="rId85"/>
    <p:sldId id="722" r:id="rId86"/>
    <p:sldId id="723" r:id="rId87"/>
    <p:sldId id="724" r:id="rId88"/>
    <p:sldId id="725" r:id="rId89"/>
    <p:sldId id="726" r:id="rId90"/>
    <p:sldId id="727" r:id="rId91"/>
    <p:sldId id="728" r:id="rId92"/>
    <p:sldId id="729" r:id="rId93"/>
    <p:sldId id="730" r:id="rId94"/>
    <p:sldId id="731" r:id="rId95"/>
    <p:sldId id="732" r:id="rId96"/>
    <p:sldId id="733" r:id="rId97"/>
    <p:sldId id="734" r:id="rId98"/>
    <p:sldId id="735" r:id="rId99"/>
    <p:sldId id="736" r:id="rId100"/>
    <p:sldId id="737" r:id="rId101"/>
    <p:sldId id="738" r:id="rId102"/>
    <p:sldId id="739" r:id="rId103"/>
    <p:sldId id="740" r:id="rId104"/>
    <p:sldId id="741" r:id="rId105"/>
    <p:sldId id="742" r:id="rId106"/>
    <p:sldId id="743" r:id="rId107"/>
    <p:sldId id="744" r:id="rId108"/>
    <p:sldId id="745" r:id="rId109"/>
    <p:sldId id="746" r:id="rId110"/>
    <p:sldId id="747" r:id="rId111"/>
    <p:sldId id="748" r:id="rId112"/>
    <p:sldId id="749" r:id="rId113"/>
    <p:sldId id="750" r:id="rId114"/>
    <p:sldId id="751" r:id="rId115"/>
    <p:sldId id="752" r:id="rId116"/>
    <p:sldId id="753" r:id="rId117"/>
    <p:sldId id="754" r:id="rId118"/>
    <p:sldId id="755" r:id="rId119"/>
  </p:sldIdLst>
  <p:sldSz cx="12192000" cy="6858000"/>
  <p:notesSz cx="6858000" cy="9144000"/>
  <p:custDataLst>
    <p:tags r:id="rId1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246" d="100"/>
          <a:sy n="246" d="100"/>
        </p:scale>
        <p:origin x="222" y="180"/>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gs" Target="tags/tag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13500-E472-429F-AED3-75A7C2181AF6}" type="datetimeFigureOut">
              <a:rPr lang="zh-CN" altLang="en-US" smtClean="0"/>
              <a:t>2025/2/22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BA6C4-1D9A-4FB7-A0F6-9CEAA4D4CD14}" type="slidenum">
              <a:rPr lang="zh-CN" altLang="en-US" smtClean="0"/>
              <a:t>‹#›</a:t>
            </a:fld>
            <a:endParaRPr lang="zh-CN" altLang="en-US"/>
          </a:p>
        </p:txBody>
      </p:sp>
    </p:spTree>
    <p:extLst>
      <p:ext uri="{BB962C8B-B14F-4D97-AF65-F5344CB8AC3E}">
        <p14:creationId xmlns:p14="http://schemas.microsoft.com/office/powerpoint/2010/main" val="411232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2025/2/22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2025/2/22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2025/2/22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grpSp>
        <p:nvGrpSpPr>
          <p:cNvPr id="4" name="组合 3"/>
          <p:cNvGrpSpPr/>
          <p:nvPr userDrawn="1"/>
        </p:nvGrpSpPr>
        <p:grpSpPr>
          <a:xfrm>
            <a:off x="1" y="4876800"/>
            <a:ext cx="12191999" cy="1981200"/>
            <a:chOff x="1" y="4876800"/>
            <a:chExt cx="12191999" cy="198120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5" name="组合 4"/>
          <p:cNvGrpSpPr/>
          <p:nvPr userDrawn="1"/>
        </p:nvGrpSpPr>
        <p:grpSpPr>
          <a:xfrm flipV="1">
            <a:off x="0" y="0"/>
            <a:ext cx="12191999" cy="1981200"/>
            <a:chOff x="1" y="4876800"/>
            <a:chExt cx="12191999" cy="198120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8" name="组合 7"/>
          <p:cNvGrpSpPr/>
          <p:nvPr userDrawn="1"/>
        </p:nvGrpSpPr>
        <p:grpSpPr>
          <a:xfrm>
            <a:off x="0" y="1617884"/>
            <a:ext cx="12192000" cy="3622232"/>
            <a:chOff x="0" y="1306175"/>
            <a:chExt cx="12192000" cy="3622232"/>
          </a:xfrm>
        </p:grpSpPr>
        <p:sp>
          <p:nvSpPr>
            <p:cNvPr id="9" name="矩形 8"/>
            <p:cNvSpPr/>
            <p:nvPr/>
          </p:nvSpPr>
          <p:spPr>
            <a:xfrm>
              <a:off x="0" y="2420919"/>
              <a:ext cx="12192000" cy="2507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君黑-45简" panose="020B0604020202020204" pitchFamily="34" charset="-122"/>
              </a:endParaRPr>
            </a:p>
          </p:txBody>
        </p:sp>
        <p:grpSp>
          <p:nvGrpSpPr>
            <p:cNvPr id="13" name="组合 12"/>
            <p:cNvGrpSpPr/>
            <p:nvPr/>
          </p:nvGrpSpPr>
          <p:grpSpPr>
            <a:xfrm rot="5400000">
              <a:off x="5207336" y="1185501"/>
              <a:ext cx="1777318" cy="2018666"/>
              <a:chOff x="622618" y="3276598"/>
              <a:chExt cx="1663995" cy="1249047"/>
            </a:xfrm>
          </p:grpSpPr>
          <p:sp>
            <p:nvSpPr>
              <p:cNvPr id="15" name="任意多边形: 形状 14"/>
              <p:cNvSpPr/>
              <p:nvPr userDrawn="1"/>
            </p:nvSpPr>
            <p:spPr>
              <a:xfrm rot="16200000" flipH="1">
                <a:off x="1914266" y="3781359"/>
                <a:ext cx="505169" cy="239525"/>
              </a:xfrm>
              <a:custGeom>
                <a:avLst/>
                <a:gdLst>
                  <a:gd name="connsiteX0" fmla="*/ 650134 w 1293554"/>
                  <a:gd name="connsiteY0" fmla="*/ 430395 h 515684"/>
                  <a:gd name="connsiteX1" fmla="*/ 0 w 1293554"/>
                  <a:gd name="connsiteY1" fmla="*/ 2369 h 515684"/>
                  <a:gd name="connsiteX2" fmla="*/ 0 w 1293554"/>
                  <a:gd name="connsiteY2" fmla="*/ 87659 h 515684"/>
                  <a:gd name="connsiteX3" fmla="*/ 650134 w 1293554"/>
                  <a:gd name="connsiteY3" fmla="*/ 515685 h 515684"/>
                  <a:gd name="connsiteX4" fmla="*/ 1293555 w 1293554"/>
                  <a:gd name="connsiteY4" fmla="*/ 85289 h 515684"/>
                  <a:gd name="connsiteX5" fmla="*/ 1293555 w 1293554"/>
                  <a:gd name="connsiteY5" fmla="*/ 0 h 515684"/>
                  <a:gd name="connsiteX6" fmla="*/ 650134 w 1293554"/>
                  <a:gd name="connsiteY6" fmla="*/ 430395 h 51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3554" h="515684">
                    <a:moveTo>
                      <a:pt x="650134" y="430395"/>
                    </a:moveTo>
                    <a:lnTo>
                      <a:pt x="0" y="2369"/>
                    </a:lnTo>
                    <a:lnTo>
                      <a:pt x="0" y="87659"/>
                    </a:lnTo>
                    <a:lnTo>
                      <a:pt x="650134" y="515685"/>
                    </a:lnTo>
                    <a:lnTo>
                      <a:pt x="1293555" y="85289"/>
                    </a:lnTo>
                    <a:lnTo>
                      <a:pt x="1293555" y="0"/>
                    </a:lnTo>
                    <a:lnTo>
                      <a:pt x="650134" y="43039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汉仪君黑-45简" panose="020B0604020202020204" pitchFamily="34" charset="-122"/>
                </a:endParaRPr>
              </a:p>
            </p:txBody>
          </p:sp>
          <p:sp>
            <p:nvSpPr>
              <p:cNvPr id="16" name="任意多边形: 形状 15"/>
              <p:cNvSpPr/>
              <p:nvPr userDrawn="1"/>
            </p:nvSpPr>
            <p:spPr>
              <a:xfrm rot="16200000" flipH="1">
                <a:off x="774241" y="3124975"/>
                <a:ext cx="1249047" cy="1552293"/>
              </a:xfrm>
              <a:custGeom>
                <a:avLst/>
                <a:gdLst>
                  <a:gd name="connsiteX0" fmla="*/ 0 w 1249047"/>
                  <a:gd name="connsiteY0" fmla="*/ 1 h 1552293"/>
                  <a:gd name="connsiteX1" fmla="*/ 0 w 1249047"/>
                  <a:gd name="connsiteY1" fmla="*/ 917327 h 1552293"/>
                  <a:gd name="connsiteX2" fmla="*/ 1 w 1249047"/>
                  <a:gd name="connsiteY2" fmla="*/ 917327 h 1552293"/>
                  <a:gd name="connsiteX3" fmla="*/ 1 w 1249047"/>
                  <a:gd name="connsiteY3" fmla="*/ 1062237 h 1552293"/>
                  <a:gd name="connsiteX4" fmla="*/ 625835 w 1249047"/>
                  <a:gd name="connsiteY4" fmla="*/ 1552293 h 1552293"/>
                  <a:gd name="connsiteX5" fmla="*/ 1249047 w 1249047"/>
                  <a:gd name="connsiteY5" fmla="*/ 1056460 h 1552293"/>
                  <a:gd name="connsiteX6" fmla="*/ 1249047 w 1249047"/>
                  <a:gd name="connsiteY6" fmla="*/ 917326 h 1552293"/>
                  <a:gd name="connsiteX7" fmla="*/ 1249047 w 1249047"/>
                  <a:gd name="connsiteY7" fmla="*/ 917326 h 1552293"/>
                  <a:gd name="connsiteX8" fmla="*/ 1249047 w 1249047"/>
                  <a:gd name="connsiteY8" fmla="*/ 0 h 155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047" h="1552293">
                    <a:moveTo>
                      <a:pt x="0" y="1"/>
                    </a:moveTo>
                    <a:lnTo>
                      <a:pt x="0" y="917327"/>
                    </a:lnTo>
                    <a:lnTo>
                      <a:pt x="1" y="917327"/>
                    </a:lnTo>
                    <a:lnTo>
                      <a:pt x="1" y="1062237"/>
                    </a:lnTo>
                    <a:lnTo>
                      <a:pt x="625835" y="1552293"/>
                    </a:lnTo>
                    <a:lnTo>
                      <a:pt x="1249047" y="1056460"/>
                    </a:lnTo>
                    <a:lnTo>
                      <a:pt x="1249047" y="917326"/>
                    </a:lnTo>
                    <a:lnTo>
                      <a:pt x="1249047" y="917326"/>
                    </a:lnTo>
                    <a:lnTo>
                      <a:pt x="1249047" y="0"/>
                    </a:lnTo>
                    <a:close/>
                  </a:path>
                </a:pathLst>
              </a:custGeom>
              <a:solidFill>
                <a:schemeClr val="accent1"/>
              </a:solidFill>
              <a:ln w="19697" cap="flat">
                <a:noFill/>
                <a:prstDash val="solid"/>
                <a:miter/>
              </a:ln>
            </p:spPr>
            <p:txBody>
              <a:bodyPr wrap="square" rtlCol="0" anchor="ctr">
                <a:noAutofit/>
              </a:bodyPr>
              <a:lstStyle/>
              <a:p>
                <a:endParaRPr lang="zh-CN" altLang="en-US" dirty="0">
                  <a:latin typeface="汉仪君黑-45简" panose="020B0604020202020204" pitchFamily="34" charset="-122"/>
                </a:endParaRPr>
              </a:p>
            </p:txBody>
          </p:sp>
          <p:sp>
            <p:nvSpPr>
              <p:cNvPr id="17" name="任意多边形: 形状 16"/>
              <p:cNvSpPr/>
              <p:nvPr/>
            </p:nvSpPr>
            <p:spPr>
              <a:xfrm rot="16200000" flipH="1">
                <a:off x="1191801" y="3633398"/>
                <a:ext cx="1249046" cy="535447"/>
              </a:xfrm>
              <a:custGeom>
                <a:avLst/>
                <a:gdLst>
                  <a:gd name="connsiteX0" fmla="*/ 1602531 w 3198350"/>
                  <a:gd name="connsiteY0" fmla="*/ 1067499 h 1152787"/>
                  <a:gd name="connsiteX1" fmla="*/ 0 w 3198350"/>
                  <a:gd name="connsiteY1" fmla="*/ 12438 h 1152787"/>
                  <a:gd name="connsiteX2" fmla="*/ 0 w 3198350"/>
                  <a:gd name="connsiteY2" fmla="*/ 97727 h 1152787"/>
                  <a:gd name="connsiteX3" fmla="*/ 1602531 w 3198350"/>
                  <a:gd name="connsiteY3" fmla="*/ 1152788 h 1152787"/>
                  <a:gd name="connsiteX4" fmla="*/ 3198350 w 3198350"/>
                  <a:gd name="connsiteY4" fmla="*/ 85289 h 1152787"/>
                  <a:gd name="connsiteX5" fmla="*/ 3198350 w 3198350"/>
                  <a:gd name="connsiteY5" fmla="*/ 0 h 1152787"/>
                  <a:gd name="connsiteX6" fmla="*/ 1602531 w 3198350"/>
                  <a:gd name="connsiteY6" fmla="*/ 1067499 h 11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350" h="1152787">
                    <a:moveTo>
                      <a:pt x="1602531" y="1067499"/>
                    </a:moveTo>
                    <a:lnTo>
                      <a:pt x="0" y="12438"/>
                    </a:lnTo>
                    <a:lnTo>
                      <a:pt x="0" y="97727"/>
                    </a:lnTo>
                    <a:lnTo>
                      <a:pt x="1602531" y="1152788"/>
                    </a:lnTo>
                    <a:lnTo>
                      <a:pt x="3198350" y="85289"/>
                    </a:lnTo>
                    <a:lnTo>
                      <a:pt x="3198350" y="0"/>
                    </a:lnTo>
                    <a:lnTo>
                      <a:pt x="1602531" y="1067499"/>
                    </a:lnTo>
                    <a:close/>
                  </a:path>
                </a:pathLst>
              </a:custGeom>
              <a:solidFill>
                <a:srgbClr val="FFFFFF"/>
              </a:solidFill>
              <a:ln w="19697" cap="flat">
                <a:noFill/>
                <a:prstDash val="solid"/>
                <a:miter/>
              </a:ln>
            </p:spPr>
            <p:txBody>
              <a:bodyPr rtlCol="0" anchor="ctr"/>
              <a:lstStyle/>
              <a:p>
                <a:endParaRPr lang="zh-CN" altLang="en-US" dirty="0">
                  <a:latin typeface="汉仪君黑-45简" panose="020B0604020202020204" pitchFamily="34" charset="-122"/>
                </a:endParaRPr>
              </a:p>
            </p:txBody>
          </p:sp>
        </p:grpSp>
      </p:grpSp>
    </p:spTree>
    <p:extLst>
      <p:ext uri="{BB962C8B-B14F-4D97-AF65-F5344CB8AC3E}">
        <p14:creationId xmlns:p14="http://schemas.microsoft.com/office/powerpoint/2010/main" val="365473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2025/2/22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2025/2/22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2025/2/22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2025/2/22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2025/2/22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7"/>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8"/>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2025/2/22</a:t>
            </a:fld>
            <a:endParaRPr lang="zh-CN" altLang="en-US"/>
          </a:p>
        </p:txBody>
      </p:sp>
      <p:sp>
        <p:nvSpPr>
          <p:cNvPr id="5" name="页脚占位符 4"/>
          <p:cNvSpPr>
            <a:spLocks noGrp="1"/>
          </p:cNvSpPr>
          <p:nvPr>
            <p:ph type="ftr" sz="quarter" idx="3"/>
            <p:custDataLst>
              <p:tags r:id="rId19"/>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5.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6.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7.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8.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0.xml"/></Relationships>
</file>

<file path=ppt/slides/_rels/slide108.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 Id="rId5" Type="http://schemas.openxmlformats.org/officeDocument/2006/relationships/notesSlide" Target="../notesSlides/notesSlide36.xml"/><Relationship Id="rId4"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5" Type="http://schemas.openxmlformats.org/officeDocument/2006/relationships/notesSlide" Target="../notesSlides/notesSlide37.xm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8.xml"/></Relationships>
</file>

<file path=ppt/slides/_rels/slide112.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5" Type="http://schemas.openxmlformats.org/officeDocument/2006/relationships/notesSlide" Target="../notesSlides/notesSlide38.xml"/><Relationship Id="rId4"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5" Type="http://schemas.openxmlformats.org/officeDocument/2006/relationships/notesSlide" Target="../notesSlides/notesSlide39.xml"/><Relationship Id="rId4"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 Id="rId5" Type="http://schemas.openxmlformats.org/officeDocument/2006/relationships/notesSlide" Target="../notesSlides/notesSlide40.xml"/><Relationship Id="rId4"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5" Type="http://schemas.openxmlformats.org/officeDocument/2006/relationships/notesSlide" Target="../notesSlides/notesSlide41.xml"/><Relationship Id="rId4"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5" Type="http://schemas.openxmlformats.org/officeDocument/2006/relationships/notesSlide" Target="../notesSlides/notesSlide42.xml"/><Relationship Id="rId4"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notesSlide" Target="../notesSlides/notesSlide43.xml"/><Relationship Id="rId4"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5" Type="http://schemas.openxmlformats.org/officeDocument/2006/relationships/notesSlide" Target="../notesSlides/notesSlide44.xml"/><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slideLayout" Target="../slideLayouts/slideLayout12.xml"/><Relationship Id="rId4" Type="http://schemas.openxmlformats.org/officeDocument/2006/relationships/tags" Target="../tags/tag69.xml"/></Relationships>
</file>

<file path=ppt/slides/_rels/slide20.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27.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5.xml"/><Relationship Id="rId4"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4.png"/><Relationship Id="rId5" Type="http://schemas.openxmlformats.org/officeDocument/2006/relationships/notesSlide" Target="../notesSlides/notesSlide6.xml"/><Relationship Id="rId4"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5.png"/><Relationship Id="rId5" Type="http://schemas.openxmlformats.org/officeDocument/2006/relationships/notesSlide" Target="../notesSlides/notesSlide7.xml"/><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notesSlide" Target="../notesSlides/notesSlide8.xml"/><Relationship Id="rId4"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notesSlide" Target="../notesSlides/notesSlide9.xml"/><Relationship Id="rId4"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5.xml"/></Relationships>
</file>

<file path=ppt/slides/_rels/slide38.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6.wmf"/><Relationship Id="rId5" Type="http://schemas.openxmlformats.org/officeDocument/2006/relationships/notesSlide" Target="../notesSlides/notesSlide10.xml"/><Relationship Id="rId4"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7.wmf"/><Relationship Id="rId5" Type="http://schemas.openxmlformats.org/officeDocument/2006/relationships/notesSlide" Target="../notesSlides/notesSlide11.xml"/><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40.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notesSlide" Target="../notesSlides/notesSlide12.xml"/><Relationship Id="rId4"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notesSlide" Target="../notesSlides/notesSlide13.xml"/><Relationship Id="rId4"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50.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notesSlide" Target="../notesSlides/notesSlide14.xml"/><Relationship Id="rId4"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notesSlide" Target="../notesSlides/notesSlide15.xml"/><Relationship Id="rId4"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notesSlide" Target="../notesSlides/notesSlide16.xml"/><Relationship Id="rId4"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5.xml"/></Relationships>
</file>

<file path=ppt/slides/_rels/slide56.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notesSlide" Target="../notesSlides/notesSlide17.xml"/><Relationship Id="rId4"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notesSlide" Target="../notesSlides/notesSlide18.xml"/><Relationship Id="rId4"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5" Type="http://schemas.openxmlformats.org/officeDocument/2006/relationships/notesSlide" Target="../notesSlides/notesSlide19.xml"/><Relationship Id="rId4"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notesSlide" Target="../notesSlides/notesSlide20.xml"/><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2.xml"/></Relationships>
</file>

<file path=ppt/slides/_rels/slide60.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notesSlide" Target="../notesSlides/notesSlide21.xml"/><Relationship Id="rId4"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5" Type="http://schemas.openxmlformats.org/officeDocument/2006/relationships/notesSlide" Target="../notesSlides/notesSlide22.xml"/><Relationship Id="rId4"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5.xml"/><Relationship Id="rId1" Type="http://schemas.openxmlformats.org/officeDocument/2006/relationships/tags" Target="../tags/tag164.xml"/></Relationships>
</file>

<file path=ppt/slides/_rels/slide63.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slideLayout" Target="../slideLayouts/slideLayout12.xml"/><Relationship Id="rId4" Type="http://schemas.openxmlformats.org/officeDocument/2006/relationships/tags" Target="../tags/tag16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9.xml"/></Relationships>
</file>

<file path=ppt/slides/_rels/slide7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notesSlide" Target="../notesSlides/notesSlide23.xml"/><Relationship Id="rId4"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image" Target="../media/image2.png"/><Relationship Id="rId5" Type="http://schemas.openxmlformats.org/officeDocument/2006/relationships/notesSlide" Target="../notesSlides/notesSlide24.xml"/><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80.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image" Target="../media/image3.png"/><Relationship Id="rId5" Type="http://schemas.openxmlformats.org/officeDocument/2006/relationships/notesSlide" Target="../notesSlides/notesSlide25.xml"/><Relationship Id="rId4"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5" Type="http://schemas.openxmlformats.org/officeDocument/2006/relationships/notesSlide" Target="../notesSlides/notesSlide26.xml"/><Relationship Id="rId4"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4.xml"/></Relationships>
</file>

<file path=ppt/slides/_rels/slide86.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notesSlide" Target="../notesSlides/notesSlide27.xml"/><Relationship Id="rId4"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4.png"/><Relationship Id="rId5" Type="http://schemas.openxmlformats.org/officeDocument/2006/relationships/notesSlide" Target="../notesSlides/notesSlide28.xml"/><Relationship Id="rId4"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5.png"/><Relationship Id="rId5" Type="http://schemas.openxmlformats.org/officeDocument/2006/relationships/notesSlide" Target="../notesSlides/notesSlide29.xml"/><Relationship Id="rId4"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notesSlide" Target="../notesSlides/notesSlide30.xml"/><Relationship Id="rId4"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notesSlide" Target="../notesSlides/notesSlide31.xml"/><Relationship Id="rId4"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2.xml"/></Relationships>
</file>

<file path=ppt/slides/_rels/slide96.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image" Target="../media/image6.wmf"/><Relationship Id="rId5" Type="http://schemas.openxmlformats.org/officeDocument/2006/relationships/notesSlide" Target="../notesSlides/notesSlide32.xml"/><Relationship Id="rId4"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image" Target="../media/image7.wmf"/><Relationship Id="rId5" Type="http://schemas.openxmlformats.org/officeDocument/2006/relationships/notesSlide" Target="../notesSlides/notesSlide33.xml"/><Relationship Id="rId4"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notesSlide" Target="../notesSlides/notesSlide34.xml"/><Relationship Id="rId4"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notesSlide" Target="../notesSlides/notesSlide35.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U201812791-刘棫欣-1.《喜马拉雅FM免费增值策略对用户留存的影响的实证研究》</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两收费节点衡量在0.01水平上显著负向影响付费转化率，且不影响模型其他解释变量解释性。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3. 稳健性检验</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表5-3稳健性检验结果（注：括号中代表标准误）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研究数据处理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筛选影响付费转化率指标，结合喜马拉雅FM平台特征量化转换</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模型结果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解释收费节点、章节价格、是否支持VIP服务对付费转化率的影响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最优收费节点分析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针对收费策略进一步分析，通过二次项回归及分样本回归得最优收费节点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研究启示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稳健性检验发现购买类型及收费模式也符合模型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主播选收费模式优先考虑是否支持VIP服务</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确定章节价格要依平台总体收费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收费节点位置对付费转化率有负向影响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部分专辑付费转化率受收费节点影响小，因主播有更多粉丝等特征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研究不足与展望</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研究仅聚焦喜马拉雅FM平台，有局限性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后续学者可纳入更多在线音频制作平台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实证研究类v3</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专辑更新情况：多数专辑日更集数约1，少量大于10；专辑存在年限均值约2年，多数在3年以内，少量达5 - 6年。</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变量分布：付费转化率近正态，多数小于1；收费节点多数在20%内，均值约18%；声音价格多数在0.22内，均值0.22。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 分类变量：94%以上专辑支持VIP服务；84%以上专辑提供单声购买模式。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1028700">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1028700">
                <a:tc>
                  <a:txBody>
                    <a:bodyPr/>
                    <a:lstStyle/>
                    <a:p>
                      <a:r>
                        <a:t>Vip</a:t>
                      </a:r>
                    </a:p>
                  </a:txBody>
                  <a:tcPr/>
                </a:tc>
                <a:tc>
                  <a:txBody>
                    <a:bodyPr/>
                    <a:lstStyle/>
                    <a:p>
                      <a:r>
                        <a:t>0.271***</a:t>
                      </a:r>
                    </a:p>
                  </a:txBody>
                  <a:tcPr/>
                </a:tc>
                <a:tc>
                  <a:txBody>
                    <a:bodyPr/>
                    <a:lstStyle/>
                    <a:p>
                      <a:r>
                        <a:t>0.012</a:t>
                      </a:r>
                    </a:p>
                  </a:txBody>
                  <a:tcPr/>
                </a:tc>
                <a:tc>
                  <a:txBody>
                    <a:bodyPr/>
                    <a:lstStyle/>
                    <a:p>
                      <a:r>
                        <a:t>23.084</a:t>
                      </a:r>
                    </a:p>
                  </a:txBody>
                  <a:tcPr/>
                </a:tc>
                <a:tc>
                  <a:txBody>
                    <a:bodyPr/>
                    <a:lstStyle/>
                    <a:p>
                      <a:r>
                        <a:t>1.04</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1028700">
                <a:tc>
                  <a:txBody>
                    <a:bodyPr/>
                    <a:lstStyle/>
                    <a:p>
                      <a:r>
                        <a:t>PP</a:t>
                      </a:r>
                    </a:p>
                  </a:txBody>
                  <a:tcPr/>
                </a:tc>
                <a:tc>
                  <a:txBody>
                    <a:bodyPr/>
                    <a:lstStyle/>
                    <a:p>
                      <a:r>
                        <a:t>-0.207***</a:t>
                      </a:r>
                    </a:p>
                  </a:txBody>
                  <a:tcPr/>
                </a:tc>
                <a:tc>
                  <a:txBody>
                    <a:bodyPr/>
                    <a:lstStyle/>
                    <a:p>
                      <a:r>
                        <a:t>0.03</a:t>
                      </a:r>
                    </a:p>
                  </a:txBody>
                  <a:tcPr/>
                </a:tc>
                <a:tc>
                  <a:txBody>
                    <a:bodyPr/>
                    <a:lstStyle/>
                    <a:p>
                      <a:r>
                        <a:t>-6.923</a:t>
                      </a:r>
                    </a:p>
                  </a:txBody>
                  <a:tcPr/>
                </a:tc>
                <a:tc>
                  <a:txBody>
                    <a:bodyPr/>
                    <a:lstStyle/>
                    <a:p>
                      <a:r>
                        <a:t>1.22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028700">
                <a:tc>
                  <a:txBody>
                    <a:bodyPr/>
                    <a:lstStyle/>
                    <a:p>
                      <a:r>
                        <a:t>tP</a:t>
                      </a:r>
                    </a:p>
                  </a:txBody>
                  <a:tcPr/>
                </a:tc>
                <a:tc>
                  <a:txBody>
                    <a:bodyPr/>
                    <a:lstStyle/>
                    <a:p>
                      <a:r>
                        <a:t>-0.13***</a:t>
                      </a:r>
                    </a:p>
                  </a:txBody>
                  <a:tcPr/>
                </a:tc>
                <a:tc>
                  <a:txBody>
                    <a:bodyPr/>
                    <a:lstStyle/>
                    <a:p>
                      <a:r>
                        <a:t>0.025</a:t>
                      </a:r>
                    </a:p>
                  </a:txBody>
                  <a:tcPr/>
                </a:tc>
                <a:tc>
                  <a:txBody>
                    <a:bodyPr/>
                    <a:lstStyle/>
                    <a:p>
                      <a:r>
                        <a:t>-5.118</a:t>
                      </a:r>
                    </a:p>
                  </a:txBody>
                  <a:tcPr/>
                </a:tc>
                <a:tc>
                  <a:txBody>
                    <a:bodyPr/>
                    <a:lstStyle/>
                    <a:p>
                      <a:r>
                        <a:t>1.15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-0.007***</a:t>
                      </a:r>
                    </a:p>
                  </a:txBody>
                  <a:tcPr/>
                </a:tc>
                <a:tc>
                  <a:txBody>
                    <a:bodyPr/>
                    <a:lstStyle/>
                    <a:p>
                      <a:r>
                        <a:t>0.001</a:t>
                      </a:r>
                    </a:p>
                  </a:txBody>
                  <a:tcPr/>
                </a:tc>
                <a:tc>
                  <a:txBody>
                    <a:bodyPr/>
                    <a:lstStyle/>
                    <a:p>
                      <a:r>
                        <a:t>-9.004</a:t>
                      </a:r>
                    </a:p>
                  </a:txBody>
                  <a:tcPr/>
                </a:tc>
                <a:tc>
                  <a:txBody>
                    <a:bodyPr/>
                    <a:lstStyle/>
                    <a:p>
                      <a:r>
                        <a:t>1.76</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0.145</a:t>
                      </a:r>
                    </a:p>
                  </a:txBody>
                  <a:tcPr/>
                </a:tc>
                <a:tc>
                  <a:txBody>
                    <a:bodyPr/>
                    <a:lstStyle/>
                    <a:p>
                      <a:r>
                        <a:t>2.16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-0.001***</a:t>
                      </a:r>
                    </a:p>
                  </a:txBody>
                  <a:tcPr/>
                </a:tc>
                <a:tc>
                  <a:txBody>
                    <a:bodyPr/>
                    <a:lstStyle/>
                    <a:p>
                      <a:r>
                        <a:t>0</a:t>
                      </a:r>
                    </a:p>
                  </a:txBody>
                  <a:tcPr/>
                </a:tc>
                <a:tc>
                  <a:txBody>
                    <a:bodyPr/>
                    <a:lstStyle/>
                    <a:p>
                      <a:r>
                        <a:t>-2.57</a:t>
                      </a:r>
                    </a:p>
                  </a:txBody>
                  <a:tcPr/>
                </a:tc>
                <a:tc>
                  <a:txBody>
                    <a:bodyPr/>
                    <a:lstStyle/>
                    <a:p>
                      <a:r>
                        <a:t>1.2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1.792</a:t>
                      </a:r>
                    </a:p>
                  </a:txBody>
                  <a:tcPr/>
                </a:tc>
                <a:tc>
                  <a:txBody>
                    <a:bodyPr/>
                    <a:lstStyle/>
                    <a:p>
                      <a:r>
                        <a:t>2.28</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-13.065</a:t>
                      </a:r>
                    </a:p>
                  </a:txBody>
                  <a:tcPr/>
                </a:tc>
                <a:tc>
                  <a:txBody>
                    <a:bodyPr/>
                    <a:lstStyle/>
                    <a:p>
                      <a:r>
                        <a:t>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0.067</a:t>
                      </a:r>
                    </a:p>
                  </a:txBody>
                  <a:tcPr/>
                </a:tc>
                <a:tc>
                  <a:txBody>
                    <a:bodyPr/>
                    <a:lstStyle/>
                    <a:p>
                      <a:r>
                        <a:t>1.33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0.011***</a:t>
                      </a:r>
                    </a:p>
                  </a:txBody>
                  <a:tcPr/>
                </a:tc>
                <a:tc>
                  <a:txBody>
                    <a:bodyPr/>
                    <a:lstStyle/>
                    <a:p>
                      <a:r>
                        <a:t>0.003</a:t>
                      </a:r>
                    </a:p>
                  </a:txBody>
                  <a:tcPr/>
                </a:tc>
                <a:tc>
                  <a:txBody>
                    <a:bodyPr/>
                    <a:lstStyle/>
                    <a:p>
                      <a:r>
                        <a:t>3.371</a:t>
                      </a:r>
                    </a:p>
                  </a:txBody>
                  <a:tcPr/>
                </a:tc>
                <a:tc>
                  <a:txBody>
                    <a:bodyPr/>
                    <a:lstStyle/>
                    <a:p>
                      <a:r>
                        <a:t>1.3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 </a:t>
                      </a:r>
                    </a:p>
                  </a:txBody>
                  <a:tcPr/>
                </a:tc>
                <a:tc>
                  <a:txBody>
                    <a:bodyPr/>
                    <a:lstStyle/>
                    <a:p>
                      <a:r>
                        <a:t>0</a:t>
                      </a:r>
                    </a:p>
                  </a:txBody>
                  <a:tcPr/>
                </a:tc>
                <a:tc>
                  <a:txBody>
                    <a:bodyPr/>
                    <a:lstStyle/>
                    <a:p>
                      <a:r>
                        <a:t>1.427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0.009***</a:t>
                      </a:r>
                    </a:p>
                  </a:txBody>
                  <a:tcPr/>
                </a:tc>
                <a:tc>
                  <a:txBody>
                    <a:bodyPr/>
                    <a:lstStyle/>
                    <a:p>
                      <a:r>
                        <a:t>0.002</a:t>
                      </a:r>
                    </a:p>
                  </a:txBody>
                  <a:tcPr/>
                </a:tc>
                <a:tc>
                  <a:txBody>
                    <a:bodyPr/>
                    <a:lstStyle/>
                    <a:p>
                      <a:r>
                        <a:t>4.769</a:t>
                      </a:r>
                    </a:p>
                  </a:txBody>
                  <a:tcPr/>
                </a:tc>
                <a:tc>
                  <a:txBody>
                    <a:bodyPr/>
                    <a:lstStyle/>
                    <a:p>
                      <a:r>
                        <a:t>1.66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3.707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0.041***</a:t>
                      </a:r>
                    </a:p>
                  </a:txBody>
                  <a:tcPr/>
                </a:tc>
                <a:tc>
                  <a:txBody>
                    <a:bodyPr/>
                    <a:lstStyle/>
                    <a:p>
                      <a:r>
                        <a:t>0.004</a:t>
                      </a:r>
                    </a:p>
                  </a:txBody>
                  <a:tcPr/>
                </a:tc>
                <a:tc>
                  <a:txBody>
                    <a:bodyPr/>
                    <a:lstStyle/>
                    <a:p>
                      <a:r>
                        <a:t>11.355</a:t>
                      </a:r>
                    </a:p>
                  </a:txBody>
                  <a:tcPr/>
                </a:tc>
                <a:tc>
                  <a:txBody>
                    <a:bodyPr/>
                    <a:lstStyle/>
                    <a:p>
                      <a:r>
                        <a:t>1.16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-0.008***</a:t>
                      </a:r>
                    </a:p>
                  </a:txBody>
                  <a:tcPr/>
                </a:tc>
                <a:tc>
                  <a:txBody>
                    <a:bodyPr/>
                    <a:lstStyle/>
                    <a:p>
                      <a:r>
                        <a:t>0.008</a:t>
                      </a:r>
                    </a:p>
                  </a:txBody>
                  <a:tcPr/>
                </a:tc>
                <a:tc>
                  <a:txBody>
                    <a:bodyPr/>
                    <a:lstStyle/>
                    <a:p>
                      <a:r>
                        <a:t>-0.916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专辑分类：有声书分类占比99%。</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 主播情况：男女主播比近2:1；85%主播获喜马拉雅官方荣誉认证。</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6. 分析方法：连续变量用皮尔逊相关分析，分类与连续变量用斯皮尔曼分析，依结果判断模型变量选择及修正。</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7. 相关结果：相关分析详细结果在附录三，表4 - 3为控制变量后的偏相关分析结果，还有表5 - 1、5 - 2逐层回归结果。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0525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42900">
                <a:tc>
                  <a:txBody>
                    <a:bodyPr/>
                    <a:lstStyle/>
                    <a:p>
                      <a:r>
                        <a:t>变量</a:t>
                      </a:r>
                    </a:p>
                  </a:txBody>
                  <a:tcPr/>
                </a:tc>
                <a:tc>
                  <a:txBody>
                    <a:bodyPr/>
                    <a:lstStyle/>
                    <a:p>
                      <a:r>
                        <a:t>Mean</a:t>
                      </a:r>
                    </a:p>
                  </a:txBody>
                  <a:tcPr/>
                </a:tc>
                <a:tc>
                  <a:txBody>
                    <a:bodyPr/>
                    <a:lstStyle/>
                    <a:p>
                      <a:r>
                        <a:t>Std</a:t>
                      </a:r>
                    </a:p>
                  </a:txBody>
                  <a:tcPr/>
                </a:tc>
                <a:tc>
                  <a:txBody>
                    <a:bodyPr/>
                    <a:lstStyle/>
                    <a:p>
                      <a:r>
                        <a:t>Min</a:t>
                      </a:r>
                    </a:p>
                  </a:txBody>
                  <a:tcPr/>
                </a:tc>
                <a:tc>
                  <a:txBody>
                    <a:bodyPr/>
                    <a:lstStyle/>
                    <a:p>
                      <a:r>
                        <a:t>Q1</a:t>
                      </a:r>
                    </a:p>
                  </a:txBody>
                  <a:tcPr/>
                </a:tc>
                <a:tc>
                  <a:txBody>
                    <a:bodyPr/>
                    <a:lstStyle/>
                    <a:p>
                      <a:r>
                        <a:t>Median</a:t>
                      </a:r>
                    </a:p>
                  </a:txBody>
                  <a:tcPr/>
                </a:tc>
                <a:tc>
                  <a:txBody>
                    <a:bodyPr/>
                    <a:lstStyle/>
                    <a:p>
                      <a:r>
                        <a:t>Q3</a:t>
                      </a:r>
                    </a:p>
                  </a:txBody>
                  <a:tcPr/>
                </a:tc>
                <a:tc>
                  <a:txBody>
                    <a:bodyPr/>
                    <a:lstStyle/>
                    <a:p>
                      <a:r>
                        <a:t>Max</a:t>
                      </a:r>
                    </a:p>
                  </a:txBody>
                  <a:tcPr/>
                </a:tc>
                <a:tc>
                  <a:txBody>
                    <a:bodyPr/>
                    <a:lstStyle/>
                    <a:p>
                      <a:r>
                        <a:t>Count</a:t>
                      </a:r>
                    </a:p>
                  </a:txBody>
                  <a:tcPr/>
                </a:tc>
                <a:extLst>
                  <a:ext uri="{0D108BD9-81ED-4DB2-BD59-A6C34878D82A}">
                    <a16:rowId xmlns:a16="http://schemas.microsoft.com/office/drawing/2014/main" val="10000"/>
                  </a:ext>
                </a:extLst>
              </a:tr>
              <a:tr h="342900">
                <a:tc>
                  <a:txBody>
                    <a:bodyPr/>
                    <a:lstStyle/>
                    <a:p>
                      <a:r>
                        <a:t>avgD</a:t>
                      </a:r>
                    </a:p>
                  </a:txBody>
                  <a:tcPr/>
                </a:tc>
                <a:tc>
                  <a:txBody>
                    <a:bodyPr/>
                    <a:lstStyle/>
                    <a:p>
                      <a:r>
                        <a:t>16.6</a:t>
                      </a:r>
                    </a:p>
                  </a:txBody>
                  <a:tcPr/>
                </a:tc>
                <a:tc>
                  <a:txBody>
                    <a:bodyPr/>
                    <a:lstStyle/>
                    <a:p>
                      <a:r>
                        <a:t>4.54</a:t>
                      </a:r>
                    </a:p>
                  </a:txBody>
                  <a:tcPr/>
                </a:tc>
                <a:tc>
                  <a:txBody>
                    <a:bodyPr/>
                    <a:lstStyle/>
                    <a:p>
                      <a:r>
                        <a:t>0.95</a:t>
                      </a:r>
                    </a:p>
                  </a:txBody>
                  <a:tcPr/>
                </a:tc>
                <a:tc>
                  <a:txBody>
                    <a:bodyPr/>
                    <a:lstStyle/>
                    <a:p>
                      <a:r>
                        <a:t>12.86</a:t>
                      </a:r>
                    </a:p>
                  </a:txBody>
                  <a:tcPr/>
                </a:tc>
                <a:tc>
                  <a:txBody>
                    <a:bodyPr/>
                    <a:lstStyle/>
                    <a:p>
                      <a:r>
                        <a:t>18.62</a:t>
                      </a:r>
                    </a:p>
                  </a:txBody>
                  <a:tcPr/>
                </a:tc>
                <a:tc>
                  <a:txBody>
                    <a:bodyPr/>
                    <a:lstStyle/>
                    <a:p>
                      <a:r>
                        <a:t>20.28</a:t>
                      </a:r>
                    </a:p>
                  </a:txBody>
                  <a:tcPr/>
                </a:tc>
                <a:tc>
                  <a:txBody>
                    <a:bodyPr/>
                    <a:lstStyle/>
                    <a:p>
                      <a:r>
                        <a:t>32.55</a:t>
                      </a:r>
                    </a:p>
                  </a:txBody>
                  <a:tcPr/>
                </a:tc>
                <a:tc>
                  <a:txBody>
                    <a:bodyPr/>
                    <a:lstStyle/>
                    <a:p>
                      <a:r>
                        <a:t>4610</a:t>
                      </a:r>
                    </a:p>
                  </a:txBody>
                  <a:tcPr/>
                </a:tc>
                <a:extLst>
                  <a:ext uri="{0D108BD9-81ED-4DB2-BD59-A6C34878D82A}">
                    <a16:rowId xmlns:a16="http://schemas.microsoft.com/office/drawing/2014/main" val="10001"/>
                  </a:ext>
                </a:extLst>
              </a:tr>
              <a:tr h="342900">
                <a:tc>
                  <a:txBody>
                    <a:bodyPr/>
                    <a:lstStyle/>
                    <a:p>
                      <a:r>
                        <a:t>avgPT</a:t>
                      </a:r>
                    </a:p>
                  </a:txBody>
                  <a:tcPr/>
                </a:tc>
                <a:tc>
                  <a:txBody>
                    <a:bodyPr/>
                    <a:lstStyle/>
                    <a:p>
                      <a:r>
                        <a:t>8101</a:t>
                      </a:r>
                    </a:p>
                  </a:txBody>
                  <a:tcPr/>
                </a:tc>
                <a:tc>
                  <a:txBody>
                    <a:bodyPr/>
                    <a:lstStyle/>
                    <a:p>
                      <a:r>
                        <a:t>51204.54</a:t>
                      </a:r>
                    </a:p>
                  </a:txBody>
                  <a:tcPr/>
                </a:tc>
                <a:tc>
                  <a:txBody>
                    <a:bodyPr/>
                    <a:lstStyle/>
                    <a:p>
                      <a:r>
                        <a:t>11.65</a:t>
                      </a:r>
                    </a:p>
                  </a:txBody>
                  <a:tcPr/>
                </a:tc>
                <a:tc>
                  <a:txBody>
                    <a:bodyPr/>
                    <a:lstStyle/>
                    <a:p>
                      <a:r>
                        <a:t>360.59</a:t>
                      </a:r>
                    </a:p>
                  </a:txBody>
                  <a:tcPr/>
                </a:tc>
                <a:tc>
                  <a:txBody>
                    <a:bodyPr/>
                    <a:lstStyle/>
                    <a:p>
                      <a:r>
                        <a:t>1266.19</a:t>
                      </a:r>
                    </a:p>
                  </a:txBody>
                  <a:tcPr/>
                </a:tc>
                <a:tc>
                  <a:txBody>
                    <a:bodyPr/>
                    <a:lstStyle/>
                    <a:p>
                      <a:r>
                        <a:t>4258.22</a:t>
                      </a:r>
                    </a:p>
                  </a:txBody>
                  <a:tcPr/>
                </a:tc>
                <a:tc>
                  <a:txBody>
                    <a:bodyPr/>
                    <a:lstStyle/>
                    <a:p>
                      <a:r>
                        <a:t>2147028</a:t>
                      </a:r>
                    </a:p>
                  </a:txBody>
                  <a:tcPr/>
                </a:tc>
                <a:tc>
                  <a:txBody>
                    <a:bodyPr/>
                    <a:lstStyle/>
                    <a:p>
                      <a:r>
                        <a:t>4610</a:t>
                      </a:r>
                    </a:p>
                  </a:txBody>
                  <a:tcPr/>
                </a:tc>
                <a:extLst>
                  <a:ext uri="{0D108BD9-81ED-4DB2-BD59-A6C34878D82A}">
                    <a16:rowId xmlns:a16="http://schemas.microsoft.com/office/drawing/2014/main" val="10002"/>
                  </a:ext>
                </a:extLst>
              </a:tr>
              <a:tr h="342900">
                <a:tc>
                  <a:txBody>
                    <a:bodyPr/>
                    <a:lstStyle/>
                    <a:p>
                      <a:r>
                        <a:t>cC</a:t>
                      </a:r>
                    </a:p>
                  </a:txBody>
                  <a:tcPr/>
                </a:tc>
                <a:tc>
                  <a:txBody>
                    <a:bodyPr/>
                    <a:lstStyle/>
                    <a:p>
                      <a:r>
                        <a:t>80.67</a:t>
                      </a:r>
                    </a:p>
                  </a:txBody>
                  <a:tcPr/>
                </a:tc>
                <a:tc>
                  <a:txBody>
                    <a:bodyPr/>
                    <a:lstStyle/>
                    <a:p>
                      <a:r>
                        <a:t>512.13</a:t>
                      </a:r>
                    </a:p>
                  </a:txBody>
                  <a:tcPr/>
                </a:tc>
                <a:tc>
                  <a:txBody>
                    <a:bodyPr/>
                    <a:lstStyle/>
                    <a:p>
                      <a:r>
                        <a:t>0</a:t>
                      </a:r>
                    </a:p>
                  </a:txBody>
                  <a:tcPr/>
                </a:tc>
                <a:tc>
                  <a:txBody>
                    <a:bodyPr/>
                    <a:lstStyle/>
                    <a:p>
                      <a:r>
                        <a:t>3</a:t>
                      </a:r>
                    </a:p>
                  </a:txBody>
                  <a:tcPr/>
                </a:tc>
                <a:tc>
                  <a:txBody>
                    <a:bodyPr/>
                    <a:lstStyle/>
                    <a:p>
                      <a:r>
                        <a:t>11</a:t>
                      </a:r>
                    </a:p>
                  </a:txBody>
                  <a:tcPr/>
                </a:tc>
                <a:tc>
                  <a:txBody>
                    <a:bodyPr/>
                    <a:lstStyle/>
                    <a:p>
                      <a:r>
                        <a:t>37</a:t>
                      </a:r>
                    </a:p>
                  </a:txBody>
                  <a:tcPr/>
                </a:tc>
                <a:tc>
                  <a:txBody>
                    <a:bodyPr/>
                    <a:lstStyle/>
                    <a:p>
                      <a:r>
                        <a:t>26125</a:t>
                      </a:r>
                    </a:p>
                  </a:txBody>
                  <a:tcPr/>
                </a:tc>
                <a:tc>
                  <a:txBody>
                    <a:bodyPr/>
                    <a:lstStyle/>
                    <a:p>
                      <a:r>
                        <a:t>4610</a:t>
                      </a:r>
                    </a:p>
                  </a:txBody>
                  <a:tcPr/>
                </a:tc>
                <a:extLst>
                  <a:ext uri="{0D108BD9-81ED-4DB2-BD59-A6C34878D82A}">
                    <a16:rowId xmlns:a16="http://schemas.microsoft.com/office/drawing/2014/main" val="10003"/>
                  </a:ext>
                </a:extLst>
              </a:tr>
              <a:tr h="342900">
                <a:tc>
                  <a:txBody>
                    <a:bodyPr/>
                    <a:lstStyle/>
                    <a:p>
                      <a:r>
                        <a:t>sC</a:t>
                      </a:r>
                    </a:p>
                  </a:txBody>
                  <a:tcPr/>
                </a:tc>
                <a:tc>
                  <a:txBody>
                    <a:bodyPr/>
                    <a:lstStyle/>
                    <a:p>
                      <a:r>
                        <a:t>11077.49</a:t>
                      </a:r>
                    </a:p>
                  </a:txBody>
                  <a:tcPr/>
                </a:tc>
                <a:tc>
                  <a:txBody>
                    <a:bodyPr/>
                    <a:lstStyle/>
                    <a:p>
                      <a:r>
                        <a:t>101417.92</a:t>
                      </a:r>
                    </a:p>
                  </a:txBody>
                  <a:tcPr/>
                </a:tc>
                <a:tc>
                  <a:txBody>
                    <a:bodyPr/>
                    <a:lstStyle/>
                    <a:p>
                      <a:r>
                        <a:t>11</a:t>
                      </a:r>
                    </a:p>
                  </a:txBody>
                  <a:tcPr/>
                </a:tc>
                <a:tc>
                  <a:txBody>
                    <a:bodyPr/>
                    <a:lstStyle/>
                    <a:p>
                      <a:r>
                        <a:t>652</a:t>
                      </a:r>
                    </a:p>
                  </a:txBody>
                  <a:tcPr/>
                </a:tc>
                <a:tc>
                  <a:txBody>
                    <a:bodyPr/>
                    <a:lstStyle/>
                    <a:p>
                      <a:r>
                        <a:t>1948.5</a:t>
                      </a:r>
                    </a:p>
                  </a:txBody>
                  <a:tcPr/>
                </a:tc>
                <a:tc>
                  <a:txBody>
                    <a:bodyPr/>
                    <a:lstStyle/>
                    <a:p>
                      <a:r>
                        <a:t>5988.75</a:t>
                      </a:r>
                    </a:p>
                  </a:txBody>
                  <a:tcPr/>
                </a:tc>
                <a:tc>
                  <a:txBody>
                    <a:bodyPr/>
                    <a:lstStyle/>
                    <a:p>
                      <a:r>
                        <a:t>5227481</a:t>
                      </a:r>
                    </a:p>
                  </a:txBody>
                  <a:tcPr/>
                </a:tc>
                <a:tc>
                  <a:txBody>
                    <a:bodyPr/>
                    <a:lstStyle/>
                    <a:p>
                      <a:r>
                        <a:t>4610</a:t>
                      </a:r>
                    </a:p>
                  </a:txBody>
                  <a:tcPr/>
                </a:tc>
                <a:extLst>
                  <a:ext uri="{0D108BD9-81ED-4DB2-BD59-A6C34878D82A}">
                    <a16:rowId xmlns:a16="http://schemas.microsoft.com/office/drawing/2014/main" val="10004"/>
                  </a:ext>
                </a:extLst>
              </a:tr>
              <a:tr h="342900">
                <a:tc>
                  <a:txBody>
                    <a:bodyPr/>
                    <a:lstStyle/>
                    <a:p>
                      <a:r>
                        <a:t>tC</a:t>
                      </a:r>
                    </a:p>
                  </a:txBody>
                  <a:tcPr/>
                </a:tc>
                <a:tc>
                  <a:txBody>
                    <a:bodyPr/>
                    <a:lstStyle/>
                    <a:p>
                      <a:r>
                        <a:t>306.69</a:t>
                      </a:r>
                    </a:p>
                  </a:txBody>
                  <a:tcPr/>
                </a:tc>
                <a:tc>
                  <a:txBody>
                    <a:bodyPr/>
                    <a:lstStyle/>
                    <a:p>
                      <a:r>
                        <a:t>253.74</a:t>
                      </a:r>
                    </a:p>
                  </a:txBody>
                  <a:tcPr/>
                </a:tc>
                <a:tc>
                  <a:txBody>
                    <a:bodyPr/>
                    <a:lstStyle/>
                    <a:p>
                      <a:r>
                        <a:t>51</a:t>
                      </a:r>
                    </a:p>
                  </a:txBody>
                  <a:tcPr/>
                </a:tc>
                <a:tc>
                  <a:txBody>
                    <a:bodyPr/>
                    <a:lstStyle/>
                    <a:p>
                      <a:r>
                        <a:t>134</a:t>
                      </a:r>
                    </a:p>
                  </a:txBody>
                  <a:tcPr/>
                </a:tc>
                <a:tc>
                  <a:txBody>
                    <a:bodyPr/>
                    <a:lstStyle/>
                    <a:p>
                      <a:r>
                        <a:t>244</a:t>
                      </a:r>
                    </a:p>
                  </a:txBody>
                  <a:tcPr/>
                </a:tc>
                <a:tc>
                  <a:txBody>
                    <a:bodyPr/>
                    <a:lstStyle/>
                    <a:p>
                      <a:r>
                        <a:t>397</a:t>
                      </a:r>
                    </a:p>
                  </a:txBody>
                  <a:tcPr/>
                </a:tc>
                <a:tc>
                  <a:txBody>
                    <a:bodyPr/>
                    <a:lstStyle/>
                    <a:p>
                      <a:r>
                        <a:t>3120</a:t>
                      </a:r>
                    </a:p>
                  </a:txBody>
                  <a:tcPr/>
                </a:tc>
                <a:tc>
                  <a:txBody>
                    <a:bodyPr/>
                    <a:lstStyle/>
                    <a:p>
                      <a:r>
                        <a:t>4610</a:t>
                      </a:r>
                    </a:p>
                  </a:txBody>
                  <a:tcPr/>
                </a:tc>
                <a:extLst>
                  <a:ext uri="{0D108BD9-81ED-4DB2-BD59-A6C34878D82A}">
                    <a16:rowId xmlns:a16="http://schemas.microsoft.com/office/drawing/2014/main" val="10005"/>
                  </a:ext>
                </a:extLst>
              </a:tr>
              <a:tr h="342900">
                <a:tc>
                  <a:txBody>
                    <a:bodyPr/>
                    <a:lstStyle/>
                    <a:p>
                      <a:r>
                        <a:t>T</a:t>
                      </a:r>
                    </a:p>
                  </a:txBody>
                  <a:tcPr/>
                </a:tc>
                <a:tc>
                  <a:txBody>
                    <a:bodyPr/>
                    <a:lstStyle/>
                    <a:p>
                      <a:r>
                        <a:t>273.44</a:t>
                      </a:r>
                    </a:p>
                  </a:txBody>
                  <a:tcPr/>
                </a:tc>
                <a:tc>
                  <a:txBody>
                    <a:bodyPr/>
                    <a:lstStyle/>
                    <a:p>
                      <a:r>
                        <a:t>217.28</a:t>
                      </a:r>
                    </a:p>
                  </a:txBody>
                  <a:tcPr/>
                </a:tc>
                <a:tc>
                  <a:txBody>
                    <a:bodyPr/>
                    <a:lstStyle/>
                    <a:p>
                      <a:r>
                        <a:t>0</a:t>
                      </a:r>
                    </a:p>
                  </a:txBody>
                  <a:tcPr/>
                </a:tc>
                <a:tc>
                  <a:txBody>
                    <a:bodyPr/>
                    <a:lstStyle/>
                    <a:p>
                      <a:r>
                        <a:t>103.62</a:t>
                      </a:r>
                    </a:p>
                  </a:txBody>
                  <a:tcPr/>
                </a:tc>
                <a:tc>
                  <a:txBody>
                    <a:bodyPr/>
                    <a:lstStyle/>
                    <a:p>
                      <a:r>
                        <a:t>222.74</a:t>
                      </a:r>
                    </a:p>
                  </a:txBody>
                  <a:tcPr/>
                </a:tc>
                <a:tc>
                  <a:txBody>
                    <a:bodyPr/>
                    <a:lstStyle/>
                    <a:p>
                      <a:r>
                        <a:t>385.5</a:t>
                      </a:r>
                    </a:p>
                  </a:txBody>
                  <a:tcPr/>
                </a:tc>
                <a:tc>
                  <a:txBody>
                    <a:bodyPr/>
                    <a:lstStyle/>
                    <a:p>
                      <a:r>
                        <a:t>1427.66</a:t>
                      </a:r>
                    </a:p>
                  </a:txBody>
                  <a:tcPr/>
                </a:tc>
                <a:tc>
                  <a:txBody>
                    <a:bodyPr/>
                    <a:lstStyle/>
                    <a:p>
                      <a:r>
                        <a:t>4610</a:t>
                      </a:r>
                    </a:p>
                  </a:txBody>
                  <a:tcPr/>
                </a:tc>
                <a:extLst>
                  <a:ext uri="{0D108BD9-81ED-4DB2-BD59-A6C34878D82A}">
                    <a16:rowId xmlns:a16="http://schemas.microsoft.com/office/drawing/2014/main" val="10006"/>
                  </a:ext>
                </a:extLst>
              </a:tr>
              <a:tr h="342900">
                <a:tc>
                  <a:txBody>
                    <a:bodyPr/>
                    <a:lstStyle/>
                    <a:p>
                      <a:r>
                        <a:t>UpF</a:t>
                      </a:r>
                    </a:p>
                  </a:txBody>
                  <a:tcPr/>
                </a:tc>
                <a:tc>
                  <a:txBody>
                    <a:bodyPr/>
                    <a:lstStyle/>
                    <a:p>
                      <a:r>
                        <a:t>1.07</a:t>
                      </a:r>
                    </a:p>
                  </a:txBody>
                  <a:tcPr/>
                </a:tc>
                <a:tc>
                  <a:txBody>
                    <a:bodyPr/>
                    <a:lstStyle/>
                    <a:p>
                      <a:r>
                        <a:t>0.93</a:t>
                      </a:r>
                    </a:p>
                  </a:txBody>
                  <a:tcPr/>
                </a:tc>
                <a:tc>
                  <a:txBody>
                    <a:bodyPr/>
                    <a:lstStyle/>
                    <a:p>
                      <a:r>
                        <a:t>0</a:t>
                      </a:r>
                    </a:p>
                  </a:txBody>
                  <a:tcPr/>
                </a:tc>
                <a:tc>
                  <a:txBody>
                    <a:bodyPr/>
                    <a:lstStyle/>
                    <a:p>
                      <a:r>
                        <a:t>0.47</a:t>
                      </a:r>
                    </a:p>
                  </a:txBody>
                  <a:tcPr/>
                </a:tc>
                <a:tc>
                  <a:txBody>
                    <a:bodyPr/>
                    <a:lstStyle/>
                    <a:p>
                      <a:r>
                        <a:t>0.91</a:t>
                      </a:r>
                    </a:p>
                  </a:txBody>
                  <a:tcPr/>
                </a:tc>
                <a:tc>
                  <a:txBody>
                    <a:bodyPr/>
                    <a:lstStyle/>
                    <a:p>
                      <a:r>
                        <a:t>1.33</a:t>
                      </a:r>
                    </a:p>
                  </a:txBody>
                  <a:tcPr/>
                </a:tc>
                <a:tc>
                  <a:txBody>
                    <a:bodyPr/>
                    <a:lstStyle/>
                    <a:p>
                      <a:r>
                        <a:t>13.12</a:t>
                      </a:r>
                    </a:p>
                  </a:txBody>
                  <a:tcPr/>
                </a:tc>
                <a:tc>
                  <a:txBody>
                    <a:bodyPr/>
                    <a:lstStyle/>
                    <a:p>
                      <a:r>
                        <a:t>4610</a:t>
                      </a:r>
                    </a:p>
                  </a:txBody>
                  <a:tcPr/>
                </a:tc>
                <a:extLst>
                  <a:ext uri="{0D108BD9-81ED-4DB2-BD59-A6C34878D82A}">
                    <a16:rowId xmlns:a16="http://schemas.microsoft.com/office/drawing/2014/main" val="10007"/>
                  </a:ext>
                </a:extLst>
              </a:tr>
              <a:tr h="342900">
                <a:tc>
                  <a:txBody>
                    <a:bodyPr/>
                    <a:lstStyle/>
                    <a:p>
                      <a:r>
                        <a:t>Age</a:t>
                      </a:r>
                    </a:p>
                  </a:txBody>
                  <a:tcPr/>
                </a:tc>
                <a:tc>
                  <a:txBody>
                    <a:bodyPr/>
                    <a:lstStyle/>
                    <a:p>
                      <a:r>
                        <a:t>798.27</a:t>
                      </a:r>
                    </a:p>
                  </a:txBody>
                  <a:tcPr/>
                </a:tc>
                <a:tc>
                  <a:txBody>
                    <a:bodyPr/>
                    <a:lstStyle/>
                    <a:p>
                      <a:r>
                        <a:t>345.27</a:t>
                      </a:r>
                    </a:p>
                  </a:txBody>
                  <a:tcPr/>
                </a:tc>
                <a:tc>
                  <a:txBody>
                    <a:bodyPr/>
                    <a:lstStyle/>
                    <a:p>
                      <a:r>
                        <a:t>103.7</a:t>
                      </a:r>
                    </a:p>
                  </a:txBody>
                  <a:tcPr/>
                </a:tc>
                <a:tc>
                  <a:txBody>
                    <a:bodyPr/>
                    <a:lstStyle/>
                    <a:p>
                      <a:r>
                        <a:t>517.56</a:t>
                      </a:r>
                    </a:p>
                  </a:txBody>
                  <a:tcPr/>
                </a:tc>
                <a:tc>
                  <a:txBody>
                    <a:bodyPr/>
                    <a:lstStyle/>
                    <a:p>
                      <a:r>
                        <a:t>811.75</a:t>
                      </a:r>
                    </a:p>
                  </a:txBody>
                  <a:tcPr/>
                </a:tc>
                <a:tc>
                  <a:txBody>
                    <a:bodyPr/>
                    <a:lstStyle/>
                    <a:p>
                      <a:r>
                        <a:t>1058.42</a:t>
                      </a:r>
                    </a:p>
                  </a:txBody>
                  <a:tcPr/>
                </a:tc>
                <a:tc>
                  <a:txBody>
                    <a:bodyPr/>
                    <a:lstStyle/>
                    <a:p>
                      <a:r>
                        <a:t>2266.32</a:t>
                      </a:r>
                    </a:p>
                  </a:txBody>
                  <a:tcPr/>
                </a:tc>
                <a:tc>
                  <a:txBody>
                    <a:bodyPr/>
                    <a:lstStyle/>
                    <a:p>
                      <a:r>
                        <a:t>4610</a:t>
                      </a:r>
                    </a:p>
                  </a:txBody>
                  <a:tcPr/>
                </a:tc>
                <a:extLst>
                  <a:ext uri="{0D108BD9-81ED-4DB2-BD59-A6C34878D82A}">
                    <a16:rowId xmlns:a16="http://schemas.microsoft.com/office/drawing/2014/main" val="10008"/>
                  </a:ext>
                </a:extLst>
              </a:tr>
              <a:tr h="342900">
                <a:tc>
                  <a:txBody>
                    <a:bodyPr/>
                    <a:lstStyle/>
                    <a:p>
                      <a:r>
                        <a:t>PP</a:t>
                      </a:r>
                    </a:p>
                  </a:txBody>
                  <a:tcPr/>
                </a:tc>
                <a:tc>
                  <a:txBody>
                    <a:bodyPr/>
                    <a:lstStyle/>
                    <a:p>
                      <a:r>
                        <a:t>0.18</a:t>
                      </a:r>
                    </a:p>
                  </a:txBody>
                  <a:tcPr/>
                </a:tc>
                <a:tc>
                  <a:txBody>
                    <a:bodyPr/>
                    <a:lstStyle/>
                    <a:p>
                      <a:r>
                        <a:t>0.1</a:t>
                      </a:r>
                    </a:p>
                  </a:txBody>
                  <a:tcPr/>
                </a:tc>
                <a:tc>
                  <a:txBody>
                    <a:bodyPr/>
                    <a:lstStyle/>
                    <a:p>
                      <a:r>
                        <a:t>0.01</a:t>
                      </a:r>
                    </a:p>
                  </a:txBody>
                  <a:tcPr/>
                </a:tc>
                <a:tc>
                  <a:txBody>
                    <a:bodyPr/>
                    <a:lstStyle/>
                    <a:p>
                      <a:r>
                        <a:t>0.11</a:t>
                      </a:r>
                    </a:p>
                  </a:txBody>
                  <a:tcPr/>
                </a:tc>
                <a:tc>
                  <a:txBody>
                    <a:bodyPr/>
                    <a:lstStyle/>
                    <a:p>
                      <a:r>
                        <a:t>0.18</a:t>
                      </a:r>
                    </a:p>
                  </a:txBody>
                  <a:tcPr/>
                </a:tc>
                <a:tc>
                  <a:txBody>
                    <a:bodyPr/>
                    <a:lstStyle/>
                    <a:p>
                      <a:r>
                        <a:t>0.21</a:t>
                      </a:r>
                    </a:p>
                  </a:txBody>
                  <a:tcPr/>
                </a:tc>
                <a:tc>
                  <a:txBody>
                    <a:bodyPr/>
                    <a:lstStyle/>
                    <a:p>
                      <a:r>
                        <a:t>1</a:t>
                      </a:r>
                    </a:p>
                  </a:txBody>
                  <a:tcPr/>
                </a:tc>
                <a:tc>
                  <a:txBody>
                    <a:bodyPr/>
                    <a:lstStyle/>
                    <a:p>
                      <a:r>
                        <a:t>4610</a:t>
                      </a:r>
                    </a:p>
                  </a:txBody>
                  <a:tcPr/>
                </a:tc>
                <a:extLst>
                  <a:ext uri="{0D108BD9-81ED-4DB2-BD59-A6C34878D82A}">
                    <a16:rowId xmlns:a16="http://schemas.microsoft.com/office/drawing/2014/main" val="10009"/>
                  </a:ext>
                </a:extLst>
              </a:tr>
              <a:tr h="342900">
                <a:tc>
                  <a:txBody>
                    <a:bodyPr/>
                    <a:lstStyle/>
                    <a:p>
                      <a:r>
                        <a:t>R</a:t>
                      </a:r>
                    </a:p>
                  </a:txBody>
                  <a:tcPr/>
                </a:tc>
                <a:tc>
                  <a:txBody>
                    <a:bodyPr/>
                    <a:lstStyle/>
                    <a:p>
                      <a:r>
                        <a:t>0.55</a:t>
                      </a:r>
                    </a:p>
                  </a:txBody>
                  <a:tcPr/>
                </a:tc>
                <a:tc>
                  <a:txBody>
                    <a:bodyPr/>
                    <a:lstStyle/>
                    <a:p>
                      <a:r>
                        <a:t>0.22</a:t>
                      </a:r>
                    </a:p>
                  </a:txBody>
                  <a:tcPr/>
                </a:tc>
                <a:tc>
                  <a:txBody>
                    <a:bodyPr/>
                    <a:lstStyle/>
                    <a:p>
                      <a:r>
                        <a:t>0.01</a:t>
                      </a:r>
                    </a:p>
                  </a:txBody>
                  <a:tcPr/>
                </a:tc>
                <a:tc>
                  <a:txBody>
                    <a:bodyPr/>
                    <a:lstStyle/>
                    <a:p>
                      <a:r>
                        <a:t>0.39</a:t>
                      </a:r>
                    </a:p>
                  </a:txBody>
                  <a:tcPr/>
                </a:tc>
                <a:tc>
                  <a:txBody>
                    <a:bodyPr/>
                    <a:lstStyle/>
                    <a:p>
                      <a:r>
                        <a:t>0.55</a:t>
                      </a:r>
                    </a:p>
                  </a:txBody>
                  <a:tcPr/>
                </a:tc>
                <a:tc>
                  <a:txBody>
                    <a:bodyPr/>
                    <a:lstStyle/>
                    <a:p>
                      <a:r>
                        <a:t>0.71</a:t>
                      </a:r>
                    </a:p>
                  </a:txBody>
                  <a:tcPr/>
                </a:tc>
                <a:tc>
                  <a:txBody>
                    <a:bodyPr/>
                    <a:lstStyle/>
                    <a:p>
                      <a:r>
                        <a:t>1.67</a:t>
                      </a:r>
                    </a:p>
                  </a:txBody>
                  <a:tcPr/>
                </a:tc>
                <a:tc>
                  <a:txBody>
                    <a:bodyPr/>
                    <a:lstStyle/>
                    <a:p>
                      <a:r>
                        <a:t>4610</a:t>
                      </a:r>
                    </a:p>
                  </a:txBody>
                  <a:tcPr/>
                </a:tc>
                <a:extLst>
                  <a:ext uri="{0D108BD9-81ED-4DB2-BD59-A6C34878D82A}">
                    <a16:rowId xmlns:a16="http://schemas.microsoft.com/office/drawing/2014/main" val="10010"/>
                  </a:ext>
                </a:extLst>
              </a:tr>
              <a:tr h="342900">
                <a:tc>
                  <a:txBody>
                    <a:bodyPr/>
                    <a:lstStyle/>
                    <a:p>
                      <a:r>
                        <a:t>tP</a:t>
                      </a:r>
                    </a:p>
                  </a:txBody>
                  <a:tcPr/>
                </a:tc>
                <a:tc>
                  <a:txBody>
                    <a:bodyPr/>
                    <a:lstStyle/>
                    <a:p>
                      <a:r>
                        <a:t>0.22</a:t>
                      </a:r>
                    </a:p>
                  </a:txBody>
                  <a:tcPr/>
                </a:tc>
                <a:tc>
                  <a:txBody>
                    <a:bodyPr/>
                    <a:lstStyle/>
                    <a:p>
                      <a:r>
                        <a:t>0.11</a:t>
                      </a:r>
                    </a:p>
                  </a:txBody>
                  <a:tcPr/>
                </a:tc>
                <a:tc>
                  <a:txBody>
                    <a:bodyPr/>
                    <a:lstStyle/>
                    <a:p>
                      <a:r>
                        <a:t>0.03</a:t>
                      </a:r>
                    </a:p>
                  </a:txBody>
                  <a:tcPr/>
                </a:tc>
                <a:tc>
                  <a:txBody>
                    <a:bodyPr/>
                    <a:lstStyle/>
                    <a:p>
                      <a:r>
                        <a:t>0.2</a:t>
                      </a:r>
                    </a:p>
                  </a:txBody>
                  <a:tcPr/>
                </a:tc>
                <a:tc>
                  <a:txBody>
                    <a:bodyPr/>
                    <a:lstStyle/>
                    <a:p>
                      <a:r>
                        <a:t>0.2</a:t>
                      </a:r>
                    </a:p>
                  </a:txBody>
                  <a:tcPr/>
                </a:tc>
                <a:tc>
                  <a:txBody>
                    <a:bodyPr/>
                    <a:lstStyle/>
                    <a:p>
                      <a:r>
                        <a:t>0.22</a:t>
                      </a:r>
                    </a:p>
                  </a:txBody>
                  <a:tcPr/>
                </a:tc>
                <a:tc>
                  <a:txBody>
                    <a:bodyPr/>
                    <a:lstStyle/>
                    <a:p>
                      <a:r>
                        <a:t>4.04</a:t>
                      </a:r>
                    </a:p>
                  </a:txBody>
                  <a:tcPr/>
                </a:tc>
                <a:tc>
                  <a:txBody>
                    <a:bodyPr/>
                    <a:lstStyle/>
                    <a:p>
                      <a:r>
                        <a:t>4610</a:t>
                      </a:r>
                    </a:p>
                  </a:txBody>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70866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411480">
                <a:tc>
                  <a:txBody>
                    <a:bodyPr/>
                    <a:lstStyle/>
                    <a:p>
                      <a:r>
                        <a:t>变量</a:t>
                      </a:r>
                    </a:p>
                  </a:txBody>
                  <a:tcPr/>
                </a:tc>
                <a:tc>
                  <a:txBody>
                    <a:bodyPr/>
                    <a:lstStyle/>
                    <a:p>
                      <a:r>
                        <a:t>取值与占比</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411480">
                <a:tc>
                  <a:txBody>
                    <a:bodyPr/>
                    <a:lstStyle/>
                    <a:p>
                      <a:r>
                        <a:t>Vip</a:t>
                      </a:r>
                    </a:p>
                  </a:txBody>
                  <a:tcPr/>
                </a:tc>
                <a:tc>
                  <a:txBody>
                    <a:bodyPr/>
                    <a:lstStyle/>
                    <a:p>
                      <a:r>
                        <a:t>0：不支持VIP</a:t>
                      </a:r>
                    </a:p>
                  </a:txBody>
                  <a:tcPr/>
                </a:tc>
                <a:tc>
                  <a:txBody>
                    <a:bodyPr/>
                    <a:lstStyle/>
                    <a:p>
                      <a:endParaRPr/>
                    </a:p>
                  </a:txBody>
                  <a:tcPr/>
                </a:tc>
                <a:tc>
                  <a:txBody>
                    <a:bodyPr/>
                    <a:lstStyle/>
                    <a:p>
                      <a:r>
                        <a:t>1：VipFree</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411480">
                <a:tc>
                  <a:txBody>
                    <a:bodyPr/>
                    <a:lstStyle/>
                    <a:p>
                      <a:endParaRPr/>
                    </a:p>
                  </a:txBody>
                  <a:tcPr/>
                </a:tc>
                <a:tc>
                  <a:txBody>
                    <a:bodyPr/>
                    <a:lstStyle/>
                    <a:p>
                      <a:r>
                        <a:t>271</a:t>
                      </a:r>
                    </a:p>
                  </a:txBody>
                  <a:tcPr/>
                </a:tc>
                <a:tc>
                  <a:txBody>
                    <a:bodyPr/>
                    <a:lstStyle/>
                    <a:p>
                      <a:r>
                        <a:t>4339</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411480">
                <a:tc>
                  <a:txBody>
                    <a:bodyPr/>
                    <a:lstStyle/>
                    <a:p>
                      <a:endParaRPr/>
                    </a:p>
                  </a:txBody>
                  <a:tcPr/>
                </a:tc>
                <a:tc>
                  <a:txBody>
                    <a:bodyPr/>
                    <a:lstStyle/>
                    <a:p>
                      <a:r>
                        <a:t>5.88%</a:t>
                      </a:r>
                    </a:p>
                  </a:txBody>
                  <a:tcPr/>
                </a:tc>
                <a:tc>
                  <a:txBody>
                    <a:bodyPr/>
                    <a:lstStyle/>
                    <a:p>
                      <a:r>
                        <a:t>94.12%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411480">
                <a:tc>
                  <a:txBody>
                    <a:bodyPr/>
                    <a:lstStyle/>
                    <a:p>
                      <a:r>
                        <a:t>Vip_1</a:t>
                      </a:r>
                    </a:p>
                  </a:txBody>
                  <a:tcPr/>
                </a:tc>
                <a:tc>
                  <a:txBody>
                    <a:bodyPr/>
                    <a:lstStyle/>
                    <a:p>
                      <a:r>
                        <a:t>1：ByTrack</a:t>
                      </a:r>
                    </a:p>
                  </a:txBody>
                  <a:tcPr/>
                </a:tc>
                <a:tc>
                  <a:txBody>
                    <a:bodyPr/>
                    <a:lstStyle/>
                    <a:p>
                      <a:endParaRPr/>
                    </a:p>
                  </a:txBody>
                  <a:tcPr/>
                </a:tc>
                <a:tc>
                  <a:txBody>
                    <a:bodyPr/>
                    <a:lstStyle/>
                    <a:p>
                      <a:endParaRPr/>
                    </a:p>
                  </a:txBody>
                  <a:tcPr/>
                </a:tc>
                <a:tc>
                  <a:txBody>
                    <a:bodyPr/>
                    <a:lstStyle/>
                    <a:p>
                      <a:r>
                        <a:t>2：ByAlbum</a:t>
                      </a: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411480">
                <a:tc>
                  <a:txBody>
                    <a:bodyPr/>
                    <a:lstStyle/>
                    <a:p>
                      <a:endParaRPr/>
                    </a:p>
                  </a:txBody>
                  <a:tcPr/>
                </a:tc>
                <a:tc>
                  <a:txBody>
                    <a:bodyPr/>
                    <a:lstStyle/>
                    <a:p>
                      <a:r>
                        <a:t>3877</a:t>
                      </a:r>
                    </a:p>
                  </a:txBody>
                  <a:tcPr/>
                </a:tc>
                <a:tc>
                  <a:txBody>
                    <a:bodyPr/>
                    <a:lstStyle/>
                    <a:p>
                      <a:endParaRPr/>
                    </a:p>
                  </a:txBody>
                  <a:tcPr/>
                </a:tc>
                <a:tc>
                  <a:txBody>
                    <a:bodyPr/>
                    <a:lstStyle/>
                    <a:p>
                      <a:endParaRPr/>
                    </a:p>
                  </a:txBody>
                  <a:tcPr/>
                </a:tc>
                <a:tc>
                  <a:txBody>
                    <a:bodyPr/>
                    <a:lstStyle/>
                    <a:p>
                      <a:r>
                        <a:t>733</a:t>
                      </a: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411480">
                <a:tc>
                  <a:txBody>
                    <a:bodyPr/>
                    <a:lstStyle/>
                    <a:p>
                      <a:endParaRPr/>
                    </a:p>
                  </a:txBody>
                  <a:tcPr/>
                </a:tc>
                <a:tc>
                  <a:txBody>
                    <a:bodyPr/>
                    <a:lstStyle/>
                    <a:p>
                      <a:r>
                        <a:t>84.10%</a:t>
                      </a:r>
                    </a:p>
                  </a:txBody>
                  <a:tcPr/>
                </a:tc>
                <a:tc>
                  <a:txBody>
                    <a:bodyPr/>
                    <a:lstStyle/>
                    <a:p>
                      <a:endParaRPr/>
                    </a:p>
                  </a:txBody>
                  <a:tcPr/>
                </a:tc>
                <a:tc>
                  <a:txBody>
                    <a:bodyPr/>
                    <a:lstStyle/>
                    <a:p>
                      <a:endParaRPr/>
                    </a:p>
                  </a:txBody>
                  <a:tcPr/>
                </a:tc>
                <a:tc>
                  <a:txBody>
                    <a:bodyPr/>
                    <a:lstStyle/>
                    <a:p>
                      <a:r>
                        <a:t>15.90%</a:t>
                      </a: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411480">
                <a:tc>
                  <a:txBody>
                    <a:bodyPr/>
                    <a:lstStyle/>
                    <a:p>
                      <a:r>
                        <a:t>Vip_2</a:t>
                      </a:r>
                    </a:p>
                  </a:txBody>
                  <a:tcPr/>
                </a:tc>
                <a:tc>
                  <a:txBody>
                    <a:bodyPr/>
                    <a:lstStyle/>
                    <a:p>
                      <a:r>
                        <a:t>1:OnlyTrack</a:t>
                      </a:r>
                    </a:p>
                  </a:txBody>
                  <a:tcPr/>
                </a:tc>
                <a:tc>
                  <a:txBody>
                    <a:bodyPr/>
                    <a:lstStyle/>
                    <a:p>
                      <a:r>
                        <a:t>2:VipFree/ByTrack</a:t>
                      </a:r>
                    </a:p>
                  </a:txBody>
                  <a:tcPr/>
                </a:tc>
                <a:tc>
                  <a:txBody>
                    <a:bodyPr/>
                    <a:lstStyle/>
                    <a:p>
                      <a:endParaRPr/>
                    </a:p>
                  </a:txBody>
                  <a:tcPr/>
                </a:tc>
                <a:tc>
                  <a:txBody>
                    <a:bodyPr/>
                    <a:lstStyle/>
                    <a:p>
                      <a:r>
                        <a:t>3:VipOnly</a:t>
                      </a:r>
                    </a:p>
                  </a:txBody>
                  <a:tcPr/>
                </a:tc>
                <a:tc>
                  <a:txBody>
                    <a:bodyPr/>
                    <a:lstStyle/>
                    <a:p>
                      <a:r>
                        <a:t>4:VipFree/ByAlbum</a:t>
                      </a:r>
                    </a:p>
                  </a:txBody>
                  <a:tcPr/>
                </a:tc>
                <a:tc>
                  <a:txBody>
                    <a:bodyPr/>
                    <a:lstStyle/>
                    <a:p>
                      <a:r>
                        <a:t>5:OnlyAlbum</a:t>
                      </a:r>
                    </a:p>
                  </a:txBody>
                  <a:tcPr/>
                </a:tc>
                <a:extLst>
                  <a:ext uri="{0D108BD9-81ED-4DB2-BD59-A6C34878D82A}">
                    <a16:rowId xmlns:a16="http://schemas.microsoft.com/office/drawing/2014/main" val="10007"/>
                  </a:ext>
                </a:extLst>
              </a:tr>
              <a:tr h="411480">
                <a:tc>
                  <a:txBody>
                    <a:bodyPr/>
                    <a:lstStyle/>
                    <a:p>
                      <a:endParaRPr/>
                    </a:p>
                  </a:txBody>
                  <a:tcPr/>
                </a:tc>
                <a:tc>
                  <a:txBody>
                    <a:bodyPr/>
                    <a:lstStyle/>
                    <a:p>
                      <a:r>
                        <a:t>236</a:t>
                      </a:r>
                    </a:p>
                  </a:txBody>
                  <a:tcPr/>
                </a:tc>
                <a:tc>
                  <a:txBody>
                    <a:bodyPr/>
                    <a:lstStyle/>
                    <a:p>
                      <a:r>
                        <a:t>3641</a:t>
                      </a:r>
                    </a:p>
                  </a:txBody>
                  <a:tcPr/>
                </a:tc>
                <a:tc>
                  <a:txBody>
                    <a:bodyPr/>
                    <a:lstStyle/>
                    <a:p>
                      <a:endParaRPr/>
                    </a:p>
                  </a:txBody>
                  <a:tcPr/>
                </a:tc>
                <a:tc>
                  <a:txBody>
                    <a:bodyPr/>
                    <a:lstStyle/>
                    <a:p>
                      <a:r>
                        <a:t>0</a:t>
                      </a:r>
                    </a:p>
                  </a:txBody>
                  <a:tcPr/>
                </a:tc>
                <a:tc>
                  <a:txBody>
                    <a:bodyPr/>
                    <a:lstStyle/>
                    <a:p>
                      <a:r>
                        <a:t>698</a:t>
                      </a:r>
                    </a:p>
                  </a:txBody>
                  <a:tcPr/>
                </a:tc>
                <a:tc>
                  <a:txBody>
                    <a:bodyPr/>
                    <a:lstStyle/>
                    <a:p>
                      <a:r>
                        <a:t>35</a:t>
                      </a:r>
                    </a:p>
                  </a:txBody>
                  <a:tcPr/>
                </a:tc>
                <a:extLst>
                  <a:ext uri="{0D108BD9-81ED-4DB2-BD59-A6C34878D82A}">
                    <a16:rowId xmlns:a16="http://schemas.microsoft.com/office/drawing/2014/main" val="10008"/>
                  </a:ext>
                </a:extLst>
              </a:tr>
              <a:tr h="411480">
                <a:tc>
                  <a:txBody>
                    <a:bodyPr/>
                    <a:lstStyle/>
                    <a:p>
                      <a:endParaRPr/>
                    </a:p>
                  </a:txBody>
                  <a:tcPr/>
                </a:tc>
                <a:tc>
                  <a:txBody>
                    <a:bodyPr/>
                    <a:lstStyle/>
                    <a:p>
                      <a:r>
                        <a:t>5.12%</a:t>
                      </a:r>
                    </a:p>
                  </a:txBody>
                  <a:tcPr/>
                </a:tc>
                <a:tc>
                  <a:txBody>
                    <a:bodyPr/>
                    <a:lstStyle/>
                    <a:p>
                      <a:r>
                        <a:t>78.98%</a:t>
                      </a:r>
                    </a:p>
                  </a:txBody>
                  <a:tcPr/>
                </a:tc>
                <a:tc>
                  <a:txBody>
                    <a:bodyPr/>
                    <a:lstStyle/>
                    <a:p>
                      <a:endParaRPr/>
                    </a:p>
                  </a:txBody>
                  <a:tcPr/>
                </a:tc>
                <a:tc>
                  <a:txBody>
                    <a:bodyPr/>
                    <a:lstStyle/>
                    <a:p>
                      <a:r>
                        <a:t>0.00%</a:t>
                      </a:r>
                    </a:p>
                  </a:txBody>
                  <a:tcPr/>
                </a:tc>
                <a:tc>
                  <a:txBody>
                    <a:bodyPr/>
                    <a:lstStyle/>
                    <a:p>
                      <a:r>
                        <a:t>15.14%</a:t>
                      </a:r>
                    </a:p>
                  </a:txBody>
                  <a:tcPr/>
                </a:tc>
                <a:tc>
                  <a:txBody>
                    <a:bodyPr/>
                    <a:lstStyle/>
                    <a:p>
                      <a:r>
                        <a:t>0.76%</a:t>
                      </a:r>
                    </a:p>
                  </a:txBody>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649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42047">
                <a:tc>
                  <a:txBody>
                    <a:bodyPr/>
                    <a:lstStyle/>
                    <a:p>
                      <a:r>
                        <a:t>categoryId</a:t>
                      </a:r>
                    </a:p>
                  </a:txBody>
                  <a:tcPr/>
                </a:tc>
                <a:tc>
                  <a:txBody>
                    <a:bodyPr/>
                    <a:lstStyle/>
                    <a:p>
                      <a:r>
                        <a:t>categoryName</a:t>
                      </a:r>
                    </a:p>
                  </a:txBody>
                  <a:tcPr/>
                </a:tc>
                <a:tc>
                  <a:txBody>
                    <a:bodyPr/>
                    <a:lstStyle/>
                    <a:p>
                      <a:r>
                        <a:t>f</a:t>
                      </a:r>
                    </a:p>
                  </a:txBody>
                  <a:tcPr/>
                </a:tc>
                <a:tc>
                  <a:txBody>
                    <a:bodyPr/>
                    <a:lstStyle/>
                    <a:p>
                      <a:r>
                        <a:t>frequency</a:t>
                      </a:r>
                    </a:p>
                  </a:txBody>
                  <a:tcPr/>
                </a:tc>
                <a:extLst>
                  <a:ext uri="{0D108BD9-81ED-4DB2-BD59-A6C34878D82A}">
                    <a16:rowId xmlns:a16="http://schemas.microsoft.com/office/drawing/2014/main" val="10000"/>
                  </a:ext>
                </a:extLst>
              </a:tr>
              <a:tr h="242047">
                <a:tc>
                  <a:txBody>
                    <a:bodyPr/>
                    <a:lstStyle/>
                    <a:p>
                      <a:r>
                        <a:t>2</a:t>
                      </a:r>
                    </a:p>
                  </a:txBody>
                  <a:tcPr/>
                </a:tc>
                <a:tc>
                  <a:txBody>
                    <a:bodyPr/>
                    <a:lstStyle/>
                    <a:p>
                      <a:r>
                        <a:t>音乐</a:t>
                      </a:r>
                    </a:p>
                  </a:txBody>
                  <a:tcPr/>
                </a:tc>
                <a:tc>
                  <a:txBody>
                    <a:bodyPr/>
                    <a:lstStyle/>
                    <a:p>
                      <a:r>
                        <a:t>2</a:t>
                      </a:r>
                    </a:p>
                  </a:txBody>
                  <a:tcPr/>
                </a:tc>
                <a:tc>
                  <a:txBody>
                    <a:bodyPr/>
                    <a:lstStyle/>
                    <a:p>
                      <a:r>
                        <a:t>0.05%</a:t>
                      </a:r>
                    </a:p>
                  </a:txBody>
                  <a:tcPr/>
                </a:tc>
                <a:extLst>
                  <a:ext uri="{0D108BD9-81ED-4DB2-BD59-A6C34878D82A}">
                    <a16:rowId xmlns:a16="http://schemas.microsoft.com/office/drawing/2014/main" val="10001"/>
                  </a:ext>
                </a:extLst>
              </a:tr>
              <a:tr h="242047">
                <a:tc>
                  <a:txBody>
                    <a:bodyPr/>
                    <a:lstStyle/>
                    <a:p>
                      <a:r>
                        <a:t>3</a:t>
                      </a:r>
                    </a:p>
                  </a:txBody>
                  <a:tcPr/>
                </a:tc>
                <a:tc>
                  <a:txBody>
                    <a:bodyPr/>
                    <a:lstStyle/>
                    <a:p>
                      <a:r>
                        <a:t>有声书</a:t>
                      </a:r>
                    </a:p>
                  </a:txBody>
                  <a:tcPr/>
                </a:tc>
                <a:tc>
                  <a:txBody>
                    <a:bodyPr/>
                    <a:lstStyle/>
                    <a:p>
                      <a:r>
                        <a:t>4154</a:t>
                      </a:r>
                    </a:p>
                  </a:txBody>
                  <a:tcPr/>
                </a:tc>
                <a:tc>
                  <a:txBody>
                    <a:bodyPr/>
                    <a:lstStyle/>
                    <a:p>
                      <a:r>
                        <a:t>99.86%</a:t>
                      </a:r>
                    </a:p>
                  </a:txBody>
                  <a:tcPr/>
                </a:tc>
                <a:extLst>
                  <a:ext uri="{0D108BD9-81ED-4DB2-BD59-A6C34878D82A}">
                    <a16:rowId xmlns:a16="http://schemas.microsoft.com/office/drawing/2014/main" val="10002"/>
                  </a:ext>
                </a:extLst>
              </a:tr>
              <a:tr h="242047">
                <a:tc>
                  <a:txBody>
                    <a:bodyPr/>
                    <a:lstStyle/>
                    <a:p>
                      <a:r>
                        <a:t>4</a:t>
                      </a:r>
                    </a:p>
                  </a:txBody>
                  <a:tcPr/>
                </a:tc>
                <a:tc>
                  <a:txBody>
                    <a:bodyPr/>
                    <a:lstStyle/>
                    <a:p>
                      <a:r>
                        <a:t>娱乐</a:t>
                      </a:r>
                    </a:p>
                  </a:txBody>
                  <a:tcPr/>
                </a:tc>
                <a:tc>
                  <a:txBody>
                    <a:bodyPr/>
                    <a:lstStyle/>
                    <a:p>
                      <a:r>
                        <a:t>7</a:t>
                      </a:r>
                    </a:p>
                  </a:txBody>
                  <a:tcPr/>
                </a:tc>
                <a:tc>
                  <a:txBody>
                    <a:bodyPr/>
                    <a:lstStyle/>
                    <a:p>
                      <a:r>
                        <a:t>0.17%</a:t>
                      </a:r>
                    </a:p>
                  </a:txBody>
                  <a:tcPr/>
                </a:tc>
                <a:extLst>
                  <a:ext uri="{0D108BD9-81ED-4DB2-BD59-A6C34878D82A}">
                    <a16:rowId xmlns:a16="http://schemas.microsoft.com/office/drawing/2014/main" val="10003"/>
                  </a:ext>
                </a:extLst>
              </a:tr>
              <a:tr h="242047">
                <a:tc>
                  <a:txBody>
                    <a:bodyPr/>
                    <a:lstStyle/>
                    <a:p>
                      <a:r>
                        <a:t>5</a:t>
                      </a:r>
                    </a:p>
                  </a:txBody>
                  <a:tcPr/>
                </a:tc>
                <a:tc>
                  <a:txBody>
                    <a:bodyPr/>
                    <a:lstStyle/>
                    <a:p>
                      <a:r>
                        <a:t>外语</a:t>
                      </a:r>
                    </a:p>
                  </a:txBody>
                  <a:tcPr/>
                </a:tc>
                <a:tc>
                  <a:txBody>
                    <a:bodyPr/>
                    <a:lstStyle/>
                    <a:p>
                      <a:r>
                        <a:t>3</a:t>
                      </a:r>
                    </a:p>
                  </a:txBody>
                  <a:tcPr/>
                </a:tc>
                <a:tc>
                  <a:txBody>
                    <a:bodyPr/>
                    <a:lstStyle/>
                    <a:p>
                      <a:r>
                        <a:t>0.07%</a:t>
                      </a:r>
                    </a:p>
                  </a:txBody>
                  <a:tcPr/>
                </a:tc>
                <a:extLst>
                  <a:ext uri="{0D108BD9-81ED-4DB2-BD59-A6C34878D82A}">
                    <a16:rowId xmlns:a16="http://schemas.microsoft.com/office/drawing/2014/main" val="10004"/>
                  </a:ext>
                </a:extLst>
              </a:tr>
              <a:tr h="242047">
                <a:tc>
                  <a:txBody>
                    <a:bodyPr/>
                    <a:lstStyle/>
                    <a:p>
                      <a:r>
                        <a:t>6</a:t>
                      </a:r>
                    </a:p>
                  </a:txBody>
                  <a:tcPr/>
                </a:tc>
                <a:tc>
                  <a:txBody>
                    <a:bodyPr/>
                    <a:lstStyle/>
                    <a:p>
                      <a:r>
                        <a:t>儿童</a:t>
                      </a:r>
                    </a:p>
                  </a:txBody>
                  <a:tcPr/>
                </a:tc>
                <a:tc>
                  <a:txBody>
                    <a:bodyPr/>
                    <a:lstStyle/>
                    <a:p>
                      <a:r>
                        <a:t>35</a:t>
                      </a:r>
                    </a:p>
                  </a:txBody>
                  <a:tcPr/>
                </a:tc>
                <a:tc>
                  <a:txBody>
                    <a:bodyPr/>
                    <a:lstStyle/>
                    <a:p>
                      <a:r>
                        <a:t>0.84%</a:t>
                      </a:r>
                    </a:p>
                  </a:txBody>
                  <a:tcPr/>
                </a:tc>
                <a:extLst>
                  <a:ext uri="{0D108BD9-81ED-4DB2-BD59-A6C34878D82A}">
                    <a16:rowId xmlns:a16="http://schemas.microsoft.com/office/drawing/2014/main" val="10005"/>
                  </a:ext>
                </a:extLst>
              </a:tr>
              <a:tr h="242047">
                <a:tc>
                  <a:txBody>
                    <a:bodyPr/>
                    <a:lstStyle/>
                    <a:p>
                      <a:r>
                        <a:t>7</a:t>
                      </a:r>
                    </a:p>
                  </a:txBody>
                  <a:tcPr/>
                </a:tc>
                <a:tc>
                  <a:txBody>
                    <a:bodyPr/>
                    <a:lstStyle/>
                    <a:p>
                      <a:r>
                        <a:t>健康养生</a:t>
                      </a:r>
                    </a:p>
                  </a:txBody>
                  <a:tcPr/>
                </a:tc>
                <a:tc>
                  <a:txBody>
                    <a:bodyPr/>
                    <a:lstStyle/>
                    <a:p>
                      <a:r>
                        <a:t>3</a:t>
                      </a:r>
                    </a:p>
                  </a:txBody>
                  <a:tcPr/>
                </a:tc>
                <a:tc>
                  <a:txBody>
                    <a:bodyPr/>
                    <a:lstStyle/>
                    <a:p>
                      <a:r>
                        <a:t>0.07%</a:t>
                      </a:r>
                    </a:p>
                  </a:txBody>
                  <a:tcPr/>
                </a:tc>
                <a:extLst>
                  <a:ext uri="{0D108BD9-81ED-4DB2-BD59-A6C34878D82A}">
                    <a16:rowId xmlns:a16="http://schemas.microsoft.com/office/drawing/2014/main" val="10006"/>
                  </a:ext>
                </a:extLst>
              </a:tr>
              <a:tr h="242047">
                <a:tc>
                  <a:txBody>
                    <a:bodyPr/>
                    <a:lstStyle/>
                    <a:p>
                      <a:r>
                        <a:t>8</a:t>
                      </a:r>
                    </a:p>
                  </a:txBody>
                  <a:tcPr/>
                </a:tc>
                <a:tc>
                  <a:txBody>
                    <a:bodyPr/>
                    <a:lstStyle/>
                    <a:p>
                      <a:r>
                        <a:t>商业财经</a:t>
                      </a:r>
                    </a:p>
                  </a:txBody>
                  <a:tcPr/>
                </a:tc>
                <a:tc>
                  <a:txBody>
                    <a:bodyPr/>
                    <a:lstStyle/>
                    <a:p>
                      <a:r>
                        <a:t>30</a:t>
                      </a:r>
                    </a:p>
                  </a:txBody>
                  <a:tcPr/>
                </a:tc>
                <a:tc>
                  <a:txBody>
                    <a:bodyPr/>
                    <a:lstStyle/>
                    <a:p>
                      <a:r>
                        <a:t>0.72%</a:t>
                      </a:r>
                    </a:p>
                  </a:txBody>
                  <a:tcPr/>
                </a:tc>
                <a:extLst>
                  <a:ext uri="{0D108BD9-81ED-4DB2-BD59-A6C34878D82A}">
                    <a16:rowId xmlns:a16="http://schemas.microsoft.com/office/drawing/2014/main" val="10007"/>
                  </a:ext>
                </a:extLst>
              </a:tr>
              <a:tr h="242047">
                <a:tc>
                  <a:txBody>
                    <a:bodyPr/>
                    <a:lstStyle/>
                    <a:p>
                      <a:r>
                        <a:t>9</a:t>
                      </a:r>
                    </a:p>
                  </a:txBody>
                  <a:tcPr/>
                </a:tc>
                <a:tc>
                  <a:txBody>
                    <a:bodyPr/>
                    <a:lstStyle/>
                    <a:p>
                      <a:r>
                        <a:t>历史</a:t>
                      </a:r>
                    </a:p>
                  </a:txBody>
                  <a:tcPr/>
                </a:tc>
                <a:tc>
                  <a:txBody>
                    <a:bodyPr/>
                    <a:lstStyle/>
                    <a:p>
                      <a:r>
                        <a:t>135</a:t>
                      </a:r>
                    </a:p>
                  </a:txBody>
                  <a:tcPr/>
                </a:tc>
                <a:tc>
                  <a:txBody>
                    <a:bodyPr/>
                    <a:lstStyle/>
                    <a:p>
                      <a:r>
                        <a:t>3.25%</a:t>
                      </a:r>
                    </a:p>
                  </a:txBody>
                  <a:tcPr/>
                </a:tc>
                <a:extLst>
                  <a:ext uri="{0D108BD9-81ED-4DB2-BD59-A6C34878D82A}">
                    <a16:rowId xmlns:a16="http://schemas.microsoft.com/office/drawing/2014/main" val="10008"/>
                  </a:ext>
                </a:extLst>
              </a:tr>
              <a:tr h="242047">
                <a:tc>
                  <a:txBody>
                    <a:bodyPr/>
                    <a:lstStyle/>
                    <a:p>
                      <a:r>
                        <a:t>10</a:t>
                      </a:r>
                    </a:p>
                  </a:txBody>
                  <a:tcPr/>
                </a:tc>
                <a:tc>
                  <a:txBody>
                    <a:bodyPr/>
                    <a:lstStyle/>
                    <a:p>
                      <a:r>
                        <a:t>情感生活</a:t>
                      </a:r>
                    </a:p>
                  </a:txBody>
                  <a:tcPr/>
                </a:tc>
                <a:tc>
                  <a:txBody>
                    <a:bodyPr/>
                    <a:lstStyle/>
                    <a:p>
                      <a:r>
                        <a:t>6</a:t>
                      </a:r>
                    </a:p>
                  </a:txBody>
                  <a:tcPr/>
                </a:tc>
                <a:tc>
                  <a:txBody>
                    <a:bodyPr/>
                    <a:lstStyle/>
                    <a:p>
                      <a:r>
                        <a:t>0.14%</a:t>
                      </a:r>
                    </a:p>
                  </a:txBody>
                  <a:tcPr/>
                </a:tc>
                <a:extLst>
                  <a:ext uri="{0D108BD9-81ED-4DB2-BD59-A6C34878D82A}">
                    <a16:rowId xmlns:a16="http://schemas.microsoft.com/office/drawing/2014/main" val="10009"/>
                  </a:ext>
                </a:extLst>
              </a:tr>
              <a:tr h="242047">
                <a:tc>
                  <a:txBody>
                    <a:bodyPr/>
                    <a:lstStyle/>
                    <a:p>
                      <a:r>
                        <a:t>12</a:t>
                      </a:r>
                    </a:p>
                  </a:txBody>
                  <a:tcPr/>
                </a:tc>
                <a:tc>
                  <a:txBody>
                    <a:bodyPr/>
                    <a:lstStyle/>
                    <a:p>
                      <a:r>
                        <a:t>相声评书</a:t>
                      </a:r>
                    </a:p>
                  </a:txBody>
                  <a:tcPr/>
                </a:tc>
                <a:tc>
                  <a:txBody>
                    <a:bodyPr/>
                    <a:lstStyle/>
                    <a:p>
                      <a:r>
                        <a:t>3</a:t>
                      </a:r>
                    </a:p>
                  </a:txBody>
                  <a:tcPr/>
                </a:tc>
                <a:tc>
                  <a:txBody>
                    <a:bodyPr/>
                    <a:lstStyle/>
                    <a:p>
                      <a:r>
                        <a:t>0.07%</a:t>
                      </a:r>
                    </a:p>
                  </a:txBody>
                  <a:tcPr/>
                </a:tc>
                <a:extLst>
                  <a:ext uri="{0D108BD9-81ED-4DB2-BD59-A6C34878D82A}">
                    <a16:rowId xmlns:a16="http://schemas.microsoft.com/office/drawing/2014/main" val="10010"/>
                  </a:ext>
                </a:extLst>
              </a:tr>
              <a:tr h="242047">
                <a:tc>
                  <a:txBody>
                    <a:bodyPr/>
                    <a:lstStyle/>
                    <a:p>
                      <a:r>
                        <a:t>13</a:t>
                      </a:r>
                    </a:p>
                  </a:txBody>
                  <a:tcPr/>
                </a:tc>
                <a:tc>
                  <a:txBody>
                    <a:bodyPr/>
                    <a:lstStyle/>
                    <a:p>
                      <a:r>
                        <a:t>个人成长</a:t>
                      </a:r>
                    </a:p>
                  </a:txBody>
                  <a:tcPr/>
                </a:tc>
                <a:tc>
                  <a:txBody>
                    <a:bodyPr/>
                    <a:lstStyle/>
                    <a:p>
                      <a:r>
                        <a:t>86</a:t>
                      </a:r>
                    </a:p>
                  </a:txBody>
                  <a:tcPr/>
                </a:tc>
                <a:tc>
                  <a:txBody>
                    <a:bodyPr/>
                    <a:lstStyle/>
                    <a:p>
                      <a:r>
                        <a:t>2.07%</a:t>
                      </a:r>
                    </a:p>
                  </a:txBody>
                  <a:tcPr/>
                </a:tc>
                <a:extLst>
                  <a:ext uri="{0D108BD9-81ED-4DB2-BD59-A6C34878D82A}">
                    <a16:rowId xmlns:a16="http://schemas.microsoft.com/office/drawing/2014/main" val="10011"/>
                  </a:ext>
                </a:extLst>
              </a:tr>
              <a:tr h="242047">
                <a:tc>
                  <a:txBody>
                    <a:bodyPr/>
                    <a:lstStyle/>
                    <a:p>
                      <a:r>
                        <a:t>15</a:t>
                      </a:r>
                    </a:p>
                  </a:txBody>
                  <a:tcPr/>
                </a:tc>
                <a:tc>
                  <a:txBody>
                    <a:bodyPr/>
                    <a:lstStyle/>
                    <a:p>
                      <a:r>
                        <a:t>广播剧</a:t>
                      </a:r>
                    </a:p>
                  </a:txBody>
                  <a:tcPr/>
                </a:tc>
                <a:tc>
                  <a:txBody>
                    <a:bodyPr/>
                    <a:lstStyle/>
                    <a:p>
                      <a:r>
                        <a:t>26</a:t>
                      </a:r>
                    </a:p>
                  </a:txBody>
                  <a:tcPr/>
                </a:tc>
                <a:tc>
                  <a:txBody>
                    <a:bodyPr/>
                    <a:lstStyle/>
                    <a:p>
                      <a:r>
                        <a:t>0.63%</a:t>
                      </a:r>
                    </a:p>
                  </a:txBody>
                  <a:tcPr/>
                </a:tc>
                <a:extLst>
                  <a:ext uri="{0D108BD9-81ED-4DB2-BD59-A6C34878D82A}">
                    <a16:rowId xmlns:a16="http://schemas.microsoft.com/office/drawing/2014/main" val="10012"/>
                  </a:ext>
                </a:extLst>
              </a:tr>
              <a:tr h="242047">
                <a:tc>
                  <a:txBody>
                    <a:bodyPr/>
                    <a:lstStyle/>
                    <a:p>
                      <a:r>
                        <a:t>23</a:t>
                      </a:r>
                    </a:p>
                  </a:txBody>
                  <a:tcPr/>
                </a:tc>
                <a:tc>
                  <a:txBody>
                    <a:bodyPr/>
                    <a:lstStyle/>
                    <a:p>
                      <a:r>
                        <a:t>影视</a:t>
                      </a:r>
                    </a:p>
                  </a:txBody>
                  <a:tcPr/>
                </a:tc>
                <a:tc>
                  <a:txBody>
                    <a:bodyPr/>
                    <a:lstStyle/>
                    <a:p>
                      <a:r>
                        <a:t>5</a:t>
                      </a:r>
                    </a:p>
                  </a:txBody>
                  <a:tcPr/>
                </a:tc>
                <a:tc>
                  <a:txBody>
                    <a:bodyPr/>
                    <a:lstStyle/>
                    <a:p>
                      <a:r>
                        <a:t>0.12%</a:t>
                      </a:r>
                    </a:p>
                  </a:txBody>
                  <a:tcPr/>
                </a:tc>
                <a:extLst>
                  <a:ext uri="{0D108BD9-81ED-4DB2-BD59-A6C34878D82A}">
                    <a16:rowId xmlns:a16="http://schemas.microsoft.com/office/drawing/2014/main" val="10013"/>
                  </a:ext>
                </a:extLst>
              </a:tr>
              <a:tr h="242047">
                <a:tc>
                  <a:txBody>
                    <a:bodyPr/>
                    <a:lstStyle/>
                    <a:p>
                      <a:r>
                        <a:t>24</a:t>
                      </a:r>
                    </a:p>
                  </a:txBody>
                  <a:tcPr/>
                </a:tc>
                <a:tc>
                  <a:txBody>
                    <a:bodyPr/>
                    <a:lstStyle/>
                    <a:p>
                      <a:r>
                        <a:t>二次元</a:t>
                      </a:r>
                    </a:p>
                  </a:txBody>
                  <a:tcPr/>
                </a:tc>
                <a:tc>
                  <a:txBody>
                    <a:bodyPr/>
                    <a:lstStyle/>
                    <a:p>
                      <a:r>
                        <a:t>44</a:t>
                      </a:r>
                    </a:p>
                  </a:txBody>
                  <a:tcPr/>
                </a:tc>
                <a:tc>
                  <a:txBody>
                    <a:bodyPr/>
                    <a:lstStyle/>
                    <a:p>
                      <a:r>
                        <a:t>1.06%</a:t>
                      </a:r>
                    </a:p>
                  </a:txBody>
                  <a:tcPr/>
                </a:tc>
                <a:extLst>
                  <a:ext uri="{0D108BD9-81ED-4DB2-BD59-A6C34878D82A}">
                    <a16:rowId xmlns:a16="http://schemas.microsoft.com/office/drawing/2014/main" val="10014"/>
                  </a:ext>
                </a:extLst>
              </a:tr>
              <a:tr h="242047">
                <a:tc>
                  <a:txBody>
                    <a:bodyPr/>
                    <a:lstStyle/>
                    <a:p>
                      <a:r>
                        <a:t>39</a:t>
                      </a:r>
                    </a:p>
                  </a:txBody>
                  <a:tcPr/>
                </a:tc>
                <a:tc>
                  <a:txBody>
                    <a:bodyPr/>
                    <a:lstStyle/>
                    <a:p>
                      <a:r>
                        <a:t>人文</a:t>
                      </a:r>
                    </a:p>
                  </a:txBody>
                  <a:tcPr/>
                </a:tc>
                <a:tc>
                  <a:txBody>
                    <a:bodyPr/>
                    <a:lstStyle/>
                    <a:p>
                      <a:r>
                        <a:t>51</a:t>
                      </a:r>
                    </a:p>
                  </a:txBody>
                  <a:tcPr/>
                </a:tc>
                <a:tc>
                  <a:txBody>
                    <a:bodyPr/>
                    <a:lstStyle/>
                    <a:p>
                      <a:r>
                        <a:t>1.23%</a:t>
                      </a:r>
                    </a:p>
                  </a:txBody>
                  <a:tcPr/>
                </a:tc>
                <a:extLst>
                  <a:ext uri="{0D108BD9-81ED-4DB2-BD59-A6C34878D82A}">
                    <a16:rowId xmlns:a16="http://schemas.microsoft.com/office/drawing/2014/main" val="10015"/>
                  </a:ext>
                </a:extLst>
              </a:tr>
              <a:tr h="242048">
                <a:tc>
                  <a:txBody>
                    <a:bodyPr/>
                    <a:lstStyle/>
                    <a:p>
                      <a:r>
                        <a:t>92</a:t>
                      </a:r>
                    </a:p>
                  </a:txBody>
                  <a:tcPr/>
                </a:tc>
                <a:tc>
                  <a:txBody>
                    <a:bodyPr/>
                    <a:lstStyle/>
                    <a:p>
                      <a:r>
                        <a:t>少儿素养</a:t>
                      </a:r>
                    </a:p>
                  </a:txBody>
                  <a:tcPr/>
                </a:tc>
                <a:tc>
                  <a:txBody>
                    <a:bodyPr/>
                    <a:lstStyle/>
                    <a:p>
                      <a:r>
                        <a:t>20</a:t>
                      </a:r>
                    </a:p>
                  </a:txBody>
                  <a:tcPr/>
                </a:tc>
                <a:tc>
                  <a:txBody>
                    <a:bodyPr/>
                    <a:lstStyle/>
                    <a:p>
                      <a:r>
                        <a:t>0.48%</a:t>
                      </a:r>
                    </a:p>
                  </a:txBody>
                  <a:tcPr/>
                </a:tc>
                <a:extLst>
                  <a:ext uri="{0D108BD9-81ED-4DB2-BD59-A6C34878D82A}">
                    <a16:rowId xmlns:a16="http://schemas.microsoft.com/office/drawing/2014/main" val="100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005840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tblGrid>
              <a:tr h="822960">
                <a:tc>
                  <a:txBody>
                    <a:bodyPr/>
                    <a:lstStyle/>
                    <a:p>
                      <a:r>
                        <a:t>变量</a:t>
                      </a:r>
                    </a:p>
                  </a:txBody>
                  <a:tcPr/>
                </a:tc>
                <a:tc>
                  <a:txBody>
                    <a:bodyPr/>
                    <a:lstStyle/>
                    <a:p>
                      <a:endParaRPr/>
                    </a:p>
                  </a:txBody>
                  <a:tcPr/>
                </a:tc>
                <a:tc>
                  <a:txBody>
                    <a:bodyPr/>
                    <a:lstStyle/>
                    <a:p>
                      <a:r>
                        <a:t>Mean</a:t>
                      </a:r>
                    </a:p>
                  </a:txBody>
                  <a:tcPr/>
                </a:tc>
                <a:tc>
                  <a:txBody>
                    <a:bodyPr/>
                    <a:lstStyle/>
                    <a:p>
                      <a:endParaRPr/>
                    </a:p>
                  </a:txBody>
                  <a:tcPr/>
                </a:tc>
                <a:tc>
                  <a:txBody>
                    <a:bodyPr/>
                    <a:lstStyle/>
                    <a:p>
                      <a:r>
                        <a:t>Std</a:t>
                      </a:r>
                    </a:p>
                  </a:txBody>
                  <a:tcPr/>
                </a:tc>
                <a:tc>
                  <a:txBody>
                    <a:bodyPr/>
                    <a:lstStyle/>
                    <a:p>
                      <a:endParaRPr/>
                    </a:p>
                  </a:txBody>
                  <a:tcPr/>
                </a:tc>
                <a:tc>
                  <a:txBody>
                    <a:bodyPr/>
                    <a:lstStyle/>
                    <a:p>
                      <a:r>
                        <a:t>Min</a:t>
                      </a:r>
                    </a:p>
                  </a:txBody>
                  <a:tcPr/>
                </a:tc>
                <a:tc>
                  <a:txBody>
                    <a:bodyPr/>
                    <a:lstStyle/>
                    <a:p>
                      <a:endParaRPr/>
                    </a:p>
                  </a:txBody>
                  <a:tcPr/>
                </a:tc>
                <a:tc>
                  <a:txBody>
                    <a:bodyPr/>
                    <a:lstStyle/>
                    <a:p>
                      <a:r>
                        <a:t>Q1</a:t>
                      </a:r>
                    </a:p>
                  </a:txBody>
                  <a:tcPr/>
                </a:tc>
                <a:tc>
                  <a:txBody>
                    <a:bodyPr/>
                    <a:lstStyle/>
                    <a:p>
                      <a:endParaRPr/>
                    </a:p>
                  </a:txBody>
                  <a:tcPr/>
                </a:tc>
                <a:tc>
                  <a:txBody>
                    <a:bodyPr/>
                    <a:lstStyle/>
                    <a:p>
                      <a:r>
                        <a:t>Median</a:t>
                      </a:r>
                    </a:p>
                  </a:txBody>
                  <a:tcPr/>
                </a:tc>
                <a:tc>
                  <a:txBody>
                    <a:bodyPr/>
                    <a:lstStyle/>
                    <a:p>
                      <a:r>
                        <a:t>Q3</a:t>
                      </a:r>
                    </a:p>
                  </a:txBody>
                  <a:tcPr/>
                </a:tc>
                <a:tc>
                  <a:txBody>
                    <a:bodyPr/>
                    <a:lstStyle/>
                    <a:p>
                      <a:endParaRPr/>
                    </a:p>
                  </a:txBody>
                  <a:tcPr/>
                </a:tc>
                <a:tc>
                  <a:txBody>
                    <a:bodyPr/>
                    <a:lstStyle/>
                    <a:p>
                      <a:r>
                        <a:t>Max</a:t>
                      </a:r>
                    </a:p>
                  </a:txBody>
                  <a:tcPr/>
                </a:tc>
                <a:tc>
                  <a:txBody>
                    <a:bodyPr/>
                    <a:lstStyle/>
                    <a:p>
                      <a:r>
                        <a:t>Count</a:t>
                      </a:r>
                    </a:p>
                  </a:txBody>
                  <a:tcPr/>
                </a:tc>
                <a:tc>
                  <a:txBody>
                    <a:bodyPr/>
                    <a:lstStyle/>
                    <a:p>
                      <a:endParaRPr/>
                    </a:p>
                  </a:txBody>
                  <a:tcPr/>
                </a:tc>
                <a:extLst>
                  <a:ext uri="{0D108BD9-81ED-4DB2-BD59-A6C34878D82A}">
                    <a16:rowId xmlns:a16="http://schemas.microsoft.com/office/drawing/2014/main" val="10000"/>
                  </a:ext>
                </a:extLst>
              </a:tr>
              <a:tr h="822960">
                <a:tc>
                  <a:txBody>
                    <a:bodyPr/>
                    <a:lstStyle/>
                    <a:p>
                      <a:r>
                        <a:t>uA</a:t>
                      </a:r>
                    </a:p>
                  </a:txBody>
                  <a:tcPr/>
                </a:tc>
                <a:tc>
                  <a:txBody>
                    <a:bodyPr/>
                    <a:lstStyle/>
                    <a:p>
                      <a:r>
                        <a:t>89.67</a:t>
                      </a:r>
                    </a:p>
                  </a:txBody>
                  <a:tcPr/>
                </a:tc>
                <a:tc>
                  <a:txBody>
                    <a:bodyPr/>
                    <a:lstStyle/>
                    <a:p>
                      <a:endParaRPr/>
                    </a:p>
                  </a:txBody>
                  <a:tcPr/>
                </a:tc>
                <a:tc>
                  <a:txBody>
                    <a:bodyPr/>
                    <a:lstStyle/>
                    <a:p>
                      <a:r>
                        <a:t>127.08</a:t>
                      </a:r>
                    </a:p>
                  </a:txBody>
                  <a:tcPr/>
                </a:tc>
                <a:tc>
                  <a:txBody>
                    <a:bodyPr/>
                    <a:lstStyle/>
                    <a:p>
                      <a:endParaRPr/>
                    </a:p>
                  </a:txBody>
                  <a:tcPr/>
                </a:tc>
                <a:tc>
                  <a:txBody>
                    <a:bodyPr/>
                    <a:lstStyle/>
                    <a:p>
                      <a:r>
                        <a:t>1</a:t>
                      </a:r>
                    </a:p>
                  </a:txBody>
                  <a:tcPr/>
                </a:tc>
                <a:tc>
                  <a:txBody>
                    <a:bodyPr/>
                    <a:lstStyle/>
                    <a:p>
                      <a:endParaRPr/>
                    </a:p>
                  </a:txBody>
                  <a:tcPr/>
                </a:tc>
                <a:tc>
                  <a:txBody>
                    <a:bodyPr/>
                    <a:lstStyle/>
                    <a:p>
                      <a:r>
                        <a:t>18</a:t>
                      </a:r>
                    </a:p>
                  </a:txBody>
                  <a:tcPr/>
                </a:tc>
                <a:tc>
                  <a:txBody>
                    <a:bodyPr/>
                    <a:lstStyle/>
                    <a:p>
                      <a:endParaRPr/>
                    </a:p>
                  </a:txBody>
                  <a:tcPr/>
                </a:tc>
                <a:tc>
                  <a:txBody>
                    <a:bodyPr/>
                    <a:lstStyle/>
                    <a:p>
                      <a:r>
                        <a:t>42</a:t>
                      </a:r>
                    </a:p>
                  </a:txBody>
                  <a:tcPr/>
                </a:tc>
                <a:tc>
                  <a:txBody>
                    <a:bodyPr/>
                    <a:lstStyle/>
                    <a:p>
                      <a:endParaRPr/>
                    </a:p>
                  </a:txBody>
                  <a:tcPr/>
                </a:tc>
                <a:tc>
                  <a:txBody>
                    <a:bodyPr/>
                    <a:lstStyle/>
                    <a:p>
                      <a:r>
                        <a:t>93</a:t>
                      </a:r>
                    </a:p>
                  </a:txBody>
                  <a:tcPr/>
                </a:tc>
                <a:tc>
                  <a:txBody>
                    <a:bodyPr/>
                    <a:lstStyle/>
                    <a:p>
                      <a:r>
                        <a:t>596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603165.14</a:t>
                      </a:r>
                    </a:p>
                  </a:txBody>
                  <a:tcPr/>
                </a:tc>
                <a:tc>
                  <a:txBody>
                    <a:bodyPr/>
                    <a:lstStyle/>
                    <a:p>
                      <a:endParaRPr/>
                    </a:p>
                  </a:txBody>
                  <a:tcPr/>
                </a:tc>
                <a:tc>
                  <a:txBody>
                    <a:bodyPr/>
                    <a:lstStyle/>
                    <a:p>
                      <a:r>
                        <a:t>1057262.87</a:t>
                      </a:r>
                    </a:p>
                  </a:txBody>
                  <a:tcPr/>
                </a:tc>
                <a:tc>
                  <a:txBody>
                    <a:bodyPr/>
                    <a:lstStyle/>
                    <a:p>
                      <a:endParaRPr/>
                    </a:p>
                  </a:txBody>
                  <a:tcPr/>
                </a:tc>
                <a:tc>
                  <a:txBody>
                    <a:bodyPr/>
                    <a:lstStyle/>
                    <a:p>
                      <a:r>
                        <a:t>57</a:t>
                      </a:r>
                    </a:p>
                  </a:txBody>
                  <a:tcPr/>
                </a:tc>
                <a:tc>
                  <a:txBody>
                    <a:bodyPr/>
                    <a:lstStyle/>
                    <a:p>
                      <a:endParaRPr/>
                    </a:p>
                  </a:txBody>
                  <a:tcPr/>
                </a:tc>
                <a:tc>
                  <a:txBody>
                    <a:bodyPr/>
                    <a:lstStyle/>
                    <a:p>
                      <a:r>
                        <a:t>68425.25</a:t>
                      </a:r>
                    </a:p>
                  </a:txBody>
                  <a:tcPr/>
                </a:tc>
                <a:tc>
                  <a:txBody>
                    <a:bodyPr/>
                    <a:lstStyle/>
                    <a:p>
                      <a:endParaRPr/>
                    </a:p>
                  </a:txBody>
                  <a:tcPr/>
                </a:tc>
                <a:tc>
                  <a:txBody>
                    <a:bodyPr/>
                    <a:lstStyle/>
                    <a:p>
                      <a:r>
                        <a:t>185665.5</a:t>
                      </a:r>
                    </a:p>
                  </a:txBody>
                  <a:tcPr/>
                </a:tc>
                <a:tc>
                  <a:txBody>
                    <a:bodyPr/>
                    <a:lstStyle/>
                    <a:p>
                      <a:endParaRPr/>
                    </a:p>
                  </a:txBody>
                  <a:tcPr/>
                </a:tc>
                <a:tc>
                  <a:txBody>
                    <a:bodyPr/>
                    <a:lstStyle/>
                    <a:p>
                      <a:r>
                        <a:t>850824</a:t>
                      </a:r>
                    </a:p>
                  </a:txBody>
                  <a:tcPr/>
                </a:tc>
                <a:tc>
                  <a:txBody>
                    <a:bodyPr/>
                    <a:lstStyle/>
                    <a:p>
                      <a:r>
                        <a:t>19131367</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2"/>
                  </a:ext>
                </a:extLst>
              </a:tr>
              <a:tr h="822960">
                <a:tc>
                  <a:txBody>
                    <a:bodyPr/>
                    <a:lstStyle/>
                    <a:p>
                      <a:r>
                        <a:t>uT</a:t>
                      </a:r>
                    </a:p>
                  </a:txBody>
                  <a:tcPr/>
                </a:tc>
                <a:tc>
                  <a:txBody>
                    <a:bodyPr/>
                    <a:lstStyle/>
                    <a:p>
                      <a:r>
                        <a:t>25010.63</a:t>
                      </a:r>
                    </a:p>
                  </a:txBody>
                  <a:tcPr/>
                </a:tc>
                <a:tc>
                  <a:txBody>
                    <a:bodyPr/>
                    <a:lstStyle/>
                    <a:p>
                      <a:endParaRPr/>
                    </a:p>
                  </a:txBody>
                  <a:tcPr/>
                </a:tc>
                <a:tc>
                  <a:txBody>
                    <a:bodyPr/>
                    <a:lstStyle/>
                    <a:p>
                      <a:r>
                        <a:t>42102.56</a:t>
                      </a:r>
                    </a:p>
                  </a:txBody>
                  <a:tcPr/>
                </a:tc>
                <a:tc>
                  <a:txBody>
                    <a:bodyPr/>
                    <a:lstStyle/>
                    <a:p>
                      <a:endParaRPr/>
                    </a:p>
                  </a:txBody>
                  <a:tcPr/>
                </a:tc>
                <a:tc>
                  <a:txBody>
                    <a:bodyPr/>
                    <a:lstStyle/>
                    <a:p>
                      <a:r>
                        <a:t>56</a:t>
                      </a:r>
                    </a:p>
                  </a:txBody>
                  <a:tcPr/>
                </a:tc>
                <a:tc>
                  <a:txBody>
                    <a:bodyPr/>
                    <a:lstStyle/>
                    <a:p>
                      <a:endParaRPr/>
                    </a:p>
                  </a:txBody>
                  <a:tcPr/>
                </a:tc>
                <a:tc>
                  <a:txBody>
                    <a:bodyPr/>
                    <a:lstStyle/>
                    <a:p>
                      <a:r>
                        <a:t>3579</a:t>
                      </a:r>
                    </a:p>
                  </a:txBody>
                  <a:tcPr/>
                </a:tc>
                <a:tc>
                  <a:txBody>
                    <a:bodyPr/>
                    <a:lstStyle/>
                    <a:p>
                      <a:endParaRPr/>
                    </a:p>
                  </a:txBody>
                  <a:tcPr/>
                </a:tc>
                <a:tc>
                  <a:txBody>
                    <a:bodyPr/>
                    <a:lstStyle/>
                    <a:p>
                      <a:r>
                        <a:t>10093</a:t>
                      </a:r>
                    </a:p>
                  </a:txBody>
                  <a:tcPr/>
                </a:tc>
                <a:tc>
                  <a:txBody>
                    <a:bodyPr/>
                    <a:lstStyle/>
                    <a:p>
                      <a:endParaRPr/>
                    </a:p>
                  </a:txBody>
                  <a:tcPr/>
                </a:tc>
                <a:tc>
                  <a:txBody>
                    <a:bodyPr/>
                    <a:lstStyle/>
                    <a:p>
                      <a:r>
                        <a:t>25087</a:t>
                      </a:r>
                    </a:p>
                  </a:txBody>
                  <a:tcPr/>
                </a:tc>
                <a:tc>
                  <a:txBody>
                    <a:bodyPr/>
                    <a:lstStyle/>
                    <a:p>
                      <a:r>
                        <a:t>244969</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3"/>
                  </a:ext>
                </a:extLst>
              </a:tr>
              <a:tr h="822960">
                <a:tc>
                  <a:txBody>
                    <a:bodyPr/>
                    <a:lstStyle/>
                    <a:p>
                      <a:r>
                        <a:t>uAG</a:t>
                      </a:r>
                    </a:p>
                  </a:txBody>
                  <a:tcPr/>
                </a:tc>
                <a:tc>
                  <a:txBody>
                    <a:bodyPr/>
                    <a:lstStyle/>
                    <a:p>
                      <a:r>
                        <a:t>12.42</a:t>
                      </a:r>
                    </a:p>
                  </a:txBody>
                  <a:tcPr/>
                </a:tc>
                <a:tc>
                  <a:txBody>
                    <a:bodyPr/>
                    <a:lstStyle/>
                    <a:p>
                      <a:endParaRPr/>
                    </a:p>
                  </a:txBody>
                  <a:tcPr/>
                </a:tc>
                <a:tc>
                  <a:txBody>
                    <a:bodyPr/>
                    <a:lstStyle/>
                    <a:p>
                      <a:r>
                        <a:t>1.84</a:t>
                      </a:r>
                    </a:p>
                  </a:txBody>
                  <a:tcPr/>
                </a:tc>
                <a:tc>
                  <a:txBody>
                    <a:bodyPr/>
                    <a:lstStyle/>
                    <a:p>
                      <a:endParaRPr/>
                    </a:p>
                  </a:txBody>
                  <a:tcPr/>
                </a:tc>
                <a:tc>
                  <a:txBody>
                    <a:bodyPr/>
                    <a:lstStyle/>
                    <a:p>
                      <a:r>
                        <a:t>-1</a:t>
                      </a:r>
                    </a:p>
                  </a:txBody>
                  <a:tcPr/>
                </a:tc>
                <a:tc>
                  <a:txBody>
                    <a:bodyPr/>
                    <a:lstStyle/>
                    <a:p>
                      <a:endParaRPr/>
                    </a:p>
                  </a:txBody>
                  <a:tcPr/>
                </a:tc>
                <a:tc>
                  <a:txBody>
                    <a:bodyPr/>
                    <a:lstStyle/>
                    <a:p>
                      <a:r>
                        <a:t>12</a:t>
                      </a:r>
                    </a:p>
                  </a:txBody>
                  <a:tcPr/>
                </a:tc>
                <a:tc>
                  <a:txBody>
                    <a:bodyPr/>
                    <a:lstStyle/>
                    <a:p>
                      <a:endParaRPr/>
                    </a:p>
                  </a:txBody>
                  <a:tcPr/>
                </a:tc>
                <a:tc>
                  <a:txBody>
                    <a:bodyPr/>
                    <a:lstStyle/>
                    <a:p>
                      <a:r>
                        <a:t>12</a:t>
                      </a:r>
                    </a:p>
                  </a:txBody>
                  <a:tcPr/>
                </a:tc>
                <a:tc>
                  <a:txBody>
                    <a:bodyPr/>
                    <a:lstStyle/>
                    <a:p>
                      <a:endParaRPr/>
                    </a:p>
                  </a:txBody>
                  <a:tcPr/>
                </a:tc>
                <a:tc>
                  <a:txBody>
                    <a:bodyPr/>
                    <a:lstStyle/>
                    <a:p>
                      <a:r>
                        <a:t>14</a:t>
                      </a:r>
                    </a:p>
                  </a:txBody>
                  <a:tcPr/>
                </a:tc>
                <a:tc>
                  <a:txBody>
                    <a:bodyPr/>
                    <a:lstStyle/>
                    <a:p>
                      <a:r>
                        <a:t>16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767944"/>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587828">
                <a:tc>
                  <a:txBody>
                    <a:bodyPr/>
                    <a:lstStyle/>
                    <a:p>
                      <a:r>
                        <a:t>变量</a:t>
                      </a:r>
                    </a:p>
                  </a:txBody>
                  <a:tcPr/>
                </a:tc>
                <a:tc>
                  <a:txBody>
                    <a:bodyPr/>
                    <a:lstStyle/>
                    <a:p>
                      <a:r>
                        <a:t>取值和占比</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587828">
                <a:tc>
                  <a:txBody>
                    <a:bodyPr/>
                    <a:lstStyle/>
                    <a:p>
                      <a:r>
                        <a:t>uP</a:t>
                      </a:r>
                    </a:p>
                  </a:txBody>
                  <a:tcPr/>
                </a:tc>
                <a:tc>
                  <a:txBody>
                    <a:bodyPr/>
                    <a:lstStyle/>
                    <a:p>
                      <a:r>
                        <a:t>0：未授予喜马拉雅荣誉认证</a:t>
                      </a:r>
                    </a:p>
                  </a:txBody>
                  <a:tcPr/>
                </a:tc>
                <a:tc>
                  <a:txBody>
                    <a:bodyPr/>
                    <a:lstStyle/>
                    <a:p>
                      <a:endParaRPr/>
                    </a:p>
                  </a:txBody>
                  <a:tcPr/>
                </a:tc>
                <a:tc>
                  <a:txBody>
                    <a:bodyPr/>
                    <a:lstStyle/>
                    <a:p>
                      <a:r>
                        <a:t>1：喜马拉雅官方荣誉主播认证</a:t>
                      </a:r>
                    </a:p>
                  </a:txBody>
                  <a:tcPr/>
                </a:tc>
                <a:tc>
                  <a:txBody>
                    <a:bodyPr/>
                    <a:lstStyle/>
                    <a:p>
                      <a:endParaRPr/>
                    </a:p>
                  </a:txBody>
                  <a:tcPr/>
                </a:tc>
                <a:extLst>
                  <a:ext uri="{0D108BD9-81ED-4DB2-BD59-A6C34878D82A}">
                    <a16:rowId xmlns:a16="http://schemas.microsoft.com/office/drawing/2014/main" val="10001"/>
                  </a:ext>
                </a:extLst>
              </a:tr>
              <a:tr h="587828">
                <a:tc>
                  <a:txBody>
                    <a:bodyPr/>
                    <a:lstStyle/>
                    <a:p>
                      <a:endParaRPr/>
                    </a:p>
                  </a:txBody>
                  <a:tcPr/>
                </a:tc>
                <a:tc>
                  <a:txBody>
                    <a:bodyPr/>
                    <a:lstStyle/>
                    <a:p>
                      <a:r>
                        <a:t>681</a:t>
                      </a:r>
                    </a:p>
                  </a:txBody>
                  <a:tcPr/>
                </a:tc>
                <a:tc>
                  <a:txBody>
                    <a:bodyPr/>
                    <a:lstStyle/>
                    <a:p>
                      <a:endParaRPr/>
                    </a:p>
                  </a:txBody>
                  <a:tcPr/>
                </a:tc>
                <a:tc>
                  <a:txBody>
                    <a:bodyPr/>
                    <a:lstStyle/>
                    <a:p>
                      <a:r>
                        <a:t>3929</a:t>
                      </a:r>
                    </a:p>
                  </a:txBody>
                  <a:tcPr/>
                </a:tc>
                <a:tc>
                  <a:txBody>
                    <a:bodyPr/>
                    <a:lstStyle/>
                    <a:p>
                      <a:endParaRPr/>
                    </a:p>
                  </a:txBody>
                  <a:tcPr/>
                </a:tc>
                <a:extLst>
                  <a:ext uri="{0D108BD9-81ED-4DB2-BD59-A6C34878D82A}">
                    <a16:rowId xmlns:a16="http://schemas.microsoft.com/office/drawing/2014/main" val="10002"/>
                  </a:ext>
                </a:extLst>
              </a:tr>
              <a:tr h="587828">
                <a:tc>
                  <a:txBody>
                    <a:bodyPr/>
                    <a:lstStyle/>
                    <a:p>
                      <a:endParaRPr/>
                    </a:p>
                  </a:txBody>
                  <a:tcPr/>
                </a:tc>
                <a:tc>
                  <a:txBody>
                    <a:bodyPr/>
                    <a:lstStyle/>
                    <a:p>
                      <a:r>
                        <a:t>14.77%</a:t>
                      </a:r>
                    </a:p>
                  </a:txBody>
                  <a:tcPr/>
                </a:tc>
                <a:tc>
                  <a:txBody>
                    <a:bodyPr/>
                    <a:lstStyle/>
                    <a:p>
                      <a:endParaRPr/>
                    </a:p>
                  </a:txBody>
                  <a:tcPr/>
                </a:tc>
                <a:tc>
                  <a:txBody>
                    <a:bodyPr/>
                    <a:lstStyle/>
                    <a:p>
                      <a:r>
                        <a:t>85.23%</a:t>
                      </a:r>
                    </a:p>
                  </a:txBody>
                  <a:tcPr/>
                </a:tc>
                <a:tc>
                  <a:txBody>
                    <a:bodyPr/>
                    <a:lstStyle/>
                    <a:p>
                      <a:endParaRPr/>
                    </a:p>
                  </a:txBody>
                  <a:tcPr/>
                </a:tc>
                <a:extLst>
                  <a:ext uri="{0D108BD9-81ED-4DB2-BD59-A6C34878D82A}">
                    <a16:rowId xmlns:a16="http://schemas.microsoft.com/office/drawing/2014/main" val="10003"/>
                  </a:ext>
                </a:extLst>
              </a:tr>
              <a:tr h="587828">
                <a:tc>
                  <a:txBody>
                    <a:bodyPr/>
                    <a:lstStyle/>
                    <a:p>
                      <a:r>
                        <a:t>uG</a:t>
                      </a:r>
                    </a:p>
                  </a:txBody>
                  <a:tcPr/>
                </a:tc>
                <a:tc>
                  <a:txBody>
                    <a:bodyPr/>
                    <a:lstStyle/>
                    <a:p>
                      <a:r>
                        <a:t>-1：不明</a:t>
                      </a:r>
                    </a:p>
                  </a:txBody>
                  <a:tcPr/>
                </a:tc>
                <a:tc>
                  <a:txBody>
                    <a:bodyPr/>
                    <a:lstStyle/>
                    <a:p>
                      <a:r>
                        <a:t>0：保密</a:t>
                      </a:r>
                    </a:p>
                  </a:txBody>
                  <a:tcPr/>
                </a:tc>
                <a:tc>
                  <a:txBody>
                    <a:bodyPr/>
                    <a:lstStyle/>
                    <a:p>
                      <a:r>
                        <a:t>1：男</a:t>
                      </a:r>
                    </a:p>
                  </a:txBody>
                  <a:tcPr/>
                </a:tc>
                <a:tc>
                  <a:txBody>
                    <a:bodyPr/>
                    <a:lstStyle/>
                    <a:p>
                      <a:r>
                        <a:t>2：女</a:t>
                      </a:r>
                    </a:p>
                  </a:txBody>
                  <a:tcPr/>
                </a:tc>
                <a:extLst>
                  <a:ext uri="{0D108BD9-81ED-4DB2-BD59-A6C34878D82A}">
                    <a16:rowId xmlns:a16="http://schemas.microsoft.com/office/drawing/2014/main" val="10004"/>
                  </a:ext>
                </a:extLst>
              </a:tr>
              <a:tr h="587828">
                <a:tc>
                  <a:txBody>
                    <a:bodyPr/>
                    <a:lstStyle/>
                    <a:p>
                      <a:endParaRPr/>
                    </a:p>
                  </a:txBody>
                  <a:tcPr/>
                </a:tc>
                <a:tc>
                  <a:txBody>
                    <a:bodyPr/>
                    <a:lstStyle/>
                    <a:p>
                      <a:r>
                        <a:t>109</a:t>
                      </a:r>
                    </a:p>
                  </a:txBody>
                  <a:tcPr/>
                </a:tc>
                <a:tc>
                  <a:txBody>
                    <a:bodyPr/>
                    <a:lstStyle/>
                    <a:p>
                      <a:r>
                        <a:t>1521</a:t>
                      </a:r>
                    </a:p>
                  </a:txBody>
                  <a:tcPr/>
                </a:tc>
                <a:tc>
                  <a:txBody>
                    <a:bodyPr/>
                    <a:lstStyle/>
                    <a:p>
                      <a:r>
                        <a:t>1803</a:t>
                      </a:r>
                    </a:p>
                  </a:txBody>
                  <a:tcPr/>
                </a:tc>
                <a:tc>
                  <a:txBody>
                    <a:bodyPr/>
                    <a:lstStyle/>
                    <a:p>
                      <a:r>
                        <a:t>1177</a:t>
                      </a:r>
                    </a:p>
                  </a:txBody>
                  <a:tcPr/>
                </a:tc>
                <a:extLst>
                  <a:ext uri="{0D108BD9-81ED-4DB2-BD59-A6C34878D82A}">
                    <a16:rowId xmlns:a16="http://schemas.microsoft.com/office/drawing/2014/main" val="10005"/>
                  </a:ext>
                </a:extLst>
              </a:tr>
              <a:tr h="587832">
                <a:tc>
                  <a:txBody>
                    <a:bodyPr/>
                    <a:lstStyle/>
                    <a:p>
                      <a:endParaRPr/>
                    </a:p>
                  </a:txBody>
                  <a:tcPr/>
                </a:tc>
                <a:tc>
                  <a:txBody>
                    <a:bodyPr/>
                    <a:lstStyle/>
                    <a:p>
                      <a:r>
                        <a:t>2.36%</a:t>
                      </a:r>
                    </a:p>
                  </a:txBody>
                  <a:tcPr/>
                </a:tc>
                <a:tc>
                  <a:txBody>
                    <a:bodyPr/>
                    <a:lstStyle/>
                    <a:p>
                      <a:r>
                        <a:t>32.99%</a:t>
                      </a:r>
                    </a:p>
                  </a:txBody>
                  <a:tcPr/>
                </a:tc>
                <a:tc>
                  <a:txBody>
                    <a:bodyPr/>
                    <a:lstStyle/>
                    <a:p>
                      <a:r>
                        <a:t>39.11%</a:t>
                      </a:r>
                    </a:p>
                  </a:txBody>
                  <a:tcPr/>
                </a:tc>
                <a:tc>
                  <a:txBody>
                    <a:bodyPr/>
                    <a:lstStyle/>
                    <a:p>
                      <a:r>
                        <a:t>25.53%</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822960">
                <a:tc>
                  <a:txBody>
                    <a:bodyPr/>
                    <a:lstStyle/>
                    <a:p>
                      <a:endParaRPr/>
                    </a:p>
                  </a:txBody>
                  <a:tcPr/>
                </a:tc>
                <a:tc>
                  <a:txBody>
                    <a:bodyPr/>
                    <a:lstStyle/>
                    <a:p>
                      <a:r>
                        <a:t>Vip</a:t>
                      </a:r>
                    </a:p>
                  </a:txBody>
                  <a:tcPr/>
                </a:tc>
                <a:tc>
                  <a:txBody>
                    <a:bodyPr/>
                    <a:lstStyle/>
                    <a:p>
                      <a:r>
                        <a:t>PP</a:t>
                      </a:r>
                    </a:p>
                  </a:txBody>
                  <a:tcPr/>
                </a:tc>
                <a:tc>
                  <a:txBody>
                    <a:bodyPr/>
                    <a:lstStyle/>
                    <a:p>
                      <a:r>
                        <a:t>tP</a:t>
                      </a:r>
                    </a:p>
                  </a:txBody>
                  <a:tcPr/>
                </a:tc>
                <a:tc>
                  <a:txBody>
                    <a:bodyPr/>
                    <a:lstStyle/>
                    <a:p>
                      <a:r>
                        <a:t>R</a:t>
                      </a:r>
                    </a:p>
                  </a:txBody>
                  <a:tcPr/>
                </a:tc>
                <a:extLst>
                  <a:ext uri="{0D108BD9-81ED-4DB2-BD59-A6C34878D82A}">
                    <a16:rowId xmlns:a16="http://schemas.microsoft.com/office/drawing/2014/main" val="10000"/>
                  </a:ext>
                </a:extLst>
              </a:tr>
              <a:tr h="822960">
                <a:tc>
                  <a:txBody>
                    <a:bodyPr/>
                    <a:lstStyle/>
                    <a:p>
                      <a:r>
                        <a:t>Vip</a:t>
                      </a:r>
                    </a:p>
                  </a:txBody>
                  <a:tcPr/>
                </a:tc>
                <a:tc>
                  <a:txBody>
                    <a:bodyPr/>
                    <a:lstStyle/>
                    <a:p>
                      <a:r>
                        <a:t>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822960">
                <a:tc>
                  <a:txBody>
                    <a:bodyPr/>
                    <a:lstStyle/>
                    <a:p>
                      <a:r>
                        <a:t>PP</a:t>
                      </a:r>
                    </a:p>
                  </a:txBody>
                  <a:tcPr/>
                </a:tc>
                <a:tc>
                  <a:txBody>
                    <a:bodyPr/>
                    <a:lstStyle/>
                    <a:p>
                      <a:r>
                        <a:t>-0.007</a:t>
                      </a:r>
                    </a:p>
                  </a:txBody>
                  <a:tcPr/>
                </a:tc>
                <a:tc>
                  <a:txBody>
                    <a:bodyPr/>
                    <a:lstStyle/>
                    <a:p>
                      <a:r>
                        <a:t>1</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822960">
                <a:tc>
                  <a:txBody>
                    <a:bodyPr/>
                    <a:lstStyle/>
                    <a:p>
                      <a:r>
                        <a:t>tP</a:t>
                      </a:r>
                    </a:p>
                  </a:txBody>
                  <a:tcPr/>
                </a:tc>
                <a:tc>
                  <a:txBody>
                    <a:bodyPr/>
                    <a:lstStyle/>
                    <a:p>
                      <a:r>
                        <a:t>-0.021</a:t>
                      </a:r>
                    </a:p>
                  </a:txBody>
                  <a:tcPr/>
                </a:tc>
                <a:tc>
                  <a:txBody>
                    <a:bodyPr/>
                    <a:lstStyle/>
                    <a:p>
                      <a:r>
                        <a:t>-0.094***</a:t>
                      </a:r>
                    </a:p>
                  </a:txBody>
                  <a:tcPr/>
                </a:tc>
                <a:tc>
                  <a:txBody>
                    <a:bodyPr/>
                    <a:lstStyle/>
                    <a:p>
                      <a:r>
                        <a:t>1</a:t>
                      </a:r>
                    </a:p>
                  </a:txBody>
                  <a:tcPr/>
                </a:tc>
                <a:tc>
                  <a:txBody>
                    <a:bodyPr/>
                    <a:lstStyle/>
                    <a:p>
                      <a:endParaRPr/>
                    </a:p>
                  </a:txBody>
                  <a:tcPr/>
                </a:tc>
                <a:extLst>
                  <a:ext uri="{0D108BD9-81ED-4DB2-BD59-A6C34878D82A}">
                    <a16:rowId xmlns:a16="http://schemas.microsoft.com/office/drawing/2014/main" val="10003"/>
                  </a:ext>
                </a:extLst>
              </a:tr>
              <a:tr h="822960">
                <a:tc>
                  <a:txBody>
                    <a:bodyPr/>
                    <a:lstStyle/>
                    <a:p>
                      <a:r>
                        <a:t>R</a:t>
                      </a:r>
                    </a:p>
                  </a:txBody>
                  <a:tcPr/>
                </a:tc>
                <a:tc>
                  <a:txBody>
                    <a:bodyPr/>
                    <a:lstStyle/>
                    <a:p>
                      <a:r>
                        <a:t>0.322***</a:t>
                      </a:r>
                    </a:p>
                  </a:txBody>
                  <a:tcPr/>
                </a:tc>
                <a:tc>
                  <a:txBody>
                    <a:bodyPr/>
                    <a:lstStyle/>
                    <a:p>
                      <a:r>
                        <a:t>-0.092***</a:t>
                      </a:r>
                    </a:p>
                  </a:txBody>
                  <a:tcPr/>
                </a:tc>
                <a:tc>
                  <a:txBody>
                    <a:bodyPr/>
                    <a:lstStyle/>
                    <a:p>
                      <a:r>
                        <a:t>-0.069***</a:t>
                      </a:r>
                    </a:p>
                  </a:txBody>
                  <a:tcPr/>
                </a:tc>
                <a:tc>
                  <a:txBody>
                    <a:bodyPr/>
                    <a:lstStyle/>
                    <a:p>
                      <a:r>
                        <a:t>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83210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-0.009***</a:t>
                      </a:r>
                    </a:p>
                  </a:txBody>
                  <a:tcPr/>
                </a:tc>
                <a:tc>
                  <a:txBody>
                    <a:bodyPr/>
                    <a:lstStyle/>
                    <a:p>
                      <a:r>
                        <a:t>0.001</a:t>
                      </a:r>
                    </a:p>
                  </a:txBody>
                  <a:tcPr/>
                </a:tc>
                <a:tc>
                  <a:txBody>
                    <a:bodyPr/>
                    <a:lstStyle/>
                    <a:p>
                      <a:r>
                        <a:t>-11.06</a:t>
                      </a:r>
                    </a:p>
                  </a:txBody>
                  <a:tcPr/>
                </a:tc>
                <a:tc>
                  <a:txBody>
                    <a:bodyPr/>
                    <a:lstStyle/>
                    <a:p>
                      <a:r>
                        <a:t>1.73</a:t>
                      </a:r>
                    </a:p>
                  </a:txBody>
                  <a:tcPr/>
                </a:tc>
                <a:tc>
                  <a:txBody>
                    <a:bodyPr/>
                    <a:lstStyle/>
                    <a:p>
                      <a:r>
                        <a:t>0.1962</a:t>
                      </a:r>
                    </a:p>
                  </a:txBody>
                  <a:tcPr/>
                </a:tc>
                <a:tc>
                  <a:txBody>
                    <a:bodyPr/>
                    <a:lstStyle/>
                    <a:p>
                      <a:r>
                        <a:t>94.73***</a:t>
                      </a:r>
                    </a:p>
                  </a:txBody>
                  <a:tcPr/>
                </a:tc>
                <a:tc>
                  <a:txBody>
                    <a:bodyPr/>
                    <a:lstStyle/>
                    <a:p>
                      <a:r>
                        <a:t>0.614***</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-0.51</a:t>
                      </a:r>
                    </a:p>
                  </a:txBody>
                  <a:tcPr/>
                </a:tc>
                <a:tc>
                  <a:txBody>
                    <a:bodyPr/>
                    <a:lstStyle/>
                    <a:p>
                      <a:r>
                        <a:t>2.15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-0.002***</a:t>
                      </a:r>
                    </a:p>
                  </a:txBody>
                  <a:tcPr/>
                </a:tc>
                <a:tc>
                  <a:txBody>
                    <a:bodyPr/>
                    <a:lstStyle/>
                    <a:p>
                      <a:r>
                        <a:t>0</a:t>
                      </a:r>
                    </a:p>
                  </a:txBody>
                  <a:tcPr/>
                </a:tc>
                <a:tc>
                  <a:txBody>
                    <a:bodyPr/>
                    <a:lstStyle/>
                    <a:p>
                      <a:r>
                        <a:t>-4.41</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2.05</a:t>
                      </a:r>
                    </a:p>
                  </a:txBody>
                  <a:tcPr/>
                </a:tc>
                <a:tc>
                  <a:txBody>
                    <a:bodyPr/>
                    <a:lstStyle/>
                    <a:p>
                      <a:r>
                        <a:t>2.27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-12.19</a:t>
                      </a:r>
                    </a:p>
                  </a:txBody>
                  <a:tcPr/>
                </a:tc>
                <a:tc>
                  <a:txBody>
                    <a:bodyPr/>
                    <a:lstStyle/>
                    <a:p>
                      <a:r>
                        <a:t>1.83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1.93</a:t>
                      </a:r>
                    </a:p>
                  </a:txBody>
                  <a:tcPr/>
                </a:tc>
                <a:tc>
                  <a:txBody>
                    <a:bodyPr/>
                    <a:lstStyle/>
                    <a:p>
                      <a:r>
                        <a:t>1.25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0.005</a:t>
                      </a:r>
                    </a:p>
                  </a:txBody>
                  <a:tcPr/>
                </a:tc>
                <a:tc>
                  <a:txBody>
                    <a:bodyPr/>
                    <a:lstStyle/>
                    <a:p>
                      <a:r>
                        <a:t>0.003</a:t>
                      </a:r>
                    </a:p>
                  </a:txBody>
                  <a:tcPr/>
                </a:tc>
                <a:tc>
                  <a:txBody>
                    <a:bodyPr/>
                    <a:lstStyle/>
                    <a:p>
                      <a:r>
                        <a:t>1.44</a:t>
                      </a:r>
                    </a:p>
                  </a:txBody>
                  <a:tcPr/>
                </a:tc>
                <a:tc>
                  <a:txBody>
                    <a:bodyPr/>
                    <a:lstStyle/>
                    <a:p>
                      <a:r>
                        <a:t>1.27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a:t>
                      </a:r>
                    </a:p>
                  </a:txBody>
                  <a:tcPr/>
                </a:tc>
                <a:tc>
                  <a:txBody>
                    <a:bodyPr/>
                    <a:lstStyle/>
                    <a:p>
                      <a:r>
                        <a:t>0</a:t>
                      </a:r>
                    </a:p>
                  </a:txBody>
                  <a:tcPr/>
                </a:tc>
                <a:tc>
                  <a:txBody>
                    <a:bodyPr/>
                    <a:lstStyle/>
                    <a:p>
                      <a:r>
                        <a:t>3.32</a:t>
                      </a:r>
                    </a:p>
                  </a:txBody>
                  <a:tcPr/>
                </a:tc>
                <a:tc>
                  <a:txBody>
                    <a:bodyPr/>
                    <a:lstStyle/>
                    <a:p>
                      <a:r>
                        <a:t>1.87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0.011***</a:t>
                      </a:r>
                    </a:p>
                  </a:txBody>
                  <a:tcPr/>
                </a:tc>
                <a:tc>
                  <a:txBody>
                    <a:bodyPr/>
                    <a:lstStyle/>
                    <a:p>
                      <a:r>
                        <a:t>0.002</a:t>
                      </a:r>
                    </a:p>
                  </a:txBody>
                  <a:tcPr/>
                </a:tc>
                <a:tc>
                  <a:txBody>
                    <a:bodyPr/>
                    <a:lstStyle/>
                    <a:p>
                      <a:r>
                        <a:t>5.4</a:t>
                      </a:r>
                    </a:p>
                  </a:txBody>
                  <a:tcPr/>
                </a:tc>
                <a:tc>
                  <a:txBody>
                    <a:bodyPr/>
                    <a:lstStyle/>
                    <a:p>
                      <a:r>
                        <a:t>1.65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4.16</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0.05***</a:t>
                      </a:r>
                    </a:p>
                  </a:txBody>
                  <a:tcPr/>
                </a:tc>
                <a:tc>
                  <a:txBody>
                    <a:bodyPr/>
                    <a:lstStyle/>
                    <a:p>
                      <a:r>
                        <a:t>0.004</a:t>
                      </a:r>
                    </a:p>
                  </a:txBody>
                  <a:tcPr/>
                </a:tc>
                <a:tc>
                  <a:txBody>
                    <a:bodyPr/>
                    <a:lstStyle/>
                    <a:p>
                      <a:r>
                        <a:t>13.15</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-0.005</a:t>
                      </a:r>
                    </a:p>
                  </a:txBody>
                  <a:tcPr/>
                </a:tc>
                <a:tc>
                  <a:txBody>
                    <a:bodyPr/>
                    <a:lstStyle/>
                    <a:p>
                      <a:r>
                        <a:t>0.009</a:t>
                      </a:r>
                    </a:p>
                  </a:txBody>
                  <a:tcPr/>
                </a:tc>
                <a:tc>
                  <a:txBody>
                    <a:bodyPr/>
                    <a:lstStyle/>
                    <a:p>
                      <a:r>
                        <a:t>-0.56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知识付费平台研究聚焦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主要聚焦用户满意度影响因素，如宗利永、夏子惠以知乎 live 为代表的订阅式平台用户评论为对象研究。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对移动音频创作平台（如喜马拉雅、懒人听书）研究少，已有研究多针对在线音频平台营销策略等案例讨论。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知识付费产品价值研究</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通过构建模型、分析流程和内容分析等方式研究价值形成机制。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知识付费行为其他影响研究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部分研究探讨用户交互、学习行为等对知识付费行为的影响。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知识付费平台用户留存与流失研究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学者将用户留存率作为判断产品价值重要标准，不同行业对此有深入探讨。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研究方法多样，包括机器学习等技术预测流失几率，也有从用户层面分析流失原因。</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免费增值模式研究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知识付费平台的免费增值策略研究几乎没有，本研究对其概念进行整理。</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现有研究对免费增值模式下的付费转化率或用户留存率涉及少，本研究将区分免费增值与免费试用并进行相关研究。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研究假设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H1：收费节点对专辑付费转化率有显著正向影响。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H2：章节价格对专辑付费转化率有显著负向影响。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 H3：支持VIP免费对专辑付费转化率有显著正向影响。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5948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028700">
                <a:tc>
                  <a:txBody>
                    <a:bodyPr/>
                    <a:lstStyle/>
                    <a:p>
                      <a:r>
                        <a:t>解释变量</a:t>
                      </a:r>
                    </a:p>
                  </a:txBody>
                  <a:tcPr/>
                </a:tc>
                <a:tc>
                  <a:txBody>
                    <a:bodyPr/>
                    <a:lstStyle/>
                    <a:p>
                      <a:r>
                        <a:t>假设</a:t>
                      </a:r>
                    </a:p>
                  </a:txBody>
                  <a:tcPr/>
                </a:tc>
                <a:extLst>
                  <a:ext uri="{0D108BD9-81ED-4DB2-BD59-A6C34878D82A}">
                    <a16:rowId xmlns:a16="http://schemas.microsoft.com/office/drawing/2014/main" val="10000"/>
                  </a:ext>
                </a:extLst>
              </a:tr>
              <a:tr h="1028700">
                <a:tc>
                  <a:txBody>
                    <a:bodyPr/>
                    <a:lstStyle/>
                    <a:p>
                      <a:r>
                        <a:t> () </a:t>
                      </a:r>
                    </a:p>
                  </a:txBody>
                  <a:tcPr/>
                </a:tc>
                <a:tc>
                  <a:txBody>
                    <a:bodyPr/>
                    <a:lstStyle/>
                    <a:p>
                      <a:r>
                        <a:t>H1：收费节点对专辑收费节点处的用户留存率即付费转化率具有显著的正向影响</a:t>
                      </a:r>
                    </a:p>
                  </a:txBody>
                  <a:tcPr/>
                </a:tc>
                <a:extLst>
                  <a:ext uri="{0D108BD9-81ED-4DB2-BD59-A6C34878D82A}">
                    <a16:rowId xmlns:a16="http://schemas.microsoft.com/office/drawing/2014/main" val="10001"/>
                  </a:ext>
                </a:extLst>
              </a:tr>
              <a:tr h="1028700">
                <a:tc>
                  <a:txBody>
                    <a:bodyPr/>
                    <a:lstStyle/>
                    <a:p>
                      <a:r>
                        <a:t> () </a:t>
                      </a:r>
                    </a:p>
                  </a:txBody>
                  <a:tcPr/>
                </a:tc>
                <a:tc>
                  <a:txBody>
                    <a:bodyPr/>
                    <a:lstStyle/>
                    <a:p>
                      <a:r>
                        <a:t>H2：章节价格对专辑收费节点处的用户留存率即付费转化率具有显著的负向影响</a:t>
                      </a:r>
                    </a:p>
                  </a:txBody>
                  <a:tcPr/>
                </a:tc>
                <a:extLst>
                  <a:ext uri="{0D108BD9-81ED-4DB2-BD59-A6C34878D82A}">
                    <a16:rowId xmlns:a16="http://schemas.microsoft.com/office/drawing/2014/main" val="10002"/>
                  </a:ext>
                </a:extLst>
              </a:tr>
              <a:tr h="1028700">
                <a:tc>
                  <a:txBody>
                    <a:bodyPr/>
                    <a:lstStyle/>
                    <a:p>
                      <a:r>
                        <a:t> () </a:t>
                      </a:r>
                    </a:p>
                  </a:txBody>
                  <a:tcPr/>
                </a:tc>
                <a:tc>
                  <a:txBody>
                    <a:bodyPr/>
                    <a:lstStyle/>
                    <a:p>
                      <a:r>
                        <a:t>H3：支持VIP免费对专辑收费节点处的用户留存率即付费转化率具有显著的正向影响。</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1-rId25-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研究背景</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研究目的</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研究综述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研究假设</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数据与样本</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变量定义</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结论与分析</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实证研究类v3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6-rId30-image8.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56692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822960">
                <a:tc>
                  <a:txBody>
                    <a:bodyPr/>
                    <a:lstStyle/>
                    <a:p>
                      <a:endParaRPr/>
                    </a:p>
                  </a:txBody>
                  <a:tcPr/>
                </a:tc>
                <a:tc>
                  <a:txBody>
                    <a:bodyPr/>
                    <a:lstStyle/>
                    <a:p>
                      <a:r>
                        <a:t>G1(0)</a:t>
                      </a:r>
                    </a:p>
                  </a:txBody>
                  <a:tcPr/>
                </a:tc>
                <a:tc>
                  <a:txBody>
                    <a:bodyPr/>
                    <a:lstStyle/>
                    <a:p>
                      <a:r>
                        <a:t>Mean1</a:t>
                      </a:r>
                    </a:p>
                  </a:txBody>
                  <a:tcPr/>
                </a:tc>
                <a:tc>
                  <a:txBody>
                    <a:bodyPr/>
                    <a:lstStyle/>
                    <a:p>
                      <a:r>
                        <a:t>G1(1)</a:t>
                      </a:r>
                    </a:p>
                  </a:txBody>
                  <a:tcPr/>
                </a:tc>
                <a:tc>
                  <a:txBody>
                    <a:bodyPr/>
                    <a:lstStyle/>
                    <a:p>
                      <a:r>
                        <a:t>Mean2</a:t>
                      </a:r>
                    </a:p>
                  </a:txBody>
                  <a:tcPr/>
                </a:tc>
                <a:tc>
                  <a:txBody>
                    <a:bodyPr/>
                    <a:lstStyle/>
                    <a:p>
                      <a:r>
                        <a:t>MeanDiff</a:t>
                      </a:r>
                    </a:p>
                  </a:txBody>
                  <a:tcPr/>
                </a:tc>
                <a:tc>
                  <a:txBody>
                    <a:bodyPr/>
                    <a:lstStyle/>
                    <a:p>
                      <a:r>
                        <a:t>p-Value</a:t>
                      </a:r>
                    </a:p>
                  </a:txBody>
                  <a:tcPr/>
                </a:tc>
                <a:tc>
                  <a:txBody>
                    <a:bodyPr/>
                    <a:lstStyle/>
                    <a:p>
                      <a:r>
                        <a:t>方差齐次检验</a:t>
                      </a:r>
                    </a:p>
                  </a:txBody>
                  <a:tcPr/>
                </a:tc>
                <a:extLst>
                  <a:ext uri="{0D108BD9-81ED-4DB2-BD59-A6C34878D82A}">
                    <a16:rowId xmlns:a16="http://schemas.microsoft.com/office/drawing/2014/main" val="10000"/>
                  </a:ext>
                </a:extLst>
              </a:tr>
              <a:tr h="822960">
                <a:tc>
                  <a:txBody>
                    <a:bodyPr/>
                    <a:lstStyle/>
                    <a:p>
                      <a:r>
                        <a:t>uA</a:t>
                      </a:r>
                    </a:p>
                  </a:txBody>
                  <a:tcPr/>
                </a:tc>
                <a:tc>
                  <a:txBody>
                    <a:bodyPr/>
                    <a:lstStyle/>
                    <a:p>
                      <a:r>
                        <a:t>2336</a:t>
                      </a:r>
                    </a:p>
                  </a:txBody>
                  <a:tcPr/>
                </a:tc>
                <a:tc>
                  <a:txBody>
                    <a:bodyPr/>
                    <a:lstStyle/>
                    <a:p>
                      <a:r>
                        <a:t>80.13</a:t>
                      </a:r>
                    </a:p>
                  </a:txBody>
                  <a:tcPr/>
                </a:tc>
                <a:tc>
                  <a:txBody>
                    <a:bodyPr/>
                    <a:lstStyle/>
                    <a:p>
                      <a:r>
                        <a:t>2274</a:t>
                      </a:r>
                    </a:p>
                  </a:txBody>
                  <a:tcPr/>
                </a:tc>
                <a:tc>
                  <a:txBody>
                    <a:bodyPr/>
                    <a:lstStyle/>
                    <a:p>
                      <a:r>
                        <a:t>99.47</a:t>
                      </a:r>
                    </a:p>
                  </a:txBody>
                  <a:tcPr/>
                </a:tc>
                <a:tc>
                  <a:txBody>
                    <a:bodyPr/>
                    <a:lstStyle/>
                    <a:p>
                      <a:r>
                        <a:t>-19.34</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2336</a:t>
                      </a:r>
                    </a:p>
                  </a:txBody>
                  <a:tcPr/>
                </a:tc>
                <a:tc>
                  <a:txBody>
                    <a:bodyPr/>
                    <a:lstStyle/>
                    <a:p>
                      <a:r>
                        <a:t>4.30E+05</a:t>
                      </a:r>
                    </a:p>
                  </a:txBody>
                  <a:tcPr/>
                </a:tc>
                <a:tc>
                  <a:txBody>
                    <a:bodyPr/>
                    <a:lstStyle/>
                    <a:p>
                      <a:r>
                        <a:t>2274</a:t>
                      </a:r>
                    </a:p>
                  </a:txBody>
                  <a:tcPr/>
                </a:tc>
                <a:tc>
                  <a:txBody>
                    <a:bodyPr/>
                    <a:lstStyle/>
                    <a:p>
                      <a:r>
                        <a:t>7.80E+05</a:t>
                      </a:r>
                    </a:p>
                  </a:txBody>
                  <a:tcPr/>
                </a:tc>
                <a:tc>
                  <a:txBody>
                    <a:bodyPr/>
                    <a:lstStyle/>
                    <a:p>
                      <a:r>
                        <a:t>-350000</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2"/>
                  </a:ext>
                </a:extLst>
              </a:tr>
              <a:tr h="822960">
                <a:tc>
                  <a:txBody>
                    <a:bodyPr/>
                    <a:lstStyle/>
                    <a:p>
                      <a:r>
                        <a:t>uP</a:t>
                      </a:r>
                    </a:p>
                  </a:txBody>
                  <a:tcPr/>
                </a:tc>
                <a:tc>
                  <a:txBody>
                    <a:bodyPr/>
                    <a:lstStyle/>
                    <a:p>
                      <a:r>
                        <a:t>2336</a:t>
                      </a:r>
                    </a:p>
                  </a:txBody>
                  <a:tcPr/>
                </a:tc>
                <a:tc>
                  <a:txBody>
                    <a:bodyPr/>
                    <a:lstStyle/>
                    <a:p>
                      <a:r>
                        <a:t>0.83</a:t>
                      </a:r>
                    </a:p>
                  </a:txBody>
                  <a:tcPr/>
                </a:tc>
                <a:tc>
                  <a:txBody>
                    <a:bodyPr/>
                    <a:lstStyle/>
                    <a:p>
                      <a:r>
                        <a:t>2274</a:t>
                      </a:r>
                    </a:p>
                  </a:txBody>
                  <a:tcPr/>
                </a:tc>
                <a:tc>
                  <a:txBody>
                    <a:bodyPr/>
                    <a:lstStyle/>
                    <a:p>
                      <a:r>
                        <a:t>0.875</a:t>
                      </a:r>
                    </a:p>
                  </a:txBody>
                  <a:tcPr/>
                </a:tc>
                <a:tc>
                  <a:txBody>
                    <a:bodyPr/>
                    <a:lstStyle/>
                    <a:p>
                      <a:r>
                        <a:t>-0.045</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3"/>
                  </a:ext>
                </a:extLst>
              </a:tr>
              <a:tr h="822960">
                <a:tc>
                  <a:txBody>
                    <a:bodyPr/>
                    <a:lstStyle/>
                    <a:p>
                      <a:r>
                        <a:t>UpF</a:t>
                      </a:r>
                    </a:p>
                  </a:txBody>
                  <a:tcPr/>
                </a:tc>
                <a:tc>
                  <a:txBody>
                    <a:bodyPr/>
                    <a:lstStyle/>
                    <a:p>
                      <a:r>
                        <a:t>2336</a:t>
                      </a:r>
                    </a:p>
                  </a:txBody>
                  <a:tcPr/>
                </a:tc>
                <a:tc>
                  <a:txBody>
                    <a:bodyPr/>
                    <a:lstStyle/>
                    <a:p>
                      <a:r>
                        <a:t>1.17</a:t>
                      </a:r>
                    </a:p>
                  </a:txBody>
                  <a:tcPr/>
                </a:tc>
                <a:tc>
                  <a:txBody>
                    <a:bodyPr/>
                    <a:lstStyle/>
                    <a:p>
                      <a:r>
                        <a:t>2274</a:t>
                      </a:r>
                    </a:p>
                  </a:txBody>
                  <a:tcPr/>
                </a:tc>
                <a:tc>
                  <a:txBody>
                    <a:bodyPr/>
                    <a:lstStyle/>
                    <a:p>
                      <a:r>
                        <a:t>0.97</a:t>
                      </a:r>
                    </a:p>
                  </a:txBody>
                  <a:tcPr/>
                </a:tc>
                <a:tc>
                  <a:txBody>
                    <a:bodyPr/>
                    <a:lstStyle/>
                    <a:p>
                      <a:r>
                        <a:t>0.2</a:t>
                      </a:r>
                    </a:p>
                  </a:txBody>
                  <a:tcPr/>
                </a:tc>
                <a:tc>
                  <a:txBody>
                    <a:bodyPr/>
                    <a:lstStyle/>
                    <a:p>
                      <a:r>
                        <a:t>0.000***</a:t>
                      </a:r>
                    </a:p>
                  </a:txBody>
                  <a:tcPr/>
                </a:tc>
                <a:tc>
                  <a:txBody>
                    <a:bodyPr/>
                    <a:lstStyle/>
                    <a:p>
                      <a:r>
                        <a:t>sd(0)&amp;gt; sd(1)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针对H1与模型结果不一致，通过散点图及方差分析探究原因，先进行付费转化率与收费节点简单线性回归并画二维散点图，发现不同收费节点位置专辑付费转化率差异情况。</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 方差齐性检验结果：两部分专辑样本量相近，区①专辑所属主播已发布专辑数均值比其余主播多，在0.01显著性水平支持该结论 。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数据维度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喜马拉雅FM数据分用户、专辑、声音三个维度。</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用户分类</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用户分为主播与普通用户。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专辑特点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专辑是生态纽带，由不等数量声音组成，内容符主题，直播音频可存为声音。</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筛选规则</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以完结专辑为清洗对象，去除未完结的。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筛选PUGC及PGC专辑，过滤普通用户上传的。</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除去直播宣传专辑。</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筛选编号且属免费增值模式的专辑。</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5. 清洗方法</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展示原始与清洗后数据集规模（见图3-1）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028700">
                <a:tc>
                  <a:txBody>
                    <a:bodyPr/>
                    <a:lstStyle/>
                    <a:p>
                      <a:r>
                        <a:t>研究平台</a:t>
                      </a:r>
                    </a:p>
                  </a:txBody>
                  <a:tcPr/>
                </a:tc>
                <a:tc>
                  <a:txBody>
                    <a:bodyPr/>
                    <a:lstStyle/>
                    <a:p>
                      <a:r>
                        <a:t>数据源</a:t>
                      </a:r>
                    </a:p>
                  </a:txBody>
                  <a:tcPr/>
                </a:tc>
                <a:tc>
                  <a:txBody>
                    <a:bodyPr/>
                    <a:lstStyle/>
                    <a:p>
                      <a:r>
                        <a:t>URL</a:t>
                      </a:r>
                    </a:p>
                  </a:txBody>
                  <a:tcPr/>
                </a:tc>
                <a:extLst>
                  <a:ext uri="{0D108BD9-81ED-4DB2-BD59-A6C34878D82A}">
                    <a16:rowId xmlns:a16="http://schemas.microsoft.com/office/drawing/2014/main" val="10000"/>
                  </a:ext>
                </a:extLst>
              </a:tr>
              <a:tr h="1028700">
                <a:tc>
                  <a:txBody>
                    <a:bodyPr/>
                    <a:lstStyle/>
                    <a:p>
                      <a:r>
                        <a:t>喜马拉雅FM</a:t>
                      </a:r>
                    </a:p>
                  </a:txBody>
                  <a:tcPr/>
                </a:tc>
                <a:tc>
                  <a:txBody>
                    <a:bodyPr/>
                    <a:lstStyle/>
                    <a:p>
                      <a:r>
                        <a:t>电脑端网页版</a:t>
                      </a:r>
                    </a:p>
                  </a:txBody>
                  <a:tcPr/>
                </a:tc>
                <a:tc>
                  <a:txBody>
                    <a:bodyPr/>
                    <a:lstStyle/>
                    <a:p>
                      <a:r>
                        <a:t>https://www.ximalaya.com</a:t>
                      </a:r>
                    </a:p>
                  </a:txBody>
                  <a:tcPr/>
                </a:tc>
                <a:extLst>
                  <a:ext uri="{0D108BD9-81ED-4DB2-BD59-A6C34878D82A}">
                    <a16:rowId xmlns:a16="http://schemas.microsoft.com/office/drawing/2014/main" val="10001"/>
                  </a:ext>
                </a:extLst>
              </a:tr>
              <a:tr h="1028700">
                <a:tc>
                  <a:txBody>
                    <a:bodyPr/>
                    <a:lstStyle/>
                    <a:p>
                      <a:endParaRPr/>
                    </a:p>
                  </a:txBody>
                  <a:tcPr/>
                </a:tc>
                <a:tc>
                  <a:txBody>
                    <a:bodyPr/>
                    <a:lstStyle/>
                    <a:p>
                      <a:r>
                        <a:t>手机端网页版</a:t>
                      </a:r>
                    </a:p>
                  </a:txBody>
                  <a:tcPr/>
                </a:tc>
                <a:tc>
                  <a:txBody>
                    <a:bodyPr/>
                    <a:lstStyle/>
                    <a:p>
                      <a:r>
                        <a:t>https://m.ximalaya.com</a:t>
                      </a:r>
                    </a:p>
                  </a:txBody>
                  <a:tcPr/>
                </a:tc>
                <a:extLst>
                  <a:ext uri="{0D108BD9-81ED-4DB2-BD59-A6C34878D82A}">
                    <a16:rowId xmlns:a16="http://schemas.microsoft.com/office/drawing/2014/main" val="10002"/>
                  </a:ext>
                </a:extLst>
              </a:tr>
              <a:tr h="1028700">
                <a:tc>
                  <a:txBody>
                    <a:bodyPr/>
                    <a:lstStyle/>
                    <a:p>
                      <a:endParaRPr/>
                    </a:p>
                  </a:txBody>
                  <a:tcPr/>
                </a:tc>
                <a:tc>
                  <a:txBody>
                    <a:bodyPr/>
                    <a:lstStyle/>
                    <a:p>
                      <a:r>
                        <a:t>APP</a:t>
                      </a:r>
                    </a:p>
                  </a:txBody>
                  <a:tcPr/>
                </a:tc>
                <a:tc>
                  <a:txBody>
                    <a:bodyPr/>
                    <a:lstStyle/>
                    <a:p>
                      <a:r>
                        <a:t>https://mobile.ximalaya.com</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3-rId23-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2-rId24-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295019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514350">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extLst>
                  <a:ext uri="{0D108BD9-81ED-4DB2-BD59-A6C34878D82A}">
                    <a16:rowId xmlns:a16="http://schemas.microsoft.com/office/drawing/2014/main" val="10000"/>
                  </a:ext>
                </a:extLst>
              </a:tr>
              <a:tr h="514350">
                <a:tc>
                  <a:txBody>
                    <a:bodyPr/>
                    <a:lstStyle/>
                    <a:p>
                      <a:r>
                        <a:t>R</a:t>
                      </a:r>
                    </a:p>
                  </a:txBody>
                  <a:tcPr/>
                </a:tc>
                <a:tc>
                  <a:txBody>
                    <a:bodyPr/>
                    <a:lstStyle/>
                    <a:p>
                      <a:r>
                        <a:t>float</a:t>
                      </a:r>
                    </a:p>
                  </a:txBody>
                  <a:tcPr/>
                </a:tc>
                <a:tc>
                  <a:txBody>
                    <a:bodyPr/>
                    <a:lstStyle/>
                    <a:p>
                      <a:r>
                        <a:t>收费节点的用户留存率；首个收费的章节播放量与最后一个免费章节播放量的比值，%。</a:t>
                      </a:r>
                    </a:p>
                  </a:txBody>
                  <a:tcPr/>
                </a:tc>
                <a:tc>
                  <a:txBody>
                    <a:bodyPr/>
                    <a:lstStyle/>
                    <a:p>
                      <a:endParaRPr/>
                    </a:p>
                  </a:txBody>
                  <a:tcPr/>
                </a:tc>
                <a:extLst>
                  <a:ext uri="{0D108BD9-81ED-4DB2-BD59-A6C34878D82A}">
                    <a16:rowId xmlns:a16="http://schemas.microsoft.com/office/drawing/2014/main" val="10001"/>
                  </a:ext>
                </a:extLst>
              </a:tr>
              <a:tr h="514350">
                <a:tc>
                  <a:txBody>
                    <a:bodyPr/>
                    <a:lstStyle/>
                    <a:p>
                      <a:r>
                        <a:t>AvgR</a:t>
                      </a:r>
                    </a:p>
                  </a:txBody>
                  <a:tcPr/>
                </a:tc>
                <a:tc>
                  <a:txBody>
                    <a:bodyPr/>
                    <a:lstStyle/>
                    <a:p>
                      <a:r>
                        <a:t>float</a:t>
                      </a:r>
                    </a:p>
                  </a:txBody>
                  <a:tcPr/>
                </a:tc>
                <a:tc>
                  <a:txBody>
                    <a:bodyPr/>
                    <a:lstStyle/>
                    <a:p>
                      <a:r>
                        <a:t> (  (last/first)，首尾声音的留存率开n-1次方，其中n为声音数；</a:t>
                      </a:r>
                    </a:p>
                  </a:txBody>
                  <a:tcPr/>
                </a:tc>
                <a:tc>
                  <a:txBody>
                    <a:bodyPr/>
                    <a:lstStyle/>
                    <a:p>
                      <a:endParaRPr/>
                    </a:p>
                  </a:txBody>
                  <a:tcPr/>
                </a:tc>
                <a:extLst>
                  <a:ext uri="{0D108BD9-81ED-4DB2-BD59-A6C34878D82A}">
                    <a16:rowId xmlns:a16="http://schemas.microsoft.com/office/drawing/2014/main" val="10002"/>
                  </a:ext>
                </a:extLst>
              </a:tr>
              <a:tr h="514350">
                <a:tc>
                  <a:txBody>
                    <a:bodyPr/>
                    <a:lstStyle/>
                    <a:p>
                      <a:r>
                        <a:t>tP</a:t>
                      </a:r>
                    </a:p>
                  </a:txBody>
                  <a:tcPr/>
                </a:tc>
                <a:tc>
                  <a:txBody>
                    <a:bodyPr/>
                    <a:lstStyle/>
                    <a:p>
                      <a:r>
                        <a:t>float</a:t>
                      </a:r>
                    </a:p>
                  </a:txBody>
                  <a:tcPr/>
                </a:tc>
                <a:tc>
                  <a:txBody>
                    <a:bodyPr/>
                    <a:lstStyle/>
                    <a:p>
                      <a:r>
                        <a:t>专辑单个声音的价格；</a:t>
                      </a:r>
                    </a:p>
                  </a:txBody>
                  <a:tcPr/>
                </a:tc>
                <a:tc>
                  <a:txBody>
                    <a:bodyPr/>
                    <a:lstStyle/>
                    <a:p>
                      <a:endParaRPr/>
                    </a:p>
                  </a:txBody>
                  <a:tcPr/>
                </a:tc>
                <a:extLst>
                  <a:ext uri="{0D108BD9-81ED-4DB2-BD59-A6C34878D82A}">
                    <a16:rowId xmlns:a16="http://schemas.microsoft.com/office/drawing/2014/main" val="10003"/>
                  </a:ext>
                </a:extLst>
              </a:tr>
              <a:tr h="514350">
                <a:tc>
                  <a:txBody>
                    <a:bodyPr/>
                    <a:lstStyle/>
                    <a:p>
                      <a:r>
                        <a:t>PP</a:t>
                      </a:r>
                    </a:p>
                  </a:txBody>
                  <a:tcPr/>
                </a:tc>
                <a:tc>
                  <a:txBody>
                    <a:bodyPr/>
                    <a:lstStyle/>
                    <a:p>
                      <a:r>
                        <a:t>float</a:t>
                      </a:r>
                    </a:p>
                  </a:txBody>
                  <a:tcPr/>
                </a:tc>
                <a:tc>
                  <a:txBody>
                    <a:bodyPr/>
                    <a:lstStyle/>
                    <a:p>
                      <a:r>
                        <a:t>收费节点，relative position，收费点在所有声音的位置，%；</a:t>
                      </a:r>
                    </a:p>
                  </a:txBody>
                  <a:tcPr/>
                </a:tc>
                <a:tc>
                  <a:txBody>
                    <a:bodyPr/>
                    <a:lstStyle/>
                    <a:p>
                      <a:endParaRPr/>
                    </a:p>
                  </a:txBody>
                  <a:tcPr/>
                </a:tc>
                <a:extLst>
                  <a:ext uri="{0D108BD9-81ED-4DB2-BD59-A6C34878D82A}">
                    <a16:rowId xmlns:a16="http://schemas.microsoft.com/office/drawing/2014/main" val="10004"/>
                  </a:ext>
                </a:extLst>
              </a:tr>
              <a:tr h="514350">
                <a:tc>
                  <a:txBody>
                    <a:bodyPr/>
                    <a:lstStyle/>
                    <a:p>
                      <a:r>
                        <a:t>PP_1</a:t>
                      </a:r>
                    </a:p>
                  </a:txBody>
                  <a:tcPr/>
                </a:tc>
                <a:tc>
                  <a:txBody>
                    <a:bodyPr/>
                    <a:lstStyle/>
                    <a:p>
                      <a:r>
                        <a:t>float</a:t>
                      </a:r>
                    </a:p>
                  </a:txBody>
                  <a:tcPr/>
                </a:tc>
                <a:tc>
                  <a:txBody>
                    <a:bodyPr/>
                    <a:lstStyle/>
                    <a:p>
                      <a:r>
                        <a:t>收费节点，relative position，收费点开始的时长占比，%，所有FreeTracks的SumDuration/总Duration；</a:t>
                      </a:r>
                    </a:p>
                  </a:txBody>
                  <a:tcPr/>
                </a:tc>
                <a:tc>
                  <a:txBody>
                    <a:bodyPr/>
                    <a:lstStyle/>
                    <a:p>
                      <a:endParaRPr/>
                    </a:p>
                  </a:txBody>
                  <a:tcPr/>
                </a:tc>
                <a:extLst>
                  <a:ext uri="{0D108BD9-81ED-4DB2-BD59-A6C34878D82A}">
                    <a16:rowId xmlns:a16="http://schemas.microsoft.com/office/drawing/2014/main" val="10005"/>
                  </a:ext>
                </a:extLst>
              </a:tr>
              <a:tr h="514350">
                <a:tc>
                  <a:txBody>
                    <a:bodyPr/>
                    <a:lstStyle/>
                    <a:p>
                      <a:r>
                        <a:t>PP_2</a:t>
                      </a:r>
                    </a:p>
                  </a:txBody>
                  <a:tcPr/>
                </a:tc>
                <a:tc>
                  <a:txBody>
                    <a:bodyPr/>
                    <a:lstStyle/>
                    <a:p>
                      <a:r>
                        <a:t>int</a:t>
                      </a:r>
                    </a:p>
                  </a:txBody>
                  <a:tcPr/>
                </a:tc>
                <a:tc>
                  <a:txBody>
                    <a:bodyPr/>
                    <a:lstStyle/>
                    <a:p>
                      <a:r>
                        <a:t>收费节点，absolute position，收费声音的编号；</a:t>
                      </a:r>
                    </a:p>
                  </a:txBody>
                  <a:tcPr/>
                </a:tc>
                <a:tc>
                  <a:txBody>
                    <a:bodyPr/>
                    <a:lstStyle/>
                    <a:p>
                      <a:endParaRPr/>
                    </a:p>
                  </a:txBody>
                  <a:tcPr/>
                </a:tc>
                <a:extLst>
                  <a:ext uri="{0D108BD9-81ED-4DB2-BD59-A6C34878D82A}">
                    <a16:rowId xmlns:a16="http://schemas.microsoft.com/office/drawing/2014/main" val="10006"/>
                  </a:ext>
                </a:extLst>
              </a:tr>
              <a:tr h="514350">
                <a:tc>
                  <a:txBody>
                    <a:bodyPr/>
                    <a:lstStyle/>
                    <a:p>
                      <a:r>
                        <a:t>Vip</a:t>
                      </a:r>
                    </a:p>
                  </a:txBody>
                  <a:tcPr/>
                </a:tc>
                <a:tc>
                  <a:txBody>
                    <a:bodyPr/>
                    <a:lstStyle/>
                    <a:p>
                      <a:r>
                        <a:t>bool</a:t>
                      </a:r>
                    </a:p>
                  </a:txBody>
                  <a:tcPr/>
                </a:tc>
                <a:tc>
                  <a:txBody>
                    <a:bodyPr/>
                    <a:lstStyle/>
                    <a:p>
                      <a:r>
                        <a:t>是否开通VIP就能享受专辑，0/1；</a:t>
                      </a:r>
                    </a:p>
                  </a:txBody>
                  <a:tcPr/>
                </a:tc>
                <a:tc>
                  <a:txBody>
                    <a:bodyPr/>
                    <a:lstStyle/>
                    <a:p>
                      <a:endParaRPr/>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32004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178904">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178904">
                <a:tc>
                  <a:txBody>
                    <a:bodyPr/>
                    <a:lstStyle/>
                    <a:p>
                      <a:r>
                        <a:t>Vip_1</a:t>
                      </a:r>
                    </a:p>
                  </a:txBody>
                  <a:tcPr/>
                </a:tc>
                <a:tc>
                  <a:txBody>
                    <a:bodyPr/>
                    <a:lstStyle/>
                    <a:p>
                      <a:r>
                        <a:t>int</a:t>
                      </a:r>
                    </a:p>
                  </a:txBody>
                  <a:tcPr/>
                </a:tc>
                <a:tc>
                  <a:txBody>
                    <a:bodyPr/>
                    <a:lstStyle/>
                    <a:p>
                      <a:r>
                        <a:t>获取专辑的购买类型</a:t>
                      </a:r>
                    </a:p>
                  </a:txBody>
                  <a:tcPr/>
                </a:tc>
                <a:tc>
                  <a:txBody>
                    <a:bodyPr/>
                    <a:lstStyle/>
                    <a:p>
                      <a:endParaRPr/>
                    </a:p>
                  </a:txBody>
                  <a:tcPr/>
                </a:tc>
                <a:tc>
                  <a:txBody>
                    <a:bodyPr/>
                    <a:lstStyle/>
                    <a:p>
                      <a:r>
                        <a:t> (Free)， (BuyTrack)， (BuyAlbum)；</a:t>
                      </a:r>
                    </a:p>
                  </a:txBody>
                  <a:tcPr/>
                </a:tc>
                <a:tc>
                  <a:txBody>
                    <a:bodyPr/>
                    <a:lstStyle/>
                    <a:p>
                      <a:endParaRPr/>
                    </a:p>
                  </a:txBody>
                  <a:tcPr/>
                </a:tc>
                <a:extLst>
                  <a:ext uri="{0D108BD9-81ED-4DB2-BD59-A6C34878D82A}">
                    <a16:rowId xmlns:a16="http://schemas.microsoft.com/office/drawing/2014/main" val="10001"/>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78904">
                <a:tc>
                  <a:txBody>
                    <a:bodyPr/>
                    <a:lstStyle/>
                    <a:p>
                      <a:r>
                        <a:t>Vip_2</a:t>
                      </a:r>
                    </a:p>
                  </a:txBody>
                  <a:tcPr/>
                </a:tc>
                <a:tc>
                  <a:txBody>
                    <a:bodyPr/>
                    <a:lstStyle/>
                    <a:p>
                      <a:r>
                        <a:t>int</a:t>
                      </a:r>
                    </a:p>
                  </a:txBody>
                  <a:tcPr/>
                </a:tc>
                <a:tc>
                  <a:txBody>
                    <a:bodyPr/>
                    <a:lstStyle/>
                    <a:p>
                      <a:r>
                        <a:t>付费类型</a:t>
                      </a:r>
                    </a:p>
                  </a:txBody>
                  <a:tcPr/>
                </a:tc>
                <a:tc>
                  <a:txBody>
                    <a:bodyPr/>
                    <a:lstStyle/>
                    <a:p>
                      <a:endParaRPr/>
                    </a:p>
                  </a:txBody>
                  <a:tcPr/>
                </a:tc>
                <a:tc>
                  <a:txBody>
                    <a:bodyPr/>
                    <a:lstStyle/>
                    <a:p>
                      <a:r>
                        <a:t> (TrackOnly)， (VipOrTrack)， (VipOnly)， (VipOrAlbum)， (AlbumOnly)；</a:t>
                      </a:r>
                    </a:p>
                  </a:txBody>
                  <a:tcPr/>
                </a:tc>
                <a:tc>
                  <a:txBody>
                    <a:bodyPr/>
                    <a:lstStyle/>
                    <a:p>
                      <a:endParaRPr/>
                    </a:p>
                  </a:txBody>
                  <a:tcPr/>
                </a:tc>
                <a:extLst>
                  <a:ext uri="{0D108BD9-81ED-4DB2-BD59-A6C34878D82A}">
                    <a16:rowId xmlns:a16="http://schemas.microsoft.com/office/drawing/2014/main" val="10003"/>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178904">
                <a:tc>
                  <a:txBody>
                    <a:bodyPr/>
                    <a:lstStyle/>
                    <a:p>
                      <a:r>
                        <a:t>avgD</a:t>
                      </a:r>
                    </a:p>
                  </a:txBody>
                  <a:tcPr/>
                </a:tc>
                <a:tc>
                  <a:txBody>
                    <a:bodyPr/>
                    <a:lstStyle/>
                    <a:p>
                      <a:r>
                        <a:t>float</a:t>
                      </a:r>
                    </a:p>
                  </a:txBody>
                  <a:tcPr/>
                </a:tc>
                <a:tc>
                  <a:txBody>
                    <a:bodyPr/>
                    <a:lstStyle/>
                    <a:p>
                      <a:r>
                        <a:t>声音的平均时长（单位为Min）；</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178904">
                <a:tc>
                  <a:txBody>
                    <a:bodyPr/>
                    <a:lstStyle/>
                    <a:p>
                      <a:r>
                        <a:t>avgPT</a:t>
                      </a:r>
                    </a:p>
                  </a:txBody>
                  <a:tcPr/>
                </a:tc>
                <a:tc>
                  <a:txBody>
                    <a:bodyPr/>
                    <a:lstStyle/>
                    <a:p>
                      <a:r>
                        <a:t>float</a:t>
                      </a:r>
                    </a:p>
                  </a:txBody>
                  <a:tcPr/>
                </a:tc>
                <a:tc>
                  <a:txBody>
                    <a:bodyPr/>
                    <a:lstStyle/>
                    <a:p>
                      <a:r>
                        <a:t> (Playtimes/TrackCount)；</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178904">
                <a:tc>
                  <a:txBody>
                    <a:bodyPr/>
                    <a:lstStyle/>
                    <a:p>
                      <a:r>
                        <a:t>cId</a:t>
                      </a:r>
                    </a:p>
                  </a:txBody>
                  <a:tcPr/>
                </a:tc>
                <a:tc>
                  <a:txBody>
                    <a:bodyPr/>
                    <a:lstStyle/>
                    <a:p>
                      <a:r>
                        <a:t>int</a:t>
                      </a:r>
                    </a:p>
                  </a:txBody>
                  <a:tcPr/>
                </a:tc>
                <a:tc>
                  <a:txBody>
                    <a:bodyPr/>
                    <a:lstStyle/>
                    <a:p>
                      <a:r>
                        <a:t>专辑所属的分类Id；</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178904">
                <a:tc>
                  <a:txBody>
                    <a:bodyPr/>
                    <a:lstStyle/>
                    <a:p>
                      <a:r>
                        <a:t>cC</a:t>
                      </a:r>
                    </a:p>
                  </a:txBody>
                  <a:tcPr/>
                </a:tc>
                <a:tc>
                  <a:txBody>
                    <a:bodyPr/>
                    <a:lstStyle/>
                    <a:p>
                      <a:r>
                        <a:t>int</a:t>
                      </a:r>
                    </a:p>
                  </a:txBody>
                  <a:tcPr/>
                </a:tc>
                <a:tc>
                  <a:txBody>
                    <a:bodyPr/>
                    <a:lstStyle/>
                    <a:p>
                      <a:r>
                        <a:t>专辑的评论总数目；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178904">
                <a:tc>
                  <a:txBody>
                    <a:bodyPr/>
                    <a:lstStyle/>
                    <a:p>
                      <a:r>
                        <a:t>T</a:t>
                      </a:r>
                    </a:p>
                  </a:txBody>
                  <a:tcPr/>
                </a:tc>
                <a:tc>
                  <a:txBody>
                    <a:bodyPr/>
                    <a:lstStyle/>
                    <a:p>
                      <a:r>
                        <a:t>float</a:t>
                      </a:r>
                    </a:p>
                  </a:txBody>
                  <a:tcPr/>
                </a:tc>
                <a:tc>
                  <a:txBody>
                    <a:bodyPr/>
                    <a:lstStyle/>
                    <a:p>
                      <a:r>
                        <a:t>从创建到完结所经历的时间，单位为天；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178904">
                <a:tc>
                  <a:txBody>
                    <a:bodyPr/>
                    <a:lstStyle/>
                    <a:p>
                      <a:r>
                        <a:t>tC</a:t>
                      </a:r>
                    </a:p>
                  </a:txBody>
                  <a:tcPr/>
                </a:tc>
                <a:tc>
                  <a:txBody>
                    <a:bodyPr/>
                    <a:lstStyle/>
                    <a:p>
                      <a:r>
                        <a:t>int</a:t>
                      </a:r>
                    </a:p>
                  </a:txBody>
                  <a:tcPr/>
                </a:tc>
                <a:tc>
                  <a:txBody>
                    <a:bodyPr/>
                    <a:lstStyle/>
                    <a:p>
                      <a:r>
                        <a:t>专辑里的声音数；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178904">
                <a:tc>
                  <a:txBody>
                    <a:bodyPr/>
                    <a:lstStyle/>
                    <a:p>
                      <a:r>
                        <a:t>uA</a:t>
                      </a:r>
                    </a:p>
                  </a:txBody>
                  <a:tcPr/>
                </a:tc>
                <a:tc>
                  <a:txBody>
                    <a:bodyPr/>
                    <a:lstStyle/>
                    <a:p>
                      <a:r>
                        <a:t>int</a:t>
                      </a:r>
                    </a:p>
                  </a:txBody>
                  <a:tcPr/>
                </a:tc>
                <a:tc>
                  <a:txBody>
                    <a:bodyPr/>
                    <a:lstStyle/>
                    <a:p>
                      <a:r>
                        <a:t>主播发布的专辑数目；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r h="178904">
                <a:tc>
                  <a:txBody>
                    <a:bodyPr/>
                    <a:lstStyle/>
                    <a:p>
                      <a:r>
                        <a:t>uAG</a:t>
                      </a:r>
                    </a:p>
                  </a:txBody>
                  <a:tcPr/>
                </a:tc>
                <a:tc>
                  <a:txBody>
                    <a:bodyPr/>
                    <a:lstStyle/>
                    <a:p>
                      <a:r>
                        <a:t>int</a:t>
                      </a:r>
                    </a:p>
                  </a:txBody>
                  <a:tcPr/>
                </a:tc>
                <a:tc>
                  <a:txBody>
                    <a:bodyPr/>
                    <a:lstStyle/>
                    <a:p>
                      <a:r>
                        <a:t>主播的等级</a:t>
                      </a:r>
                    </a:p>
                  </a:txBody>
                  <a:tcPr/>
                </a:tc>
                <a:tc>
                  <a:txBody>
                    <a:bodyPr/>
                    <a:lstStyle/>
                    <a:p>
                      <a:r>
                        <a:t>其中-1表示该用户没有实名认证，严格来说不算是主播，1-16代表主播的等级；</a:t>
                      </a:r>
                    </a:p>
                  </a:txBody>
                  <a:tcPr/>
                </a:tc>
                <a:tc>
                  <a:txBody>
                    <a:bodyPr/>
                    <a:lstStyle/>
                    <a:p>
                      <a:endParaRPr/>
                    </a:p>
                  </a:txBody>
                  <a:tcPr/>
                </a:tc>
                <a:tc>
                  <a:txBody>
                    <a:bodyPr/>
                    <a:lstStyle/>
                    <a:p>
                      <a:endParaRPr/>
                    </a:p>
                  </a:txBody>
                  <a:tcPr/>
                </a:tc>
                <a:extLst>
                  <a:ext uri="{0D108BD9-81ED-4DB2-BD59-A6C34878D82A}">
                    <a16:rowId xmlns:a16="http://schemas.microsoft.com/office/drawing/2014/main" val="10013"/>
                  </a:ext>
                </a:extLst>
              </a:tr>
              <a:tr h="178904">
                <a:tc>
                  <a:txBody>
                    <a:bodyPr/>
                    <a:lstStyle/>
                    <a:p>
                      <a:r>
                        <a:t>uG</a:t>
                      </a:r>
                    </a:p>
                  </a:txBody>
                  <a:tcPr/>
                </a:tc>
                <a:tc>
                  <a:txBody>
                    <a:bodyPr/>
                    <a:lstStyle/>
                    <a:p>
                      <a:r>
                        <a:t>int</a:t>
                      </a:r>
                    </a:p>
                  </a:txBody>
                  <a:tcPr/>
                </a:tc>
                <a:tc>
                  <a:txBody>
                    <a:bodyPr/>
                    <a:lstStyle/>
                    <a:p>
                      <a:r>
                        <a:t>主播性别</a:t>
                      </a:r>
                    </a:p>
                  </a:txBody>
                  <a:tcPr/>
                </a:tc>
                <a:tc>
                  <a:txBody>
                    <a:bodyPr/>
                    <a:lstStyle/>
                    <a:p>
                      <a:r>
                        <a:t>-1表示未提供，0表示保密，1表示男性，2表示女性；</a:t>
                      </a:r>
                    </a:p>
                  </a:txBody>
                  <a:tcPr/>
                </a:tc>
                <a:tc>
                  <a:txBody>
                    <a:bodyPr/>
                    <a:lstStyle/>
                    <a:p>
                      <a:endParaRPr/>
                    </a:p>
                  </a:txBody>
                  <a:tcPr/>
                </a:tc>
                <a:tc>
                  <a:txBody>
                    <a:bodyPr/>
                    <a:lstStyle/>
                    <a:p>
                      <a:endParaRPr/>
                    </a:p>
                  </a:txBody>
                  <a:tcPr/>
                </a:tc>
                <a:extLst>
                  <a:ext uri="{0D108BD9-81ED-4DB2-BD59-A6C34878D82A}">
                    <a16:rowId xmlns:a16="http://schemas.microsoft.com/office/drawing/2014/main" val="1001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5"/>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6"/>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7"/>
                  </a:ext>
                </a:extLst>
              </a:tr>
              <a:tr h="178904">
                <a:tc>
                  <a:txBody>
                    <a:bodyPr/>
                    <a:lstStyle/>
                    <a:p>
                      <a:r>
                        <a:t>uT</a:t>
                      </a:r>
                    </a:p>
                  </a:txBody>
                  <a:tcPr/>
                </a:tc>
                <a:tc>
                  <a:txBody>
                    <a:bodyPr/>
                    <a:lstStyle/>
                    <a:p>
                      <a:r>
                        <a:t>int</a:t>
                      </a:r>
                    </a:p>
                  </a:txBody>
                  <a:tcPr/>
                </a:tc>
                <a:tc>
                  <a:txBody>
                    <a:bodyPr/>
                    <a:lstStyle/>
                    <a:p>
                      <a:r>
                        <a:t>主播创作的声音数；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8"/>
                  </a:ext>
                </a:extLst>
              </a:tr>
              <a:tr h="178904">
                <a:tc>
                  <a:txBody>
                    <a:bodyPr/>
                    <a:lstStyle/>
                    <a:p>
                      <a:r>
                        <a:t>uF</a:t>
                      </a:r>
                    </a:p>
                  </a:txBody>
                  <a:tcPr/>
                </a:tc>
                <a:tc>
                  <a:txBody>
                    <a:bodyPr/>
                    <a:lstStyle/>
                    <a:p>
                      <a:r>
                        <a:t>int</a:t>
                      </a:r>
                    </a:p>
                  </a:txBody>
                  <a:tcPr/>
                </a:tc>
                <a:tc>
                  <a:txBody>
                    <a:bodyPr/>
                    <a:lstStyle/>
                    <a:p>
                      <a:r>
                        <a:t>主播的粉丝数；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9"/>
                  </a:ext>
                </a:extLst>
              </a:tr>
              <a:tr h="178904">
                <a:tc>
                  <a:txBody>
                    <a:bodyPr/>
                    <a:lstStyle/>
                    <a:p>
                      <a:r>
                        <a:t>uP</a:t>
                      </a:r>
                    </a:p>
                  </a:txBody>
                  <a:tcPr/>
                </a:tc>
                <a:tc>
                  <a:txBody>
                    <a:bodyPr/>
                    <a:lstStyle/>
                    <a:p>
                      <a:r>
                        <a:t>int</a:t>
                      </a:r>
                    </a:p>
                  </a:txBody>
                  <a:tcPr/>
                </a:tc>
                <a:tc>
                  <a:txBody>
                    <a:bodyPr/>
                    <a:lstStyle/>
                    <a:p>
                      <a:r>
                        <a:t>主播是否是喜马拉雅认证的专业主播，取值为0/1；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0"/>
                  </a:ext>
                </a:extLst>
              </a:tr>
              <a:tr h="178904">
                <a:tc>
                  <a:txBody>
                    <a:bodyPr/>
                    <a:lstStyle/>
                    <a:p>
                      <a:r>
                        <a:t>UpF</a:t>
                      </a:r>
                    </a:p>
                  </a:txBody>
                  <a:tcPr/>
                </a:tc>
                <a:tc>
                  <a:txBody>
                    <a:bodyPr/>
                    <a:lstStyle/>
                    <a:p>
                      <a:r>
                        <a:t>float</a:t>
                      </a:r>
                    </a:p>
                  </a:txBody>
                  <a:tcPr/>
                </a:tc>
                <a:tc>
                  <a:txBody>
                    <a:bodyPr/>
                    <a:lstStyle/>
                    <a:p>
                      <a:r>
                        <a:t>该专辑更新一集需要的时间，单位为天/集；</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1"/>
                  </a:ext>
                </a:extLst>
              </a:tr>
              <a:tr h="178912">
                <a:tc>
                  <a:txBody>
                    <a:bodyPr/>
                    <a:lstStyle/>
                    <a:p>
                      <a:r>
                        <a:t>Age</a:t>
                      </a:r>
                    </a:p>
                  </a:txBody>
                  <a:tcPr/>
                </a:tc>
                <a:tc>
                  <a:txBody>
                    <a:bodyPr/>
                    <a:lstStyle/>
                    <a:p>
                      <a:r>
                        <a:t>float</a:t>
                      </a:r>
                    </a:p>
                  </a:txBody>
                  <a:tcPr/>
                </a:tc>
                <a:tc>
                  <a:txBody>
                    <a:bodyPr/>
                    <a:lstStyle/>
                    <a:p>
                      <a:r>
                        <a:t>该专辑从创建到我们收集的时间，单位为天；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变量定义</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请你提供一下具体的论文内容，以便我按照要求进行处理。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模型正太残差检验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图5 - 1（直方图）</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图5 - 2（QQ图）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回归结果</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R_1 = R - AvgR回归，收费节点、价格显著负向影响留存变化，是否支持VIP服务促进留存率变化。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收费节点影响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两个收费节点衡量在0.01水平上显著负向影响付费转化率，且不影响模型其他解释变量解释性。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稳健性检验</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表5 - 3（续）稳健性检验结果，括号中代表标准误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8-image6.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7-rId29-image7.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在线音频需求大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- 2021年数据显示中国移动音频用户规模自2019年起快速发展，预计次年达6.9亿。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在线音频发展历程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伴随科技发展产生，在国内至少有10年历史。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60020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216568">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216568">
                <a:tc>
                  <a:txBody>
                    <a:bodyPr/>
                    <a:lstStyle/>
                    <a:p>
                      <a:r>
                        <a:t>tP</a:t>
                      </a:r>
                    </a:p>
                  </a:txBody>
                  <a:tcPr/>
                </a:tc>
                <a:tc>
                  <a:txBody>
                    <a:bodyPr/>
                    <a:lstStyle/>
                    <a:p>
                      <a:r>
                        <a:t>-0.132***(0.025)</a:t>
                      </a:r>
                    </a:p>
                  </a:txBody>
                  <a:tcPr/>
                </a:tc>
                <a:tc>
                  <a:txBody>
                    <a:bodyPr/>
                    <a:lstStyle/>
                    <a:p>
                      <a:r>
                        <a:t>-0.118***(0.025)</a:t>
                      </a:r>
                    </a:p>
                  </a:txBody>
                  <a:tcPr/>
                </a:tc>
                <a:tc>
                  <a:txBody>
                    <a:bodyPr/>
                    <a:lstStyle/>
                    <a:p>
                      <a:r>
                        <a:t>-0.132***(0.025)</a:t>
                      </a:r>
                    </a:p>
                  </a:txBody>
                  <a:tcPr/>
                </a:tc>
                <a:tc>
                  <a:txBody>
                    <a:bodyPr/>
                    <a:lstStyle/>
                    <a:p>
                      <a:r>
                        <a:t>-0.132***(0.025)</a:t>
                      </a:r>
                    </a:p>
                  </a:txBody>
                  <a:tcPr/>
                </a:tc>
                <a:tc>
                  <a:txBody>
                    <a:bodyPr/>
                    <a:lstStyle/>
                    <a:p>
                      <a:r>
                        <a:t>-0.171***(0.028)</a:t>
                      </a:r>
                    </a:p>
                  </a:txBody>
                  <a:tcPr/>
                </a:tc>
                <a:tc>
                  <a:txBody>
                    <a:bodyPr/>
                    <a:lstStyle/>
                    <a:p>
                      <a:r>
                        <a:t>-0.208***(0.028)</a:t>
                      </a:r>
                    </a:p>
                  </a:txBody>
                  <a:tcPr/>
                </a:tc>
                <a:extLst>
                  <a:ext uri="{0D108BD9-81ED-4DB2-BD59-A6C34878D82A}">
                    <a16:rowId xmlns:a16="http://schemas.microsoft.com/office/drawing/2014/main" val="10001"/>
                  </a:ext>
                </a:extLst>
              </a:tr>
              <a:tr h="216568">
                <a:tc>
                  <a:txBody>
                    <a:bodyPr/>
                    <a:lstStyle/>
                    <a:p>
                      <a:r>
                        <a:t>Vip</a:t>
                      </a:r>
                    </a:p>
                  </a:txBody>
                  <a:tcPr/>
                </a:tc>
                <a:tc>
                  <a:txBody>
                    <a:bodyPr/>
                    <a:lstStyle/>
                    <a:p>
                      <a:r>
                        <a:t>0.271***(0.012)</a:t>
                      </a:r>
                    </a:p>
                  </a:txBody>
                  <a:tcPr/>
                </a:tc>
                <a:tc>
                  <a:txBody>
                    <a:bodyPr/>
                    <a:lstStyle/>
                    <a:p>
                      <a:r>
                        <a:t>0.266***(0.012)</a:t>
                      </a:r>
                    </a:p>
                  </a:txBody>
                  <a:tcPr/>
                </a:tc>
                <a:tc>
                  <a:txBody>
                    <a:bodyPr/>
                    <a:lstStyle/>
                    <a:p>
                      <a:r>
                        <a:t>0.271***(0.012)</a:t>
                      </a:r>
                    </a:p>
                  </a:txBody>
                  <a:tcPr/>
                </a:tc>
                <a:tc>
                  <a:txBody>
                    <a:bodyPr/>
                    <a:lstStyle/>
                    <a:p>
                      <a:r>
                        <a:t>0.271***(0.012)</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216568">
                <a:tc>
                  <a:txBody>
                    <a:bodyPr/>
                    <a:lstStyle/>
                    <a:p>
                      <a:r>
                        <a:t>Vip_1</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0.037***(0.01)</a:t>
                      </a:r>
                    </a:p>
                  </a:txBody>
                  <a:tcPr/>
                </a:tc>
                <a:tc>
                  <a:txBody>
                    <a:bodyPr/>
                    <a:lstStyle/>
                    <a:p>
                      <a:endParaRPr/>
                    </a:p>
                  </a:txBody>
                  <a:tcPr/>
                </a:tc>
                <a:extLst>
                  <a:ext uri="{0D108BD9-81ED-4DB2-BD59-A6C34878D82A}">
                    <a16:rowId xmlns:a16="http://schemas.microsoft.com/office/drawing/2014/main" val="10003"/>
                  </a:ext>
                </a:extLst>
              </a:tr>
              <a:tr h="216568">
                <a:tc>
                  <a:txBody>
                    <a:bodyPr/>
                    <a:lstStyle/>
                    <a:p>
                      <a:r>
                        <a:t>Vip_2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0.038***(0.004)</a:t>
                      </a:r>
                    </a:p>
                  </a:txBody>
                  <a:tcPr/>
                </a:tc>
                <a:extLst>
                  <a:ext uri="{0D108BD9-81ED-4DB2-BD59-A6C34878D82A}">
                    <a16:rowId xmlns:a16="http://schemas.microsoft.com/office/drawing/2014/main" val="10004"/>
                  </a:ext>
                </a:extLst>
              </a:tr>
              <a:tr h="216568">
                <a:tc>
                  <a:txBody>
                    <a:bodyPr/>
                    <a:lstStyle/>
                    <a:p>
                      <a:r>
                        <a:t>PP</a:t>
                      </a:r>
                    </a:p>
                  </a:txBody>
                  <a:tcPr/>
                </a:tc>
                <a:tc>
                  <a:txBody>
                    <a:bodyPr/>
                    <a:lstStyle/>
                    <a:p>
                      <a:r>
                        <a:t>-0.207***(0.03)</a:t>
                      </a:r>
                    </a:p>
                  </a:txBody>
                  <a:tcPr/>
                </a:tc>
                <a:tc>
                  <a:txBody>
                    <a:bodyPr/>
                    <a:lstStyle/>
                    <a:p>
                      <a:r>
                        <a:t>-0.204***(0.03)</a:t>
                      </a:r>
                    </a:p>
                  </a:txBody>
                  <a:tcPr/>
                </a:tc>
                <a:tc>
                  <a:txBody>
                    <a:bodyPr/>
                    <a:lstStyle/>
                    <a:p>
                      <a:endParaRPr/>
                    </a:p>
                  </a:txBody>
                  <a:tcPr/>
                </a:tc>
                <a:tc>
                  <a:txBody>
                    <a:bodyPr/>
                    <a:lstStyle/>
                    <a:p>
                      <a:endParaRPr/>
                    </a:p>
                  </a:txBody>
                  <a:tcPr/>
                </a:tc>
                <a:tc>
                  <a:txBody>
                    <a:bodyPr/>
                    <a:lstStyle/>
                    <a:p>
                      <a:r>
                        <a:t>-0.195***(0.032)</a:t>
                      </a:r>
                    </a:p>
                  </a:txBody>
                  <a:tcPr/>
                </a:tc>
                <a:tc>
                  <a:txBody>
                    <a:bodyPr/>
                    <a:lstStyle/>
                    <a:p>
                      <a:r>
                        <a:t>-0.174***(0.032)</a:t>
                      </a:r>
                    </a:p>
                  </a:txBody>
                  <a:tcPr/>
                </a:tc>
                <a:extLst>
                  <a:ext uri="{0D108BD9-81ED-4DB2-BD59-A6C34878D82A}">
                    <a16:rowId xmlns:a16="http://schemas.microsoft.com/office/drawing/2014/main" val="10005"/>
                  </a:ext>
                </a:extLst>
              </a:tr>
              <a:tr h="216568">
                <a:tc>
                  <a:txBody>
                    <a:bodyPr/>
                    <a:lstStyle/>
                    <a:p>
                      <a:r>
                        <a:t>PP_1</a:t>
                      </a:r>
                    </a:p>
                  </a:txBody>
                  <a:tcPr/>
                </a:tc>
                <a:tc>
                  <a:txBody>
                    <a:bodyPr/>
                    <a:lstStyle/>
                    <a:p>
                      <a:endParaRPr/>
                    </a:p>
                  </a:txBody>
                  <a:tcPr/>
                </a:tc>
                <a:tc>
                  <a:txBody>
                    <a:bodyPr/>
                    <a:lstStyle/>
                    <a:p>
                      <a:endParaRPr/>
                    </a:p>
                  </a:txBody>
                  <a:tcPr/>
                </a:tc>
                <a:tc>
                  <a:txBody>
                    <a:bodyPr/>
                    <a:lstStyle/>
                    <a:p>
                      <a:r>
                        <a:t>-0.209***(0.029)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216568">
                <a:tc>
                  <a:txBody>
                    <a:bodyPr/>
                    <a:lstStyle/>
                    <a:p>
                      <a:r>
                        <a:t>PP_2</a:t>
                      </a:r>
                    </a:p>
                  </a:txBody>
                  <a:tcPr/>
                </a:tc>
                <a:tc>
                  <a:txBody>
                    <a:bodyPr/>
                    <a:lstStyle/>
                    <a:p>
                      <a:endParaRPr/>
                    </a:p>
                  </a:txBody>
                  <a:tcPr/>
                </a:tc>
                <a:tc>
                  <a:txBody>
                    <a:bodyPr/>
                    <a:lstStyle/>
                    <a:p>
                      <a:endParaRPr/>
                    </a:p>
                  </a:txBody>
                  <a:tcPr/>
                </a:tc>
                <a:tc>
                  <a:txBody>
                    <a:bodyPr/>
                    <a:lstStyle/>
                    <a:p>
                      <a:endParaRPr/>
                    </a:p>
                  </a:txBody>
                  <a:tcPr/>
                </a:tc>
                <a:tc>
                  <a:txBody>
                    <a:bodyPr/>
                    <a:lstStyle/>
                    <a:p>
                      <a:r>
                        <a:t>-0.001***(0)</a:t>
                      </a: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avgD</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-0.006***(0.001)</a:t>
                      </a:r>
                    </a:p>
                  </a:txBody>
                  <a:tcPr/>
                </a:tc>
                <a:extLst>
                  <a:ext uri="{0D108BD9-81ED-4DB2-BD59-A6C34878D82A}">
                    <a16:rowId xmlns:a16="http://schemas.microsoft.com/office/drawing/2014/main" val="10008"/>
                  </a:ext>
                </a:extLst>
              </a:tr>
              <a:tr h="216568">
                <a:tc>
                  <a:txBody>
                    <a:bodyPr/>
                    <a:lstStyle/>
                    <a:p>
                      <a:r>
                        <a:t>avgPT</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09"/>
                  </a:ext>
                </a:extLst>
              </a:tr>
              <a:tr h="216568">
                <a:tc>
                  <a:txBody>
                    <a:bodyPr/>
                    <a:lstStyle/>
                    <a:p>
                      <a:r>
                        <a:t>cId</a:t>
                      </a:r>
                    </a:p>
                  </a:txBody>
                  <a:tcPr/>
                </a:tc>
                <a:tc>
                  <a:txBody>
                    <a:bodyPr/>
                    <a:lstStyle/>
                    <a:p>
                      <a:r>
                        <a:t>-0.001**(0)</a:t>
                      </a:r>
                    </a:p>
                  </a:txBody>
                  <a:tcPr/>
                </a:tc>
                <a:tc>
                  <a:txBody>
                    <a:bodyPr/>
                    <a:lstStyle/>
                    <a:p>
                      <a:r>
                        <a:t>-0.001**(0)</a:t>
                      </a:r>
                    </a:p>
                  </a:txBody>
                  <a:tcPr/>
                </a:tc>
                <a:tc>
                  <a:txBody>
                    <a:bodyPr/>
                    <a:lstStyle/>
                    <a:p>
                      <a:r>
                        <a:t>-0.001***(0)</a:t>
                      </a:r>
                    </a:p>
                  </a:txBody>
                  <a:tcPr/>
                </a:tc>
                <a:tc>
                  <a:txBody>
                    <a:bodyPr/>
                    <a:lstStyle/>
                    <a:p>
                      <a:r>
                        <a:t>-0.001**(0)</a:t>
                      </a:r>
                    </a:p>
                  </a:txBody>
                  <a:tcPr/>
                </a:tc>
                <a:tc>
                  <a:txBody>
                    <a:bodyPr/>
                    <a:lstStyle/>
                    <a:p>
                      <a:r>
                        <a:t>-0.002***(0)</a:t>
                      </a:r>
                    </a:p>
                  </a:txBody>
                  <a:tcPr/>
                </a:tc>
                <a:tc>
                  <a:txBody>
                    <a:bodyPr/>
                    <a:lstStyle/>
                    <a:p>
                      <a:r>
                        <a:t>-0.002***(0)</a:t>
                      </a:r>
                    </a:p>
                  </a:txBody>
                  <a:tcPr/>
                </a:tc>
                <a:extLst>
                  <a:ext uri="{0D108BD9-81ED-4DB2-BD59-A6C34878D82A}">
                    <a16:rowId xmlns:a16="http://schemas.microsoft.com/office/drawing/2014/main" val="10010"/>
                  </a:ext>
                </a:extLst>
              </a:tr>
              <a:tr h="216568">
                <a:tc>
                  <a:txBody>
                    <a:bodyPr/>
                    <a:lstStyle/>
                    <a:p>
                      <a:r>
                        <a:t>cC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1"/>
                  </a:ext>
                </a:extLst>
              </a:tr>
              <a:tr h="216568">
                <a:tc>
                  <a:txBody>
                    <a:bodyPr/>
                    <a:lstStyle/>
                    <a:p>
                      <a:r>
                        <a:t>Age</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2"/>
                  </a:ext>
                </a:extLst>
              </a:tr>
              <a:tr h="216568">
                <a:tc>
                  <a:txBody>
                    <a:bodyPr/>
                    <a:lstStyle/>
                    <a:p>
                      <a:r>
                        <a:t>tC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3"/>
                  </a:ext>
                </a:extLst>
              </a:tr>
              <a:tr h="216568">
                <a:tc>
                  <a:txBody>
                    <a:bodyPr/>
                    <a:lstStyle/>
                    <a:p>
                      <a:r>
                        <a:t>UpF</a:t>
                      </a:r>
                    </a:p>
                  </a:txBody>
                  <a:tcPr/>
                </a:tc>
                <a:tc>
                  <a:txBody>
                    <a:bodyPr/>
                    <a:lstStyle/>
                    <a:p>
                      <a:r>
                        <a:t>0.011***(0.003)</a:t>
                      </a:r>
                    </a:p>
                  </a:txBody>
                  <a:tcPr/>
                </a:tc>
                <a:tc>
                  <a:txBody>
                    <a:bodyPr/>
                    <a:lstStyle/>
                    <a:p>
                      <a:r>
                        <a:t>0.013***(0.003)</a:t>
                      </a:r>
                    </a:p>
                  </a:txBody>
                  <a:tcPr/>
                </a:tc>
                <a:tc>
                  <a:txBody>
                    <a:bodyPr/>
                    <a:lstStyle/>
                    <a:p>
                      <a:r>
                        <a:t>0.011***(0.003)</a:t>
                      </a:r>
                    </a:p>
                  </a:txBody>
                  <a:tcPr/>
                </a:tc>
                <a:tc>
                  <a:txBody>
                    <a:bodyPr/>
                    <a:lstStyle/>
                    <a:p>
                      <a:r>
                        <a:t>0.008**(0.003)</a:t>
                      </a:r>
                    </a:p>
                  </a:txBody>
                  <a:tcPr/>
                </a:tc>
                <a:tc>
                  <a:txBody>
                    <a:bodyPr/>
                    <a:lstStyle/>
                    <a:p>
                      <a:r>
                        <a:t>0.007**(0.003)</a:t>
                      </a:r>
                    </a:p>
                  </a:txBody>
                  <a:tcPr/>
                </a:tc>
                <a:tc>
                  <a:txBody>
                    <a:bodyPr/>
                    <a:lstStyle/>
                    <a:p>
                      <a:r>
                        <a:t>0.006**(0.003)</a:t>
                      </a:r>
                    </a:p>
                  </a:txBody>
                  <a:tcPr/>
                </a:tc>
                <a:extLst>
                  <a:ext uri="{0D108BD9-81ED-4DB2-BD59-A6C34878D82A}">
                    <a16:rowId xmlns:a16="http://schemas.microsoft.com/office/drawing/2014/main" val="10014"/>
                  </a:ext>
                </a:extLst>
              </a:tr>
              <a:tr h="216568">
                <a:tc>
                  <a:txBody>
                    <a:bodyPr/>
                    <a:lstStyle/>
                    <a:p>
                      <a:r>
                        <a:t>uA</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5"/>
                  </a:ext>
                </a:extLst>
              </a:tr>
              <a:tr h="216568">
                <a:tc>
                  <a:txBody>
                    <a:bodyPr/>
                    <a:lstStyle/>
                    <a:p>
                      <a:r>
                        <a:t>uAG</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0.011***(0.002)</a:t>
                      </a:r>
                    </a:p>
                  </a:txBody>
                  <a:tcPr/>
                </a:tc>
                <a:tc>
                  <a:txBody>
                    <a:bodyPr/>
                    <a:lstStyle/>
                    <a:p>
                      <a:r>
                        <a:t>0.012***(0.002)</a:t>
                      </a:r>
                    </a:p>
                  </a:txBody>
                  <a:tcPr/>
                </a:tc>
                <a:extLst>
                  <a:ext uri="{0D108BD9-81ED-4DB2-BD59-A6C34878D82A}">
                    <a16:rowId xmlns:a16="http://schemas.microsoft.com/office/drawing/2014/main" val="10016"/>
                  </a:ext>
                </a:extLst>
              </a:tr>
              <a:tr h="216568">
                <a:tc>
                  <a:txBody>
                    <a:bodyPr/>
                    <a:lstStyle/>
                    <a:p>
                      <a:r>
                        <a:t>uF</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7"/>
                  </a:ext>
                </a:extLst>
              </a:tr>
              <a:tr h="216576">
                <a:tc>
                  <a:txBody>
                    <a:bodyPr/>
                    <a:lstStyle/>
                    <a:p>
                      <a:r>
                        <a:t>uG</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0.047***(0.004)</a:t>
                      </a:r>
                    </a:p>
                  </a:txBody>
                  <a:tcPr/>
                </a:tc>
                <a:tc>
                  <a:txBody>
                    <a:bodyPr/>
                    <a:lstStyle/>
                    <a:p>
                      <a:r>
                        <a:t>0.048***(0.004)</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846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822960">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822960">
                <a:tc>
                  <a:txBody>
                    <a:bodyPr/>
                    <a:lstStyle/>
                    <a:p>
                      <a:r>
                        <a:t>uP</a:t>
                      </a:r>
                    </a:p>
                  </a:txBody>
                  <a:tcPr/>
                </a:tc>
                <a:tc>
                  <a:txBody>
                    <a:bodyPr/>
                    <a:lstStyle/>
                    <a:p>
                      <a:r>
                        <a:t>-0.008***(0.008)</a:t>
                      </a:r>
                    </a:p>
                  </a:txBody>
                  <a:tcPr/>
                </a:tc>
                <a:tc>
                  <a:txBody>
                    <a:bodyPr/>
                    <a:lstStyle/>
                    <a:p>
                      <a:r>
                        <a:t>-0.009(0.008)</a:t>
                      </a:r>
                    </a:p>
                  </a:txBody>
                  <a:tcPr/>
                </a:tc>
                <a:tc>
                  <a:txBody>
                    <a:bodyPr/>
                    <a:lstStyle/>
                    <a:p>
                      <a:r>
                        <a:t>-0.008(0.008)</a:t>
                      </a:r>
                    </a:p>
                  </a:txBody>
                  <a:tcPr/>
                </a:tc>
                <a:tc>
                  <a:txBody>
                    <a:bodyPr/>
                    <a:lstStyle/>
                    <a:p>
                      <a:r>
                        <a:t>-0.005(0.008)</a:t>
                      </a:r>
                    </a:p>
                  </a:txBody>
                  <a:tcPr/>
                </a:tc>
                <a:tc>
                  <a:txBody>
                    <a:bodyPr/>
                    <a:lstStyle/>
                    <a:p>
                      <a:r>
                        <a:t>-0.005(0.009)</a:t>
                      </a:r>
                    </a:p>
                  </a:txBody>
                  <a:tcPr/>
                </a:tc>
                <a:tc>
                  <a:txBody>
                    <a:bodyPr/>
                    <a:lstStyle/>
                    <a:p>
                      <a:r>
                        <a:t>-0.004(0.009)</a:t>
                      </a:r>
                    </a:p>
                  </a:txBody>
                  <a:tcPr/>
                </a:tc>
                <a:extLst>
                  <a:ext uri="{0D108BD9-81ED-4DB2-BD59-A6C34878D82A}">
                    <a16:rowId xmlns:a16="http://schemas.microsoft.com/office/drawing/2014/main" val="10001"/>
                  </a:ext>
                </a:extLst>
              </a:tr>
              <a:tr h="822960">
                <a:tc>
                  <a:txBody>
                    <a:bodyPr/>
                    <a:lstStyle/>
                    <a:p>
                      <a:r>
                        <a:t>Cons</a:t>
                      </a:r>
                    </a:p>
                  </a:txBody>
                  <a:tcPr/>
                </a:tc>
                <a:tc>
                  <a:txBody>
                    <a:bodyPr/>
                    <a:lstStyle/>
                    <a:p>
                      <a:r>
                        <a:t>0.429***(0.028)</a:t>
                      </a:r>
                    </a:p>
                  </a:txBody>
                  <a:tcPr/>
                </a:tc>
                <a:tc>
                  <a:txBody>
                    <a:bodyPr/>
                    <a:lstStyle/>
                    <a:p>
                      <a:r>
                        <a:t>-0.535***(0.027)</a:t>
                      </a:r>
                    </a:p>
                  </a:txBody>
                  <a:tcPr/>
                </a:tc>
                <a:tc>
                  <a:txBody>
                    <a:bodyPr/>
                    <a:lstStyle/>
                    <a:p>
                      <a:r>
                        <a:t>0.429***(0.028)</a:t>
                      </a:r>
                    </a:p>
                  </a:txBody>
                  <a:tcPr/>
                </a:tc>
                <a:tc>
                  <a:txBody>
                    <a:bodyPr/>
                    <a:lstStyle/>
                    <a:p>
                      <a:r>
                        <a:t>0.4***(0.027)</a:t>
                      </a:r>
                    </a:p>
                  </a:txBody>
                  <a:tcPr/>
                </a:tc>
                <a:tc>
                  <a:txBody>
                    <a:bodyPr/>
                    <a:lstStyle/>
                    <a:p>
                      <a:r>
                        <a:t>0.619***(0.032)</a:t>
                      </a:r>
                    </a:p>
                  </a:txBody>
                  <a:tcPr/>
                </a:tc>
                <a:tc>
                  <a:txBody>
                    <a:bodyPr/>
                    <a:lstStyle/>
                    <a:p>
                      <a:r>
                        <a:t>0.554***(0.031)</a:t>
                      </a:r>
                    </a:p>
                  </a:txBody>
                  <a:tcPr/>
                </a:tc>
                <a:extLst>
                  <a:ext uri="{0D108BD9-81ED-4DB2-BD59-A6C34878D82A}">
                    <a16:rowId xmlns:a16="http://schemas.microsoft.com/office/drawing/2014/main" val="10002"/>
                  </a:ext>
                </a:extLst>
              </a:tr>
              <a:tr h="822960">
                <a:tc>
                  <a:txBody>
                    <a:bodyPr/>
                    <a:lstStyle/>
                    <a:p>
                      <a:r>
                        <a:t>样本量</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extLst>
                  <a:ext uri="{0D108BD9-81ED-4DB2-BD59-A6C34878D82A}">
                    <a16:rowId xmlns:a16="http://schemas.microsoft.com/office/drawing/2014/main" val="10003"/>
                  </a:ext>
                </a:extLst>
              </a:tr>
              <a:tr h="822960">
                <a:tc>
                  <a:txBody>
                    <a:bodyPr/>
                    <a:lstStyle/>
                    <a:p>
                      <a:r>
                        <a:t>调整R²</a:t>
                      </a:r>
                    </a:p>
                  </a:txBody>
                  <a:tcPr/>
                </a:tc>
                <a:tc>
                  <a:txBody>
                    <a:bodyPr/>
                    <a:lstStyle/>
                    <a:p>
                      <a:r>
                        <a:t>0.2897</a:t>
                      </a:r>
                    </a:p>
                  </a:txBody>
                  <a:tcPr/>
                </a:tc>
                <a:tc>
                  <a:txBody>
                    <a:bodyPr/>
                    <a:lstStyle/>
                    <a:p>
                      <a:r>
                        <a:t>0.2874</a:t>
                      </a:r>
                    </a:p>
                  </a:txBody>
                  <a:tcPr/>
                </a:tc>
                <a:tc>
                  <a:txBody>
                    <a:bodyPr/>
                    <a:lstStyle/>
                    <a:p>
                      <a:r>
                        <a:t>0.2901</a:t>
                      </a:r>
                    </a:p>
                  </a:txBody>
                  <a:tcPr/>
                </a:tc>
                <a:tc>
                  <a:txBody>
                    <a:bodyPr/>
                    <a:lstStyle/>
                    <a:p>
                      <a:r>
                        <a:t>0.2921</a:t>
                      </a:r>
                    </a:p>
                  </a:txBody>
                  <a:tcPr/>
                </a:tc>
                <a:tc>
                  <a:txBody>
                    <a:bodyPr/>
                    <a:lstStyle/>
                    <a:p>
                      <a:r>
                        <a:t>0.2097</a:t>
                      </a:r>
                    </a:p>
                  </a:txBody>
                  <a:tcPr/>
                </a:tc>
                <a:tc>
                  <a:txBody>
                    <a:bodyPr/>
                    <a:lstStyle/>
                    <a:p>
                      <a:r>
                        <a:t>0.2195</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结论与分析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研究数据处理:</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 筛选影响付费转化率指标，结合喜马拉雅FM平台特征量化转换。</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2. 模型结果: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 解释收费节点、章节价格、是否支持VIP服务对付费转化率的影响。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3. 收费节点分析:</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 进一步分析最优收费节点，通过二次项回归等得出结果。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4. 研究启示: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 稳健性检验发现购买类型及收费模式符合模型。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 主播选收费模式优先考虑是否支持VIP服务。</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 确定章节价格依平台总体收费。</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 收费节点位置对付费转化率有负向影响。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5. 研究不足与展望:</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 研究仅聚焦喜马拉雅FM平台，有局限性。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 后续学者可纳入更多在线音频制作平台。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专辑情况</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多数专辑日更集数约1，少量大于10；专辑存在年限均值约2年，多数在3年以内，少量达5 - 6年。</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付费转化率基本正态分布，多数小于1；多数专辑收费节点在20%以内，均值约18%；多数专辑单个声音价格在0.22以内，均值为0.22。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收费模式超94%专辑支持VIP服务；购买类型超84%专辑提供单声购买模式。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行业现状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拥有海量用户基础，社交音频受关注，规模持续增长。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存在问题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未立足用户需求，存在大量问题，尤其知识变现问题。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83210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-0.009***</a:t>
                      </a:r>
                    </a:p>
                  </a:txBody>
                  <a:tcPr/>
                </a:tc>
                <a:tc>
                  <a:txBody>
                    <a:bodyPr/>
                    <a:lstStyle/>
                    <a:p>
                      <a:r>
                        <a:t>0.001</a:t>
                      </a:r>
                    </a:p>
                  </a:txBody>
                  <a:tcPr/>
                </a:tc>
                <a:tc>
                  <a:txBody>
                    <a:bodyPr/>
                    <a:lstStyle/>
                    <a:p>
                      <a:r>
                        <a:t>-11.06</a:t>
                      </a:r>
                    </a:p>
                  </a:txBody>
                  <a:tcPr/>
                </a:tc>
                <a:tc>
                  <a:txBody>
                    <a:bodyPr/>
                    <a:lstStyle/>
                    <a:p>
                      <a:r>
                        <a:t>1.73</a:t>
                      </a:r>
                    </a:p>
                  </a:txBody>
                  <a:tcPr/>
                </a:tc>
                <a:tc>
                  <a:txBody>
                    <a:bodyPr/>
                    <a:lstStyle/>
                    <a:p>
                      <a:r>
                        <a:t>0.1962</a:t>
                      </a:r>
                    </a:p>
                  </a:txBody>
                  <a:tcPr/>
                </a:tc>
                <a:tc>
                  <a:txBody>
                    <a:bodyPr/>
                    <a:lstStyle/>
                    <a:p>
                      <a:r>
                        <a:t>94.73***</a:t>
                      </a:r>
                    </a:p>
                  </a:txBody>
                  <a:tcPr/>
                </a:tc>
                <a:tc>
                  <a:txBody>
                    <a:bodyPr/>
                    <a:lstStyle/>
                    <a:p>
                      <a:r>
                        <a:t>0.614***</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-0.51</a:t>
                      </a:r>
                    </a:p>
                  </a:txBody>
                  <a:tcPr/>
                </a:tc>
                <a:tc>
                  <a:txBody>
                    <a:bodyPr/>
                    <a:lstStyle/>
                    <a:p>
                      <a:r>
                        <a:t>2.15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-0.002***</a:t>
                      </a:r>
                    </a:p>
                  </a:txBody>
                  <a:tcPr/>
                </a:tc>
                <a:tc>
                  <a:txBody>
                    <a:bodyPr/>
                    <a:lstStyle/>
                    <a:p>
                      <a:r>
                        <a:t>0</a:t>
                      </a:r>
                    </a:p>
                  </a:txBody>
                  <a:tcPr/>
                </a:tc>
                <a:tc>
                  <a:txBody>
                    <a:bodyPr/>
                    <a:lstStyle/>
                    <a:p>
                      <a:r>
                        <a:t>-4.41</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2.05</a:t>
                      </a:r>
                    </a:p>
                  </a:txBody>
                  <a:tcPr/>
                </a:tc>
                <a:tc>
                  <a:txBody>
                    <a:bodyPr/>
                    <a:lstStyle/>
                    <a:p>
                      <a:r>
                        <a:t>2.27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-12.19</a:t>
                      </a:r>
                    </a:p>
                  </a:txBody>
                  <a:tcPr/>
                </a:tc>
                <a:tc>
                  <a:txBody>
                    <a:bodyPr/>
                    <a:lstStyle/>
                    <a:p>
                      <a:r>
                        <a:t>1.83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1.93</a:t>
                      </a:r>
                    </a:p>
                  </a:txBody>
                  <a:tcPr/>
                </a:tc>
                <a:tc>
                  <a:txBody>
                    <a:bodyPr/>
                    <a:lstStyle/>
                    <a:p>
                      <a:r>
                        <a:t>1.25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0.005</a:t>
                      </a:r>
                    </a:p>
                  </a:txBody>
                  <a:tcPr/>
                </a:tc>
                <a:tc>
                  <a:txBody>
                    <a:bodyPr/>
                    <a:lstStyle/>
                    <a:p>
                      <a:r>
                        <a:t>0.003</a:t>
                      </a:r>
                    </a:p>
                  </a:txBody>
                  <a:tcPr/>
                </a:tc>
                <a:tc>
                  <a:txBody>
                    <a:bodyPr/>
                    <a:lstStyle/>
                    <a:p>
                      <a:r>
                        <a:t>1.44</a:t>
                      </a:r>
                    </a:p>
                  </a:txBody>
                  <a:tcPr/>
                </a:tc>
                <a:tc>
                  <a:txBody>
                    <a:bodyPr/>
                    <a:lstStyle/>
                    <a:p>
                      <a:r>
                        <a:t>1.27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a:t>
                      </a:r>
                    </a:p>
                  </a:txBody>
                  <a:tcPr/>
                </a:tc>
                <a:tc>
                  <a:txBody>
                    <a:bodyPr/>
                    <a:lstStyle/>
                    <a:p>
                      <a:r>
                        <a:t>0</a:t>
                      </a:r>
                    </a:p>
                  </a:txBody>
                  <a:tcPr/>
                </a:tc>
                <a:tc>
                  <a:txBody>
                    <a:bodyPr/>
                    <a:lstStyle/>
                    <a:p>
                      <a:r>
                        <a:t>3.32</a:t>
                      </a:r>
                    </a:p>
                  </a:txBody>
                  <a:tcPr/>
                </a:tc>
                <a:tc>
                  <a:txBody>
                    <a:bodyPr/>
                    <a:lstStyle/>
                    <a:p>
                      <a:r>
                        <a:t>1.87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0.011***</a:t>
                      </a:r>
                    </a:p>
                  </a:txBody>
                  <a:tcPr/>
                </a:tc>
                <a:tc>
                  <a:txBody>
                    <a:bodyPr/>
                    <a:lstStyle/>
                    <a:p>
                      <a:r>
                        <a:t>0.002</a:t>
                      </a:r>
                    </a:p>
                  </a:txBody>
                  <a:tcPr/>
                </a:tc>
                <a:tc>
                  <a:txBody>
                    <a:bodyPr/>
                    <a:lstStyle/>
                    <a:p>
                      <a:r>
                        <a:t>5.4</a:t>
                      </a:r>
                    </a:p>
                  </a:txBody>
                  <a:tcPr/>
                </a:tc>
                <a:tc>
                  <a:txBody>
                    <a:bodyPr/>
                    <a:lstStyle/>
                    <a:p>
                      <a:r>
                        <a:t>1.65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4.16</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0.05***</a:t>
                      </a:r>
                    </a:p>
                  </a:txBody>
                  <a:tcPr/>
                </a:tc>
                <a:tc>
                  <a:txBody>
                    <a:bodyPr/>
                    <a:lstStyle/>
                    <a:p>
                      <a:r>
                        <a:t>0.004</a:t>
                      </a:r>
                    </a:p>
                  </a:txBody>
                  <a:tcPr/>
                </a:tc>
                <a:tc>
                  <a:txBody>
                    <a:bodyPr/>
                    <a:lstStyle/>
                    <a:p>
                      <a:r>
                        <a:t>13.15</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-0.005</a:t>
                      </a:r>
                    </a:p>
                  </a:txBody>
                  <a:tcPr/>
                </a:tc>
                <a:tc>
                  <a:txBody>
                    <a:bodyPr/>
                    <a:lstStyle/>
                    <a:p>
                      <a:r>
                        <a:t>0.009</a:t>
                      </a:r>
                    </a:p>
                  </a:txBody>
                  <a:tcPr/>
                </a:tc>
                <a:tc>
                  <a:txBody>
                    <a:bodyPr/>
                    <a:lstStyle/>
                    <a:p>
                      <a:r>
                        <a:t>-0.56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1028700">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1028700">
                <a:tc>
                  <a:txBody>
                    <a:bodyPr/>
                    <a:lstStyle/>
                    <a:p>
                      <a:r>
                        <a:t>Vip</a:t>
                      </a:r>
                    </a:p>
                  </a:txBody>
                  <a:tcPr/>
                </a:tc>
                <a:tc>
                  <a:txBody>
                    <a:bodyPr/>
                    <a:lstStyle/>
                    <a:p>
                      <a:r>
                        <a:t>0.271***</a:t>
                      </a:r>
                    </a:p>
                  </a:txBody>
                  <a:tcPr/>
                </a:tc>
                <a:tc>
                  <a:txBody>
                    <a:bodyPr/>
                    <a:lstStyle/>
                    <a:p>
                      <a:r>
                        <a:t>0.012</a:t>
                      </a:r>
                    </a:p>
                  </a:txBody>
                  <a:tcPr/>
                </a:tc>
                <a:tc>
                  <a:txBody>
                    <a:bodyPr/>
                    <a:lstStyle/>
                    <a:p>
                      <a:r>
                        <a:t>23.084</a:t>
                      </a:r>
                    </a:p>
                  </a:txBody>
                  <a:tcPr/>
                </a:tc>
                <a:tc>
                  <a:txBody>
                    <a:bodyPr/>
                    <a:lstStyle/>
                    <a:p>
                      <a:r>
                        <a:t>1.04</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1028700">
                <a:tc>
                  <a:txBody>
                    <a:bodyPr/>
                    <a:lstStyle/>
                    <a:p>
                      <a:r>
                        <a:t>PP</a:t>
                      </a:r>
                    </a:p>
                  </a:txBody>
                  <a:tcPr/>
                </a:tc>
                <a:tc>
                  <a:txBody>
                    <a:bodyPr/>
                    <a:lstStyle/>
                    <a:p>
                      <a:r>
                        <a:t>-0.207***</a:t>
                      </a:r>
                    </a:p>
                  </a:txBody>
                  <a:tcPr/>
                </a:tc>
                <a:tc>
                  <a:txBody>
                    <a:bodyPr/>
                    <a:lstStyle/>
                    <a:p>
                      <a:r>
                        <a:t>0.03</a:t>
                      </a:r>
                    </a:p>
                  </a:txBody>
                  <a:tcPr/>
                </a:tc>
                <a:tc>
                  <a:txBody>
                    <a:bodyPr/>
                    <a:lstStyle/>
                    <a:p>
                      <a:r>
                        <a:t>-6.923</a:t>
                      </a:r>
                    </a:p>
                  </a:txBody>
                  <a:tcPr/>
                </a:tc>
                <a:tc>
                  <a:txBody>
                    <a:bodyPr/>
                    <a:lstStyle/>
                    <a:p>
                      <a:r>
                        <a:t>1.22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028700">
                <a:tc>
                  <a:txBody>
                    <a:bodyPr/>
                    <a:lstStyle/>
                    <a:p>
                      <a:r>
                        <a:t>tP</a:t>
                      </a:r>
                    </a:p>
                  </a:txBody>
                  <a:tcPr/>
                </a:tc>
                <a:tc>
                  <a:txBody>
                    <a:bodyPr/>
                    <a:lstStyle/>
                    <a:p>
                      <a:r>
                        <a:t>-0.13***</a:t>
                      </a:r>
                    </a:p>
                  </a:txBody>
                  <a:tcPr/>
                </a:tc>
                <a:tc>
                  <a:txBody>
                    <a:bodyPr/>
                    <a:lstStyle/>
                    <a:p>
                      <a:r>
                        <a:t>0.025</a:t>
                      </a:r>
                    </a:p>
                  </a:txBody>
                  <a:tcPr/>
                </a:tc>
                <a:tc>
                  <a:txBody>
                    <a:bodyPr/>
                    <a:lstStyle/>
                    <a:p>
                      <a:r>
                        <a:t>-5.118</a:t>
                      </a:r>
                    </a:p>
                  </a:txBody>
                  <a:tcPr/>
                </a:tc>
                <a:tc>
                  <a:txBody>
                    <a:bodyPr/>
                    <a:lstStyle/>
                    <a:p>
                      <a:r>
                        <a:t>1.15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-0.007***</a:t>
                      </a:r>
                    </a:p>
                  </a:txBody>
                  <a:tcPr/>
                </a:tc>
                <a:tc>
                  <a:txBody>
                    <a:bodyPr/>
                    <a:lstStyle/>
                    <a:p>
                      <a:r>
                        <a:t>0.001</a:t>
                      </a:r>
                    </a:p>
                  </a:txBody>
                  <a:tcPr/>
                </a:tc>
                <a:tc>
                  <a:txBody>
                    <a:bodyPr/>
                    <a:lstStyle/>
                    <a:p>
                      <a:r>
                        <a:t>-9.004</a:t>
                      </a:r>
                    </a:p>
                  </a:txBody>
                  <a:tcPr/>
                </a:tc>
                <a:tc>
                  <a:txBody>
                    <a:bodyPr/>
                    <a:lstStyle/>
                    <a:p>
                      <a:r>
                        <a:t>1.76</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0.145</a:t>
                      </a:r>
                    </a:p>
                  </a:txBody>
                  <a:tcPr/>
                </a:tc>
                <a:tc>
                  <a:txBody>
                    <a:bodyPr/>
                    <a:lstStyle/>
                    <a:p>
                      <a:r>
                        <a:t>2.16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-0.001***</a:t>
                      </a:r>
                    </a:p>
                  </a:txBody>
                  <a:tcPr/>
                </a:tc>
                <a:tc>
                  <a:txBody>
                    <a:bodyPr/>
                    <a:lstStyle/>
                    <a:p>
                      <a:r>
                        <a:t>0</a:t>
                      </a:r>
                    </a:p>
                  </a:txBody>
                  <a:tcPr/>
                </a:tc>
                <a:tc>
                  <a:txBody>
                    <a:bodyPr/>
                    <a:lstStyle/>
                    <a:p>
                      <a:r>
                        <a:t>-2.57</a:t>
                      </a:r>
                    </a:p>
                  </a:txBody>
                  <a:tcPr/>
                </a:tc>
                <a:tc>
                  <a:txBody>
                    <a:bodyPr/>
                    <a:lstStyle/>
                    <a:p>
                      <a:r>
                        <a:t>1.2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1.792</a:t>
                      </a:r>
                    </a:p>
                  </a:txBody>
                  <a:tcPr/>
                </a:tc>
                <a:tc>
                  <a:txBody>
                    <a:bodyPr/>
                    <a:lstStyle/>
                    <a:p>
                      <a:r>
                        <a:t>2.28</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-13.065</a:t>
                      </a:r>
                    </a:p>
                  </a:txBody>
                  <a:tcPr/>
                </a:tc>
                <a:tc>
                  <a:txBody>
                    <a:bodyPr/>
                    <a:lstStyle/>
                    <a:p>
                      <a:r>
                        <a:t>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0.067</a:t>
                      </a:r>
                    </a:p>
                  </a:txBody>
                  <a:tcPr/>
                </a:tc>
                <a:tc>
                  <a:txBody>
                    <a:bodyPr/>
                    <a:lstStyle/>
                    <a:p>
                      <a:r>
                        <a:t>1.33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0.011***</a:t>
                      </a:r>
                    </a:p>
                  </a:txBody>
                  <a:tcPr/>
                </a:tc>
                <a:tc>
                  <a:txBody>
                    <a:bodyPr/>
                    <a:lstStyle/>
                    <a:p>
                      <a:r>
                        <a:t>0.003</a:t>
                      </a:r>
                    </a:p>
                  </a:txBody>
                  <a:tcPr/>
                </a:tc>
                <a:tc>
                  <a:txBody>
                    <a:bodyPr/>
                    <a:lstStyle/>
                    <a:p>
                      <a:r>
                        <a:t>3.371</a:t>
                      </a:r>
                    </a:p>
                  </a:txBody>
                  <a:tcPr/>
                </a:tc>
                <a:tc>
                  <a:txBody>
                    <a:bodyPr/>
                    <a:lstStyle/>
                    <a:p>
                      <a:r>
                        <a:t>1.3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 </a:t>
                      </a:r>
                    </a:p>
                  </a:txBody>
                  <a:tcPr/>
                </a:tc>
                <a:tc>
                  <a:txBody>
                    <a:bodyPr/>
                    <a:lstStyle/>
                    <a:p>
                      <a:r>
                        <a:t>0</a:t>
                      </a:r>
                    </a:p>
                  </a:txBody>
                  <a:tcPr/>
                </a:tc>
                <a:tc>
                  <a:txBody>
                    <a:bodyPr/>
                    <a:lstStyle/>
                    <a:p>
                      <a:r>
                        <a:t>1.427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0.009***</a:t>
                      </a:r>
                    </a:p>
                  </a:txBody>
                  <a:tcPr/>
                </a:tc>
                <a:tc>
                  <a:txBody>
                    <a:bodyPr/>
                    <a:lstStyle/>
                    <a:p>
                      <a:r>
                        <a:t>0.002</a:t>
                      </a:r>
                    </a:p>
                  </a:txBody>
                  <a:tcPr/>
                </a:tc>
                <a:tc>
                  <a:txBody>
                    <a:bodyPr/>
                    <a:lstStyle/>
                    <a:p>
                      <a:r>
                        <a:t>4.769</a:t>
                      </a:r>
                    </a:p>
                  </a:txBody>
                  <a:tcPr/>
                </a:tc>
                <a:tc>
                  <a:txBody>
                    <a:bodyPr/>
                    <a:lstStyle/>
                    <a:p>
                      <a:r>
                        <a:t>1.66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3.707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0.041***</a:t>
                      </a:r>
                    </a:p>
                  </a:txBody>
                  <a:tcPr/>
                </a:tc>
                <a:tc>
                  <a:txBody>
                    <a:bodyPr/>
                    <a:lstStyle/>
                    <a:p>
                      <a:r>
                        <a:t>0.004</a:t>
                      </a:r>
                    </a:p>
                  </a:txBody>
                  <a:tcPr/>
                </a:tc>
                <a:tc>
                  <a:txBody>
                    <a:bodyPr/>
                    <a:lstStyle/>
                    <a:p>
                      <a:r>
                        <a:t>11.355</a:t>
                      </a:r>
                    </a:p>
                  </a:txBody>
                  <a:tcPr/>
                </a:tc>
                <a:tc>
                  <a:txBody>
                    <a:bodyPr/>
                    <a:lstStyle/>
                    <a:p>
                      <a:r>
                        <a:t>1.16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-0.008***</a:t>
                      </a:r>
                    </a:p>
                  </a:txBody>
                  <a:tcPr/>
                </a:tc>
                <a:tc>
                  <a:txBody>
                    <a:bodyPr/>
                    <a:lstStyle/>
                    <a:p>
                      <a:r>
                        <a:t>0.008</a:t>
                      </a:r>
                    </a:p>
                  </a:txBody>
                  <a:tcPr/>
                </a:tc>
                <a:tc>
                  <a:txBody>
                    <a:bodyPr/>
                    <a:lstStyle/>
                    <a:p>
                      <a:r>
                        <a:t>-0.916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表5 - 2为逐层回归—最终层回归结果（含续表）。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专辑分类中，有声书占比99%。</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主播男女比近2:1，超85%主播获喜马拉雅官方荣誉认证。</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分析方法</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连续型变量用皮尔逊相关分析，分类与连续变量相关性用斯皮尔曼分析。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变量相关性符合要求则模型变量选择正确，进一步通过偏相关查看结果，不符则修正。</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相关分析详细结果在附录三，表4 - 3为控制变量后的偏相关分析结果。</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回归结果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表5 - 1为逐层回归—控制层回归结果。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0525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42900">
                <a:tc>
                  <a:txBody>
                    <a:bodyPr/>
                    <a:lstStyle/>
                    <a:p>
                      <a:r>
                        <a:t>变量</a:t>
                      </a:r>
                    </a:p>
                  </a:txBody>
                  <a:tcPr/>
                </a:tc>
                <a:tc>
                  <a:txBody>
                    <a:bodyPr/>
                    <a:lstStyle/>
                    <a:p>
                      <a:r>
                        <a:t>Mean</a:t>
                      </a:r>
                    </a:p>
                  </a:txBody>
                  <a:tcPr/>
                </a:tc>
                <a:tc>
                  <a:txBody>
                    <a:bodyPr/>
                    <a:lstStyle/>
                    <a:p>
                      <a:r>
                        <a:t>Std</a:t>
                      </a:r>
                    </a:p>
                  </a:txBody>
                  <a:tcPr/>
                </a:tc>
                <a:tc>
                  <a:txBody>
                    <a:bodyPr/>
                    <a:lstStyle/>
                    <a:p>
                      <a:r>
                        <a:t>Min</a:t>
                      </a:r>
                    </a:p>
                  </a:txBody>
                  <a:tcPr/>
                </a:tc>
                <a:tc>
                  <a:txBody>
                    <a:bodyPr/>
                    <a:lstStyle/>
                    <a:p>
                      <a:r>
                        <a:t>Q1</a:t>
                      </a:r>
                    </a:p>
                  </a:txBody>
                  <a:tcPr/>
                </a:tc>
                <a:tc>
                  <a:txBody>
                    <a:bodyPr/>
                    <a:lstStyle/>
                    <a:p>
                      <a:r>
                        <a:t>Median</a:t>
                      </a:r>
                    </a:p>
                  </a:txBody>
                  <a:tcPr/>
                </a:tc>
                <a:tc>
                  <a:txBody>
                    <a:bodyPr/>
                    <a:lstStyle/>
                    <a:p>
                      <a:r>
                        <a:t>Q3</a:t>
                      </a:r>
                    </a:p>
                  </a:txBody>
                  <a:tcPr/>
                </a:tc>
                <a:tc>
                  <a:txBody>
                    <a:bodyPr/>
                    <a:lstStyle/>
                    <a:p>
                      <a:r>
                        <a:t>Max</a:t>
                      </a:r>
                    </a:p>
                  </a:txBody>
                  <a:tcPr/>
                </a:tc>
                <a:tc>
                  <a:txBody>
                    <a:bodyPr/>
                    <a:lstStyle/>
                    <a:p>
                      <a:r>
                        <a:t>Count</a:t>
                      </a:r>
                    </a:p>
                  </a:txBody>
                  <a:tcPr/>
                </a:tc>
                <a:extLst>
                  <a:ext uri="{0D108BD9-81ED-4DB2-BD59-A6C34878D82A}">
                    <a16:rowId xmlns:a16="http://schemas.microsoft.com/office/drawing/2014/main" val="10000"/>
                  </a:ext>
                </a:extLst>
              </a:tr>
              <a:tr h="342900">
                <a:tc>
                  <a:txBody>
                    <a:bodyPr/>
                    <a:lstStyle/>
                    <a:p>
                      <a:r>
                        <a:t>avgD</a:t>
                      </a:r>
                    </a:p>
                  </a:txBody>
                  <a:tcPr/>
                </a:tc>
                <a:tc>
                  <a:txBody>
                    <a:bodyPr/>
                    <a:lstStyle/>
                    <a:p>
                      <a:r>
                        <a:t>16.6</a:t>
                      </a:r>
                    </a:p>
                  </a:txBody>
                  <a:tcPr/>
                </a:tc>
                <a:tc>
                  <a:txBody>
                    <a:bodyPr/>
                    <a:lstStyle/>
                    <a:p>
                      <a:r>
                        <a:t>4.54</a:t>
                      </a:r>
                    </a:p>
                  </a:txBody>
                  <a:tcPr/>
                </a:tc>
                <a:tc>
                  <a:txBody>
                    <a:bodyPr/>
                    <a:lstStyle/>
                    <a:p>
                      <a:r>
                        <a:t>0.95</a:t>
                      </a:r>
                    </a:p>
                  </a:txBody>
                  <a:tcPr/>
                </a:tc>
                <a:tc>
                  <a:txBody>
                    <a:bodyPr/>
                    <a:lstStyle/>
                    <a:p>
                      <a:r>
                        <a:t>12.86</a:t>
                      </a:r>
                    </a:p>
                  </a:txBody>
                  <a:tcPr/>
                </a:tc>
                <a:tc>
                  <a:txBody>
                    <a:bodyPr/>
                    <a:lstStyle/>
                    <a:p>
                      <a:r>
                        <a:t>18.62</a:t>
                      </a:r>
                    </a:p>
                  </a:txBody>
                  <a:tcPr/>
                </a:tc>
                <a:tc>
                  <a:txBody>
                    <a:bodyPr/>
                    <a:lstStyle/>
                    <a:p>
                      <a:r>
                        <a:t>20.28</a:t>
                      </a:r>
                    </a:p>
                  </a:txBody>
                  <a:tcPr/>
                </a:tc>
                <a:tc>
                  <a:txBody>
                    <a:bodyPr/>
                    <a:lstStyle/>
                    <a:p>
                      <a:r>
                        <a:t>32.55</a:t>
                      </a:r>
                    </a:p>
                  </a:txBody>
                  <a:tcPr/>
                </a:tc>
                <a:tc>
                  <a:txBody>
                    <a:bodyPr/>
                    <a:lstStyle/>
                    <a:p>
                      <a:r>
                        <a:t>4610</a:t>
                      </a:r>
                    </a:p>
                  </a:txBody>
                  <a:tcPr/>
                </a:tc>
                <a:extLst>
                  <a:ext uri="{0D108BD9-81ED-4DB2-BD59-A6C34878D82A}">
                    <a16:rowId xmlns:a16="http://schemas.microsoft.com/office/drawing/2014/main" val="10001"/>
                  </a:ext>
                </a:extLst>
              </a:tr>
              <a:tr h="342900">
                <a:tc>
                  <a:txBody>
                    <a:bodyPr/>
                    <a:lstStyle/>
                    <a:p>
                      <a:r>
                        <a:t>avgPT</a:t>
                      </a:r>
                    </a:p>
                  </a:txBody>
                  <a:tcPr/>
                </a:tc>
                <a:tc>
                  <a:txBody>
                    <a:bodyPr/>
                    <a:lstStyle/>
                    <a:p>
                      <a:r>
                        <a:t>8101</a:t>
                      </a:r>
                    </a:p>
                  </a:txBody>
                  <a:tcPr/>
                </a:tc>
                <a:tc>
                  <a:txBody>
                    <a:bodyPr/>
                    <a:lstStyle/>
                    <a:p>
                      <a:r>
                        <a:t>51204.54</a:t>
                      </a:r>
                    </a:p>
                  </a:txBody>
                  <a:tcPr/>
                </a:tc>
                <a:tc>
                  <a:txBody>
                    <a:bodyPr/>
                    <a:lstStyle/>
                    <a:p>
                      <a:r>
                        <a:t>11.65</a:t>
                      </a:r>
                    </a:p>
                  </a:txBody>
                  <a:tcPr/>
                </a:tc>
                <a:tc>
                  <a:txBody>
                    <a:bodyPr/>
                    <a:lstStyle/>
                    <a:p>
                      <a:r>
                        <a:t>360.59</a:t>
                      </a:r>
                    </a:p>
                  </a:txBody>
                  <a:tcPr/>
                </a:tc>
                <a:tc>
                  <a:txBody>
                    <a:bodyPr/>
                    <a:lstStyle/>
                    <a:p>
                      <a:r>
                        <a:t>1266.19</a:t>
                      </a:r>
                    </a:p>
                  </a:txBody>
                  <a:tcPr/>
                </a:tc>
                <a:tc>
                  <a:txBody>
                    <a:bodyPr/>
                    <a:lstStyle/>
                    <a:p>
                      <a:r>
                        <a:t>4258.22</a:t>
                      </a:r>
                    </a:p>
                  </a:txBody>
                  <a:tcPr/>
                </a:tc>
                <a:tc>
                  <a:txBody>
                    <a:bodyPr/>
                    <a:lstStyle/>
                    <a:p>
                      <a:r>
                        <a:t>2147028</a:t>
                      </a:r>
                    </a:p>
                  </a:txBody>
                  <a:tcPr/>
                </a:tc>
                <a:tc>
                  <a:txBody>
                    <a:bodyPr/>
                    <a:lstStyle/>
                    <a:p>
                      <a:r>
                        <a:t>4610</a:t>
                      </a:r>
                    </a:p>
                  </a:txBody>
                  <a:tcPr/>
                </a:tc>
                <a:extLst>
                  <a:ext uri="{0D108BD9-81ED-4DB2-BD59-A6C34878D82A}">
                    <a16:rowId xmlns:a16="http://schemas.microsoft.com/office/drawing/2014/main" val="10002"/>
                  </a:ext>
                </a:extLst>
              </a:tr>
              <a:tr h="342900">
                <a:tc>
                  <a:txBody>
                    <a:bodyPr/>
                    <a:lstStyle/>
                    <a:p>
                      <a:r>
                        <a:t>cC</a:t>
                      </a:r>
                    </a:p>
                  </a:txBody>
                  <a:tcPr/>
                </a:tc>
                <a:tc>
                  <a:txBody>
                    <a:bodyPr/>
                    <a:lstStyle/>
                    <a:p>
                      <a:r>
                        <a:t>80.67</a:t>
                      </a:r>
                    </a:p>
                  </a:txBody>
                  <a:tcPr/>
                </a:tc>
                <a:tc>
                  <a:txBody>
                    <a:bodyPr/>
                    <a:lstStyle/>
                    <a:p>
                      <a:r>
                        <a:t>512.13</a:t>
                      </a:r>
                    </a:p>
                  </a:txBody>
                  <a:tcPr/>
                </a:tc>
                <a:tc>
                  <a:txBody>
                    <a:bodyPr/>
                    <a:lstStyle/>
                    <a:p>
                      <a:r>
                        <a:t>0</a:t>
                      </a:r>
                    </a:p>
                  </a:txBody>
                  <a:tcPr/>
                </a:tc>
                <a:tc>
                  <a:txBody>
                    <a:bodyPr/>
                    <a:lstStyle/>
                    <a:p>
                      <a:r>
                        <a:t>3</a:t>
                      </a:r>
                    </a:p>
                  </a:txBody>
                  <a:tcPr/>
                </a:tc>
                <a:tc>
                  <a:txBody>
                    <a:bodyPr/>
                    <a:lstStyle/>
                    <a:p>
                      <a:r>
                        <a:t>11</a:t>
                      </a:r>
                    </a:p>
                  </a:txBody>
                  <a:tcPr/>
                </a:tc>
                <a:tc>
                  <a:txBody>
                    <a:bodyPr/>
                    <a:lstStyle/>
                    <a:p>
                      <a:r>
                        <a:t>37</a:t>
                      </a:r>
                    </a:p>
                  </a:txBody>
                  <a:tcPr/>
                </a:tc>
                <a:tc>
                  <a:txBody>
                    <a:bodyPr/>
                    <a:lstStyle/>
                    <a:p>
                      <a:r>
                        <a:t>26125</a:t>
                      </a:r>
                    </a:p>
                  </a:txBody>
                  <a:tcPr/>
                </a:tc>
                <a:tc>
                  <a:txBody>
                    <a:bodyPr/>
                    <a:lstStyle/>
                    <a:p>
                      <a:r>
                        <a:t>4610</a:t>
                      </a:r>
                    </a:p>
                  </a:txBody>
                  <a:tcPr/>
                </a:tc>
                <a:extLst>
                  <a:ext uri="{0D108BD9-81ED-4DB2-BD59-A6C34878D82A}">
                    <a16:rowId xmlns:a16="http://schemas.microsoft.com/office/drawing/2014/main" val="10003"/>
                  </a:ext>
                </a:extLst>
              </a:tr>
              <a:tr h="342900">
                <a:tc>
                  <a:txBody>
                    <a:bodyPr/>
                    <a:lstStyle/>
                    <a:p>
                      <a:r>
                        <a:t>sC</a:t>
                      </a:r>
                    </a:p>
                  </a:txBody>
                  <a:tcPr/>
                </a:tc>
                <a:tc>
                  <a:txBody>
                    <a:bodyPr/>
                    <a:lstStyle/>
                    <a:p>
                      <a:r>
                        <a:t>11077.49</a:t>
                      </a:r>
                    </a:p>
                  </a:txBody>
                  <a:tcPr/>
                </a:tc>
                <a:tc>
                  <a:txBody>
                    <a:bodyPr/>
                    <a:lstStyle/>
                    <a:p>
                      <a:r>
                        <a:t>101417.92</a:t>
                      </a:r>
                    </a:p>
                  </a:txBody>
                  <a:tcPr/>
                </a:tc>
                <a:tc>
                  <a:txBody>
                    <a:bodyPr/>
                    <a:lstStyle/>
                    <a:p>
                      <a:r>
                        <a:t>11</a:t>
                      </a:r>
                    </a:p>
                  </a:txBody>
                  <a:tcPr/>
                </a:tc>
                <a:tc>
                  <a:txBody>
                    <a:bodyPr/>
                    <a:lstStyle/>
                    <a:p>
                      <a:r>
                        <a:t>652</a:t>
                      </a:r>
                    </a:p>
                  </a:txBody>
                  <a:tcPr/>
                </a:tc>
                <a:tc>
                  <a:txBody>
                    <a:bodyPr/>
                    <a:lstStyle/>
                    <a:p>
                      <a:r>
                        <a:t>1948.5</a:t>
                      </a:r>
                    </a:p>
                  </a:txBody>
                  <a:tcPr/>
                </a:tc>
                <a:tc>
                  <a:txBody>
                    <a:bodyPr/>
                    <a:lstStyle/>
                    <a:p>
                      <a:r>
                        <a:t>5988.75</a:t>
                      </a:r>
                    </a:p>
                  </a:txBody>
                  <a:tcPr/>
                </a:tc>
                <a:tc>
                  <a:txBody>
                    <a:bodyPr/>
                    <a:lstStyle/>
                    <a:p>
                      <a:r>
                        <a:t>5227481</a:t>
                      </a:r>
                    </a:p>
                  </a:txBody>
                  <a:tcPr/>
                </a:tc>
                <a:tc>
                  <a:txBody>
                    <a:bodyPr/>
                    <a:lstStyle/>
                    <a:p>
                      <a:r>
                        <a:t>4610</a:t>
                      </a:r>
                    </a:p>
                  </a:txBody>
                  <a:tcPr/>
                </a:tc>
                <a:extLst>
                  <a:ext uri="{0D108BD9-81ED-4DB2-BD59-A6C34878D82A}">
                    <a16:rowId xmlns:a16="http://schemas.microsoft.com/office/drawing/2014/main" val="10004"/>
                  </a:ext>
                </a:extLst>
              </a:tr>
              <a:tr h="342900">
                <a:tc>
                  <a:txBody>
                    <a:bodyPr/>
                    <a:lstStyle/>
                    <a:p>
                      <a:r>
                        <a:t>tC</a:t>
                      </a:r>
                    </a:p>
                  </a:txBody>
                  <a:tcPr/>
                </a:tc>
                <a:tc>
                  <a:txBody>
                    <a:bodyPr/>
                    <a:lstStyle/>
                    <a:p>
                      <a:r>
                        <a:t>306.69</a:t>
                      </a:r>
                    </a:p>
                  </a:txBody>
                  <a:tcPr/>
                </a:tc>
                <a:tc>
                  <a:txBody>
                    <a:bodyPr/>
                    <a:lstStyle/>
                    <a:p>
                      <a:r>
                        <a:t>253.74</a:t>
                      </a:r>
                    </a:p>
                  </a:txBody>
                  <a:tcPr/>
                </a:tc>
                <a:tc>
                  <a:txBody>
                    <a:bodyPr/>
                    <a:lstStyle/>
                    <a:p>
                      <a:r>
                        <a:t>51</a:t>
                      </a:r>
                    </a:p>
                  </a:txBody>
                  <a:tcPr/>
                </a:tc>
                <a:tc>
                  <a:txBody>
                    <a:bodyPr/>
                    <a:lstStyle/>
                    <a:p>
                      <a:r>
                        <a:t>134</a:t>
                      </a:r>
                    </a:p>
                  </a:txBody>
                  <a:tcPr/>
                </a:tc>
                <a:tc>
                  <a:txBody>
                    <a:bodyPr/>
                    <a:lstStyle/>
                    <a:p>
                      <a:r>
                        <a:t>244</a:t>
                      </a:r>
                    </a:p>
                  </a:txBody>
                  <a:tcPr/>
                </a:tc>
                <a:tc>
                  <a:txBody>
                    <a:bodyPr/>
                    <a:lstStyle/>
                    <a:p>
                      <a:r>
                        <a:t>397</a:t>
                      </a:r>
                    </a:p>
                  </a:txBody>
                  <a:tcPr/>
                </a:tc>
                <a:tc>
                  <a:txBody>
                    <a:bodyPr/>
                    <a:lstStyle/>
                    <a:p>
                      <a:r>
                        <a:t>3120</a:t>
                      </a:r>
                    </a:p>
                  </a:txBody>
                  <a:tcPr/>
                </a:tc>
                <a:tc>
                  <a:txBody>
                    <a:bodyPr/>
                    <a:lstStyle/>
                    <a:p>
                      <a:r>
                        <a:t>4610</a:t>
                      </a:r>
                    </a:p>
                  </a:txBody>
                  <a:tcPr/>
                </a:tc>
                <a:extLst>
                  <a:ext uri="{0D108BD9-81ED-4DB2-BD59-A6C34878D82A}">
                    <a16:rowId xmlns:a16="http://schemas.microsoft.com/office/drawing/2014/main" val="10005"/>
                  </a:ext>
                </a:extLst>
              </a:tr>
              <a:tr h="342900">
                <a:tc>
                  <a:txBody>
                    <a:bodyPr/>
                    <a:lstStyle/>
                    <a:p>
                      <a:r>
                        <a:t>T</a:t>
                      </a:r>
                    </a:p>
                  </a:txBody>
                  <a:tcPr/>
                </a:tc>
                <a:tc>
                  <a:txBody>
                    <a:bodyPr/>
                    <a:lstStyle/>
                    <a:p>
                      <a:r>
                        <a:t>273.44</a:t>
                      </a:r>
                    </a:p>
                  </a:txBody>
                  <a:tcPr/>
                </a:tc>
                <a:tc>
                  <a:txBody>
                    <a:bodyPr/>
                    <a:lstStyle/>
                    <a:p>
                      <a:r>
                        <a:t>217.28</a:t>
                      </a:r>
                    </a:p>
                  </a:txBody>
                  <a:tcPr/>
                </a:tc>
                <a:tc>
                  <a:txBody>
                    <a:bodyPr/>
                    <a:lstStyle/>
                    <a:p>
                      <a:r>
                        <a:t>0</a:t>
                      </a:r>
                    </a:p>
                  </a:txBody>
                  <a:tcPr/>
                </a:tc>
                <a:tc>
                  <a:txBody>
                    <a:bodyPr/>
                    <a:lstStyle/>
                    <a:p>
                      <a:r>
                        <a:t>103.62</a:t>
                      </a:r>
                    </a:p>
                  </a:txBody>
                  <a:tcPr/>
                </a:tc>
                <a:tc>
                  <a:txBody>
                    <a:bodyPr/>
                    <a:lstStyle/>
                    <a:p>
                      <a:r>
                        <a:t>222.74</a:t>
                      </a:r>
                    </a:p>
                  </a:txBody>
                  <a:tcPr/>
                </a:tc>
                <a:tc>
                  <a:txBody>
                    <a:bodyPr/>
                    <a:lstStyle/>
                    <a:p>
                      <a:r>
                        <a:t>385.5</a:t>
                      </a:r>
                    </a:p>
                  </a:txBody>
                  <a:tcPr/>
                </a:tc>
                <a:tc>
                  <a:txBody>
                    <a:bodyPr/>
                    <a:lstStyle/>
                    <a:p>
                      <a:r>
                        <a:t>1427.66</a:t>
                      </a:r>
                    </a:p>
                  </a:txBody>
                  <a:tcPr/>
                </a:tc>
                <a:tc>
                  <a:txBody>
                    <a:bodyPr/>
                    <a:lstStyle/>
                    <a:p>
                      <a:r>
                        <a:t>4610</a:t>
                      </a:r>
                    </a:p>
                  </a:txBody>
                  <a:tcPr/>
                </a:tc>
                <a:extLst>
                  <a:ext uri="{0D108BD9-81ED-4DB2-BD59-A6C34878D82A}">
                    <a16:rowId xmlns:a16="http://schemas.microsoft.com/office/drawing/2014/main" val="10006"/>
                  </a:ext>
                </a:extLst>
              </a:tr>
              <a:tr h="342900">
                <a:tc>
                  <a:txBody>
                    <a:bodyPr/>
                    <a:lstStyle/>
                    <a:p>
                      <a:r>
                        <a:t>UpF</a:t>
                      </a:r>
                    </a:p>
                  </a:txBody>
                  <a:tcPr/>
                </a:tc>
                <a:tc>
                  <a:txBody>
                    <a:bodyPr/>
                    <a:lstStyle/>
                    <a:p>
                      <a:r>
                        <a:t>1.07</a:t>
                      </a:r>
                    </a:p>
                  </a:txBody>
                  <a:tcPr/>
                </a:tc>
                <a:tc>
                  <a:txBody>
                    <a:bodyPr/>
                    <a:lstStyle/>
                    <a:p>
                      <a:r>
                        <a:t>0.93</a:t>
                      </a:r>
                    </a:p>
                  </a:txBody>
                  <a:tcPr/>
                </a:tc>
                <a:tc>
                  <a:txBody>
                    <a:bodyPr/>
                    <a:lstStyle/>
                    <a:p>
                      <a:r>
                        <a:t>0</a:t>
                      </a:r>
                    </a:p>
                  </a:txBody>
                  <a:tcPr/>
                </a:tc>
                <a:tc>
                  <a:txBody>
                    <a:bodyPr/>
                    <a:lstStyle/>
                    <a:p>
                      <a:r>
                        <a:t>0.47</a:t>
                      </a:r>
                    </a:p>
                  </a:txBody>
                  <a:tcPr/>
                </a:tc>
                <a:tc>
                  <a:txBody>
                    <a:bodyPr/>
                    <a:lstStyle/>
                    <a:p>
                      <a:r>
                        <a:t>0.91</a:t>
                      </a:r>
                    </a:p>
                  </a:txBody>
                  <a:tcPr/>
                </a:tc>
                <a:tc>
                  <a:txBody>
                    <a:bodyPr/>
                    <a:lstStyle/>
                    <a:p>
                      <a:r>
                        <a:t>1.33</a:t>
                      </a:r>
                    </a:p>
                  </a:txBody>
                  <a:tcPr/>
                </a:tc>
                <a:tc>
                  <a:txBody>
                    <a:bodyPr/>
                    <a:lstStyle/>
                    <a:p>
                      <a:r>
                        <a:t>13.12</a:t>
                      </a:r>
                    </a:p>
                  </a:txBody>
                  <a:tcPr/>
                </a:tc>
                <a:tc>
                  <a:txBody>
                    <a:bodyPr/>
                    <a:lstStyle/>
                    <a:p>
                      <a:r>
                        <a:t>4610</a:t>
                      </a:r>
                    </a:p>
                  </a:txBody>
                  <a:tcPr/>
                </a:tc>
                <a:extLst>
                  <a:ext uri="{0D108BD9-81ED-4DB2-BD59-A6C34878D82A}">
                    <a16:rowId xmlns:a16="http://schemas.microsoft.com/office/drawing/2014/main" val="10007"/>
                  </a:ext>
                </a:extLst>
              </a:tr>
              <a:tr h="342900">
                <a:tc>
                  <a:txBody>
                    <a:bodyPr/>
                    <a:lstStyle/>
                    <a:p>
                      <a:r>
                        <a:t>Age</a:t>
                      </a:r>
                    </a:p>
                  </a:txBody>
                  <a:tcPr/>
                </a:tc>
                <a:tc>
                  <a:txBody>
                    <a:bodyPr/>
                    <a:lstStyle/>
                    <a:p>
                      <a:r>
                        <a:t>798.27</a:t>
                      </a:r>
                    </a:p>
                  </a:txBody>
                  <a:tcPr/>
                </a:tc>
                <a:tc>
                  <a:txBody>
                    <a:bodyPr/>
                    <a:lstStyle/>
                    <a:p>
                      <a:r>
                        <a:t>345.27</a:t>
                      </a:r>
                    </a:p>
                  </a:txBody>
                  <a:tcPr/>
                </a:tc>
                <a:tc>
                  <a:txBody>
                    <a:bodyPr/>
                    <a:lstStyle/>
                    <a:p>
                      <a:r>
                        <a:t>103.7</a:t>
                      </a:r>
                    </a:p>
                  </a:txBody>
                  <a:tcPr/>
                </a:tc>
                <a:tc>
                  <a:txBody>
                    <a:bodyPr/>
                    <a:lstStyle/>
                    <a:p>
                      <a:r>
                        <a:t>517.56</a:t>
                      </a:r>
                    </a:p>
                  </a:txBody>
                  <a:tcPr/>
                </a:tc>
                <a:tc>
                  <a:txBody>
                    <a:bodyPr/>
                    <a:lstStyle/>
                    <a:p>
                      <a:r>
                        <a:t>811.75</a:t>
                      </a:r>
                    </a:p>
                  </a:txBody>
                  <a:tcPr/>
                </a:tc>
                <a:tc>
                  <a:txBody>
                    <a:bodyPr/>
                    <a:lstStyle/>
                    <a:p>
                      <a:r>
                        <a:t>1058.42</a:t>
                      </a:r>
                    </a:p>
                  </a:txBody>
                  <a:tcPr/>
                </a:tc>
                <a:tc>
                  <a:txBody>
                    <a:bodyPr/>
                    <a:lstStyle/>
                    <a:p>
                      <a:r>
                        <a:t>2266.32</a:t>
                      </a:r>
                    </a:p>
                  </a:txBody>
                  <a:tcPr/>
                </a:tc>
                <a:tc>
                  <a:txBody>
                    <a:bodyPr/>
                    <a:lstStyle/>
                    <a:p>
                      <a:r>
                        <a:t>4610</a:t>
                      </a:r>
                    </a:p>
                  </a:txBody>
                  <a:tcPr/>
                </a:tc>
                <a:extLst>
                  <a:ext uri="{0D108BD9-81ED-4DB2-BD59-A6C34878D82A}">
                    <a16:rowId xmlns:a16="http://schemas.microsoft.com/office/drawing/2014/main" val="10008"/>
                  </a:ext>
                </a:extLst>
              </a:tr>
              <a:tr h="342900">
                <a:tc>
                  <a:txBody>
                    <a:bodyPr/>
                    <a:lstStyle/>
                    <a:p>
                      <a:r>
                        <a:t>PP</a:t>
                      </a:r>
                    </a:p>
                  </a:txBody>
                  <a:tcPr/>
                </a:tc>
                <a:tc>
                  <a:txBody>
                    <a:bodyPr/>
                    <a:lstStyle/>
                    <a:p>
                      <a:r>
                        <a:t>0.18</a:t>
                      </a:r>
                    </a:p>
                  </a:txBody>
                  <a:tcPr/>
                </a:tc>
                <a:tc>
                  <a:txBody>
                    <a:bodyPr/>
                    <a:lstStyle/>
                    <a:p>
                      <a:r>
                        <a:t>0.1</a:t>
                      </a:r>
                    </a:p>
                  </a:txBody>
                  <a:tcPr/>
                </a:tc>
                <a:tc>
                  <a:txBody>
                    <a:bodyPr/>
                    <a:lstStyle/>
                    <a:p>
                      <a:r>
                        <a:t>0.01</a:t>
                      </a:r>
                    </a:p>
                  </a:txBody>
                  <a:tcPr/>
                </a:tc>
                <a:tc>
                  <a:txBody>
                    <a:bodyPr/>
                    <a:lstStyle/>
                    <a:p>
                      <a:r>
                        <a:t>0.11</a:t>
                      </a:r>
                    </a:p>
                  </a:txBody>
                  <a:tcPr/>
                </a:tc>
                <a:tc>
                  <a:txBody>
                    <a:bodyPr/>
                    <a:lstStyle/>
                    <a:p>
                      <a:r>
                        <a:t>0.18</a:t>
                      </a:r>
                    </a:p>
                  </a:txBody>
                  <a:tcPr/>
                </a:tc>
                <a:tc>
                  <a:txBody>
                    <a:bodyPr/>
                    <a:lstStyle/>
                    <a:p>
                      <a:r>
                        <a:t>0.21</a:t>
                      </a:r>
                    </a:p>
                  </a:txBody>
                  <a:tcPr/>
                </a:tc>
                <a:tc>
                  <a:txBody>
                    <a:bodyPr/>
                    <a:lstStyle/>
                    <a:p>
                      <a:r>
                        <a:t>1</a:t>
                      </a:r>
                    </a:p>
                  </a:txBody>
                  <a:tcPr/>
                </a:tc>
                <a:tc>
                  <a:txBody>
                    <a:bodyPr/>
                    <a:lstStyle/>
                    <a:p>
                      <a:r>
                        <a:t>4610</a:t>
                      </a:r>
                    </a:p>
                  </a:txBody>
                  <a:tcPr/>
                </a:tc>
                <a:extLst>
                  <a:ext uri="{0D108BD9-81ED-4DB2-BD59-A6C34878D82A}">
                    <a16:rowId xmlns:a16="http://schemas.microsoft.com/office/drawing/2014/main" val="10009"/>
                  </a:ext>
                </a:extLst>
              </a:tr>
              <a:tr h="342900">
                <a:tc>
                  <a:txBody>
                    <a:bodyPr/>
                    <a:lstStyle/>
                    <a:p>
                      <a:r>
                        <a:t>R</a:t>
                      </a:r>
                    </a:p>
                  </a:txBody>
                  <a:tcPr/>
                </a:tc>
                <a:tc>
                  <a:txBody>
                    <a:bodyPr/>
                    <a:lstStyle/>
                    <a:p>
                      <a:r>
                        <a:t>0.55</a:t>
                      </a:r>
                    </a:p>
                  </a:txBody>
                  <a:tcPr/>
                </a:tc>
                <a:tc>
                  <a:txBody>
                    <a:bodyPr/>
                    <a:lstStyle/>
                    <a:p>
                      <a:r>
                        <a:t>0.22</a:t>
                      </a:r>
                    </a:p>
                  </a:txBody>
                  <a:tcPr/>
                </a:tc>
                <a:tc>
                  <a:txBody>
                    <a:bodyPr/>
                    <a:lstStyle/>
                    <a:p>
                      <a:r>
                        <a:t>0.01</a:t>
                      </a:r>
                    </a:p>
                  </a:txBody>
                  <a:tcPr/>
                </a:tc>
                <a:tc>
                  <a:txBody>
                    <a:bodyPr/>
                    <a:lstStyle/>
                    <a:p>
                      <a:r>
                        <a:t>0.39</a:t>
                      </a:r>
                    </a:p>
                  </a:txBody>
                  <a:tcPr/>
                </a:tc>
                <a:tc>
                  <a:txBody>
                    <a:bodyPr/>
                    <a:lstStyle/>
                    <a:p>
                      <a:r>
                        <a:t>0.55</a:t>
                      </a:r>
                    </a:p>
                  </a:txBody>
                  <a:tcPr/>
                </a:tc>
                <a:tc>
                  <a:txBody>
                    <a:bodyPr/>
                    <a:lstStyle/>
                    <a:p>
                      <a:r>
                        <a:t>0.71</a:t>
                      </a:r>
                    </a:p>
                  </a:txBody>
                  <a:tcPr/>
                </a:tc>
                <a:tc>
                  <a:txBody>
                    <a:bodyPr/>
                    <a:lstStyle/>
                    <a:p>
                      <a:r>
                        <a:t>1.67</a:t>
                      </a:r>
                    </a:p>
                  </a:txBody>
                  <a:tcPr/>
                </a:tc>
                <a:tc>
                  <a:txBody>
                    <a:bodyPr/>
                    <a:lstStyle/>
                    <a:p>
                      <a:r>
                        <a:t>4610</a:t>
                      </a:r>
                    </a:p>
                  </a:txBody>
                  <a:tcPr/>
                </a:tc>
                <a:extLst>
                  <a:ext uri="{0D108BD9-81ED-4DB2-BD59-A6C34878D82A}">
                    <a16:rowId xmlns:a16="http://schemas.microsoft.com/office/drawing/2014/main" val="10010"/>
                  </a:ext>
                </a:extLst>
              </a:tr>
              <a:tr h="342900">
                <a:tc>
                  <a:txBody>
                    <a:bodyPr/>
                    <a:lstStyle/>
                    <a:p>
                      <a:r>
                        <a:t>tP</a:t>
                      </a:r>
                    </a:p>
                  </a:txBody>
                  <a:tcPr/>
                </a:tc>
                <a:tc>
                  <a:txBody>
                    <a:bodyPr/>
                    <a:lstStyle/>
                    <a:p>
                      <a:r>
                        <a:t>0.22</a:t>
                      </a:r>
                    </a:p>
                  </a:txBody>
                  <a:tcPr/>
                </a:tc>
                <a:tc>
                  <a:txBody>
                    <a:bodyPr/>
                    <a:lstStyle/>
                    <a:p>
                      <a:r>
                        <a:t>0.11</a:t>
                      </a:r>
                    </a:p>
                  </a:txBody>
                  <a:tcPr/>
                </a:tc>
                <a:tc>
                  <a:txBody>
                    <a:bodyPr/>
                    <a:lstStyle/>
                    <a:p>
                      <a:r>
                        <a:t>0.03</a:t>
                      </a:r>
                    </a:p>
                  </a:txBody>
                  <a:tcPr/>
                </a:tc>
                <a:tc>
                  <a:txBody>
                    <a:bodyPr/>
                    <a:lstStyle/>
                    <a:p>
                      <a:r>
                        <a:t>0.2</a:t>
                      </a:r>
                    </a:p>
                  </a:txBody>
                  <a:tcPr/>
                </a:tc>
                <a:tc>
                  <a:txBody>
                    <a:bodyPr/>
                    <a:lstStyle/>
                    <a:p>
                      <a:r>
                        <a:t>0.2</a:t>
                      </a:r>
                    </a:p>
                  </a:txBody>
                  <a:tcPr/>
                </a:tc>
                <a:tc>
                  <a:txBody>
                    <a:bodyPr/>
                    <a:lstStyle/>
                    <a:p>
                      <a:r>
                        <a:t>0.22</a:t>
                      </a:r>
                    </a:p>
                  </a:txBody>
                  <a:tcPr/>
                </a:tc>
                <a:tc>
                  <a:txBody>
                    <a:bodyPr/>
                    <a:lstStyle/>
                    <a:p>
                      <a:r>
                        <a:t>4.04</a:t>
                      </a:r>
                    </a:p>
                  </a:txBody>
                  <a:tcPr/>
                </a:tc>
                <a:tc>
                  <a:txBody>
                    <a:bodyPr/>
                    <a:lstStyle/>
                    <a:p>
                      <a:r>
                        <a:t>4610</a:t>
                      </a:r>
                    </a:p>
                  </a:txBody>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70866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411480">
                <a:tc>
                  <a:txBody>
                    <a:bodyPr/>
                    <a:lstStyle/>
                    <a:p>
                      <a:r>
                        <a:t>变量</a:t>
                      </a:r>
                    </a:p>
                  </a:txBody>
                  <a:tcPr/>
                </a:tc>
                <a:tc>
                  <a:txBody>
                    <a:bodyPr/>
                    <a:lstStyle/>
                    <a:p>
                      <a:r>
                        <a:t>取值与占比</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411480">
                <a:tc>
                  <a:txBody>
                    <a:bodyPr/>
                    <a:lstStyle/>
                    <a:p>
                      <a:r>
                        <a:t>Vip</a:t>
                      </a:r>
                    </a:p>
                  </a:txBody>
                  <a:tcPr/>
                </a:tc>
                <a:tc>
                  <a:txBody>
                    <a:bodyPr/>
                    <a:lstStyle/>
                    <a:p>
                      <a:r>
                        <a:t>0：不支持VIP</a:t>
                      </a:r>
                    </a:p>
                  </a:txBody>
                  <a:tcPr/>
                </a:tc>
                <a:tc>
                  <a:txBody>
                    <a:bodyPr/>
                    <a:lstStyle/>
                    <a:p>
                      <a:endParaRPr/>
                    </a:p>
                  </a:txBody>
                  <a:tcPr/>
                </a:tc>
                <a:tc>
                  <a:txBody>
                    <a:bodyPr/>
                    <a:lstStyle/>
                    <a:p>
                      <a:r>
                        <a:t>1：VipFree</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411480">
                <a:tc>
                  <a:txBody>
                    <a:bodyPr/>
                    <a:lstStyle/>
                    <a:p>
                      <a:endParaRPr/>
                    </a:p>
                  </a:txBody>
                  <a:tcPr/>
                </a:tc>
                <a:tc>
                  <a:txBody>
                    <a:bodyPr/>
                    <a:lstStyle/>
                    <a:p>
                      <a:r>
                        <a:t>271</a:t>
                      </a:r>
                    </a:p>
                  </a:txBody>
                  <a:tcPr/>
                </a:tc>
                <a:tc>
                  <a:txBody>
                    <a:bodyPr/>
                    <a:lstStyle/>
                    <a:p>
                      <a:r>
                        <a:t>4339</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411480">
                <a:tc>
                  <a:txBody>
                    <a:bodyPr/>
                    <a:lstStyle/>
                    <a:p>
                      <a:endParaRPr/>
                    </a:p>
                  </a:txBody>
                  <a:tcPr/>
                </a:tc>
                <a:tc>
                  <a:txBody>
                    <a:bodyPr/>
                    <a:lstStyle/>
                    <a:p>
                      <a:r>
                        <a:t>5.88%</a:t>
                      </a:r>
                    </a:p>
                  </a:txBody>
                  <a:tcPr/>
                </a:tc>
                <a:tc>
                  <a:txBody>
                    <a:bodyPr/>
                    <a:lstStyle/>
                    <a:p>
                      <a:r>
                        <a:t>94.12%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411480">
                <a:tc>
                  <a:txBody>
                    <a:bodyPr/>
                    <a:lstStyle/>
                    <a:p>
                      <a:r>
                        <a:t>Vip_1</a:t>
                      </a:r>
                    </a:p>
                  </a:txBody>
                  <a:tcPr/>
                </a:tc>
                <a:tc>
                  <a:txBody>
                    <a:bodyPr/>
                    <a:lstStyle/>
                    <a:p>
                      <a:r>
                        <a:t>1：ByTrack</a:t>
                      </a:r>
                    </a:p>
                  </a:txBody>
                  <a:tcPr/>
                </a:tc>
                <a:tc>
                  <a:txBody>
                    <a:bodyPr/>
                    <a:lstStyle/>
                    <a:p>
                      <a:endParaRPr/>
                    </a:p>
                  </a:txBody>
                  <a:tcPr/>
                </a:tc>
                <a:tc>
                  <a:txBody>
                    <a:bodyPr/>
                    <a:lstStyle/>
                    <a:p>
                      <a:endParaRPr/>
                    </a:p>
                  </a:txBody>
                  <a:tcPr/>
                </a:tc>
                <a:tc>
                  <a:txBody>
                    <a:bodyPr/>
                    <a:lstStyle/>
                    <a:p>
                      <a:r>
                        <a:t>2：ByAlbum</a:t>
                      </a: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411480">
                <a:tc>
                  <a:txBody>
                    <a:bodyPr/>
                    <a:lstStyle/>
                    <a:p>
                      <a:endParaRPr/>
                    </a:p>
                  </a:txBody>
                  <a:tcPr/>
                </a:tc>
                <a:tc>
                  <a:txBody>
                    <a:bodyPr/>
                    <a:lstStyle/>
                    <a:p>
                      <a:r>
                        <a:t>3877</a:t>
                      </a:r>
                    </a:p>
                  </a:txBody>
                  <a:tcPr/>
                </a:tc>
                <a:tc>
                  <a:txBody>
                    <a:bodyPr/>
                    <a:lstStyle/>
                    <a:p>
                      <a:endParaRPr/>
                    </a:p>
                  </a:txBody>
                  <a:tcPr/>
                </a:tc>
                <a:tc>
                  <a:txBody>
                    <a:bodyPr/>
                    <a:lstStyle/>
                    <a:p>
                      <a:endParaRPr/>
                    </a:p>
                  </a:txBody>
                  <a:tcPr/>
                </a:tc>
                <a:tc>
                  <a:txBody>
                    <a:bodyPr/>
                    <a:lstStyle/>
                    <a:p>
                      <a:r>
                        <a:t>733</a:t>
                      </a: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411480">
                <a:tc>
                  <a:txBody>
                    <a:bodyPr/>
                    <a:lstStyle/>
                    <a:p>
                      <a:endParaRPr/>
                    </a:p>
                  </a:txBody>
                  <a:tcPr/>
                </a:tc>
                <a:tc>
                  <a:txBody>
                    <a:bodyPr/>
                    <a:lstStyle/>
                    <a:p>
                      <a:r>
                        <a:t>84.10%</a:t>
                      </a:r>
                    </a:p>
                  </a:txBody>
                  <a:tcPr/>
                </a:tc>
                <a:tc>
                  <a:txBody>
                    <a:bodyPr/>
                    <a:lstStyle/>
                    <a:p>
                      <a:endParaRPr/>
                    </a:p>
                  </a:txBody>
                  <a:tcPr/>
                </a:tc>
                <a:tc>
                  <a:txBody>
                    <a:bodyPr/>
                    <a:lstStyle/>
                    <a:p>
                      <a:endParaRPr/>
                    </a:p>
                  </a:txBody>
                  <a:tcPr/>
                </a:tc>
                <a:tc>
                  <a:txBody>
                    <a:bodyPr/>
                    <a:lstStyle/>
                    <a:p>
                      <a:r>
                        <a:t>15.90%</a:t>
                      </a: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411480">
                <a:tc>
                  <a:txBody>
                    <a:bodyPr/>
                    <a:lstStyle/>
                    <a:p>
                      <a:r>
                        <a:t>Vip_2</a:t>
                      </a:r>
                    </a:p>
                  </a:txBody>
                  <a:tcPr/>
                </a:tc>
                <a:tc>
                  <a:txBody>
                    <a:bodyPr/>
                    <a:lstStyle/>
                    <a:p>
                      <a:r>
                        <a:t>1:OnlyTrack</a:t>
                      </a:r>
                    </a:p>
                  </a:txBody>
                  <a:tcPr/>
                </a:tc>
                <a:tc>
                  <a:txBody>
                    <a:bodyPr/>
                    <a:lstStyle/>
                    <a:p>
                      <a:r>
                        <a:t>2:VipFree/ByTrack</a:t>
                      </a:r>
                    </a:p>
                  </a:txBody>
                  <a:tcPr/>
                </a:tc>
                <a:tc>
                  <a:txBody>
                    <a:bodyPr/>
                    <a:lstStyle/>
                    <a:p>
                      <a:endParaRPr/>
                    </a:p>
                  </a:txBody>
                  <a:tcPr/>
                </a:tc>
                <a:tc>
                  <a:txBody>
                    <a:bodyPr/>
                    <a:lstStyle/>
                    <a:p>
                      <a:r>
                        <a:t>3:VipOnly</a:t>
                      </a:r>
                    </a:p>
                  </a:txBody>
                  <a:tcPr/>
                </a:tc>
                <a:tc>
                  <a:txBody>
                    <a:bodyPr/>
                    <a:lstStyle/>
                    <a:p>
                      <a:r>
                        <a:t>4:VipFree/ByAlbum</a:t>
                      </a:r>
                    </a:p>
                  </a:txBody>
                  <a:tcPr/>
                </a:tc>
                <a:tc>
                  <a:txBody>
                    <a:bodyPr/>
                    <a:lstStyle/>
                    <a:p>
                      <a:r>
                        <a:t>5:OnlyAlbum</a:t>
                      </a:r>
                    </a:p>
                  </a:txBody>
                  <a:tcPr/>
                </a:tc>
                <a:extLst>
                  <a:ext uri="{0D108BD9-81ED-4DB2-BD59-A6C34878D82A}">
                    <a16:rowId xmlns:a16="http://schemas.microsoft.com/office/drawing/2014/main" val="10007"/>
                  </a:ext>
                </a:extLst>
              </a:tr>
              <a:tr h="411480">
                <a:tc>
                  <a:txBody>
                    <a:bodyPr/>
                    <a:lstStyle/>
                    <a:p>
                      <a:endParaRPr/>
                    </a:p>
                  </a:txBody>
                  <a:tcPr/>
                </a:tc>
                <a:tc>
                  <a:txBody>
                    <a:bodyPr/>
                    <a:lstStyle/>
                    <a:p>
                      <a:r>
                        <a:t>236</a:t>
                      </a:r>
                    </a:p>
                  </a:txBody>
                  <a:tcPr/>
                </a:tc>
                <a:tc>
                  <a:txBody>
                    <a:bodyPr/>
                    <a:lstStyle/>
                    <a:p>
                      <a:r>
                        <a:t>3641</a:t>
                      </a:r>
                    </a:p>
                  </a:txBody>
                  <a:tcPr/>
                </a:tc>
                <a:tc>
                  <a:txBody>
                    <a:bodyPr/>
                    <a:lstStyle/>
                    <a:p>
                      <a:endParaRPr/>
                    </a:p>
                  </a:txBody>
                  <a:tcPr/>
                </a:tc>
                <a:tc>
                  <a:txBody>
                    <a:bodyPr/>
                    <a:lstStyle/>
                    <a:p>
                      <a:r>
                        <a:t>0</a:t>
                      </a:r>
                    </a:p>
                  </a:txBody>
                  <a:tcPr/>
                </a:tc>
                <a:tc>
                  <a:txBody>
                    <a:bodyPr/>
                    <a:lstStyle/>
                    <a:p>
                      <a:r>
                        <a:t>698</a:t>
                      </a:r>
                    </a:p>
                  </a:txBody>
                  <a:tcPr/>
                </a:tc>
                <a:tc>
                  <a:txBody>
                    <a:bodyPr/>
                    <a:lstStyle/>
                    <a:p>
                      <a:r>
                        <a:t>35</a:t>
                      </a:r>
                    </a:p>
                  </a:txBody>
                  <a:tcPr/>
                </a:tc>
                <a:extLst>
                  <a:ext uri="{0D108BD9-81ED-4DB2-BD59-A6C34878D82A}">
                    <a16:rowId xmlns:a16="http://schemas.microsoft.com/office/drawing/2014/main" val="10008"/>
                  </a:ext>
                </a:extLst>
              </a:tr>
              <a:tr h="411480">
                <a:tc>
                  <a:txBody>
                    <a:bodyPr/>
                    <a:lstStyle/>
                    <a:p>
                      <a:endParaRPr/>
                    </a:p>
                  </a:txBody>
                  <a:tcPr/>
                </a:tc>
                <a:tc>
                  <a:txBody>
                    <a:bodyPr/>
                    <a:lstStyle/>
                    <a:p>
                      <a:r>
                        <a:t>5.12%</a:t>
                      </a:r>
                    </a:p>
                  </a:txBody>
                  <a:tcPr/>
                </a:tc>
                <a:tc>
                  <a:txBody>
                    <a:bodyPr/>
                    <a:lstStyle/>
                    <a:p>
                      <a:r>
                        <a:t>78.98%</a:t>
                      </a:r>
                    </a:p>
                  </a:txBody>
                  <a:tcPr/>
                </a:tc>
                <a:tc>
                  <a:txBody>
                    <a:bodyPr/>
                    <a:lstStyle/>
                    <a:p>
                      <a:endParaRPr/>
                    </a:p>
                  </a:txBody>
                  <a:tcPr/>
                </a:tc>
                <a:tc>
                  <a:txBody>
                    <a:bodyPr/>
                    <a:lstStyle/>
                    <a:p>
                      <a:r>
                        <a:t>0.00%</a:t>
                      </a:r>
                    </a:p>
                  </a:txBody>
                  <a:tcPr/>
                </a:tc>
                <a:tc>
                  <a:txBody>
                    <a:bodyPr/>
                    <a:lstStyle/>
                    <a:p>
                      <a:r>
                        <a:t>15.14%</a:t>
                      </a:r>
                    </a:p>
                  </a:txBody>
                  <a:tcPr/>
                </a:tc>
                <a:tc>
                  <a:txBody>
                    <a:bodyPr/>
                    <a:lstStyle/>
                    <a:p>
                      <a:r>
                        <a:t>0.76%</a:t>
                      </a:r>
                    </a:p>
                  </a:txBody>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649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42047">
                <a:tc>
                  <a:txBody>
                    <a:bodyPr/>
                    <a:lstStyle/>
                    <a:p>
                      <a:r>
                        <a:t>categoryId</a:t>
                      </a:r>
                    </a:p>
                  </a:txBody>
                  <a:tcPr/>
                </a:tc>
                <a:tc>
                  <a:txBody>
                    <a:bodyPr/>
                    <a:lstStyle/>
                    <a:p>
                      <a:r>
                        <a:t>categoryName</a:t>
                      </a:r>
                    </a:p>
                  </a:txBody>
                  <a:tcPr/>
                </a:tc>
                <a:tc>
                  <a:txBody>
                    <a:bodyPr/>
                    <a:lstStyle/>
                    <a:p>
                      <a:r>
                        <a:t>f</a:t>
                      </a:r>
                    </a:p>
                  </a:txBody>
                  <a:tcPr/>
                </a:tc>
                <a:tc>
                  <a:txBody>
                    <a:bodyPr/>
                    <a:lstStyle/>
                    <a:p>
                      <a:r>
                        <a:t>frequency</a:t>
                      </a:r>
                    </a:p>
                  </a:txBody>
                  <a:tcPr/>
                </a:tc>
                <a:extLst>
                  <a:ext uri="{0D108BD9-81ED-4DB2-BD59-A6C34878D82A}">
                    <a16:rowId xmlns:a16="http://schemas.microsoft.com/office/drawing/2014/main" val="10000"/>
                  </a:ext>
                </a:extLst>
              </a:tr>
              <a:tr h="242047">
                <a:tc>
                  <a:txBody>
                    <a:bodyPr/>
                    <a:lstStyle/>
                    <a:p>
                      <a:r>
                        <a:t>2</a:t>
                      </a:r>
                    </a:p>
                  </a:txBody>
                  <a:tcPr/>
                </a:tc>
                <a:tc>
                  <a:txBody>
                    <a:bodyPr/>
                    <a:lstStyle/>
                    <a:p>
                      <a:r>
                        <a:t>音乐</a:t>
                      </a:r>
                    </a:p>
                  </a:txBody>
                  <a:tcPr/>
                </a:tc>
                <a:tc>
                  <a:txBody>
                    <a:bodyPr/>
                    <a:lstStyle/>
                    <a:p>
                      <a:r>
                        <a:t>2</a:t>
                      </a:r>
                    </a:p>
                  </a:txBody>
                  <a:tcPr/>
                </a:tc>
                <a:tc>
                  <a:txBody>
                    <a:bodyPr/>
                    <a:lstStyle/>
                    <a:p>
                      <a:r>
                        <a:t>0.05%</a:t>
                      </a:r>
                    </a:p>
                  </a:txBody>
                  <a:tcPr/>
                </a:tc>
                <a:extLst>
                  <a:ext uri="{0D108BD9-81ED-4DB2-BD59-A6C34878D82A}">
                    <a16:rowId xmlns:a16="http://schemas.microsoft.com/office/drawing/2014/main" val="10001"/>
                  </a:ext>
                </a:extLst>
              </a:tr>
              <a:tr h="242047">
                <a:tc>
                  <a:txBody>
                    <a:bodyPr/>
                    <a:lstStyle/>
                    <a:p>
                      <a:r>
                        <a:t>3</a:t>
                      </a:r>
                    </a:p>
                  </a:txBody>
                  <a:tcPr/>
                </a:tc>
                <a:tc>
                  <a:txBody>
                    <a:bodyPr/>
                    <a:lstStyle/>
                    <a:p>
                      <a:r>
                        <a:t>有声书</a:t>
                      </a:r>
                    </a:p>
                  </a:txBody>
                  <a:tcPr/>
                </a:tc>
                <a:tc>
                  <a:txBody>
                    <a:bodyPr/>
                    <a:lstStyle/>
                    <a:p>
                      <a:r>
                        <a:t>4154</a:t>
                      </a:r>
                    </a:p>
                  </a:txBody>
                  <a:tcPr/>
                </a:tc>
                <a:tc>
                  <a:txBody>
                    <a:bodyPr/>
                    <a:lstStyle/>
                    <a:p>
                      <a:r>
                        <a:t>99.86%</a:t>
                      </a:r>
                    </a:p>
                  </a:txBody>
                  <a:tcPr/>
                </a:tc>
                <a:extLst>
                  <a:ext uri="{0D108BD9-81ED-4DB2-BD59-A6C34878D82A}">
                    <a16:rowId xmlns:a16="http://schemas.microsoft.com/office/drawing/2014/main" val="10002"/>
                  </a:ext>
                </a:extLst>
              </a:tr>
              <a:tr h="242047">
                <a:tc>
                  <a:txBody>
                    <a:bodyPr/>
                    <a:lstStyle/>
                    <a:p>
                      <a:r>
                        <a:t>4</a:t>
                      </a:r>
                    </a:p>
                  </a:txBody>
                  <a:tcPr/>
                </a:tc>
                <a:tc>
                  <a:txBody>
                    <a:bodyPr/>
                    <a:lstStyle/>
                    <a:p>
                      <a:r>
                        <a:t>娱乐</a:t>
                      </a:r>
                    </a:p>
                  </a:txBody>
                  <a:tcPr/>
                </a:tc>
                <a:tc>
                  <a:txBody>
                    <a:bodyPr/>
                    <a:lstStyle/>
                    <a:p>
                      <a:r>
                        <a:t>7</a:t>
                      </a:r>
                    </a:p>
                  </a:txBody>
                  <a:tcPr/>
                </a:tc>
                <a:tc>
                  <a:txBody>
                    <a:bodyPr/>
                    <a:lstStyle/>
                    <a:p>
                      <a:r>
                        <a:t>0.17%</a:t>
                      </a:r>
                    </a:p>
                  </a:txBody>
                  <a:tcPr/>
                </a:tc>
                <a:extLst>
                  <a:ext uri="{0D108BD9-81ED-4DB2-BD59-A6C34878D82A}">
                    <a16:rowId xmlns:a16="http://schemas.microsoft.com/office/drawing/2014/main" val="10003"/>
                  </a:ext>
                </a:extLst>
              </a:tr>
              <a:tr h="242047">
                <a:tc>
                  <a:txBody>
                    <a:bodyPr/>
                    <a:lstStyle/>
                    <a:p>
                      <a:r>
                        <a:t>5</a:t>
                      </a:r>
                    </a:p>
                  </a:txBody>
                  <a:tcPr/>
                </a:tc>
                <a:tc>
                  <a:txBody>
                    <a:bodyPr/>
                    <a:lstStyle/>
                    <a:p>
                      <a:r>
                        <a:t>外语</a:t>
                      </a:r>
                    </a:p>
                  </a:txBody>
                  <a:tcPr/>
                </a:tc>
                <a:tc>
                  <a:txBody>
                    <a:bodyPr/>
                    <a:lstStyle/>
                    <a:p>
                      <a:r>
                        <a:t>3</a:t>
                      </a:r>
                    </a:p>
                  </a:txBody>
                  <a:tcPr/>
                </a:tc>
                <a:tc>
                  <a:txBody>
                    <a:bodyPr/>
                    <a:lstStyle/>
                    <a:p>
                      <a:r>
                        <a:t>0.07%</a:t>
                      </a:r>
                    </a:p>
                  </a:txBody>
                  <a:tcPr/>
                </a:tc>
                <a:extLst>
                  <a:ext uri="{0D108BD9-81ED-4DB2-BD59-A6C34878D82A}">
                    <a16:rowId xmlns:a16="http://schemas.microsoft.com/office/drawing/2014/main" val="10004"/>
                  </a:ext>
                </a:extLst>
              </a:tr>
              <a:tr h="242047">
                <a:tc>
                  <a:txBody>
                    <a:bodyPr/>
                    <a:lstStyle/>
                    <a:p>
                      <a:r>
                        <a:t>6</a:t>
                      </a:r>
                    </a:p>
                  </a:txBody>
                  <a:tcPr/>
                </a:tc>
                <a:tc>
                  <a:txBody>
                    <a:bodyPr/>
                    <a:lstStyle/>
                    <a:p>
                      <a:r>
                        <a:t>儿童</a:t>
                      </a:r>
                    </a:p>
                  </a:txBody>
                  <a:tcPr/>
                </a:tc>
                <a:tc>
                  <a:txBody>
                    <a:bodyPr/>
                    <a:lstStyle/>
                    <a:p>
                      <a:r>
                        <a:t>35</a:t>
                      </a:r>
                    </a:p>
                  </a:txBody>
                  <a:tcPr/>
                </a:tc>
                <a:tc>
                  <a:txBody>
                    <a:bodyPr/>
                    <a:lstStyle/>
                    <a:p>
                      <a:r>
                        <a:t>0.84%</a:t>
                      </a:r>
                    </a:p>
                  </a:txBody>
                  <a:tcPr/>
                </a:tc>
                <a:extLst>
                  <a:ext uri="{0D108BD9-81ED-4DB2-BD59-A6C34878D82A}">
                    <a16:rowId xmlns:a16="http://schemas.microsoft.com/office/drawing/2014/main" val="10005"/>
                  </a:ext>
                </a:extLst>
              </a:tr>
              <a:tr h="242047">
                <a:tc>
                  <a:txBody>
                    <a:bodyPr/>
                    <a:lstStyle/>
                    <a:p>
                      <a:r>
                        <a:t>7</a:t>
                      </a:r>
                    </a:p>
                  </a:txBody>
                  <a:tcPr/>
                </a:tc>
                <a:tc>
                  <a:txBody>
                    <a:bodyPr/>
                    <a:lstStyle/>
                    <a:p>
                      <a:r>
                        <a:t>健康养生</a:t>
                      </a:r>
                    </a:p>
                  </a:txBody>
                  <a:tcPr/>
                </a:tc>
                <a:tc>
                  <a:txBody>
                    <a:bodyPr/>
                    <a:lstStyle/>
                    <a:p>
                      <a:r>
                        <a:t>3</a:t>
                      </a:r>
                    </a:p>
                  </a:txBody>
                  <a:tcPr/>
                </a:tc>
                <a:tc>
                  <a:txBody>
                    <a:bodyPr/>
                    <a:lstStyle/>
                    <a:p>
                      <a:r>
                        <a:t>0.07%</a:t>
                      </a:r>
                    </a:p>
                  </a:txBody>
                  <a:tcPr/>
                </a:tc>
                <a:extLst>
                  <a:ext uri="{0D108BD9-81ED-4DB2-BD59-A6C34878D82A}">
                    <a16:rowId xmlns:a16="http://schemas.microsoft.com/office/drawing/2014/main" val="10006"/>
                  </a:ext>
                </a:extLst>
              </a:tr>
              <a:tr h="242047">
                <a:tc>
                  <a:txBody>
                    <a:bodyPr/>
                    <a:lstStyle/>
                    <a:p>
                      <a:r>
                        <a:t>8</a:t>
                      </a:r>
                    </a:p>
                  </a:txBody>
                  <a:tcPr/>
                </a:tc>
                <a:tc>
                  <a:txBody>
                    <a:bodyPr/>
                    <a:lstStyle/>
                    <a:p>
                      <a:r>
                        <a:t>商业财经</a:t>
                      </a:r>
                    </a:p>
                  </a:txBody>
                  <a:tcPr/>
                </a:tc>
                <a:tc>
                  <a:txBody>
                    <a:bodyPr/>
                    <a:lstStyle/>
                    <a:p>
                      <a:r>
                        <a:t>30</a:t>
                      </a:r>
                    </a:p>
                  </a:txBody>
                  <a:tcPr/>
                </a:tc>
                <a:tc>
                  <a:txBody>
                    <a:bodyPr/>
                    <a:lstStyle/>
                    <a:p>
                      <a:r>
                        <a:t>0.72%</a:t>
                      </a:r>
                    </a:p>
                  </a:txBody>
                  <a:tcPr/>
                </a:tc>
                <a:extLst>
                  <a:ext uri="{0D108BD9-81ED-4DB2-BD59-A6C34878D82A}">
                    <a16:rowId xmlns:a16="http://schemas.microsoft.com/office/drawing/2014/main" val="10007"/>
                  </a:ext>
                </a:extLst>
              </a:tr>
              <a:tr h="242047">
                <a:tc>
                  <a:txBody>
                    <a:bodyPr/>
                    <a:lstStyle/>
                    <a:p>
                      <a:r>
                        <a:t>9</a:t>
                      </a:r>
                    </a:p>
                  </a:txBody>
                  <a:tcPr/>
                </a:tc>
                <a:tc>
                  <a:txBody>
                    <a:bodyPr/>
                    <a:lstStyle/>
                    <a:p>
                      <a:r>
                        <a:t>历史</a:t>
                      </a:r>
                    </a:p>
                  </a:txBody>
                  <a:tcPr/>
                </a:tc>
                <a:tc>
                  <a:txBody>
                    <a:bodyPr/>
                    <a:lstStyle/>
                    <a:p>
                      <a:r>
                        <a:t>135</a:t>
                      </a:r>
                    </a:p>
                  </a:txBody>
                  <a:tcPr/>
                </a:tc>
                <a:tc>
                  <a:txBody>
                    <a:bodyPr/>
                    <a:lstStyle/>
                    <a:p>
                      <a:r>
                        <a:t>3.25%</a:t>
                      </a:r>
                    </a:p>
                  </a:txBody>
                  <a:tcPr/>
                </a:tc>
                <a:extLst>
                  <a:ext uri="{0D108BD9-81ED-4DB2-BD59-A6C34878D82A}">
                    <a16:rowId xmlns:a16="http://schemas.microsoft.com/office/drawing/2014/main" val="10008"/>
                  </a:ext>
                </a:extLst>
              </a:tr>
              <a:tr h="242047">
                <a:tc>
                  <a:txBody>
                    <a:bodyPr/>
                    <a:lstStyle/>
                    <a:p>
                      <a:r>
                        <a:t>10</a:t>
                      </a:r>
                    </a:p>
                  </a:txBody>
                  <a:tcPr/>
                </a:tc>
                <a:tc>
                  <a:txBody>
                    <a:bodyPr/>
                    <a:lstStyle/>
                    <a:p>
                      <a:r>
                        <a:t>情感生活</a:t>
                      </a:r>
                    </a:p>
                  </a:txBody>
                  <a:tcPr/>
                </a:tc>
                <a:tc>
                  <a:txBody>
                    <a:bodyPr/>
                    <a:lstStyle/>
                    <a:p>
                      <a:r>
                        <a:t>6</a:t>
                      </a:r>
                    </a:p>
                  </a:txBody>
                  <a:tcPr/>
                </a:tc>
                <a:tc>
                  <a:txBody>
                    <a:bodyPr/>
                    <a:lstStyle/>
                    <a:p>
                      <a:r>
                        <a:t>0.14%</a:t>
                      </a:r>
                    </a:p>
                  </a:txBody>
                  <a:tcPr/>
                </a:tc>
                <a:extLst>
                  <a:ext uri="{0D108BD9-81ED-4DB2-BD59-A6C34878D82A}">
                    <a16:rowId xmlns:a16="http://schemas.microsoft.com/office/drawing/2014/main" val="10009"/>
                  </a:ext>
                </a:extLst>
              </a:tr>
              <a:tr h="242047">
                <a:tc>
                  <a:txBody>
                    <a:bodyPr/>
                    <a:lstStyle/>
                    <a:p>
                      <a:r>
                        <a:t>12</a:t>
                      </a:r>
                    </a:p>
                  </a:txBody>
                  <a:tcPr/>
                </a:tc>
                <a:tc>
                  <a:txBody>
                    <a:bodyPr/>
                    <a:lstStyle/>
                    <a:p>
                      <a:r>
                        <a:t>相声评书</a:t>
                      </a:r>
                    </a:p>
                  </a:txBody>
                  <a:tcPr/>
                </a:tc>
                <a:tc>
                  <a:txBody>
                    <a:bodyPr/>
                    <a:lstStyle/>
                    <a:p>
                      <a:r>
                        <a:t>3</a:t>
                      </a:r>
                    </a:p>
                  </a:txBody>
                  <a:tcPr/>
                </a:tc>
                <a:tc>
                  <a:txBody>
                    <a:bodyPr/>
                    <a:lstStyle/>
                    <a:p>
                      <a:r>
                        <a:t>0.07%</a:t>
                      </a:r>
                    </a:p>
                  </a:txBody>
                  <a:tcPr/>
                </a:tc>
                <a:extLst>
                  <a:ext uri="{0D108BD9-81ED-4DB2-BD59-A6C34878D82A}">
                    <a16:rowId xmlns:a16="http://schemas.microsoft.com/office/drawing/2014/main" val="10010"/>
                  </a:ext>
                </a:extLst>
              </a:tr>
              <a:tr h="242047">
                <a:tc>
                  <a:txBody>
                    <a:bodyPr/>
                    <a:lstStyle/>
                    <a:p>
                      <a:r>
                        <a:t>13</a:t>
                      </a:r>
                    </a:p>
                  </a:txBody>
                  <a:tcPr/>
                </a:tc>
                <a:tc>
                  <a:txBody>
                    <a:bodyPr/>
                    <a:lstStyle/>
                    <a:p>
                      <a:r>
                        <a:t>个人成长</a:t>
                      </a:r>
                    </a:p>
                  </a:txBody>
                  <a:tcPr/>
                </a:tc>
                <a:tc>
                  <a:txBody>
                    <a:bodyPr/>
                    <a:lstStyle/>
                    <a:p>
                      <a:r>
                        <a:t>86</a:t>
                      </a:r>
                    </a:p>
                  </a:txBody>
                  <a:tcPr/>
                </a:tc>
                <a:tc>
                  <a:txBody>
                    <a:bodyPr/>
                    <a:lstStyle/>
                    <a:p>
                      <a:r>
                        <a:t>2.07%</a:t>
                      </a:r>
                    </a:p>
                  </a:txBody>
                  <a:tcPr/>
                </a:tc>
                <a:extLst>
                  <a:ext uri="{0D108BD9-81ED-4DB2-BD59-A6C34878D82A}">
                    <a16:rowId xmlns:a16="http://schemas.microsoft.com/office/drawing/2014/main" val="10011"/>
                  </a:ext>
                </a:extLst>
              </a:tr>
              <a:tr h="242047">
                <a:tc>
                  <a:txBody>
                    <a:bodyPr/>
                    <a:lstStyle/>
                    <a:p>
                      <a:r>
                        <a:t>15</a:t>
                      </a:r>
                    </a:p>
                  </a:txBody>
                  <a:tcPr/>
                </a:tc>
                <a:tc>
                  <a:txBody>
                    <a:bodyPr/>
                    <a:lstStyle/>
                    <a:p>
                      <a:r>
                        <a:t>广播剧</a:t>
                      </a:r>
                    </a:p>
                  </a:txBody>
                  <a:tcPr/>
                </a:tc>
                <a:tc>
                  <a:txBody>
                    <a:bodyPr/>
                    <a:lstStyle/>
                    <a:p>
                      <a:r>
                        <a:t>26</a:t>
                      </a:r>
                    </a:p>
                  </a:txBody>
                  <a:tcPr/>
                </a:tc>
                <a:tc>
                  <a:txBody>
                    <a:bodyPr/>
                    <a:lstStyle/>
                    <a:p>
                      <a:r>
                        <a:t>0.63%</a:t>
                      </a:r>
                    </a:p>
                  </a:txBody>
                  <a:tcPr/>
                </a:tc>
                <a:extLst>
                  <a:ext uri="{0D108BD9-81ED-4DB2-BD59-A6C34878D82A}">
                    <a16:rowId xmlns:a16="http://schemas.microsoft.com/office/drawing/2014/main" val="10012"/>
                  </a:ext>
                </a:extLst>
              </a:tr>
              <a:tr h="242047">
                <a:tc>
                  <a:txBody>
                    <a:bodyPr/>
                    <a:lstStyle/>
                    <a:p>
                      <a:r>
                        <a:t>23</a:t>
                      </a:r>
                    </a:p>
                  </a:txBody>
                  <a:tcPr/>
                </a:tc>
                <a:tc>
                  <a:txBody>
                    <a:bodyPr/>
                    <a:lstStyle/>
                    <a:p>
                      <a:r>
                        <a:t>影视</a:t>
                      </a:r>
                    </a:p>
                  </a:txBody>
                  <a:tcPr/>
                </a:tc>
                <a:tc>
                  <a:txBody>
                    <a:bodyPr/>
                    <a:lstStyle/>
                    <a:p>
                      <a:r>
                        <a:t>5</a:t>
                      </a:r>
                    </a:p>
                  </a:txBody>
                  <a:tcPr/>
                </a:tc>
                <a:tc>
                  <a:txBody>
                    <a:bodyPr/>
                    <a:lstStyle/>
                    <a:p>
                      <a:r>
                        <a:t>0.12%</a:t>
                      </a:r>
                    </a:p>
                  </a:txBody>
                  <a:tcPr/>
                </a:tc>
                <a:extLst>
                  <a:ext uri="{0D108BD9-81ED-4DB2-BD59-A6C34878D82A}">
                    <a16:rowId xmlns:a16="http://schemas.microsoft.com/office/drawing/2014/main" val="10013"/>
                  </a:ext>
                </a:extLst>
              </a:tr>
              <a:tr h="242047">
                <a:tc>
                  <a:txBody>
                    <a:bodyPr/>
                    <a:lstStyle/>
                    <a:p>
                      <a:r>
                        <a:t>24</a:t>
                      </a:r>
                    </a:p>
                  </a:txBody>
                  <a:tcPr/>
                </a:tc>
                <a:tc>
                  <a:txBody>
                    <a:bodyPr/>
                    <a:lstStyle/>
                    <a:p>
                      <a:r>
                        <a:t>二次元</a:t>
                      </a:r>
                    </a:p>
                  </a:txBody>
                  <a:tcPr/>
                </a:tc>
                <a:tc>
                  <a:txBody>
                    <a:bodyPr/>
                    <a:lstStyle/>
                    <a:p>
                      <a:r>
                        <a:t>44</a:t>
                      </a:r>
                    </a:p>
                  </a:txBody>
                  <a:tcPr/>
                </a:tc>
                <a:tc>
                  <a:txBody>
                    <a:bodyPr/>
                    <a:lstStyle/>
                    <a:p>
                      <a:r>
                        <a:t>1.06%</a:t>
                      </a:r>
                    </a:p>
                  </a:txBody>
                  <a:tcPr/>
                </a:tc>
                <a:extLst>
                  <a:ext uri="{0D108BD9-81ED-4DB2-BD59-A6C34878D82A}">
                    <a16:rowId xmlns:a16="http://schemas.microsoft.com/office/drawing/2014/main" val="10014"/>
                  </a:ext>
                </a:extLst>
              </a:tr>
              <a:tr h="242047">
                <a:tc>
                  <a:txBody>
                    <a:bodyPr/>
                    <a:lstStyle/>
                    <a:p>
                      <a:r>
                        <a:t>39</a:t>
                      </a:r>
                    </a:p>
                  </a:txBody>
                  <a:tcPr/>
                </a:tc>
                <a:tc>
                  <a:txBody>
                    <a:bodyPr/>
                    <a:lstStyle/>
                    <a:p>
                      <a:r>
                        <a:t>人文</a:t>
                      </a:r>
                    </a:p>
                  </a:txBody>
                  <a:tcPr/>
                </a:tc>
                <a:tc>
                  <a:txBody>
                    <a:bodyPr/>
                    <a:lstStyle/>
                    <a:p>
                      <a:r>
                        <a:t>51</a:t>
                      </a:r>
                    </a:p>
                  </a:txBody>
                  <a:tcPr/>
                </a:tc>
                <a:tc>
                  <a:txBody>
                    <a:bodyPr/>
                    <a:lstStyle/>
                    <a:p>
                      <a:r>
                        <a:t>1.23%</a:t>
                      </a:r>
                    </a:p>
                  </a:txBody>
                  <a:tcPr/>
                </a:tc>
                <a:extLst>
                  <a:ext uri="{0D108BD9-81ED-4DB2-BD59-A6C34878D82A}">
                    <a16:rowId xmlns:a16="http://schemas.microsoft.com/office/drawing/2014/main" val="10015"/>
                  </a:ext>
                </a:extLst>
              </a:tr>
              <a:tr h="242048">
                <a:tc>
                  <a:txBody>
                    <a:bodyPr/>
                    <a:lstStyle/>
                    <a:p>
                      <a:r>
                        <a:t>92</a:t>
                      </a:r>
                    </a:p>
                  </a:txBody>
                  <a:tcPr/>
                </a:tc>
                <a:tc>
                  <a:txBody>
                    <a:bodyPr/>
                    <a:lstStyle/>
                    <a:p>
                      <a:r>
                        <a:t>少儿素养</a:t>
                      </a:r>
                    </a:p>
                  </a:txBody>
                  <a:tcPr/>
                </a:tc>
                <a:tc>
                  <a:txBody>
                    <a:bodyPr/>
                    <a:lstStyle/>
                    <a:p>
                      <a:r>
                        <a:t>20</a:t>
                      </a:r>
                    </a:p>
                  </a:txBody>
                  <a:tcPr/>
                </a:tc>
                <a:tc>
                  <a:txBody>
                    <a:bodyPr/>
                    <a:lstStyle/>
                    <a:p>
                      <a:r>
                        <a:t>0.48%</a:t>
                      </a:r>
                    </a:p>
                  </a:txBody>
                  <a:tcPr/>
                </a:tc>
                <a:extLst>
                  <a:ext uri="{0D108BD9-81ED-4DB2-BD59-A6C34878D82A}">
                    <a16:rowId xmlns:a16="http://schemas.microsoft.com/office/drawing/2014/main" val="100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005840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tblGrid>
              <a:tr h="822960">
                <a:tc>
                  <a:txBody>
                    <a:bodyPr/>
                    <a:lstStyle/>
                    <a:p>
                      <a:r>
                        <a:t>变量</a:t>
                      </a:r>
                    </a:p>
                  </a:txBody>
                  <a:tcPr/>
                </a:tc>
                <a:tc>
                  <a:txBody>
                    <a:bodyPr/>
                    <a:lstStyle/>
                    <a:p>
                      <a:endParaRPr/>
                    </a:p>
                  </a:txBody>
                  <a:tcPr/>
                </a:tc>
                <a:tc>
                  <a:txBody>
                    <a:bodyPr/>
                    <a:lstStyle/>
                    <a:p>
                      <a:r>
                        <a:t>Mean</a:t>
                      </a:r>
                    </a:p>
                  </a:txBody>
                  <a:tcPr/>
                </a:tc>
                <a:tc>
                  <a:txBody>
                    <a:bodyPr/>
                    <a:lstStyle/>
                    <a:p>
                      <a:endParaRPr/>
                    </a:p>
                  </a:txBody>
                  <a:tcPr/>
                </a:tc>
                <a:tc>
                  <a:txBody>
                    <a:bodyPr/>
                    <a:lstStyle/>
                    <a:p>
                      <a:r>
                        <a:t>Std</a:t>
                      </a:r>
                    </a:p>
                  </a:txBody>
                  <a:tcPr/>
                </a:tc>
                <a:tc>
                  <a:txBody>
                    <a:bodyPr/>
                    <a:lstStyle/>
                    <a:p>
                      <a:endParaRPr/>
                    </a:p>
                  </a:txBody>
                  <a:tcPr/>
                </a:tc>
                <a:tc>
                  <a:txBody>
                    <a:bodyPr/>
                    <a:lstStyle/>
                    <a:p>
                      <a:r>
                        <a:t>Min</a:t>
                      </a:r>
                    </a:p>
                  </a:txBody>
                  <a:tcPr/>
                </a:tc>
                <a:tc>
                  <a:txBody>
                    <a:bodyPr/>
                    <a:lstStyle/>
                    <a:p>
                      <a:endParaRPr/>
                    </a:p>
                  </a:txBody>
                  <a:tcPr/>
                </a:tc>
                <a:tc>
                  <a:txBody>
                    <a:bodyPr/>
                    <a:lstStyle/>
                    <a:p>
                      <a:r>
                        <a:t>Q1</a:t>
                      </a:r>
                    </a:p>
                  </a:txBody>
                  <a:tcPr/>
                </a:tc>
                <a:tc>
                  <a:txBody>
                    <a:bodyPr/>
                    <a:lstStyle/>
                    <a:p>
                      <a:endParaRPr/>
                    </a:p>
                  </a:txBody>
                  <a:tcPr/>
                </a:tc>
                <a:tc>
                  <a:txBody>
                    <a:bodyPr/>
                    <a:lstStyle/>
                    <a:p>
                      <a:r>
                        <a:t>Median</a:t>
                      </a:r>
                    </a:p>
                  </a:txBody>
                  <a:tcPr/>
                </a:tc>
                <a:tc>
                  <a:txBody>
                    <a:bodyPr/>
                    <a:lstStyle/>
                    <a:p>
                      <a:r>
                        <a:t>Q3</a:t>
                      </a:r>
                    </a:p>
                  </a:txBody>
                  <a:tcPr/>
                </a:tc>
                <a:tc>
                  <a:txBody>
                    <a:bodyPr/>
                    <a:lstStyle/>
                    <a:p>
                      <a:endParaRPr/>
                    </a:p>
                  </a:txBody>
                  <a:tcPr/>
                </a:tc>
                <a:tc>
                  <a:txBody>
                    <a:bodyPr/>
                    <a:lstStyle/>
                    <a:p>
                      <a:r>
                        <a:t>Max</a:t>
                      </a:r>
                    </a:p>
                  </a:txBody>
                  <a:tcPr/>
                </a:tc>
                <a:tc>
                  <a:txBody>
                    <a:bodyPr/>
                    <a:lstStyle/>
                    <a:p>
                      <a:r>
                        <a:t>Count</a:t>
                      </a:r>
                    </a:p>
                  </a:txBody>
                  <a:tcPr/>
                </a:tc>
                <a:tc>
                  <a:txBody>
                    <a:bodyPr/>
                    <a:lstStyle/>
                    <a:p>
                      <a:endParaRPr/>
                    </a:p>
                  </a:txBody>
                  <a:tcPr/>
                </a:tc>
                <a:extLst>
                  <a:ext uri="{0D108BD9-81ED-4DB2-BD59-A6C34878D82A}">
                    <a16:rowId xmlns:a16="http://schemas.microsoft.com/office/drawing/2014/main" val="10000"/>
                  </a:ext>
                </a:extLst>
              </a:tr>
              <a:tr h="822960">
                <a:tc>
                  <a:txBody>
                    <a:bodyPr/>
                    <a:lstStyle/>
                    <a:p>
                      <a:r>
                        <a:t>uA</a:t>
                      </a:r>
                    </a:p>
                  </a:txBody>
                  <a:tcPr/>
                </a:tc>
                <a:tc>
                  <a:txBody>
                    <a:bodyPr/>
                    <a:lstStyle/>
                    <a:p>
                      <a:r>
                        <a:t>89.67</a:t>
                      </a:r>
                    </a:p>
                  </a:txBody>
                  <a:tcPr/>
                </a:tc>
                <a:tc>
                  <a:txBody>
                    <a:bodyPr/>
                    <a:lstStyle/>
                    <a:p>
                      <a:endParaRPr/>
                    </a:p>
                  </a:txBody>
                  <a:tcPr/>
                </a:tc>
                <a:tc>
                  <a:txBody>
                    <a:bodyPr/>
                    <a:lstStyle/>
                    <a:p>
                      <a:r>
                        <a:t>127.08</a:t>
                      </a:r>
                    </a:p>
                  </a:txBody>
                  <a:tcPr/>
                </a:tc>
                <a:tc>
                  <a:txBody>
                    <a:bodyPr/>
                    <a:lstStyle/>
                    <a:p>
                      <a:endParaRPr/>
                    </a:p>
                  </a:txBody>
                  <a:tcPr/>
                </a:tc>
                <a:tc>
                  <a:txBody>
                    <a:bodyPr/>
                    <a:lstStyle/>
                    <a:p>
                      <a:r>
                        <a:t>1</a:t>
                      </a:r>
                    </a:p>
                  </a:txBody>
                  <a:tcPr/>
                </a:tc>
                <a:tc>
                  <a:txBody>
                    <a:bodyPr/>
                    <a:lstStyle/>
                    <a:p>
                      <a:endParaRPr/>
                    </a:p>
                  </a:txBody>
                  <a:tcPr/>
                </a:tc>
                <a:tc>
                  <a:txBody>
                    <a:bodyPr/>
                    <a:lstStyle/>
                    <a:p>
                      <a:r>
                        <a:t>18</a:t>
                      </a:r>
                    </a:p>
                  </a:txBody>
                  <a:tcPr/>
                </a:tc>
                <a:tc>
                  <a:txBody>
                    <a:bodyPr/>
                    <a:lstStyle/>
                    <a:p>
                      <a:endParaRPr/>
                    </a:p>
                  </a:txBody>
                  <a:tcPr/>
                </a:tc>
                <a:tc>
                  <a:txBody>
                    <a:bodyPr/>
                    <a:lstStyle/>
                    <a:p>
                      <a:r>
                        <a:t>42</a:t>
                      </a:r>
                    </a:p>
                  </a:txBody>
                  <a:tcPr/>
                </a:tc>
                <a:tc>
                  <a:txBody>
                    <a:bodyPr/>
                    <a:lstStyle/>
                    <a:p>
                      <a:endParaRPr/>
                    </a:p>
                  </a:txBody>
                  <a:tcPr/>
                </a:tc>
                <a:tc>
                  <a:txBody>
                    <a:bodyPr/>
                    <a:lstStyle/>
                    <a:p>
                      <a:r>
                        <a:t>93</a:t>
                      </a:r>
                    </a:p>
                  </a:txBody>
                  <a:tcPr/>
                </a:tc>
                <a:tc>
                  <a:txBody>
                    <a:bodyPr/>
                    <a:lstStyle/>
                    <a:p>
                      <a:r>
                        <a:t>596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603165.14</a:t>
                      </a:r>
                    </a:p>
                  </a:txBody>
                  <a:tcPr/>
                </a:tc>
                <a:tc>
                  <a:txBody>
                    <a:bodyPr/>
                    <a:lstStyle/>
                    <a:p>
                      <a:endParaRPr/>
                    </a:p>
                  </a:txBody>
                  <a:tcPr/>
                </a:tc>
                <a:tc>
                  <a:txBody>
                    <a:bodyPr/>
                    <a:lstStyle/>
                    <a:p>
                      <a:r>
                        <a:t>1057262.87</a:t>
                      </a:r>
                    </a:p>
                  </a:txBody>
                  <a:tcPr/>
                </a:tc>
                <a:tc>
                  <a:txBody>
                    <a:bodyPr/>
                    <a:lstStyle/>
                    <a:p>
                      <a:endParaRPr/>
                    </a:p>
                  </a:txBody>
                  <a:tcPr/>
                </a:tc>
                <a:tc>
                  <a:txBody>
                    <a:bodyPr/>
                    <a:lstStyle/>
                    <a:p>
                      <a:r>
                        <a:t>57</a:t>
                      </a:r>
                    </a:p>
                  </a:txBody>
                  <a:tcPr/>
                </a:tc>
                <a:tc>
                  <a:txBody>
                    <a:bodyPr/>
                    <a:lstStyle/>
                    <a:p>
                      <a:endParaRPr/>
                    </a:p>
                  </a:txBody>
                  <a:tcPr/>
                </a:tc>
                <a:tc>
                  <a:txBody>
                    <a:bodyPr/>
                    <a:lstStyle/>
                    <a:p>
                      <a:r>
                        <a:t>68425.25</a:t>
                      </a:r>
                    </a:p>
                  </a:txBody>
                  <a:tcPr/>
                </a:tc>
                <a:tc>
                  <a:txBody>
                    <a:bodyPr/>
                    <a:lstStyle/>
                    <a:p>
                      <a:endParaRPr/>
                    </a:p>
                  </a:txBody>
                  <a:tcPr/>
                </a:tc>
                <a:tc>
                  <a:txBody>
                    <a:bodyPr/>
                    <a:lstStyle/>
                    <a:p>
                      <a:r>
                        <a:t>185665.5</a:t>
                      </a:r>
                    </a:p>
                  </a:txBody>
                  <a:tcPr/>
                </a:tc>
                <a:tc>
                  <a:txBody>
                    <a:bodyPr/>
                    <a:lstStyle/>
                    <a:p>
                      <a:endParaRPr/>
                    </a:p>
                  </a:txBody>
                  <a:tcPr/>
                </a:tc>
                <a:tc>
                  <a:txBody>
                    <a:bodyPr/>
                    <a:lstStyle/>
                    <a:p>
                      <a:r>
                        <a:t>850824</a:t>
                      </a:r>
                    </a:p>
                  </a:txBody>
                  <a:tcPr/>
                </a:tc>
                <a:tc>
                  <a:txBody>
                    <a:bodyPr/>
                    <a:lstStyle/>
                    <a:p>
                      <a:r>
                        <a:t>19131367</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2"/>
                  </a:ext>
                </a:extLst>
              </a:tr>
              <a:tr h="822960">
                <a:tc>
                  <a:txBody>
                    <a:bodyPr/>
                    <a:lstStyle/>
                    <a:p>
                      <a:r>
                        <a:t>uT</a:t>
                      </a:r>
                    </a:p>
                  </a:txBody>
                  <a:tcPr/>
                </a:tc>
                <a:tc>
                  <a:txBody>
                    <a:bodyPr/>
                    <a:lstStyle/>
                    <a:p>
                      <a:r>
                        <a:t>25010.63</a:t>
                      </a:r>
                    </a:p>
                  </a:txBody>
                  <a:tcPr/>
                </a:tc>
                <a:tc>
                  <a:txBody>
                    <a:bodyPr/>
                    <a:lstStyle/>
                    <a:p>
                      <a:endParaRPr/>
                    </a:p>
                  </a:txBody>
                  <a:tcPr/>
                </a:tc>
                <a:tc>
                  <a:txBody>
                    <a:bodyPr/>
                    <a:lstStyle/>
                    <a:p>
                      <a:r>
                        <a:t>42102.56</a:t>
                      </a:r>
                    </a:p>
                  </a:txBody>
                  <a:tcPr/>
                </a:tc>
                <a:tc>
                  <a:txBody>
                    <a:bodyPr/>
                    <a:lstStyle/>
                    <a:p>
                      <a:endParaRPr/>
                    </a:p>
                  </a:txBody>
                  <a:tcPr/>
                </a:tc>
                <a:tc>
                  <a:txBody>
                    <a:bodyPr/>
                    <a:lstStyle/>
                    <a:p>
                      <a:r>
                        <a:t>56</a:t>
                      </a:r>
                    </a:p>
                  </a:txBody>
                  <a:tcPr/>
                </a:tc>
                <a:tc>
                  <a:txBody>
                    <a:bodyPr/>
                    <a:lstStyle/>
                    <a:p>
                      <a:endParaRPr/>
                    </a:p>
                  </a:txBody>
                  <a:tcPr/>
                </a:tc>
                <a:tc>
                  <a:txBody>
                    <a:bodyPr/>
                    <a:lstStyle/>
                    <a:p>
                      <a:r>
                        <a:t>3579</a:t>
                      </a:r>
                    </a:p>
                  </a:txBody>
                  <a:tcPr/>
                </a:tc>
                <a:tc>
                  <a:txBody>
                    <a:bodyPr/>
                    <a:lstStyle/>
                    <a:p>
                      <a:endParaRPr/>
                    </a:p>
                  </a:txBody>
                  <a:tcPr/>
                </a:tc>
                <a:tc>
                  <a:txBody>
                    <a:bodyPr/>
                    <a:lstStyle/>
                    <a:p>
                      <a:r>
                        <a:t>10093</a:t>
                      </a:r>
                    </a:p>
                  </a:txBody>
                  <a:tcPr/>
                </a:tc>
                <a:tc>
                  <a:txBody>
                    <a:bodyPr/>
                    <a:lstStyle/>
                    <a:p>
                      <a:endParaRPr/>
                    </a:p>
                  </a:txBody>
                  <a:tcPr/>
                </a:tc>
                <a:tc>
                  <a:txBody>
                    <a:bodyPr/>
                    <a:lstStyle/>
                    <a:p>
                      <a:r>
                        <a:t>25087</a:t>
                      </a:r>
                    </a:p>
                  </a:txBody>
                  <a:tcPr/>
                </a:tc>
                <a:tc>
                  <a:txBody>
                    <a:bodyPr/>
                    <a:lstStyle/>
                    <a:p>
                      <a:r>
                        <a:t>244969</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3"/>
                  </a:ext>
                </a:extLst>
              </a:tr>
              <a:tr h="822960">
                <a:tc>
                  <a:txBody>
                    <a:bodyPr/>
                    <a:lstStyle/>
                    <a:p>
                      <a:r>
                        <a:t>uAG</a:t>
                      </a:r>
                    </a:p>
                  </a:txBody>
                  <a:tcPr/>
                </a:tc>
                <a:tc>
                  <a:txBody>
                    <a:bodyPr/>
                    <a:lstStyle/>
                    <a:p>
                      <a:r>
                        <a:t>12.42</a:t>
                      </a:r>
                    </a:p>
                  </a:txBody>
                  <a:tcPr/>
                </a:tc>
                <a:tc>
                  <a:txBody>
                    <a:bodyPr/>
                    <a:lstStyle/>
                    <a:p>
                      <a:endParaRPr/>
                    </a:p>
                  </a:txBody>
                  <a:tcPr/>
                </a:tc>
                <a:tc>
                  <a:txBody>
                    <a:bodyPr/>
                    <a:lstStyle/>
                    <a:p>
                      <a:r>
                        <a:t>1.84</a:t>
                      </a:r>
                    </a:p>
                  </a:txBody>
                  <a:tcPr/>
                </a:tc>
                <a:tc>
                  <a:txBody>
                    <a:bodyPr/>
                    <a:lstStyle/>
                    <a:p>
                      <a:endParaRPr/>
                    </a:p>
                  </a:txBody>
                  <a:tcPr/>
                </a:tc>
                <a:tc>
                  <a:txBody>
                    <a:bodyPr/>
                    <a:lstStyle/>
                    <a:p>
                      <a:r>
                        <a:t>-1</a:t>
                      </a:r>
                    </a:p>
                  </a:txBody>
                  <a:tcPr/>
                </a:tc>
                <a:tc>
                  <a:txBody>
                    <a:bodyPr/>
                    <a:lstStyle/>
                    <a:p>
                      <a:endParaRPr/>
                    </a:p>
                  </a:txBody>
                  <a:tcPr/>
                </a:tc>
                <a:tc>
                  <a:txBody>
                    <a:bodyPr/>
                    <a:lstStyle/>
                    <a:p>
                      <a:r>
                        <a:t>12</a:t>
                      </a:r>
                    </a:p>
                  </a:txBody>
                  <a:tcPr/>
                </a:tc>
                <a:tc>
                  <a:txBody>
                    <a:bodyPr/>
                    <a:lstStyle/>
                    <a:p>
                      <a:endParaRPr/>
                    </a:p>
                  </a:txBody>
                  <a:tcPr/>
                </a:tc>
                <a:tc>
                  <a:txBody>
                    <a:bodyPr/>
                    <a:lstStyle/>
                    <a:p>
                      <a:r>
                        <a:t>12</a:t>
                      </a:r>
                    </a:p>
                  </a:txBody>
                  <a:tcPr/>
                </a:tc>
                <a:tc>
                  <a:txBody>
                    <a:bodyPr/>
                    <a:lstStyle/>
                    <a:p>
                      <a:endParaRPr/>
                    </a:p>
                  </a:txBody>
                  <a:tcPr/>
                </a:tc>
                <a:tc>
                  <a:txBody>
                    <a:bodyPr/>
                    <a:lstStyle/>
                    <a:p>
                      <a:r>
                        <a:t>14</a:t>
                      </a:r>
                    </a:p>
                  </a:txBody>
                  <a:tcPr/>
                </a:tc>
                <a:tc>
                  <a:txBody>
                    <a:bodyPr/>
                    <a:lstStyle/>
                    <a:p>
                      <a:r>
                        <a:t>16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行业前景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虽有巨大市场需求，但内部发展前景不容乐观。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767944"/>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587828">
                <a:tc>
                  <a:txBody>
                    <a:bodyPr/>
                    <a:lstStyle/>
                    <a:p>
                      <a:r>
                        <a:t>变量</a:t>
                      </a:r>
                    </a:p>
                  </a:txBody>
                  <a:tcPr/>
                </a:tc>
                <a:tc>
                  <a:txBody>
                    <a:bodyPr/>
                    <a:lstStyle/>
                    <a:p>
                      <a:r>
                        <a:t>取值和占比</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587828">
                <a:tc>
                  <a:txBody>
                    <a:bodyPr/>
                    <a:lstStyle/>
                    <a:p>
                      <a:r>
                        <a:t>uP</a:t>
                      </a:r>
                    </a:p>
                  </a:txBody>
                  <a:tcPr/>
                </a:tc>
                <a:tc>
                  <a:txBody>
                    <a:bodyPr/>
                    <a:lstStyle/>
                    <a:p>
                      <a:r>
                        <a:t>0：未授予喜马拉雅荣誉认证</a:t>
                      </a:r>
                    </a:p>
                  </a:txBody>
                  <a:tcPr/>
                </a:tc>
                <a:tc>
                  <a:txBody>
                    <a:bodyPr/>
                    <a:lstStyle/>
                    <a:p>
                      <a:endParaRPr/>
                    </a:p>
                  </a:txBody>
                  <a:tcPr/>
                </a:tc>
                <a:tc>
                  <a:txBody>
                    <a:bodyPr/>
                    <a:lstStyle/>
                    <a:p>
                      <a:r>
                        <a:t>1：喜马拉雅官方荣誉主播认证</a:t>
                      </a:r>
                    </a:p>
                  </a:txBody>
                  <a:tcPr/>
                </a:tc>
                <a:tc>
                  <a:txBody>
                    <a:bodyPr/>
                    <a:lstStyle/>
                    <a:p>
                      <a:endParaRPr/>
                    </a:p>
                  </a:txBody>
                  <a:tcPr/>
                </a:tc>
                <a:extLst>
                  <a:ext uri="{0D108BD9-81ED-4DB2-BD59-A6C34878D82A}">
                    <a16:rowId xmlns:a16="http://schemas.microsoft.com/office/drawing/2014/main" val="10001"/>
                  </a:ext>
                </a:extLst>
              </a:tr>
              <a:tr h="587828">
                <a:tc>
                  <a:txBody>
                    <a:bodyPr/>
                    <a:lstStyle/>
                    <a:p>
                      <a:endParaRPr/>
                    </a:p>
                  </a:txBody>
                  <a:tcPr/>
                </a:tc>
                <a:tc>
                  <a:txBody>
                    <a:bodyPr/>
                    <a:lstStyle/>
                    <a:p>
                      <a:r>
                        <a:t>681</a:t>
                      </a:r>
                    </a:p>
                  </a:txBody>
                  <a:tcPr/>
                </a:tc>
                <a:tc>
                  <a:txBody>
                    <a:bodyPr/>
                    <a:lstStyle/>
                    <a:p>
                      <a:endParaRPr/>
                    </a:p>
                  </a:txBody>
                  <a:tcPr/>
                </a:tc>
                <a:tc>
                  <a:txBody>
                    <a:bodyPr/>
                    <a:lstStyle/>
                    <a:p>
                      <a:r>
                        <a:t>3929</a:t>
                      </a:r>
                    </a:p>
                  </a:txBody>
                  <a:tcPr/>
                </a:tc>
                <a:tc>
                  <a:txBody>
                    <a:bodyPr/>
                    <a:lstStyle/>
                    <a:p>
                      <a:endParaRPr/>
                    </a:p>
                  </a:txBody>
                  <a:tcPr/>
                </a:tc>
                <a:extLst>
                  <a:ext uri="{0D108BD9-81ED-4DB2-BD59-A6C34878D82A}">
                    <a16:rowId xmlns:a16="http://schemas.microsoft.com/office/drawing/2014/main" val="10002"/>
                  </a:ext>
                </a:extLst>
              </a:tr>
              <a:tr h="587828">
                <a:tc>
                  <a:txBody>
                    <a:bodyPr/>
                    <a:lstStyle/>
                    <a:p>
                      <a:endParaRPr/>
                    </a:p>
                  </a:txBody>
                  <a:tcPr/>
                </a:tc>
                <a:tc>
                  <a:txBody>
                    <a:bodyPr/>
                    <a:lstStyle/>
                    <a:p>
                      <a:r>
                        <a:t>14.77%</a:t>
                      </a:r>
                    </a:p>
                  </a:txBody>
                  <a:tcPr/>
                </a:tc>
                <a:tc>
                  <a:txBody>
                    <a:bodyPr/>
                    <a:lstStyle/>
                    <a:p>
                      <a:endParaRPr/>
                    </a:p>
                  </a:txBody>
                  <a:tcPr/>
                </a:tc>
                <a:tc>
                  <a:txBody>
                    <a:bodyPr/>
                    <a:lstStyle/>
                    <a:p>
                      <a:r>
                        <a:t>85.23%</a:t>
                      </a:r>
                    </a:p>
                  </a:txBody>
                  <a:tcPr/>
                </a:tc>
                <a:tc>
                  <a:txBody>
                    <a:bodyPr/>
                    <a:lstStyle/>
                    <a:p>
                      <a:endParaRPr/>
                    </a:p>
                  </a:txBody>
                  <a:tcPr/>
                </a:tc>
                <a:extLst>
                  <a:ext uri="{0D108BD9-81ED-4DB2-BD59-A6C34878D82A}">
                    <a16:rowId xmlns:a16="http://schemas.microsoft.com/office/drawing/2014/main" val="10003"/>
                  </a:ext>
                </a:extLst>
              </a:tr>
              <a:tr h="587828">
                <a:tc>
                  <a:txBody>
                    <a:bodyPr/>
                    <a:lstStyle/>
                    <a:p>
                      <a:r>
                        <a:t>uG</a:t>
                      </a:r>
                    </a:p>
                  </a:txBody>
                  <a:tcPr/>
                </a:tc>
                <a:tc>
                  <a:txBody>
                    <a:bodyPr/>
                    <a:lstStyle/>
                    <a:p>
                      <a:r>
                        <a:t>-1：不明</a:t>
                      </a:r>
                    </a:p>
                  </a:txBody>
                  <a:tcPr/>
                </a:tc>
                <a:tc>
                  <a:txBody>
                    <a:bodyPr/>
                    <a:lstStyle/>
                    <a:p>
                      <a:r>
                        <a:t>0：保密</a:t>
                      </a:r>
                    </a:p>
                  </a:txBody>
                  <a:tcPr/>
                </a:tc>
                <a:tc>
                  <a:txBody>
                    <a:bodyPr/>
                    <a:lstStyle/>
                    <a:p>
                      <a:r>
                        <a:t>1：男</a:t>
                      </a:r>
                    </a:p>
                  </a:txBody>
                  <a:tcPr/>
                </a:tc>
                <a:tc>
                  <a:txBody>
                    <a:bodyPr/>
                    <a:lstStyle/>
                    <a:p>
                      <a:r>
                        <a:t>2：女</a:t>
                      </a:r>
                    </a:p>
                  </a:txBody>
                  <a:tcPr/>
                </a:tc>
                <a:extLst>
                  <a:ext uri="{0D108BD9-81ED-4DB2-BD59-A6C34878D82A}">
                    <a16:rowId xmlns:a16="http://schemas.microsoft.com/office/drawing/2014/main" val="10004"/>
                  </a:ext>
                </a:extLst>
              </a:tr>
              <a:tr h="587828">
                <a:tc>
                  <a:txBody>
                    <a:bodyPr/>
                    <a:lstStyle/>
                    <a:p>
                      <a:endParaRPr/>
                    </a:p>
                  </a:txBody>
                  <a:tcPr/>
                </a:tc>
                <a:tc>
                  <a:txBody>
                    <a:bodyPr/>
                    <a:lstStyle/>
                    <a:p>
                      <a:r>
                        <a:t>109</a:t>
                      </a:r>
                    </a:p>
                  </a:txBody>
                  <a:tcPr/>
                </a:tc>
                <a:tc>
                  <a:txBody>
                    <a:bodyPr/>
                    <a:lstStyle/>
                    <a:p>
                      <a:r>
                        <a:t>1521</a:t>
                      </a:r>
                    </a:p>
                  </a:txBody>
                  <a:tcPr/>
                </a:tc>
                <a:tc>
                  <a:txBody>
                    <a:bodyPr/>
                    <a:lstStyle/>
                    <a:p>
                      <a:r>
                        <a:t>1803</a:t>
                      </a:r>
                    </a:p>
                  </a:txBody>
                  <a:tcPr/>
                </a:tc>
                <a:tc>
                  <a:txBody>
                    <a:bodyPr/>
                    <a:lstStyle/>
                    <a:p>
                      <a:r>
                        <a:t>1177</a:t>
                      </a:r>
                    </a:p>
                  </a:txBody>
                  <a:tcPr/>
                </a:tc>
                <a:extLst>
                  <a:ext uri="{0D108BD9-81ED-4DB2-BD59-A6C34878D82A}">
                    <a16:rowId xmlns:a16="http://schemas.microsoft.com/office/drawing/2014/main" val="10005"/>
                  </a:ext>
                </a:extLst>
              </a:tr>
              <a:tr h="587832">
                <a:tc>
                  <a:txBody>
                    <a:bodyPr/>
                    <a:lstStyle/>
                    <a:p>
                      <a:endParaRPr/>
                    </a:p>
                  </a:txBody>
                  <a:tcPr/>
                </a:tc>
                <a:tc>
                  <a:txBody>
                    <a:bodyPr/>
                    <a:lstStyle/>
                    <a:p>
                      <a:r>
                        <a:t>2.36%</a:t>
                      </a:r>
                    </a:p>
                  </a:txBody>
                  <a:tcPr/>
                </a:tc>
                <a:tc>
                  <a:txBody>
                    <a:bodyPr/>
                    <a:lstStyle/>
                    <a:p>
                      <a:r>
                        <a:t>32.99%</a:t>
                      </a:r>
                    </a:p>
                  </a:txBody>
                  <a:tcPr/>
                </a:tc>
                <a:tc>
                  <a:txBody>
                    <a:bodyPr/>
                    <a:lstStyle/>
                    <a:p>
                      <a:r>
                        <a:t>39.11%</a:t>
                      </a:r>
                    </a:p>
                  </a:txBody>
                  <a:tcPr/>
                </a:tc>
                <a:tc>
                  <a:txBody>
                    <a:bodyPr/>
                    <a:lstStyle/>
                    <a:p>
                      <a:r>
                        <a:t>25.53%</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822960">
                <a:tc>
                  <a:txBody>
                    <a:bodyPr/>
                    <a:lstStyle/>
                    <a:p>
                      <a:endParaRPr/>
                    </a:p>
                  </a:txBody>
                  <a:tcPr/>
                </a:tc>
                <a:tc>
                  <a:txBody>
                    <a:bodyPr/>
                    <a:lstStyle/>
                    <a:p>
                      <a:r>
                        <a:t>Vip</a:t>
                      </a:r>
                    </a:p>
                  </a:txBody>
                  <a:tcPr/>
                </a:tc>
                <a:tc>
                  <a:txBody>
                    <a:bodyPr/>
                    <a:lstStyle/>
                    <a:p>
                      <a:r>
                        <a:t>PP</a:t>
                      </a:r>
                    </a:p>
                  </a:txBody>
                  <a:tcPr/>
                </a:tc>
                <a:tc>
                  <a:txBody>
                    <a:bodyPr/>
                    <a:lstStyle/>
                    <a:p>
                      <a:r>
                        <a:t>tP</a:t>
                      </a:r>
                    </a:p>
                  </a:txBody>
                  <a:tcPr/>
                </a:tc>
                <a:tc>
                  <a:txBody>
                    <a:bodyPr/>
                    <a:lstStyle/>
                    <a:p>
                      <a:r>
                        <a:t>R</a:t>
                      </a:r>
                    </a:p>
                  </a:txBody>
                  <a:tcPr/>
                </a:tc>
                <a:extLst>
                  <a:ext uri="{0D108BD9-81ED-4DB2-BD59-A6C34878D82A}">
                    <a16:rowId xmlns:a16="http://schemas.microsoft.com/office/drawing/2014/main" val="10000"/>
                  </a:ext>
                </a:extLst>
              </a:tr>
              <a:tr h="822960">
                <a:tc>
                  <a:txBody>
                    <a:bodyPr/>
                    <a:lstStyle/>
                    <a:p>
                      <a:r>
                        <a:t>Vip</a:t>
                      </a:r>
                    </a:p>
                  </a:txBody>
                  <a:tcPr/>
                </a:tc>
                <a:tc>
                  <a:txBody>
                    <a:bodyPr/>
                    <a:lstStyle/>
                    <a:p>
                      <a:r>
                        <a:t>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822960">
                <a:tc>
                  <a:txBody>
                    <a:bodyPr/>
                    <a:lstStyle/>
                    <a:p>
                      <a:r>
                        <a:t>PP</a:t>
                      </a:r>
                    </a:p>
                  </a:txBody>
                  <a:tcPr/>
                </a:tc>
                <a:tc>
                  <a:txBody>
                    <a:bodyPr/>
                    <a:lstStyle/>
                    <a:p>
                      <a:r>
                        <a:t>-0.007</a:t>
                      </a:r>
                    </a:p>
                  </a:txBody>
                  <a:tcPr/>
                </a:tc>
                <a:tc>
                  <a:txBody>
                    <a:bodyPr/>
                    <a:lstStyle/>
                    <a:p>
                      <a:r>
                        <a:t>1</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822960">
                <a:tc>
                  <a:txBody>
                    <a:bodyPr/>
                    <a:lstStyle/>
                    <a:p>
                      <a:r>
                        <a:t>tP</a:t>
                      </a:r>
                    </a:p>
                  </a:txBody>
                  <a:tcPr/>
                </a:tc>
                <a:tc>
                  <a:txBody>
                    <a:bodyPr/>
                    <a:lstStyle/>
                    <a:p>
                      <a:r>
                        <a:t>-0.021</a:t>
                      </a:r>
                    </a:p>
                  </a:txBody>
                  <a:tcPr/>
                </a:tc>
                <a:tc>
                  <a:txBody>
                    <a:bodyPr/>
                    <a:lstStyle/>
                    <a:p>
                      <a:r>
                        <a:t>-0.094***</a:t>
                      </a:r>
                    </a:p>
                  </a:txBody>
                  <a:tcPr/>
                </a:tc>
                <a:tc>
                  <a:txBody>
                    <a:bodyPr/>
                    <a:lstStyle/>
                    <a:p>
                      <a:r>
                        <a:t>1</a:t>
                      </a:r>
                    </a:p>
                  </a:txBody>
                  <a:tcPr/>
                </a:tc>
                <a:tc>
                  <a:txBody>
                    <a:bodyPr/>
                    <a:lstStyle/>
                    <a:p>
                      <a:endParaRPr/>
                    </a:p>
                  </a:txBody>
                  <a:tcPr/>
                </a:tc>
                <a:extLst>
                  <a:ext uri="{0D108BD9-81ED-4DB2-BD59-A6C34878D82A}">
                    <a16:rowId xmlns:a16="http://schemas.microsoft.com/office/drawing/2014/main" val="10003"/>
                  </a:ext>
                </a:extLst>
              </a:tr>
              <a:tr h="822960">
                <a:tc>
                  <a:txBody>
                    <a:bodyPr/>
                    <a:lstStyle/>
                    <a:p>
                      <a:r>
                        <a:t>R</a:t>
                      </a:r>
                    </a:p>
                  </a:txBody>
                  <a:tcPr/>
                </a:tc>
                <a:tc>
                  <a:txBody>
                    <a:bodyPr/>
                    <a:lstStyle/>
                    <a:p>
                      <a:r>
                        <a:t>0.322***</a:t>
                      </a:r>
                    </a:p>
                  </a:txBody>
                  <a:tcPr/>
                </a:tc>
                <a:tc>
                  <a:txBody>
                    <a:bodyPr/>
                    <a:lstStyle/>
                    <a:p>
                      <a:r>
                        <a:t>-0.092***</a:t>
                      </a:r>
                    </a:p>
                  </a:txBody>
                  <a:tcPr/>
                </a:tc>
                <a:tc>
                  <a:txBody>
                    <a:bodyPr/>
                    <a:lstStyle/>
                    <a:p>
                      <a:r>
                        <a:t>-0.069***</a:t>
                      </a:r>
                    </a:p>
                  </a:txBody>
                  <a:tcPr/>
                </a:tc>
                <a:tc>
                  <a:txBody>
                    <a:bodyPr/>
                    <a:lstStyle/>
                    <a:p>
                      <a:r>
                        <a:t>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U201812791-刘棫欣-1.《喜马拉雅FM免费增值策略对用户留存的影响的实证研究》</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研究背景</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研究目的</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研究综述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研究假设</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数据与样本</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变量定义</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结论与分析</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实证研究类v3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在线音频需求大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- 2021年艾媒咨询数据显示，中国移动音频用户规模自2019年快速发展，预计明年达6.9亿。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在线音频发展历程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伴随科技发展产生，在国内至少有10年历史。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行业现状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拥有海量用户基础，社交音频受关注，用户和市场规模增长。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存在问题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未立足用户需求，存在大量问题，尤其知识变现问题。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行业前景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虽市场需求大，但内部发展前景不容乐观，免费用户不付费靠交互提供口碑。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需求巨大，2021年中国移动音频用户规模自2019年快速发展，预计明年达6.9亿。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伴随科技发展至少有10年历史，用户基础海量，社交音频受关注，规模持续增长。</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存在问题</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未立足用户需求，有大量问题，知识变现问题突出。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发展前景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虽有巨大市场需求，但行业内部发展前景不容乐观，免费用户不付费时用户交互可提供口碑。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知识付费平台研究聚焦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国内外主要关注用户满意度影响因素，宗利永、夏子惠以知乎 live 为对象研究订阅式平台用户评论。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对移动音频创作平台如喜马拉雅等研究少，已有研究针对在线音频平台营销策略等案例讨论。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知识付费产品价值研究</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通过构建模型、分析流程和内容分析，研究知识付费产品价值形成机制。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知识付费行为相关研究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部分研究探讨用户交互、学习行为等对知识付费行为的影响，如王雨萍、罗钦芳的研究。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用户留存与流失研究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学者将用户留存率作判断产品价值重要标准，不同行业有深入探讨，如游戏行业的预测研究。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吴爽通过问卷调查探究知识付费平台高知女性用户流失行为影响因素。</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免费增值模式研究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知识付费平台免费增值策略研究几乎没有，本研究整理资料界定概念。</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现有研究对免费增值模式下付费转化率等涉及少，本研究从作品层面出发进行探索。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研究假设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H1：收费节点对专辑付费转化率有显著正向影响。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H2：章节价格对专辑付费转化率有显著负向影响。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 H3：支持 VIP 免费对专辑付费转化率有显著正向影响。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5948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028700">
                <a:tc>
                  <a:txBody>
                    <a:bodyPr/>
                    <a:lstStyle/>
                    <a:p>
                      <a:r>
                        <a:t>解释变量</a:t>
                      </a:r>
                    </a:p>
                  </a:txBody>
                  <a:tcPr/>
                </a:tc>
                <a:tc>
                  <a:txBody>
                    <a:bodyPr/>
                    <a:lstStyle/>
                    <a:p>
                      <a:r>
                        <a:t>假设</a:t>
                      </a:r>
                    </a:p>
                  </a:txBody>
                  <a:tcPr/>
                </a:tc>
                <a:extLst>
                  <a:ext uri="{0D108BD9-81ED-4DB2-BD59-A6C34878D82A}">
                    <a16:rowId xmlns:a16="http://schemas.microsoft.com/office/drawing/2014/main" val="10000"/>
                  </a:ext>
                </a:extLst>
              </a:tr>
              <a:tr h="1028700">
                <a:tc>
                  <a:txBody>
                    <a:bodyPr/>
                    <a:lstStyle/>
                    <a:p>
                      <a:r>
                        <a:t> () </a:t>
                      </a:r>
                    </a:p>
                  </a:txBody>
                  <a:tcPr/>
                </a:tc>
                <a:tc>
                  <a:txBody>
                    <a:bodyPr/>
                    <a:lstStyle/>
                    <a:p>
                      <a:r>
                        <a:t>H1：收费节点对专辑收费节点处的用户留存率即付费转化率具有显著的正向影响</a:t>
                      </a:r>
                    </a:p>
                  </a:txBody>
                  <a:tcPr/>
                </a:tc>
                <a:extLst>
                  <a:ext uri="{0D108BD9-81ED-4DB2-BD59-A6C34878D82A}">
                    <a16:rowId xmlns:a16="http://schemas.microsoft.com/office/drawing/2014/main" val="10001"/>
                  </a:ext>
                </a:extLst>
              </a:tr>
              <a:tr h="1028700">
                <a:tc>
                  <a:txBody>
                    <a:bodyPr/>
                    <a:lstStyle/>
                    <a:p>
                      <a:r>
                        <a:t> () </a:t>
                      </a:r>
                    </a:p>
                  </a:txBody>
                  <a:tcPr/>
                </a:tc>
                <a:tc>
                  <a:txBody>
                    <a:bodyPr/>
                    <a:lstStyle/>
                    <a:p>
                      <a:r>
                        <a:t>H2：章节价格对专辑收费节点处的用户留存率即付费转化率具有显著的负向影响</a:t>
                      </a:r>
                    </a:p>
                  </a:txBody>
                  <a:tcPr/>
                </a:tc>
                <a:extLst>
                  <a:ext uri="{0D108BD9-81ED-4DB2-BD59-A6C34878D82A}">
                    <a16:rowId xmlns:a16="http://schemas.microsoft.com/office/drawing/2014/main" val="10002"/>
                  </a:ext>
                </a:extLst>
              </a:tr>
              <a:tr h="1028700">
                <a:tc>
                  <a:txBody>
                    <a:bodyPr/>
                    <a:lstStyle/>
                    <a:p>
                      <a:r>
                        <a:t> () </a:t>
                      </a:r>
                    </a:p>
                  </a:txBody>
                  <a:tcPr/>
                </a:tc>
                <a:tc>
                  <a:txBody>
                    <a:bodyPr/>
                    <a:lstStyle/>
                    <a:p>
                      <a:r>
                        <a:t>H3：支持VIP免费对专辑收费节点处的用户留存率即付费转化率具有显著的正向影响。</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1-rId25-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需求大，2021 年中国移动音频用户规模自 2019 年快速发展，预计明年达 6.9 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伴随科技发展，在国内至少有 10 年历史。</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行业有海量用户基础，社交音频受关注，规模不断增长。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6-rId30-image8.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56692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822960">
                <a:tc>
                  <a:txBody>
                    <a:bodyPr/>
                    <a:lstStyle/>
                    <a:p>
                      <a:endParaRPr/>
                    </a:p>
                  </a:txBody>
                  <a:tcPr/>
                </a:tc>
                <a:tc>
                  <a:txBody>
                    <a:bodyPr/>
                    <a:lstStyle/>
                    <a:p>
                      <a:r>
                        <a:t>G1(0)</a:t>
                      </a:r>
                    </a:p>
                  </a:txBody>
                  <a:tcPr/>
                </a:tc>
                <a:tc>
                  <a:txBody>
                    <a:bodyPr/>
                    <a:lstStyle/>
                    <a:p>
                      <a:r>
                        <a:t>Mean1</a:t>
                      </a:r>
                    </a:p>
                  </a:txBody>
                  <a:tcPr/>
                </a:tc>
                <a:tc>
                  <a:txBody>
                    <a:bodyPr/>
                    <a:lstStyle/>
                    <a:p>
                      <a:r>
                        <a:t>G1(1)</a:t>
                      </a:r>
                    </a:p>
                  </a:txBody>
                  <a:tcPr/>
                </a:tc>
                <a:tc>
                  <a:txBody>
                    <a:bodyPr/>
                    <a:lstStyle/>
                    <a:p>
                      <a:r>
                        <a:t>Mean2</a:t>
                      </a:r>
                    </a:p>
                  </a:txBody>
                  <a:tcPr/>
                </a:tc>
                <a:tc>
                  <a:txBody>
                    <a:bodyPr/>
                    <a:lstStyle/>
                    <a:p>
                      <a:r>
                        <a:t>MeanDiff</a:t>
                      </a:r>
                    </a:p>
                  </a:txBody>
                  <a:tcPr/>
                </a:tc>
                <a:tc>
                  <a:txBody>
                    <a:bodyPr/>
                    <a:lstStyle/>
                    <a:p>
                      <a:r>
                        <a:t>p-Value</a:t>
                      </a:r>
                    </a:p>
                  </a:txBody>
                  <a:tcPr/>
                </a:tc>
                <a:tc>
                  <a:txBody>
                    <a:bodyPr/>
                    <a:lstStyle/>
                    <a:p>
                      <a:r>
                        <a:t>方差齐次检验</a:t>
                      </a:r>
                    </a:p>
                  </a:txBody>
                  <a:tcPr/>
                </a:tc>
                <a:extLst>
                  <a:ext uri="{0D108BD9-81ED-4DB2-BD59-A6C34878D82A}">
                    <a16:rowId xmlns:a16="http://schemas.microsoft.com/office/drawing/2014/main" val="10000"/>
                  </a:ext>
                </a:extLst>
              </a:tr>
              <a:tr h="822960">
                <a:tc>
                  <a:txBody>
                    <a:bodyPr/>
                    <a:lstStyle/>
                    <a:p>
                      <a:r>
                        <a:t>uA</a:t>
                      </a:r>
                    </a:p>
                  </a:txBody>
                  <a:tcPr/>
                </a:tc>
                <a:tc>
                  <a:txBody>
                    <a:bodyPr/>
                    <a:lstStyle/>
                    <a:p>
                      <a:r>
                        <a:t>2336</a:t>
                      </a:r>
                    </a:p>
                  </a:txBody>
                  <a:tcPr/>
                </a:tc>
                <a:tc>
                  <a:txBody>
                    <a:bodyPr/>
                    <a:lstStyle/>
                    <a:p>
                      <a:r>
                        <a:t>80.13</a:t>
                      </a:r>
                    </a:p>
                  </a:txBody>
                  <a:tcPr/>
                </a:tc>
                <a:tc>
                  <a:txBody>
                    <a:bodyPr/>
                    <a:lstStyle/>
                    <a:p>
                      <a:r>
                        <a:t>2274</a:t>
                      </a:r>
                    </a:p>
                  </a:txBody>
                  <a:tcPr/>
                </a:tc>
                <a:tc>
                  <a:txBody>
                    <a:bodyPr/>
                    <a:lstStyle/>
                    <a:p>
                      <a:r>
                        <a:t>99.47</a:t>
                      </a:r>
                    </a:p>
                  </a:txBody>
                  <a:tcPr/>
                </a:tc>
                <a:tc>
                  <a:txBody>
                    <a:bodyPr/>
                    <a:lstStyle/>
                    <a:p>
                      <a:r>
                        <a:t>-19.34</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2336</a:t>
                      </a:r>
                    </a:p>
                  </a:txBody>
                  <a:tcPr/>
                </a:tc>
                <a:tc>
                  <a:txBody>
                    <a:bodyPr/>
                    <a:lstStyle/>
                    <a:p>
                      <a:r>
                        <a:t>4.30E+05</a:t>
                      </a:r>
                    </a:p>
                  </a:txBody>
                  <a:tcPr/>
                </a:tc>
                <a:tc>
                  <a:txBody>
                    <a:bodyPr/>
                    <a:lstStyle/>
                    <a:p>
                      <a:r>
                        <a:t>2274</a:t>
                      </a:r>
                    </a:p>
                  </a:txBody>
                  <a:tcPr/>
                </a:tc>
                <a:tc>
                  <a:txBody>
                    <a:bodyPr/>
                    <a:lstStyle/>
                    <a:p>
                      <a:r>
                        <a:t>7.80E+05</a:t>
                      </a:r>
                    </a:p>
                  </a:txBody>
                  <a:tcPr/>
                </a:tc>
                <a:tc>
                  <a:txBody>
                    <a:bodyPr/>
                    <a:lstStyle/>
                    <a:p>
                      <a:r>
                        <a:t>-350000</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2"/>
                  </a:ext>
                </a:extLst>
              </a:tr>
              <a:tr h="822960">
                <a:tc>
                  <a:txBody>
                    <a:bodyPr/>
                    <a:lstStyle/>
                    <a:p>
                      <a:r>
                        <a:t>uP</a:t>
                      </a:r>
                    </a:p>
                  </a:txBody>
                  <a:tcPr/>
                </a:tc>
                <a:tc>
                  <a:txBody>
                    <a:bodyPr/>
                    <a:lstStyle/>
                    <a:p>
                      <a:r>
                        <a:t>2336</a:t>
                      </a:r>
                    </a:p>
                  </a:txBody>
                  <a:tcPr/>
                </a:tc>
                <a:tc>
                  <a:txBody>
                    <a:bodyPr/>
                    <a:lstStyle/>
                    <a:p>
                      <a:r>
                        <a:t>0.83</a:t>
                      </a:r>
                    </a:p>
                  </a:txBody>
                  <a:tcPr/>
                </a:tc>
                <a:tc>
                  <a:txBody>
                    <a:bodyPr/>
                    <a:lstStyle/>
                    <a:p>
                      <a:r>
                        <a:t>2274</a:t>
                      </a:r>
                    </a:p>
                  </a:txBody>
                  <a:tcPr/>
                </a:tc>
                <a:tc>
                  <a:txBody>
                    <a:bodyPr/>
                    <a:lstStyle/>
                    <a:p>
                      <a:r>
                        <a:t>0.875</a:t>
                      </a:r>
                    </a:p>
                  </a:txBody>
                  <a:tcPr/>
                </a:tc>
                <a:tc>
                  <a:txBody>
                    <a:bodyPr/>
                    <a:lstStyle/>
                    <a:p>
                      <a:r>
                        <a:t>-0.045</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3"/>
                  </a:ext>
                </a:extLst>
              </a:tr>
              <a:tr h="822960">
                <a:tc>
                  <a:txBody>
                    <a:bodyPr/>
                    <a:lstStyle/>
                    <a:p>
                      <a:r>
                        <a:t>UpF</a:t>
                      </a:r>
                    </a:p>
                  </a:txBody>
                  <a:tcPr/>
                </a:tc>
                <a:tc>
                  <a:txBody>
                    <a:bodyPr/>
                    <a:lstStyle/>
                    <a:p>
                      <a:r>
                        <a:t>2336</a:t>
                      </a:r>
                    </a:p>
                  </a:txBody>
                  <a:tcPr/>
                </a:tc>
                <a:tc>
                  <a:txBody>
                    <a:bodyPr/>
                    <a:lstStyle/>
                    <a:p>
                      <a:r>
                        <a:t>1.17</a:t>
                      </a:r>
                    </a:p>
                  </a:txBody>
                  <a:tcPr/>
                </a:tc>
                <a:tc>
                  <a:txBody>
                    <a:bodyPr/>
                    <a:lstStyle/>
                    <a:p>
                      <a:r>
                        <a:t>2274</a:t>
                      </a:r>
                    </a:p>
                  </a:txBody>
                  <a:tcPr/>
                </a:tc>
                <a:tc>
                  <a:txBody>
                    <a:bodyPr/>
                    <a:lstStyle/>
                    <a:p>
                      <a:r>
                        <a:t>0.97</a:t>
                      </a:r>
                    </a:p>
                  </a:txBody>
                  <a:tcPr/>
                </a:tc>
                <a:tc>
                  <a:txBody>
                    <a:bodyPr/>
                    <a:lstStyle/>
                    <a:p>
                      <a:r>
                        <a:t>0.2</a:t>
                      </a:r>
                    </a:p>
                  </a:txBody>
                  <a:tcPr/>
                </a:tc>
                <a:tc>
                  <a:txBody>
                    <a:bodyPr/>
                    <a:lstStyle/>
                    <a:p>
                      <a:r>
                        <a:t>0.000***</a:t>
                      </a:r>
                    </a:p>
                  </a:txBody>
                  <a:tcPr/>
                </a:tc>
                <a:tc>
                  <a:txBody>
                    <a:bodyPr/>
                    <a:lstStyle/>
                    <a:p>
                      <a:r>
                        <a:t>sd(0)&amp;gt; sd(1)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针对 H1 与模型结果不一致，通过散点图及方差分析探究原因：先做付费转化率与收费节点简单线性回归并画二维散点图，发现不同收费节点位置有不同付费转化率情况。</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 方差齐性检验结果：两部分专辑样本量相近，区①专辑所属主播已发布专辑数均值比其余专辑主播多，在 0.01 显著性水平支持该结论。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数据维度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喜马拉雅FM数据分用户、专辑、章节三个维度。</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用户分类</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用户分为主播与普通用户。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专辑特点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专辑是联系生态纽带，为有声音频。</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声音构成</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专辑由声音组成，时长各异，主播声色有别。</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028700">
                <a:tc>
                  <a:txBody>
                    <a:bodyPr/>
                    <a:lstStyle/>
                    <a:p>
                      <a:r>
                        <a:t>研究平台</a:t>
                      </a:r>
                    </a:p>
                  </a:txBody>
                  <a:tcPr/>
                </a:tc>
                <a:tc>
                  <a:txBody>
                    <a:bodyPr/>
                    <a:lstStyle/>
                    <a:p>
                      <a:r>
                        <a:t>数据源</a:t>
                      </a:r>
                    </a:p>
                  </a:txBody>
                  <a:tcPr/>
                </a:tc>
                <a:tc>
                  <a:txBody>
                    <a:bodyPr/>
                    <a:lstStyle/>
                    <a:p>
                      <a:r>
                        <a:t>URL</a:t>
                      </a:r>
                    </a:p>
                  </a:txBody>
                  <a:tcPr/>
                </a:tc>
                <a:extLst>
                  <a:ext uri="{0D108BD9-81ED-4DB2-BD59-A6C34878D82A}">
                    <a16:rowId xmlns:a16="http://schemas.microsoft.com/office/drawing/2014/main" val="10000"/>
                  </a:ext>
                </a:extLst>
              </a:tr>
              <a:tr h="1028700">
                <a:tc>
                  <a:txBody>
                    <a:bodyPr/>
                    <a:lstStyle/>
                    <a:p>
                      <a:r>
                        <a:t>喜马拉雅FM</a:t>
                      </a:r>
                    </a:p>
                  </a:txBody>
                  <a:tcPr/>
                </a:tc>
                <a:tc>
                  <a:txBody>
                    <a:bodyPr/>
                    <a:lstStyle/>
                    <a:p>
                      <a:r>
                        <a:t>电脑端网页版</a:t>
                      </a:r>
                    </a:p>
                  </a:txBody>
                  <a:tcPr/>
                </a:tc>
                <a:tc>
                  <a:txBody>
                    <a:bodyPr/>
                    <a:lstStyle/>
                    <a:p>
                      <a:r>
                        <a:t>https://www.ximalaya.com</a:t>
                      </a:r>
                    </a:p>
                  </a:txBody>
                  <a:tcPr/>
                </a:tc>
                <a:extLst>
                  <a:ext uri="{0D108BD9-81ED-4DB2-BD59-A6C34878D82A}">
                    <a16:rowId xmlns:a16="http://schemas.microsoft.com/office/drawing/2014/main" val="10001"/>
                  </a:ext>
                </a:extLst>
              </a:tr>
              <a:tr h="1028700">
                <a:tc>
                  <a:txBody>
                    <a:bodyPr/>
                    <a:lstStyle/>
                    <a:p>
                      <a:endParaRPr/>
                    </a:p>
                  </a:txBody>
                  <a:tcPr/>
                </a:tc>
                <a:tc>
                  <a:txBody>
                    <a:bodyPr/>
                    <a:lstStyle/>
                    <a:p>
                      <a:r>
                        <a:t>手机端网页版</a:t>
                      </a:r>
                    </a:p>
                  </a:txBody>
                  <a:tcPr/>
                </a:tc>
                <a:tc>
                  <a:txBody>
                    <a:bodyPr/>
                    <a:lstStyle/>
                    <a:p>
                      <a:r>
                        <a:t>https://m.ximalaya.com</a:t>
                      </a:r>
                    </a:p>
                  </a:txBody>
                  <a:tcPr/>
                </a:tc>
                <a:extLst>
                  <a:ext uri="{0D108BD9-81ED-4DB2-BD59-A6C34878D82A}">
                    <a16:rowId xmlns:a16="http://schemas.microsoft.com/office/drawing/2014/main" val="10002"/>
                  </a:ext>
                </a:extLst>
              </a:tr>
              <a:tr h="1028700">
                <a:tc>
                  <a:txBody>
                    <a:bodyPr/>
                    <a:lstStyle/>
                    <a:p>
                      <a:endParaRPr/>
                    </a:p>
                  </a:txBody>
                  <a:tcPr/>
                </a:tc>
                <a:tc>
                  <a:txBody>
                    <a:bodyPr/>
                    <a:lstStyle/>
                    <a:p>
                      <a:r>
                        <a:t>APP</a:t>
                      </a:r>
                    </a:p>
                  </a:txBody>
                  <a:tcPr/>
                </a:tc>
                <a:tc>
                  <a:txBody>
                    <a:bodyPr/>
                    <a:lstStyle/>
                    <a:p>
                      <a:r>
                        <a:t>https://mobile.ximalaya.com</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3-rId23-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2-rId24-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清洗规则</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以专辑为清洗对象。</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筛选已完结、PUGC及PGC、非直播宣传、章节编号且属免费增值模式的专辑。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2. 存在问题</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未立足用户需求，存在大量问题，尤其是知识变现问题。</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行业前景</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虽有巨大市场需求，但内部发展前景不容乐观，免费用户交互可提供口碑。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295019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514350">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extLst>
                  <a:ext uri="{0D108BD9-81ED-4DB2-BD59-A6C34878D82A}">
                    <a16:rowId xmlns:a16="http://schemas.microsoft.com/office/drawing/2014/main" val="10000"/>
                  </a:ext>
                </a:extLst>
              </a:tr>
              <a:tr h="514350">
                <a:tc>
                  <a:txBody>
                    <a:bodyPr/>
                    <a:lstStyle/>
                    <a:p>
                      <a:r>
                        <a:t>R</a:t>
                      </a:r>
                    </a:p>
                  </a:txBody>
                  <a:tcPr/>
                </a:tc>
                <a:tc>
                  <a:txBody>
                    <a:bodyPr/>
                    <a:lstStyle/>
                    <a:p>
                      <a:r>
                        <a:t>float</a:t>
                      </a:r>
                    </a:p>
                  </a:txBody>
                  <a:tcPr/>
                </a:tc>
                <a:tc>
                  <a:txBody>
                    <a:bodyPr/>
                    <a:lstStyle/>
                    <a:p>
                      <a:r>
                        <a:t>收费节点的用户留存率；首个收费的章节播放量与最后一个免费章节播放量的比值，%。</a:t>
                      </a:r>
                    </a:p>
                  </a:txBody>
                  <a:tcPr/>
                </a:tc>
                <a:tc>
                  <a:txBody>
                    <a:bodyPr/>
                    <a:lstStyle/>
                    <a:p>
                      <a:endParaRPr/>
                    </a:p>
                  </a:txBody>
                  <a:tcPr/>
                </a:tc>
                <a:extLst>
                  <a:ext uri="{0D108BD9-81ED-4DB2-BD59-A6C34878D82A}">
                    <a16:rowId xmlns:a16="http://schemas.microsoft.com/office/drawing/2014/main" val="10001"/>
                  </a:ext>
                </a:extLst>
              </a:tr>
              <a:tr h="514350">
                <a:tc>
                  <a:txBody>
                    <a:bodyPr/>
                    <a:lstStyle/>
                    <a:p>
                      <a:r>
                        <a:t>AvgR</a:t>
                      </a:r>
                    </a:p>
                  </a:txBody>
                  <a:tcPr/>
                </a:tc>
                <a:tc>
                  <a:txBody>
                    <a:bodyPr/>
                    <a:lstStyle/>
                    <a:p>
                      <a:r>
                        <a:t>float</a:t>
                      </a:r>
                    </a:p>
                  </a:txBody>
                  <a:tcPr/>
                </a:tc>
                <a:tc>
                  <a:txBody>
                    <a:bodyPr/>
                    <a:lstStyle/>
                    <a:p>
                      <a:r>
                        <a:t> (  (last/first)，首尾声音的留存率开n-1次方，其中n为声音数；</a:t>
                      </a:r>
                    </a:p>
                  </a:txBody>
                  <a:tcPr/>
                </a:tc>
                <a:tc>
                  <a:txBody>
                    <a:bodyPr/>
                    <a:lstStyle/>
                    <a:p>
                      <a:endParaRPr/>
                    </a:p>
                  </a:txBody>
                  <a:tcPr/>
                </a:tc>
                <a:extLst>
                  <a:ext uri="{0D108BD9-81ED-4DB2-BD59-A6C34878D82A}">
                    <a16:rowId xmlns:a16="http://schemas.microsoft.com/office/drawing/2014/main" val="10002"/>
                  </a:ext>
                </a:extLst>
              </a:tr>
              <a:tr h="514350">
                <a:tc>
                  <a:txBody>
                    <a:bodyPr/>
                    <a:lstStyle/>
                    <a:p>
                      <a:r>
                        <a:t>tP</a:t>
                      </a:r>
                    </a:p>
                  </a:txBody>
                  <a:tcPr/>
                </a:tc>
                <a:tc>
                  <a:txBody>
                    <a:bodyPr/>
                    <a:lstStyle/>
                    <a:p>
                      <a:r>
                        <a:t>float</a:t>
                      </a:r>
                    </a:p>
                  </a:txBody>
                  <a:tcPr/>
                </a:tc>
                <a:tc>
                  <a:txBody>
                    <a:bodyPr/>
                    <a:lstStyle/>
                    <a:p>
                      <a:r>
                        <a:t>专辑单个声音的价格；</a:t>
                      </a:r>
                    </a:p>
                  </a:txBody>
                  <a:tcPr/>
                </a:tc>
                <a:tc>
                  <a:txBody>
                    <a:bodyPr/>
                    <a:lstStyle/>
                    <a:p>
                      <a:endParaRPr/>
                    </a:p>
                  </a:txBody>
                  <a:tcPr/>
                </a:tc>
                <a:extLst>
                  <a:ext uri="{0D108BD9-81ED-4DB2-BD59-A6C34878D82A}">
                    <a16:rowId xmlns:a16="http://schemas.microsoft.com/office/drawing/2014/main" val="10003"/>
                  </a:ext>
                </a:extLst>
              </a:tr>
              <a:tr h="514350">
                <a:tc>
                  <a:txBody>
                    <a:bodyPr/>
                    <a:lstStyle/>
                    <a:p>
                      <a:r>
                        <a:t>PP</a:t>
                      </a:r>
                    </a:p>
                  </a:txBody>
                  <a:tcPr/>
                </a:tc>
                <a:tc>
                  <a:txBody>
                    <a:bodyPr/>
                    <a:lstStyle/>
                    <a:p>
                      <a:r>
                        <a:t>float</a:t>
                      </a:r>
                    </a:p>
                  </a:txBody>
                  <a:tcPr/>
                </a:tc>
                <a:tc>
                  <a:txBody>
                    <a:bodyPr/>
                    <a:lstStyle/>
                    <a:p>
                      <a:r>
                        <a:t>收费节点，relative position，收费点在所有声音的位置，%；</a:t>
                      </a:r>
                    </a:p>
                  </a:txBody>
                  <a:tcPr/>
                </a:tc>
                <a:tc>
                  <a:txBody>
                    <a:bodyPr/>
                    <a:lstStyle/>
                    <a:p>
                      <a:endParaRPr/>
                    </a:p>
                  </a:txBody>
                  <a:tcPr/>
                </a:tc>
                <a:extLst>
                  <a:ext uri="{0D108BD9-81ED-4DB2-BD59-A6C34878D82A}">
                    <a16:rowId xmlns:a16="http://schemas.microsoft.com/office/drawing/2014/main" val="10004"/>
                  </a:ext>
                </a:extLst>
              </a:tr>
              <a:tr h="514350">
                <a:tc>
                  <a:txBody>
                    <a:bodyPr/>
                    <a:lstStyle/>
                    <a:p>
                      <a:r>
                        <a:t>PP_1</a:t>
                      </a:r>
                    </a:p>
                  </a:txBody>
                  <a:tcPr/>
                </a:tc>
                <a:tc>
                  <a:txBody>
                    <a:bodyPr/>
                    <a:lstStyle/>
                    <a:p>
                      <a:r>
                        <a:t>float</a:t>
                      </a:r>
                    </a:p>
                  </a:txBody>
                  <a:tcPr/>
                </a:tc>
                <a:tc>
                  <a:txBody>
                    <a:bodyPr/>
                    <a:lstStyle/>
                    <a:p>
                      <a:r>
                        <a:t>收费节点，relative position，收费点开始的时长占比，%，所有FreeTracks的SumDuration/总Duration；</a:t>
                      </a:r>
                    </a:p>
                  </a:txBody>
                  <a:tcPr/>
                </a:tc>
                <a:tc>
                  <a:txBody>
                    <a:bodyPr/>
                    <a:lstStyle/>
                    <a:p>
                      <a:endParaRPr/>
                    </a:p>
                  </a:txBody>
                  <a:tcPr/>
                </a:tc>
                <a:extLst>
                  <a:ext uri="{0D108BD9-81ED-4DB2-BD59-A6C34878D82A}">
                    <a16:rowId xmlns:a16="http://schemas.microsoft.com/office/drawing/2014/main" val="10005"/>
                  </a:ext>
                </a:extLst>
              </a:tr>
              <a:tr h="514350">
                <a:tc>
                  <a:txBody>
                    <a:bodyPr/>
                    <a:lstStyle/>
                    <a:p>
                      <a:r>
                        <a:t>PP_2</a:t>
                      </a:r>
                    </a:p>
                  </a:txBody>
                  <a:tcPr/>
                </a:tc>
                <a:tc>
                  <a:txBody>
                    <a:bodyPr/>
                    <a:lstStyle/>
                    <a:p>
                      <a:r>
                        <a:t>int</a:t>
                      </a:r>
                    </a:p>
                  </a:txBody>
                  <a:tcPr/>
                </a:tc>
                <a:tc>
                  <a:txBody>
                    <a:bodyPr/>
                    <a:lstStyle/>
                    <a:p>
                      <a:r>
                        <a:t>收费节点，absolute position，收费声音的编号；</a:t>
                      </a:r>
                    </a:p>
                  </a:txBody>
                  <a:tcPr/>
                </a:tc>
                <a:tc>
                  <a:txBody>
                    <a:bodyPr/>
                    <a:lstStyle/>
                    <a:p>
                      <a:endParaRPr/>
                    </a:p>
                  </a:txBody>
                  <a:tcPr/>
                </a:tc>
                <a:extLst>
                  <a:ext uri="{0D108BD9-81ED-4DB2-BD59-A6C34878D82A}">
                    <a16:rowId xmlns:a16="http://schemas.microsoft.com/office/drawing/2014/main" val="10006"/>
                  </a:ext>
                </a:extLst>
              </a:tr>
              <a:tr h="514350">
                <a:tc>
                  <a:txBody>
                    <a:bodyPr/>
                    <a:lstStyle/>
                    <a:p>
                      <a:r>
                        <a:t>Vip</a:t>
                      </a:r>
                    </a:p>
                  </a:txBody>
                  <a:tcPr/>
                </a:tc>
                <a:tc>
                  <a:txBody>
                    <a:bodyPr/>
                    <a:lstStyle/>
                    <a:p>
                      <a:r>
                        <a:t>bool</a:t>
                      </a:r>
                    </a:p>
                  </a:txBody>
                  <a:tcPr/>
                </a:tc>
                <a:tc>
                  <a:txBody>
                    <a:bodyPr/>
                    <a:lstStyle/>
                    <a:p>
                      <a:r>
                        <a:t>是否开通VIP就能享受专辑，0/1；</a:t>
                      </a:r>
                    </a:p>
                  </a:txBody>
                  <a:tcPr/>
                </a:tc>
                <a:tc>
                  <a:txBody>
                    <a:bodyPr/>
                    <a:lstStyle/>
                    <a:p>
                      <a:endParaRPr/>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32004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178904">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178904">
                <a:tc>
                  <a:txBody>
                    <a:bodyPr/>
                    <a:lstStyle/>
                    <a:p>
                      <a:r>
                        <a:t>Vip_1</a:t>
                      </a:r>
                    </a:p>
                  </a:txBody>
                  <a:tcPr/>
                </a:tc>
                <a:tc>
                  <a:txBody>
                    <a:bodyPr/>
                    <a:lstStyle/>
                    <a:p>
                      <a:r>
                        <a:t>int</a:t>
                      </a:r>
                    </a:p>
                  </a:txBody>
                  <a:tcPr/>
                </a:tc>
                <a:tc>
                  <a:txBody>
                    <a:bodyPr/>
                    <a:lstStyle/>
                    <a:p>
                      <a:r>
                        <a:t>获取专辑的购买类型</a:t>
                      </a:r>
                    </a:p>
                  </a:txBody>
                  <a:tcPr/>
                </a:tc>
                <a:tc>
                  <a:txBody>
                    <a:bodyPr/>
                    <a:lstStyle/>
                    <a:p>
                      <a:endParaRPr/>
                    </a:p>
                  </a:txBody>
                  <a:tcPr/>
                </a:tc>
                <a:tc>
                  <a:txBody>
                    <a:bodyPr/>
                    <a:lstStyle/>
                    <a:p>
                      <a:r>
                        <a:t> (Free)， (BuyTrack)， (BuyAlbum)；</a:t>
                      </a:r>
                    </a:p>
                  </a:txBody>
                  <a:tcPr/>
                </a:tc>
                <a:tc>
                  <a:txBody>
                    <a:bodyPr/>
                    <a:lstStyle/>
                    <a:p>
                      <a:endParaRPr/>
                    </a:p>
                  </a:txBody>
                  <a:tcPr/>
                </a:tc>
                <a:extLst>
                  <a:ext uri="{0D108BD9-81ED-4DB2-BD59-A6C34878D82A}">
                    <a16:rowId xmlns:a16="http://schemas.microsoft.com/office/drawing/2014/main" val="10001"/>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78904">
                <a:tc>
                  <a:txBody>
                    <a:bodyPr/>
                    <a:lstStyle/>
                    <a:p>
                      <a:r>
                        <a:t>Vip_2</a:t>
                      </a:r>
                    </a:p>
                  </a:txBody>
                  <a:tcPr/>
                </a:tc>
                <a:tc>
                  <a:txBody>
                    <a:bodyPr/>
                    <a:lstStyle/>
                    <a:p>
                      <a:r>
                        <a:t>int</a:t>
                      </a:r>
                    </a:p>
                  </a:txBody>
                  <a:tcPr/>
                </a:tc>
                <a:tc>
                  <a:txBody>
                    <a:bodyPr/>
                    <a:lstStyle/>
                    <a:p>
                      <a:r>
                        <a:t>付费类型</a:t>
                      </a:r>
                    </a:p>
                  </a:txBody>
                  <a:tcPr/>
                </a:tc>
                <a:tc>
                  <a:txBody>
                    <a:bodyPr/>
                    <a:lstStyle/>
                    <a:p>
                      <a:endParaRPr/>
                    </a:p>
                  </a:txBody>
                  <a:tcPr/>
                </a:tc>
                <a:tc>
                  <a:txBody>
                    <a:bodyPr/>
                    <a:lstStyle/>
                    <a:p>
                      <a:r>
                        <a:t> (TrackOnly)， (VipOrTrack)， (VipOnly)， (VipOrAlbum)， (AlbumOnly)；</a:t>
                      </a:r>
                    </a:p>
                  </a:txBody>
                  <a:tcPr/>
                </a:tc>
                <a:tc>
                  <a:txBody>
                    <a:bodyPr/>
                    <a:lstStyle/>
                    <a:p>
                      <a:endParaRPr/>
                    </a:p>
                  </a:txBody>
                  <a:tcPr/>
                </a:tc>
                <a:extLst>
                  <a:ext uri="{0D108BD9-81ED-4DB2-BD59-A6C34878D82A}">
                    <a16:rowId xmlns:a16="http://schemas.microsoft.com/office/drawing/2014/main" val="10003"/>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178904">
                <a:tc>
                  <a:txBody>
                    <a:bodyPr/>
                    <a:lstStyle/>
                    <a:p>
                      <a:r>
                        <a:t>avgD</a:t>
                      </a:r>
                    </a:p>
                  </a:txBody>
                  <a:tcPr/>
                </a:tc>
                <a:tc>
                  <a:txBody>
                    <a:bodyPr/>
                    <a:lstStyle/>
                    <a:p>
                      <a:r>
                        <a:t>float</a:t>
                      </a:r>
                    </a:p>
                  </a:txBody>
                  <a:tcPr/>
                </a:tc>
                <a:tc>
                  <a:txBody>
                    <a:bodyPr/>
                    <a:lstStyle/>
                    <a:p>
                      <a:r>
                        <a:t>声音的平均时长（单位为Min）；</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178904">
                <a:tc>
                  <a:txBody>
                    <a:bodyPr/>
                    <a:lstStyle/>
                    <a:p>
                      <a:r>
                        <a:t>avgPT</a:t>
                      </a:r>
                    </a:p>
                  </a:txBody>
                  <a:tcPr/>
                </a:tc>
                <a:tc>
                  <a:txBody>
                    <a:bodyPr/>
                    <a:lstStyle/>
                    <a:p>
                      <a:r>
                        <a:t>float</a:t>
                      </a:r>
                    </a:p>
                  </a:txBody>
                  <a:tcPr/>
                </a:tc>
                <a:tc>
                  <a:txBody>
                    <a:bodyPr/>
                    <a:lstStyle/>
                    <a:p>
                      <a:r>
                        <a:t> (Playtimes/TrackCount)；</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178904">
                <a:tc>
                  <a:txBody>
                    <a:bodyPr/>
                    <a:lstStyle/>
                    <a:p>
                      <a:r>
                        <a:t>cId</a:t>
                      </a:r>
                    </a:p>
                  </a:txBody>
                  <a:tcPr/>
                </a:tc>
                <a:tc>
                  <a:txBody>
                    <a:bodyPr/>
                    <a:lstStyle/>
                    <a:p>
                      <a:r>
                        <a:t>int</a:t>
                      </a:r>
                    </a:p>
                  </a:txBody>
                  <a:tcPr/>
                </a:tc>
                <a:tc>
                  <a:txBody>
                    <a:bodyPr/>
                    <a:lstStyle/>
                    <a:p>
                      <a:r>
                        <a:t>专辑所属的分类Id；</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178904">
                <a:tc>
                  <a:txBody>
                    <a:bodyPr/>
                    <a:lstStyle/>
                    <a:p>
                      <a:r>
                        <a:t>cC</a:t>
                      </a:r>
                    </a:p>
                  </a:txBody>
                  <a:tcPr/>
                </a:tc>
                <a:tc>
                  <a:txBody>
                    <a:bodyPr/>
                    <a:lstStyle/>
                    <a:p>
                      <a:r>
                        <a:t>int</a:t>
                      </a:r>
                    </a:p>
                  </a:txBody>
                  <a:tcPr/>
                </a:tc>
                <a:tc>
                  <a:txBody>
                    <a:bodyPr/>
                    <a:lstStyle/>
                    <a:p>
                      <a:r>
                        <a:t>专辑的评论总数目；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178904">
                <a:tc>
                  <a:txBody>
                    <a:bodyPr/>
                    <a:lstStyle/>
                    <a:p>
                      <a:r>
                        <a:t>T</a:t>
                      </a:r>
                    </a:p>
                  </a:txBody>
                  <a:tcPr/>
                </a:tc>
                <a:tc>
                  <a:txBody>
                    <a:bodyPr/>
                    <a:lstStyle/>
                    <a:p>
                      <a:r>
                        <a:t>float</a:t>
                      </a:r>
                    </a:p>
                  </a:txBody>
                  <a:tcPr/>
                </a:tc>
                <a:tc>
                  <a:txBody>
                    <a:bodyPr/>
                    <a:lstStyle/>
                    <a:p>
                      <a:r>
                        <a:t>从创建到完结所经历的时间，单位为天；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178904">
                <a:tc>
                  <a:txBody>
                    <a:bodyPr/>
                    <a:lstStyle/>
                    <a:p>
                      <a:r>
                        <a:t>tC</a:t>
                      </a:r>
                    </a:p>
                  </a:txBody>
                  <a:tcPr/>
                </a:tc>
                <a:tc>
                  <a:txBody>
                    <a:bodyPr/>
                    <a:lstStyle/>
                    <a:p>
                      <a:r>
                        <a:t>int</a:t>
                      </a:r>
                    </a:p>
                  </a:txBody>
                  <a:tcPr/>
                </a:tc>
                <a:tc>
                  <a:txBody>
                    <a:bodyPr/>
                    <a:lstStyle/>
                    <a:p>
                      <a:r>
                        <a:t>专辑里的声音数；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178904">
                <a:tc>
                  <a:txBody>
                    <a:bodyPr/>
                    <a:lstStyle/>
                    <a:p>
                      <a:r>
                        <a:t>uA</a:t>
                      </a:r>
                    </a:p>
                  </a:txBody>
                  <a:tcPr/>
                </a:tc>
                <a:tc>
                  <a:txBody>
                    <a:bodyPr/>
                    <a:lstStyle/>
                    <a:p>
                      <a:r>
                        <a:t>int</a:t>
                      </a:r>
                    </a:p>
                  </a:txBody>
                  <a:tcPr/>
                </a:tc>
                <a:tc>
                  <a:txBody>
                    <a:bodyPr/>
                    <a:lstStyle/>
                    <a:p>
                      <a:r>
                        <a:t>主播发布的专辑数目；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r h="178904">
                <a:tc>
                  <a:txBody>
                    <a:bodyPr/>
                    <a:lstStyle/>
                    <a:p>
                      <a:r>
                        <a:t>uAG</a:t>
                      </a:r>
                    </a:p>
                  </a:txBody>
                  <a:tcPr/>
                </a:tc>
                <a:tc>
                  <a:txBody>
                    <a:bodyPr/>
                    <a:lstStyle/>
                    <a:p>
                      <a:r>
                        <a:t>int</a:t>
                      </a:r>
                    </a:p>
                  </a:txBody>
                  <a:tcPr/>
                </a:tc>
                <a:tc>
                  <a:txBody>
                    <a:bodyPr/>
                    <a:lstStyle/>
                    <a:p>
                      <a:r>
                        <a:t>主播的等级</a:t>
                      </a:r>
                    </a:p>
                  </a:txBody>
                  <a:tcPr/>
                </a:tc>
                <a:tc>
                  <a:txBody>
                    <a:bodyPr/>
                    <a:lstStyle/>
                    <a:p>
                      <a:r>
                        <a:t>其中-1表示该用户没有实名认证，严格来说不算是主播，1-16代表主播的等级；</a:t>
                      </a:r>
                    </a:p>
                  </a:txBody>
                  <a:tcPr/>
                </a:tc>
                <a:tc>
                  <a:txBody>
                    <a:bodyPr/>
                    <a:lstStyle/>
                    <a:p>
                      <a:endParaRPr/>
                    </a:p>
                  </a:txBody>
                  <a:tcPr/>
                </a:tc>
                <a:tc>
                  <a:txBody>
                    <a:bodyPr/>
                    <a:lstStyle/>
                    <a:p>
                      <a:endParaRPr/>
                    </a:p>
                  </a:txBody>
                  <a:tcPr/>
                </a:tc>
                <a:extLst>
                  <a:ext uri="{0D108BD9-81ED-4DB2-BD59-A6C34878D82A}">
                    <a16:rowId xmlns:a16="http://schemas.microsoft.com/office/drawing/2014/main" val="10013"/>
                  </a:ext>
                </a:extLst>
              </a:tr>
              <a:tr h="178904">
                <a:tc>
                  <a:txBody>
                    <a:bodyPr/>
                    <a:lstStyle/>
                    <a:p>
                      <a:r>
                        <a:t>uG</a:t>
                      </a:r>
                    </a:p>
                  </a:txBody>
                  <a:tcPr/>
                </a:tc>
                <a:tc>
                  <a:txBody>
                    <a:bodyPr/>
                    <a:lstStyle/>
                    <a:p>
                      <a:r>
                        <a:t>int</a:t>
                      </a:r>
                    </a:p>
                  </a:txBody>
                  <a:tcPr/>
                </a:tc>
                <a:tc>
                  <a:txBody>
                    <a:bodyPr/>
                    <a:lstStyle/>
                    <a:p>
                      <a:r>
                        <a:t>主播性别</a:t>
                      </a:r>
                    </a:p>
                  </a:txBody>
                  <a:tcPr/>
                </a:tc>
                <a:tc>
                  <a:txBody>
                    <a:bodyPr/>
                    <a:lstStyle/>
                    <a:p>
                      <a:r>
                        <a:t>-1表示未提供，0表示保密，1表示男性，2表示女性；</a:t>
                      </a:r>
                    </a:p>
                  </a:txBody>
                  <a:tcPr/>
                </a:tc>
                <a:tc>
                  <a:txBody>
                    <a:bodyPr/>
                    <a:lstStyle/>
                    <a:p>
                      <a:endParaRPr/>
                    </a:p>
                  </a:txBody>
                  <a:tcPr/>
                </a:tc>
                <a:tc>
                  <a:txBody>
                    <a:bodyPr/>
                    <a:lstStyle/>
                    <a:p>
                      <a:endParaRPr/>
                    </a:p>
                  </a:txBody>
                  <a:tcPr/>
                </a:tc>
                <a:extLst>
                  <a:ext uri="{0D108BD9-81ED-4DB2-BD59-A6C34878D82A}">
                    <a16:rowId xmlns:a16="http://schemas.microsoft.com/office/drawing/2014/main" val="1001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5"/>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6"/>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7"/>
                  </a:ext>
                </a:extLst>
              </a:tr>
              <a:tr h="178904">
                <a:tc>
                  <a:txBody>
                    <a:bodyPr/>
                    <a:lstStyle/>
                    <a:p>
                      <a:r>
                        <a:t>uT</a:t>
                      </a:r>
                    </a:p>
                  </a:txBody>
                  <a:tcPr/>
                </a:tc>
                <a:tc>
                  <a:txBody>
                    <a:bodyPr/>
                    <a:lstStyle/>
                    <a:p>
                      <a:r>
                        <a:t>int</a:t>
                      </a:r>
                    </a:p>
                  </a:txBody>
                  <a:tcPr/>
                </a:tc>
                <a:tc>
                  <a:txBody>
                    <a:bodyPr/>
                    <a:lstStyle/>
                    <a:p>
                      <a:r>
                        <a:t>主播创作的声音数；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8"/>
                  </a:ext>
                </a:extLst>
              </a:tr>
              <a:tr h="178904">
                <a:tc>
                  <a:txBody>
                    <a:bodyPr/>
                    <a:lstStyle/>
                    <a:p>
                      <a:r>
                        <a:t>uF</a:t>
                      </a:r>
                    </a:p>
                  </a:txBody>
                  <a:tcPr/>
                </a:tc>
                <a:tc>
                  <a:txBody>
                    <a:bodyPr/>
                    <a:lstStyle/>
                    <a:p>
                      <a:r>
                        <a:t>int</a:t>
                      </a:r>
                    </a:p>
                  </a:txBody>
                  <a:tcPr/>
                </a:tc>
                <a:tc>
                  <a:txBody>
                    <a:bodyPr/>
                    <a:lstStyle/>
                    <a:p>
                      <a:r>
                        <a:t>主播的粉丝数；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9"/>
                  </a:ext>
                </a:extLst>
              </a:tr>
              <a:tr h="178904">
                <a:tc>
                  <a:txBody>
                    <a:bodyPr/>
                    <a:lstStyle/>
                    <a:p>
                      <a:r>
                        <a:t>uP</a:t>
                      </a:r>
                    </a:p>
                  </a:txBody>
                  <a:tcPr/>
                </a:tc>
                <a:tc>
                  <a:txBody>
                    <a:bodyPr/>
                    <a:lstStyle/>
                    <a:p>
                      <a:r>
                        <a:t>int</a:t>
                      </a:r>
                    </a:p>
                  </a:txBody>
                  <a:tcPr/>
                </a:tc>
                <a:tc>
                  <a:txBody>
                    <a:bodyPr/>
                    <a:lstStyle/>
                    <a:p>
                      <a:r>
                        <a:t>主播是否是喜马拉雅认证的专业主播，取值为0/1；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0"/>
                  </a:ext>
                </a:extLst>
              </a:tr>
              <a:tr h="178904">
                <a:tc>
                  <a:txBody>
                    <a:bodyPr/>
                    <a:lstStyle/>
                    <a:p>
                      <a:r>
                        <a:t>UpF</a:t>
                      </a:r>
                    </a:p>
                  </a:txBody>
                  <a:tcPr/>
                </a:tc>
                <a:tc>
                  <a:txBody>
                    <a:bodyPr/>
                    <a:lstStyle/>
                    <a:p>
                      <a:r>
                        <a:t>float</a:t>
                      </a:r>
                    </a:p>
                  </a:txBody>
                  <a:tcPr/>
                </a:tc>
                <a:tc>
                  <a:txBody>
                    <a:bodyPr/>
                    <a:lstStyle/>
                    <a:p>
                      <a:r>
                        <a:t>该专辑更新一集需要的时间，单位为天/集；</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1"/>
                  </a:ext>
                </a:extLst>
              </a:tr>
              <a:tr h="178912">
                <a:tc>
                  <a:txBody>
                    <a:bodyPr/>
                    <a:lstStyle/>
                    <a:p>
                      <a:r>
                        <a:t>Age</a:t>
                      </a:r>
                    </a:p>
                  </a:txBody>
                  <a:tcPr/>
                </a:tc>
                <a:tc>
                  <a:txBody>
                    <a:bodyPr/>
                    <a:lstStyle/>
                    <a:p>
                      <a:r>
                        <a:t>float</a:t>
                      </a:r>
                    </a:p>
                  </a:txBody>
                  <a:tcPr/>
                </a:tc>
                <a:tc>
                  <a:txBody>
                    <a:bodyPr/>
                    <a:lstStyle/>
                    <a:p>
                      <a:r>
                        <a:t>该专辑从创建到我们收集的时间，单位为天；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变量定义</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请你提供具体的变量定义内容，以便我按照要求进行处理。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模型的正太残差检验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图5-1（直方图）</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图5-2（QQ图）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回归结果</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R_1=R - AvgR回归，收费节点、价格负向影响留存变化，支持VIP服务促进留存率变化。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8-image6.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7-rId29-image7.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60020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216568">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216568">
                <a:tc>
                  <a:txBody>
                    <a:bodyPr/>
                    <a:lstStyle/>
                    <a:p>
                      <a:r>
                        <a:t>tP</a:t>
                      </a:r>
                    </a:p>
                  </a:txBody>
                  <a:tcPr/>
                </a:tc>
                <a:tc>
                  <a:txBody>
                    <a:bodyPr/>
                    <a:lstStyle/>
                    <a:p>
                      <a:r>
                        <a:t>-0.132***(0.025)</a:t>
                      </a:r>
                    </a:p>
                  </a:txBody>
                  <a:tcPr/>
                </a:tc>
                <a:tc>
                  <a:txBody>
                    <a:bodyPr/>
                    <a:lstStyle/>
                    <a:p>
                      <a:r>
                        <a:t>-0.118***(0.025)</a:t>
                      </a:r>
                    </a:p>
                  </a:txBody>
                  <a:tcPr/>
                </a:tc>
                <a:tc>
                  <a:txBody>
                    <a:bodyPr/>
                    <a:lstStyle/>
                    <a:p>
                      <a:r>
                        <a:t>-0.132***(0.025)</a:t>
                      </a:r>
                    </a:p>
                  </a:txBody>
                  <a:tcPr/>
                </a:tc>
                <a:tc>
                  <a:txBody>
                    <a:bodyPr/>
                    <a:lstStyle/>
                    <a:p>
                      <a:r>
                        <a:t>-0.132***(0.025)</a:t>
                      </a:r>
                    </a:p>
                  </a:txBody>
                  <a:tcPr/>
                </a:tc>
                <a:tc>
                  <a:txBody>
                    <a:bodyPr/>
                    <a:lstStyle/>
                    <a:p>
                      <a:r>
                        <a:t>-0.171***(0.028)</a:t>
                      </a:r>
                    </a:p>
                  </a:txBody>
                  <a:tcPr/>
                </a:tc>
                <a:tc>
                  <a:txBody>
                    <a:bodyPr/>
                    <a:lstStyle/>
                    <a:p>
                      <a:r>
                        <a:t>-0.208***(0.028)</a:t>
                      </a:r>
                    </a:p>
                  </a:txBody>
                  <a:tcPr/>
                </a:tc>
                <a:extLst>
                  <a:ext uri="{0D108BD9-81ED-4DB2-BD59-A6C34878D82A}">
                    <a16:rowId xmlns:a16="http://schemas.microsoft.com/office/drawing/2014/main" val="10001"/>
                  </a:ext>
                </a:extLst>
              </a:tr>
              <a:tr h="216568">
                <a:tc>
                  <a:txBody>
                    <a:bodyPr/>
                    <a:lstStyle/>
                    <a:p>
                      <a:r>
                        <a:t>Vip</a:t>
                      </a:r>
                    </a:p>
                  </a:txBody>
                  <a:tcPr/>
                </a:tc>
                <a:tc>
                  <a:txBody>
                    <a:bodyPr/>
                    <a:lstStyle/>
                    <a:p>
                      <a:r>
                        <a:t>0.271***(0.012)</a:t>
                      </a:r>
                    </a:p>
                  </a:txBody>
                  <a:tcPr/>
                </a:tc>
                <a:tc>
                  <a:txBody>
                    <a:bodyPr/>
                    <a:lstStyle/>
                    <a:p>
                      <a:r>
                        <a:t>0.266***(0.012)</a:t>
                      </a:r>
                    </a:p>
                  </a:txBody>
                  <a:tcPr/>
                </a:tc>
                <a:tc>
                  <a:txBody>
                    <a:bodyPr/>
                    <a:lstStyle/>
                    <a:p>
                      <a:r>
                        <a:t>0.271***(0.012)</a:t>
                      </a:r>
                    </a:p>
                  </a:txBody>
                  <a:tcPr/>
                </a:tc>
                <a:tc>
                  <a:txBody>
                    <a:bodyPr/>
                    <a:lstStyle/>
                    <a:p>
                      <a:r>
                        <a:t>0.271***(0.012)</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216568">
                <a:tc>
                  <a:txBody>
                    <a:bodyPr/>
                    <a:lstStyle/>
                    <a:p>
                      <a:r>
                        <a:t>Vip_1</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0.037***(0.01)</a:t>
                      </a:r>
                    </a:p>
                  </a:txBody>
                  <a:tcPr/>
                </a:tc>
                <a:tc>
                  <a:txBody>
                    <a:bodyPr/>
                    <a:lstStyle/>
                    <a:p>
                      <a:endParaRPr/>
                    </a:p>
                  </a:txBody>
                  <a:tcPr/>
                </a:tc>
                <a:extLst>
                  <a:ext uri="{0D108BD9-81ED-4DB2-BD59-A6C34878D82A}">
                    <a16:rowId xmlns:a16="http://schemas.microsoft.com/office/drawing/2014/main" val="10003"/>
                  </a:ext>
                </a:extLst>
              </a:tr>
              <a:tr h="216568">
                <a:tc>
                  <a:txBody>
                    <a:bodyPr/>
                    <a:lstStyle/>
                    <a:p>
                      <a:r>
                        <a:t>Vip_2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0.038***(0.004)</a:t>
                      </a:r>
                    </a:p>
                  </a:txBody>
                  <a:tcPr/>
                </a:tc>
                <a:extLst>
                  <a:ext uri="{0D108BD9-81ED-4DB2-BD59-A6C34878D82A}">
                    <a16:rowId xmlns:a16="http://schemas.microsoft.com/office/drawing/2014/main" val="10004"/>
                  </a:ext>
                </a:extLst>
              </a:tr>
              <a:tr h="216568">
                <a:tc>
                  <a:txBody>
                    <a:bodyPr/>
                    <a:lstStyle/>
                    <a:p>
                      <a:r>
                        <a:t>PP</a:t>
                      </a:r>
                    </a:p>
                  </a:txBody>
                  <a:tcPr/>
                </a:tc>
                <a:tc>
                  <a:txBody>
                    <a:bodyPr/>
                    <a:lstStyle/>
                    <a:p>
                      <a:r>
                        <a:t>-0.207***(0.03)</a:t>
                      </a:r>
                    </a:p>
                  </a:txBody>
                  <a:tcPr/>
                </a:tc>
                <a:tc>
                  <a:txBody>
                    <a:bodyPr/>
                    <a:lstStyle/>
                    <a:p>
                      <a:r>
                        <a:t>-0.204***(0.03)</a:t>
                      </a:r>
                    </a:p>
                  </a:txBody>
                  <a:tcPr/>
                </a:tc>
                <a:tc>
                  <a:txBody>
                    <a:bodyPr/>
                    <a:lstStyle/>
                    <a:p>
                      <a:endParaRPr/>
                    </a:p>
                  </a:txBody>
                  <a:tcPr/>
                </a:tc>
                <a:tc>
                  <a:txBody>
                    <a:bodyPr/>
                    <a:lstStyle/>
                    <a:p>
                      <a:endParaRPr/>
                    </a:p>
                  </a:txBody>
                  <a:tcPr/>
                </a:tc>
                <a:tc>
                  <a:txBody>
                    <a:bodyPr/>
                    <a:lstStyle/>
                    <a:p>
                      <a:r>
                        <a:t>-0.195***(0.032)</a:t>
                      </a:r>
                    </a:p>
                  </a:txBody>
                  <a:tcPr/>
                </a:tc>
                <a:tc>
                  <a:txBody>
                    <a:bodyPr/>
                    <a:lstStyle/>
                    <a:p>
                      <a:r>
                        <a:t>-0.174***(0.032)</a:t>
                      </a:r>
                    </a:p>
                  </a:txBody>
                  <a:tcPr/>
                </a:tc>
                <a:extLst>
                  <a:ext uri="{0D108BD9-81ED-4DB2-BD59-A6C34878D82A}">
                    <a16:rowId xmlns:a16="http://schemas.microsoft.com/office/drawing/2014/main" val="10005"/>
                  </a:ext>
                </a:extLst>
              </a:tr>
              <a:tr h="216568">
                <a:tc>
                  <a:txBody>
                    <a:bodyPr/>
                    <a:lstStyle/>
                    <a:p>
                      <a:r>
                        <a:t>PP_1</a:t>
                      </a:r>
                    </a:p>
                  </a:txBody>
                  <a:tcPr/>
                </a:tc>
                <a:tc>
                  <a:txBody>
                    <a:bodyPr/>
                    <a:lstStyle/>
                    <a:p>
                      <a:endParaRPr/>
                    </a:p>
                  </a:txBody>
                  <a:tcPr/>
                </a:tc>
                <a:tc>
                  <a:txBody>
                    <a:bodyPr/>
                    <a:lstStyle/>
                    <a:p>
                      <a:endParaRPr/>
                    </a:p>
                  </a:txBody>
                  <a:tcPr/>
                </a:tc>
                <a:tc>
                  <a:txBody>
                    <a:bodyPr/>
                    <a:lstStyle/>
                    <a:p>
                      <a:r>
                        <a:t>-0.209***(0.029)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216568">
                <a:tc>
                  <a:txBody>
                    <a:bodyPr/>
                    <a:lstStyle/>
                    <a:p>
                      <a:r>
                        <a:t>PP_2</a:t>
                      </a:r>
                    </a:p>
                  </a:txBody>
                  <a:tcPr/>
                </a:tc>
                <a:tc>
                  <a:txBody>
                    <a:bodyPr/>
                    <a:lstStyle/>
                    <a:p>
                      <a:endParaRPr/>
                    </a:p>
                  </a:txBody>
                  <a:tcPr/>
                </a:tc>
                <a:tc>
                  <a:txBody>
                    <a:bodyPr/>
                    <a:lstStyle/>
                    <a:p>
                      <a:endParaRPr/>
                    </a:p>
                  </a:txBody>
                  <a:tcPr/>
                </a:tc>
                <a:tc>
                  <a:txBody>
                    <a:bodyPr/>
                    <a:lstStyle/>
                    <a:p>
                      <a:endParaRPr/>
                    </a:p>
                  </a:txBody>
                  <a:tcPr/>
                </a:tc>
                <a:tc>
                  <a:txBody>
                    <a:bodyPr/>
                    <a:lstStyle/>
                    <a:p>
                      <a:r>
                        <a:t>-0.001***(0)</a:t>
                      </a: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avgD</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-0.006***(0.001)</a:t>
                      </a:r>
                    </a:p>
                  </a:txBody>
                  <a:tcPr/>
                </a:tc>
                <a:extLst>
                  <a:ext uri="{0D108BD9-81ED-4DB2-BD59-A6C34878D82A}">
                    <a16:rowId xmlns:a16="http://schemas.microsoft.com/office/drawing/2014/main" val="10008"/>
                  </a:ext>
                </a:extLst>
              </a:tr>
              <a:tr h="216568">
                <a:tc>
                  <a:txBody>
                    <a:bodyPr/>
                    <a:lstStyle/>
                    <a:p>
                      <a:r>
                        <a:t>avgPT</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09"/>
                  </a:ext>
                </a:extLst>
              </a:tr>
              <a:tr h="216568">
                <a:tc>
                  <a:txBody>
                    <a:bodyPr/>
                    <a:lstStyle/>
                    <a:p>
                      <a:r>
                        <a:t>cId</a:t>
                      </a:r>
                    </a:p>
                  </a:txBody>
                  <a:tcPr/>
                </a:tc>
                <a:tc>
                  <a:txBody>
                    <a:bodyPr/>
                    <a:lstStyle/>
                    <a:p>
                      <a:r>
                        <a:t>-0.001**(0)</a:t>
                      </a:r>
                    </a:p>
                  </a:txBody>
                  <a:tcPr/>
                </a:tc>
                <a:tc>
                  <a:txBody>
                    <a:bodyPr/>
                    <a:lstStyle/>
                    <a:p>
                      <a:r>
                        <a:t>-0.001**(0)</a:t>
                      </a:r>
                    </a:p>
                  </a:txBody>
                  <a:tcPr/>
                </a:tc>
                <a:tc>
                  <a:txBody>
                    <a:bodyPr/>
                    <a:lstStyle/>
                    <a:p>
                      <a:r>
                        <a:t>-0.001***(0)</a:t>
                      </a:r>
                    </a:p>
                  </a:txBody>
                  <a:tcPr/>
                </a:tc>
                <a:tc>
                  <a:txBody>
                    <a:bodyPr/>
                    <a:lstStyle/>
                    <a:p>
                      <a:r>
                        <a:t>-0.001**(0)</a:t>
                      </a:r>
                    </a:p>
                  </a:txBody>
                  <a:tcPr/>
                </a:tc>
                <a:tc>
                  <a:txBody>
                    <a:bodyPr/>
                    <a:lstStyle/>
                    <a:p>
                      <a:r>
                        <a:t>-0.002***(0)</a:t>
                      </a:r>
                    </a:p>
                  </a:txBody>
                  <a:tcPr/>
                </a:tc>
                <a:tc>
                  <a:txBody>
                    <a:bodyPr/>
                    <a:lstStyle/>
                    <a:p>
                      <a:r>
                        <a:t>-0.002***(0)</a:t>
                      </a:r>
                    </a:p>
                  </a:txBody>
                  <a:tcPr/>
                </a:tc>
                <a:extLst>
                  <a:ext uri="{0D108BD9-81ED-4DB2-BD59-A6C34878D82A}">
                    <a16:rowId xmlns:a16="http://schemas.microsoft.com/office/drawing/2014/main" val="10010"/>
                  </a:ext>
                </a:extLst>
              </a:tr>
              <a:tr h="216568">
                <a:tc>
                  <a:txBody>
                    <a:bodyPr/>
                    <a:lstStyle/>
                    <a:p>
                      <a:r>
                        <a:t>cC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1"/>
                  </a:ext>
                </a:extLst>
              </a:tr>
              <a:tr h="216568">
                <a:tc>
                  <a:txBody>
                    <a:bodyPr/>
                    <a:lstStyle/>
                    <a:p>
                      <a:r>
                        <a:t>Age</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2"/>
                  </a:ext>
                </a:extLst>
              </a:tr>
              <a:tr h="216568">
                <a:tc>
                  <a:txBody>
                    <a:bodyPr/>
                    <a:lstStyle/>
                    <a:p>
                      <a:r>
                        <a:t>tC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3"/>
                  </a:ext>
                </a:extLst>
              </a:tr>
              <a:tr h="216568">
                <a:tc>
                  <a:txBody>
                    <a:bodyPr/>
                    <a:lstStyle/>
                    <a:p>
                      <a:r>
                        <a:t>UpF</a:t>
                      </a:r>
                    </a:p>
                  </a:txBody>
                  <a:tcPr/>
                </a:tc>
                <a:tc>
                  <a:txBody>
                    <a:bodyPr/>
                    <a:lstStyle/>
                    <a:p>
                      <a:r>
                        <a:t>0.011***(0.003)</a:t>
                      </a:r>
                    </a:p>
                  </a:txBody>
                  <a:tcPr/>
                </a:tc>
                <a:tc>
                  <a:txBody>
                    <a:bodyPr/>
                    <a:lstStyle/>
                    <a:p>
                      <a:r>
                        <a:t>0.013***(0.003)</a:t>
                      </a:r>
                    </a:p>
                  </a:txBody>
                  <a:tcPr/>
                </a:tc>
                <a:tc>
                  <a:txBody>
                    <a:bodyPr/>
                    <a:lstStyle/>
                    <a:p>
                      <a:r>
                        <a:t>0.011***(0.003)</a:t>
                      </a:r>
                    </a:p>
                  </a:txBody>
                  <a:tcPr/>
                </a:tc>
                <a:tc>
                  <a:txBody>
                    <a:bodyPr/>
                    <a:lstStyle/>
                    <a:p>
                      <a:r>
                        <a:t>0.008**(0.003)</a:t>
                      </a:r>
                    </a:p>
                  </a:txBody>
                  <a:tcPr/>
                </a:tc>
                <a:tc>
                  <a:txBody>
                    <a:bodyPr/>
                    <a:lstStyle/>
                    <a:p>
                      <a:r>
                        <a:t>0.007**(0.003)</a:t>
                      </a:r>
                    </a:p>
                  </a:txBody>
                  <a:tcPr/>
                </a:tc>
                <a:tc>
                  <a:txBody>
                    <a:bodyPr/>
                    <a:lstStyle/>
                    <a:p>
                      <a:r>
                        <a:t>0.006**(0.003)</a:t>
                      </a:r>
                    </a:p>
                  </a:txBody>
                  <a:tcPr/>
                </a:tc>
                <a:extLst>
                  <a:ext uri="{0D108BD9-81ED-4DB2-BD59-A6C34878D82A}">
                    <a16:rowId xmlns:a16="http://schemas.microsoft.com/office/drawing/2014/main" val="10014"/>
                  </a:ext>
                </a:extLst>
              </a:tr>
              <a:tr h="216568">
                <a:tc>
                  <a:txBody>
                    <a:bodyPr/>
                    <a:lstStyle/>
                    <a:p>
                      <a:r>
                        <a:t>uA</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5"/>
                  </a:ext>
                </a:extLst>
              </a:tr>
              <a:tr h="216568">
                <a:tc>
                  <a:txBody>
                    <a:bodyPr/>
                    <a:lstStyle/>
                    <a:p>
                      <a:r>
                        <a:t>uAG</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0.011***(0.002)</a:t>
                      </a:r>
                    </a:p>
                  </a:txBody>
                  <a:tcPr/>
                </a:tc>
                <a:tc>
                  <a:txBody>
                    <a:bodyPr/>
                    <a:lstStyle/>
                    <a:p>
                      <a:r>
                        <a:t>0.012***(0.002)</a:t>
                      </a:r>
                    </a:p>
                  </a:txBody>
                  <a:tcPr/>
                </a:tc>
                <a:extLst>
                  <a:ext uri="{0D108BD9-81ED-4DB2-BD59-A6C34878D82A}">
                    <a16:rowId xmlns:a16="http://schemas.microsoft.com/office/drawing/2014/main" val="10016"/>
                  </a:ext>
                </a:extLst>
              </a:tr>
              <a:tr h="216568">
                <a:tc>
                  <a:txBody>
                    <a:bodyPr/>
                    <a:lstStyle/>
                    <a:p>
                      <a:r>
                        <a:t>uF</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7"/>
                  </a:ext>
                </a:extLst>
              </a:tr>
              <a:tr h="216576">
                <a:tc>
                  <a:txBody>
                    <a:bodyPr/>
                    <a:lstStyle/>
                    <a:p>
                      <a:r>
                        <a:t>uG</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0.047***(0.004)</a:t>
                      </a:r>
                    </a:p>
                  </a:txBody>
                  <a:tcPr/>
                </a:tc>
                <a:tc>
                  <a:txBody>
                    <a:bodyPr/>
                    <a:lstStyle/>
                    <a:p>
                      <a:r>
                        <a:t>0.048***(0.004)</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846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822960">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822960">
                <a:tc>
                  <a:txBody>
                    <a:bodyPr/>
                    <a:lstStyle/>
                    <a:p>
                      <a:r>
                        <a:t>uP</a:t>
                      </a:r>
                    </a:p>
                  </a:txBody>
                  <a:tcPr/>
                </a:tc>
                <a:tc>
                  <a:txBody>
                    <a:bodyPr/>
                    <a:lstStyle/>
                    <a:p>
                      <a:r>
                        <a:t>-0.008***(0.008)</a:t>
                      </a:r>
                    </a:p>
                  </a:txBody>
                  <a:tcPr/>
                </a:tc>
                <a:tc>
                  <a:txBody>
                    <a:bodyPr/>
                    <a:lstStyle/>
                    <a:p>
                      <a:r>
                        <a:t>-0.009(0.008)</a:t>
                      </a:r>
                    </a:p>
                  </a:txBody>
                  <a:tcPr/>
                </a:tc>
                <a:tc>
                  <a:txBody>
                    <a:bodyPr/>
                    <a:lstStyle/>
                    <a:p>
                      <a:r>
                        <a:t>-0.008(0.008)</a:t>
                      </a:r>
                    </a:p>
                  </a:txBody>
                  <a:tcPr/>
                </a:tc>
                <a:tc>
                  <a:txBody>
                    <a:bodyPr/>
                    <a:lstStyle/>
                    <a:p>
                      <a:r>
                        <a:t>-0.005(0.008)</a:t>
                      </a:r>
                    </a:p>
                  </a:txBody>
                  <a:tcPr/>
                </a:tc>
                <a:tc>
                  <a:txBody>
                    <a:bodyPr/>
                    <a:lstStyle/>
                    <a:p>
                      <a:r>
                        <a:t>-0.005(0.009)</a:t>
                      </a:r>
                    </a:p>
                  </a:txBody>
                  <a:tcPr/>
                </a:tc>
                <a:tc>
                  <a:txBody>
                    <a:bodyPr/>
                    <a:lstStyle/>
                    <a:p>
                      <a:r>
                        <a:t>-0.004(0.009)</a:t>
                      </a:r>
                    </a:p>
                  </a:txBody>
                  <a:tcPr/>
                </a:tc>
                <a:extLst>
                  <a:ext uri="{0D108BD9-81ED-4DB2-BD59-A6C34878D82A}">
                    <a16:rowId xmlns:a16="http://schemas.microsoft.com/office/drawing/2014/main" val="10001"/>
                  </a:ext>
                </a:extLst>
              </a:tr>
              <a:tr h="822960">
                <a:tc>
                  <a:txBody>
                    <a:bodyPr/>
                    <a:lstStyle/>
                    <a:p>
                      <a:r>
                        <a:t>Cons</a:t>
                      </a:r>
                    </a:p>
                  </a:txBody>
                  <a:tcPr/>
                </a:tc>
                <a:tc>
                  <a:txBody>
                    <a:bodyPr/>
                    <a:lstStyle/>
                    <a:p>
                      <a:r>
                        <a:t>0.429***(0.028)</a:t>
                      </a:r>
                    </a:p>
                  </a:txBody>
                  <a:tcPr/>
                </a:tc>
                <a:tc>
                  <a:txBody>
                    <a:bodyPr/>
                    <a:lstStyle/>
                    <a:p>
                      <a:r>
                        <a:t>-0.535***(0.027)</a:t>
                      </a:r>
                    </a:p>
                  </a:txBody>
                  <a:tcPr/>
                </a:tc>
                <a:tc>
                  <a:txBody>
                    <a:bodyPr/>
                    <a:lstStyle/>
                    <a:p>
                      <a:r>
                        <a:t>0.429***(0.028)</a:t>
                      </a:r>
                    </a:p>
                  </a:txBody>
                  <a:tcPr/>
                </a:tc>
                <a:tc>
                  <a:txBody>
                    <a:bodyPr/>
                    <a:lstStyle/>
                    <a:p>
                      <a:r>
                        <a:t>0.4***(0.027)</a:t>
                      </a:r>
                    </a:p>
                  </a:txBody>
                  <a:tcPr/>
                </a:tc>
                <a:tc>
                  <a:txBody>
                    <a:bodyPr/>
                    <a:lstStyle/>
                    <a:p>
                      <a:r>
                        <a:t>0.619***(0.032)</a:t>
                      </a:r>
                    </a:p>
                  </a:txBody>
                  <a:tcPr/>
                </a:tc>
                <a:tc>
                  <a:txBody>
                    <a:bodyPr/>
                    <a:lstStyle/>
                    <a:p>
                      <a:r>
                        <a:t>0.554***(0.031)</a:t>
                      </a:r>
                    </a:p>
                  </a:txBody>
                  <a:tcPr/>
                </a:tc>
                <a:extLst>
                  <a:ext uri="{0D108BD9-81ED-4DB2-BD59-A6C34878D82A}">
                    <a16:rowId xmlns:a16="http://schemas.microsoft.com/office/drawing/2014/main" val="10002"/>
                  </a:ext>
                </a:extLst>
              </a:tr>
              <a:tr h="822960">
                <a:tc>
                  <a:txBody>
                    <a:bodyPr/>
                    <a:lstStyle/>
                    <a:p>
                      <a:r>
                        <a:t>样本量</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extLst>
                  <a:ext uri="{0D108BD9-81ED-4DB2-BD59-A6C34878D82A}">
                    <a16:rowId xmlns:a16="http://schemas.microsoft.com/office/drawing/2014/main" val="10003"/>
                  </a:ext>
                </a:extLst>
              </a:tr>
              <a:tr h="822960">
                <a:tc>
                  <a:txBody>
                    <a:bodyPr/>
                    <a:lstStyle/>
                    <a:p>
                      <a:r>
                        <a:t>调整R²</a:t>
                      </a:r>
                    </a:p>
                  </a:txBody>
                  <a:tcPr/>
                </a:tc>
                <a:tc>
                  <a:txBody>
                    <a:bodyPr/>
                    <a:lstStyle/>
                    <a:p>
                      <a:r>
                        <a:t>0.2897</a:t>
                      </a:r>
                    </a:p>
                  </a:txBody>
                  <a:tcPr/>
                </a:tc>
                <a:tc>
                  <a:txBody>
                    <a:bodyPr/>
                    <a:lstStyle/>
                    <a:p>
                      <a:r>
                        <a:t>0.2874</a:t>
                      </a:r>
                    </a:p>
                  </a:txBody>
                  <a:tcPr/>
                </a:tc>
                <a:tc>
                  <a:txBody>
                    <a:bodyPr/>
                    <a:lstStyle/>
                    <a:p>
                      <a:r>
                        <a:t>0.2901</a:t>
                      </a:r>
                    </a:p>
                  </a:txBody>
                  <a:tcPr/>
                </a:tc>
                <a:tc>
                  <a:txBody>
                    <a:bodyPr/>
                    <a:lstStyle/>
                    <a:p>
                      <a:r>
                        <a:t>0.2921</a:t>
                      </a:r>
                    </a:p>
                  </a:txBody>
                  <a:tcPr/>
                </a:tc>
                <a:tc>
                  <a:txBody>
                    <a:bodyPr/>
                    <a:lstStyle/>
                    <a:p>
                      <a:r>
                        <a:t>0.2097</a:t>
                      </a:r>
                    </a:p>
                  </a:txBody>
                  <a:tcPr/>
                </a:tc>
                <a:tc>
                  <a:txBody>
                    <a:bodyPr/>
                    <a:lstStyle/>
                    <a:p>
                      <a:r>
                        <a:t>0.2195</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MzNDVlOTc5MDI2NjU2YTAzZGY5NTQ4OWY0NTNmYjQifQ=="/>
  <p:tag name="KSO_WPP_MARK_KEY" val="1eb22400-832a-45e0-8111-6bd31e209b7e"/>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4360</Words>
  <Application>Microsoft Office PowerPoint</Application>
  <PresentationFormat>宽屏</PresentationFormat>
  <Paragraphs>1937</Paragraphs>
  <Slides>118</Slides>
  <Notes>44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118</vt:i4>
      </vt:variant>
    </vt:vector>
  </HeadingPairs>
  <TitlesOfParts>
    <vt:vector size="125" baseType="lpstr">
      <vt:lpstr>等线</vt:lpstr>
      <vt:lpstr>汉仪大宋简</vt:lpstr>
      <vt:lpstr>汉仪君黑-45简</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晓博 刘</cp:lastModifiedBy>
  <cp:revision>158</cp:revision>
  <dcterms:created xsi:type="dcterms:W3CDTF">2019-06-19T02:08:00Z</dcterms:created>
  <dcterms:modified xsi:type="dcterms:W3CDTF">2025-02-22T07:02:53Z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2714BC2042754196817988410A36725A</vt:lpwstr>
  </property>
</Properties>
</file>