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65.xml" ContentType="application/vnd.openxmlformats-officedocument.presentationml.slide+xml"/>
  <Override PartName="/ppt/slides/slide466.xml" ContentType="application/vnd.openxmlformats-officedocument.presentationml.slide+xml"/>
  <Override PartName="/ppt/slides/slide467.xml" ContentType="application/vnd.openxmlformats-officedocument.presentationml.slide+xml"/>
  <Override PartName="/ppt/slides/slide468.xml" ContentType="application/vnd.openxmlformats-officedocument.presentationml.slide+xml"/>
  <Override PartName="/ppt/slides/slide469.xml" ContentType="application/vnd.openxmlformats-officedocument.presentationml.slide+xml"/>
  <Override PartName="/ppt/slides/slide470.xml" ContentType="application/vnd.openxmlformats-officedocument.presentationml.slide+xml"/>
  <Override PartName="/ppt/slides/slide471.xml" ContentType="application/vnd.openxmlformats-officedocument.presentationml.slide+xml"/>
  <Override PartName="/ppt/slides/slide472.xml" ContentType="application/vnd.openxmlformats-officedocument.presentationml.slide+xml"/>
  <Override PartName="/ppt/slides/slide473.xml" ContentType="application/vnd.openxmlformats-officedocument.presentationml.slide+xml"/>
  <Override PartName="/ppt/slides/slide474.xml" ContentType="application/vnd.openxmlformats-officedocument.presentationml.slide+xml"/>
  <Override PartName="/ppt/slides/slide475.xml" ContentType="application/vnd.openxmlformats-officedocument.presentationml.slide+xml"/>
  <Override PartName="/ppt/slides/slide476.xml" ContentType="application/vnd.openxmlformats-officedocument.presentationml.slide+xml"/>
  <Override PartName="/ppt/slides/slide477.xml" ContentType="application/vnd.openxmlformats-officedocument.presentationml.slide+xml"/>
  <Override PartName="/ppt/slides/slide478.xml" ContentType="application/vnd.openxmlformats-officedocument.presentationml.slide+xml"/>
  <Override PartName="/ppt/slides/slide479.xml" ContentType="application/vnd.openxmlformats-officedocument.presentationml.slide+xml"/>
  <Override PartName="/ppt/slides/slide480.xml" ContentType="application/vnd.openxmlformats-officedocument.presentationml.slide+xml"/>
  <Override PartName="/ppt/slides/slide48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heme/theme2.xml" ContentType="application/vnd.openxmlformats-officedocument.them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notesSlides/notesSlide1.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notesSlides/notesSlide2.xml" ContentType="application/vnd.openxmlformats-officedocument.presentationml.notesSlide+xml"/>
  <Override PartName="/ppt/tags/tag90.xml" ContentType="application/vnd.openxmlformats-officedocument.presentationml.tags+xml"/>
  <Override PartName="/ppt/notesSlides/notesSlide3.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notesSlides/notesSlide4.xml" ContentType="application/vnd.openxmlformats-officedocument.presentationml.notesSlide+xml"/>
  <Override PartName="/ppt/tags/tag94.xml" ContentType="application/vnd.openxmlformats-officedocument.presentationml.tags+xml"/>
  <Override PartName="/ppt/tags/tag95.xml" ContentType="application/vnd.openxmlformats-officedocument.presentationml.tags+xml"/>
  <Override PartName="/ppt/notesSlides/notesSlide5.xml" ContentType="application/vnd.openxmlformats-officedocument.presentationml.notesSlide+xml"/>
  <Override PartName="/ppt/tags/tag96.xml" ContentType="application/vnd.openxmlformats-officedocument.presentationml.tags+xml"/>
  <Override PartName="/ppt/notesSlides/notesSlide6.xml" ContentType="application/vnd.openxmlformats-officedocument.presentationml.notesSlide+xml"/>
  <Override PartName="/ppt/tags/tag97.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notesSlides/notesSlide9.xml" ContentType="application/vnd.openxmlformats-officedocument.presentationml.notesSlide+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notesSlides/notesSlide10.xml" ContentType="application/vnd.openxmlformats-officedocument.presentationml.notesSlide+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notesSlides/notesSlide11.xml" ContentType="application/vnd.openxmlformats-officedocument.presentationml.notesSlide+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notesSlides/notesSlide12.xml" ContentType="application/vnd.openxmlformats-officedocument.presentationml.notesSlide+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notesSlides/notesSlide13.xml" ContentType="application/vnd.openxmlformats-officedocument.presentationml.notesSlide+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notesSlides/notesSlide14.xml" ContentType="application/vnd.openxmlformats-officedocument.presentationml.notesSlide+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notesSlides/notesSlide15.xml" ContentType="application/vnd.openxmlformats-officedocument.presentationml.notesSlide+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notesSlides/notesSlide16.xml" ContentType="application/vnd.openxmlformats-officedocument.presentationml.notesSlide+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notesSlides/notesSlide17.xml" ContentType="application/vnd.openxmlformats-officedocument.presentationml.notesSlide+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notesSlides/notesSlide18.xml" ContentType="application/vnd.openxmlformats-officedocument.presentationml.notesSlide+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notesSlides/notesSlide19.xml" ContentType="application/vnd.openxmlformats-officedocument.presentationml.notesSlide+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notesSlides/notesSlide20.xml" ContentType="application/vnd.openxmlformats-officedocument.presentationml.notesSlide+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notesSlides/notesSlide21.xml" ContentType="application/vnd.openxmlformats-officedocument.presentationml.notesSlide+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notesSlides/notesSlide22.xml" ContentType="application/vnd.openxmlformats-officedocument.presentationml.notesSlide+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notesSlides/notesSlide23.xml" ContentType="application/vnd.openxmlformats-officedocument.presentationml.notesSlide+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notesSlides/notesSlide24.xml" ContentType="application/vnd.openxmlformats-officedocument.presentationml.notesSlide+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notesSlides/notesSlide25.xml" ContentType="application/vnd.openxmlformats-officedocument.presentationml.notesSlide+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notesSlides/notesSlide26.xml" ContentType="application/vnd.openxmlformats-officedocument.presentationml.notesSlide+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notesSlides/notesSlide27.xml" ContentType="application/vnd.openxmlformats-officedocument.presentationml.notesSlide+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notesSlides/notesSlide28.xml" ContentType="application/vnd.openxmlformats-officedocument.presentationml.notesSlide+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notesSlides/notesSlide29.xml" ContentType="application/vnd.openxmlformats-officedocument.presentationml.notesSlide+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notesSlides/notesSlide30.xml" ContentType="application/vnd.openxmlformats-officedocument.presentationml.notesSlide+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notesSlides/notesSlide31.xml" ContentType="application/vnd.openxmlformats-officedocument.presentationml.notesSlide+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notesSlides/notesSlide32.xml" ContentType="application/vnd.openxmlformats-officedocument.presentationml.notesSlide+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notesSlides/notesSlide33.xml" ContentType="application/vnd.openxmlformats-officedocument.presentationml.notesSlide+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notesSlides/notesSlide34.xml" ContentType="application/vnd.openxmlformats-officedocument.presentationml.notesSlide+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notesSlides/notesSlide35.xml" ContentType="application/vnd.openxmlformats-officedocument.presentationml.notesSlide+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notesSlides/notesSlide36.xml" ContentType="application/vnd.openxmlformats-officedocument.presentationml.notesSlide+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notesSlides/notesSlide37.xml" ContentType="application/vnd.openxmlformats-officedocument.presentationml.notesSlide+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notesSlides/notesSlide38.xml" ContentType="application/vnd.openxmlformats-officedocument.presentationml.notesSlide+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notesSlides/notesSlide39.xml" ContentType="application/vnd.openxmlformats-officedocument.presentationml.notesSlide+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notesSlides/notesSlide40.xml" ContentType="application/vnd.openxmlformats-officedocument.presentationml.notesSlide+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notesSlides/notesSlide41.xml" ContentType="application/vnd.openxmlformats-officedocument.presentationml.notesSlide+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notesSlides/notesSlide42.xml" ContentType="application/vnd.openxmlformats-officedocument.presentationml.notesSlide+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notesSlides/notesSlide43.xml" ContentType="application/vnd.openxmlformats-officedocument.presentationml.notesSlide+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notesSlides/notesSlide44.xml" ContentType="application/vnd.openxmlformats-officedocument.presentationml.notesSlide+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notesSlides/notesSlide45.xml" ContentType="application/vnd.openxmlformats-officedocument.presentationml.notesSlide+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notesSlides/notesSlide46.xml" ContentType="application/vnd.openxmlformats-officedocument.presentationml.notesSlide+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notesSlides/notesSlide47.xml" ContentType="application/vnd.openxmlformats-officedocument.presentationml.notesSlide+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notesSlides/notesSlide48.xml" ContentType="application/vnd.openxmlformats-officedocument.presentationml.notesSlide+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notesSlides/notesSlide49.xml" ContentType="application/vnd.openxmlformats-officedocument.presentationml.notesSlide+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notesSlides/notesSlide50.xml" ContentType="application/vnd.openxmlformats-officedocument.presentationml.notesSlide+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notesSlides/notesSlide51.xml" ContentType="application/vnd.openxmlformats-officedocument.presentationml.notesSlide+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notesSlides/notesSlide52.xml" ContentType="application/vnd.openxmlformats-officedocument.presentationml.notesSlide+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notesSlides/notesSlide53.xml" ContentType="application/vnd.openxmlformats-officedocument.presentationml.notesSlide+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notesSlides/notesSlide54.xml" ContentType="application/vnd.openxmlformats-officedocument.presentationml.notesSlide+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notesSlides/notesSlide55.xml" ContentType="application/vnd.openxmlformats-officedocument.presentationml.notesSlide+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notesSlides/notesSlide56.xml" ContentType="application/vnd.openxmlformats-officedocument.presentationml.notesSlide+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notesSlides/notesSlide57.xml" ContentType="application/vnd.openxmlformats-officedocument.presentationml.notesSlide+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notesSlides/notesSlide58.xml" ContentType="application/vnd.openxmlformats-officedocument.presentationml.notesSlide+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notesSlides/notesSlide59.xml" ContentType="application/vnd.openxmlformats-officedocument.presentationml.notesSlide+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notesSlides/notesSlide60.xml" ContentType="application/vnd.openxmlformats-officedocument.presentationml.notesSlide+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notesSlides/notesSlide61.xml" ContentType="application/vnd.openxmlformats-officedocument.presentationml.notesSlide+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notesSlides/notesSlide62.xml" ContentType="application/vnd.openxmlformats-officedocument.presentationml.notesSlide+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notesSlides/notesSlide63.xml" ContentType="application/vnd.openxmlformats-officedocument.presentationml.notesSlide+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notesSlides/notesSlide64.xml" ContentType="application/vnd.openxmlformats-officedocument.presentationml.notesSlide+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notesSlides/notesSlide65.xml" ContentType="application/vnd.openxmlformats-officedocument.presentationml.notesSlide+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notesSlides/notesSlide66.xml" ContentType="application/vnd.openxmlformats-officedocument.presentationml.notesSlide+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notesSlides/notesSlide67.xml" ContentType="application/vnd.openxmlformats-officedocument.presentationml.notesSlide+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notesSlides/notesSlide68.xml" ContentType="application/vnd.openxmlformats-officedocument.presentationml.notesSlide+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notesSlides/notesSlide69.xml" ContentType="application/vnd.openxmlformats-officedocument.presentationml.notesSlide+xml"/>
  <Override PartName="/ppt/tags/tag578.xml" ContentType="application/vnd.openxmlformats-officedocument.presentationml.tags+xml"/>
  <Override PartName="/ppt/tags/tag579.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notesSlides/notesSlide70.xml" ContentType="application/vnd.openxmlformats-officedocument.presentationml.notesSlide+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notesSlides/notesSlide71.xml" ContentType="application/vnd.openxmlformats-officedocument.presentationml.notesSlide+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notesSlides/notesSlide72.xml" ContentType="application/vnd.openxmlformats-officedocument.presentationml.notesSlide+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notesSlides/notesSlide73.xml" ContentType="application/vnd.openxmlformats-officedocument.presentationml.notesSlide+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notesSlides/notesSlide74.xml" ContentType="application/vnd.openxmlformats-officedocument.presentationml.notesSlide+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notesSlides/notesSlide75.xml" ContentType="application/vnd.openxmlformats-officedocument.presentationml.notesSlide+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notesSlides/notesSlide76.xml" ContentType="application/vnd.openxmlformats-officedocument.presentationml.notesSlide+xml"/>
  <Override PartName="/ppt/tags/tag629.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notesSlides/notesSlide77.xml" ContentType="application/vnd.openxmlformats-officedocument.presentationml.notesSlide+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notesSlides/notesSlide78.xml" ContentType="application/vnd.openxmlformats-officedocument.presentationml.notesSlide+xml"/>
  <Override PartName="/ppt/tags/tag638.xml" ContentType="application/vnd.openxmlformats-officedocument.presentationml.tags+xml"/>
  <Override PartName="/ppt/tags/tag639.xml" ContentType="application/vnd.openxmlformats-officedocument.presentationml.tags+xml"/>
  <Override PartName="/ppt/tags/tag640.xml" ContentType="application/vnd.openxmlformats-officedocument.presentationml.tags+xml"/>
  <Override PartName="/ppt/notesSlides/notesSlide79.xml" ContentType="application/vnd.openxmlformats-officedocument.presentationml.notesSlide+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0.xml" ContentType="application/vnd.openxmlformats-officedocument.presentationml.tags+xml"/>
  <Override PartName="/ppt/notesSlides/notesSlide80.xml" ContentType="application/vnd.openxmlformats-officedocument.presentationml.notesSlide+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notesSlides/notesSlide81.xml" ContentType="application/vnd.openxmlformats-officedocument.presentationml.notesSlide+xml"/>
  <Override PartName="/ppt/tags/tag65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83"/>
  </p:notesMasterIdLst>
  <p:sldIdLst>
    <p:sldId id="257" r:id="rId2"/>
    <p:sldId id="258" r:id="rId3"/>
    <p:sldId id="259" r:id="rId4"/>
    <p:sldId id="641" r:id="rId5"/>
    <p:sldId id="642" r:id="rId6"/>
    <p:sldId id="643" r:id="rId7"/>
    <p:sldId id="646" r:id="rId8"/>
    <p:sldId id="647" r:id="rId9"/>
    <p:sldId id="648" r:id="rId10"/>
    <p:sldId id="649" r:id="rId11"/>
    <p:sldId id="650" r:id="rId12"/>
    <p:sldId id="651" r:id="rId13"/>
    <p:sldId id="652" r:id="rId14"/>
    <p:sldId id="653" r:id="rId15"/>
    <p:sldId id="654" r:id="rId16"/>
    <p:sldId id="655" r:id="rId17"/>
    <p:sldId id="656" r:id="rId18"/>
    <p:sldId id="657" r:id="rId19"/>
    <p:sldId id="658" r:id="rId20"/>
    <p:sldId id="660" r:id="rId21"/>
    <p:sldId id="659" r:id="rId22"/>
    <p:sldId id="662" r:id="rId23"/>
    <p:sldId id="661" r:id="rId24"/>
    <p:sldId id="664" r:id="rId25"/>
    <p:sldId id="665" r:id="rId26"/>
    <p:sldId id="666" r:id="rId27"/>
    <p:sldId id="667" r:id="rId28"/>
    <p:sldId id="668" r:id="rId29"/>
    <p:sldId id="670" r:id="rId30"/>
    <p:sldId id="671" r:id="rId31"/>
    <p:sldId id="673" r:id="rId32"/>
    <p:sldId id="674" r:id="rId33"/>
    <p:sldId id="675" r:id="rId34"/>
    <p:sldId id="676" r:id="rId35"/>
    <p:sldId id="677" r:id="rId36"/>
    <p:sldId id="678" r:id="rId37"/>
    <p:sldId id="679" r:id="rId38"/>
    <p:sldId id="680" r:id="rId39"/>
    <p:sldId id="681" r:id="rId40"/>
    <p:sldId id="683" r:id="rId41"/>
    <p:sldId id="684" r:id="rId42"/>
    <p:sldId id="685" r:id="rId43"/>
    <p:sldId id="686" r:id="rId44"/>
    <p:sldId id="687" r:id="rId45"/>
    <p:sldId id="688" r:id="rId46"/>
    <p:sldId id="689" r:id="rId47"/>
    <p:sldId id="690" r:id="rId48"/>
    <p:sldId id="691" r:id="rId49"/>
    <p:sldId id="692" r:id="rId50"/>
    <p:sldId id="693" r:id="rId51"/>
    <p:sldId id="694" r:id="rId52"/>
    <p:sldId id="695" r:id="rId53"/>
    <p:sldId id="696" r:id="rId54"/>
    <p:sldId id="697" r:id="rId55"/>
    <p:sldId id="698" r:id="rId56"/>
    <p:sldId id="699" r:id="rId57"/>
    <p:sldId id="700" r:id="rId58"/>
    <p:sldId id="701" r:id="rId59"/>
    <p:sldId id="702" r:id="rId60"/>
    <p:sldId id="703" r:id="rId61"/>
    <p:sldId id="704" r:id="rId62"/>
    <p:sldId id="705" r:id="rId63"/>
    <p:sldId id="706" r:id="rId64"/>
    <p:sldId id="707" r:id="rId65"/>
    <p:sldId id="708" r:id="rId66"/>
    <p:sldId id="709" r:id="rId67"/>
    <p:sldId id="710" r:id="rId68"/>
    <p:sldId id="711" r:id="rId69"/>
    <p:sldId id="712" r:id="rId70"/>
    <p:sldId id="713" r:id="rId71"/>
    <p:sldId id="714" r:id="rId72"/>
    <p:sldId id="715" r:id="rId73"/>
    <p:sldId id="716" r:id="rId74"/>
    <p:sldId id="717" r:id="rId75"/>
    <p:sldId id="718" r:id="rId76"/>
    <p:sldId id="719" r:id="rId77"/>
    <p:sldId id="720" r:id="rId78"/>
    <p:sldId id="721" r:id="rId79"/>
    <p:sldId id="722" r:id="rId80"/>
    <p:sldId id="723" r:id="rId81"/>
    <p:sldId id="724" r:id="rId82"/>
    <p:sldId id="725" r:id="rId83"/>
    <p:sldId id="726" r:id="rId84"/>
    <p:sldId id="727" r:id="rId85"/>
    <p:sldId id="728" r:id="rId86"/>
    <p:sldId id="729" r:id="rId87"/>
    <p:sldId id="730" r:id="rId88"/>
    <p:sldId id="731" r:id="rId89"/>
    <p:sldId id="732" r:id="rId90"/>
    <p:sldId id="733" r:id="rId91"/>
    <p:sldId id="734" r:id="rId92"/>
    <p:sldId id="735" r:id="rId93"/>
    <p:sldId id="736" r:id="rId94"/>
    <p:sldId id="737" r:id="rId95"/>
    <p:sldId id="738" r:id="rId96"/>
    <p:sldId id="739" r:id="rId97"/>
    <p:sldId id="740" r:id="rId98"/>
    <p:sldId id="741" r:id="rId99"/>
    <p:sldId id="742" r:id="rId100"/>
    <p:sldId id="743" r:id="rId101"/>
    <p:sldId id="744" r:id="rId102"/>
    <p:sldId id="745" r:id="rId103"/>
    <p:sldId id="746" r:id="rId104"/>
    <p:sldId id="747" r:id="rId105"/>
    <p:sldId id="748" r:id="rId106"/>
    <p:sldId id="749" r:id="rId107"/>
    <p:sldId id="750" r:id="rId108"/>
    <p:sldId id="751" r:id="rId109"/>
    <p:sldId id="752" r:id="rId110"/>
    <p:sldId id="753" r:id="rId111"/>
    <p:sldId id="754" r:id="rId112"/>
    <p:sldId id="755" r:id="rId113"/>
    <p:sldId id="756" r:id="rId114"/>
    <p:sldId id="757" r:id="rId115"/>
    <p:sldId id="758" r:id="rId116"/>
    <p:sldId id="759" r:id="rId117"/>
    <p:sldId id="760" r:id="rId118"/>
    <p:sldId id="761" r:id="rId119"/>
    <p:sldId id="762" r:id="rId120"/>
    <p:sldId id="763" r:id="rId121"/>
    <p:sldId id="764" r:id="rId122"/>
    <p:sldId id="765" r:id="rId123"/>
    <p:sldId id="766" r:id="rId124"/>
    <p:sldId id="767" r:id="rId125"/>
    <p:sldId id="768" r:id="rId126"/>
    <p:sldId id="769" r:id="rId127"/>
    <p:sldId id="770" r:id="rId128"/>
    <p:sldId id="771" r:id="rId129"/>
    <p:sldId id="772" r:id="rId130"/>
    <p:sldId id="773" r:id="rId131"/>
    <p:sldId id="774" r:id="rId132"/>
    <p:sldId id="775" r:id="rId133"/>
    <p:sldId id="776" r:id="rId134"/>
    <p:sldId id="777" r:id="rId135"/>
    <p:sldId id="778" r:id="rId136"/>
    <p:sldId id="779" r:id="rId137"/>
    <p:sldId id="780" r:id="rId138"/>
    <p:sldId id="781" r:id="rId139"/>
    <p:sldId id="782" r:id="rId140"/>
    <p:sldId id="783" r:id="rId141"/>
    <p:sldId id="784" r:id="rId142"/>
    <p:sldId id="785" r:id="rId143"/>
    <p:sldId id="786" r:id="rId144"/>
    <p:sldId id="787" r:id="rId145"/>
    <p:sldId id="788" r:id="rId146"/>
    <p:sldId id="789" r:id="rId147"/>
    <p:sldId id="790" r:id="rId148"/>
    <p:sldId id="791" r:id="rId149"/>
    <p:sldId id="792" r:id="rId150"/>
    <p:sldId id="793" r:id="rId151"/>
    <p:sldId id="794" r:id="rId152"/>
    <p:sldId id="795" r:id="rId153"/>
    <p:sldId id="796" r:id="rId154"/>
    <p:sldId id="797" r:id="rId155"/>
    <p:sldId id="798" r:id="rId156"/>
    <p:sldId id="799" r:id="rId157"/>
    <p:sldId id="800" r:id="rId158"/>
    <p:sldId id="801" r:id="rId159"/>
    <p:sldId id="802" r:id="rId160"/>
    <p:sldId id="803" r:id="rId161"/>
    <p:sldId id="804" r:id="rId162"/>
    <p:sldId id="805" r:id="rId163"/>
    <p:sldId id="806" r:id="rId164"/>
    <p:sldId id="807" r:id="rId165"/>
    <p:sldId id="808" r:id="rId166"/>
    <p:sldId id="809" r:id="rId167"/>
    <p:sldId id="810" r:id="rId168"/>
    <p:sldId id="811" r:id="rId169"/>
    <p:sldId id="812" r:id="rId170"/>
    <p:sldId id="813" r:id="rId171"/>
    <p:sldId id="814" r:id="rId172"/>
    <p:sldId id="815" r:id="rId173"/>
    <p:sldId id="816" r:id="rId174"/>
    <p:sldId id="817" r:id="rId175"/>
    <p:sldId id="818" r:id="rId176"/>
    <p:sldId id="819" r:id="rId177"/>
    <p:sldId id="820" r:id="rId178"/>
    <p:sldId id="821" r:id="rId179"/>
    <p:sldId id="822" r:id="rId180"/>
    <p:sldId id="823" r:id="rId181"/>
    <p:sldId id="824" r:id="rId182"/>
    <p:sldId id="825" r:id="rId183"/>
    <p:sldId id="826" r:id="rId184"/>
    <p:sldId id="827" r:id="rId185"/>
    <p:sldId id="828" r:id="rId186"/>
    <p:sldId id="829" r:id="rId187"/>
    <p:sldId id="830" r:id="rId188"/>
    <p:sldId id="831" r:id="rId189"/>
    <p:sldId id="832" r:id="rId190"/>
    <p:sldId id="833" r:id="rId191"/>
    <p:sldId id="834" r:id="rId192"/>
    <p:sldId id="835" r:id="rId193"/>
    <p:sldId id="836" r:id="rId194"/>
    <p:sldId id="837" r:id="rId195"/>
    <p:sldId id="838" r:id="rId196"/>
    <p:sldId id="839" r:id="rId197"/>
    <p:sldId id="840" r:id="rId198"/>
    <p:sldId id="841" r:id="rId199"/>
    <p:sldId id="842" r:id="rId200"/>
    <p:sldId id="843" r:id="rId201"/>
    <p:sldId id="844" r:id="rId202"/>
    <p:sldId id="845" r:id="rId203"/>
    <p:sldId id="846" r:id="rId204"/>
    <p:sldId id="847" r:id="rId205"/>
    <p:sldId id="848" r:id="rId206"/>
    <p:sldId id="849" r:id="rId207"/>
    <p:sldId id="850" r:id="rId208"/>
    <p:sldId id="851" r:id="rId209"/>
    <p:sldId id="852" r:id="rId210"/>
    <p:sldId id="853" r:id="rId211"/>
    <p:sldId id="854" r:id="rId212"/>
    <p:sldId id="855" r:id="rId213"/>
    <p:sldId id="856" r:id="rId214"/>
    <p:sldId id="857" r:id="rId215"/>
    <p:sldId id="858" r:id="rId216"/>
    <p:sldId id="859" r:id="rId217"/>
    <p:sldId id="860" r:id="rId218"/>
    <p:sldId id="861" r:id="rId219"/>
    <p:sldId id="862" r:id="rId220"/>
    <p:sldId id="863" r:id="rId221"/>
    <p:sldId id="864" r:id="rId222"/>
    <p:sldId id="865" r:id="rId223"/>
    <p:sldId id="866" r:id="rId224"/>
    <p:sldId id="867" r:id="rId225"/>
    <p:sldId id="868" r:id="rId226"/>
    <p:sldId id="869" r:id="rId227"/>
    <p:sldId id="870" r:id="rId228"/>
    <p:sldId id="871" r:id="rId229"/>
    <p:sldId id="872" r:id="rId230"/>
    <p:sldId id="873" r:id="rId231"/>
    <p:sldId id="874" r:id="rId232"/>
    <p:sldId id="875" r:id="rId233"/>
    <p:sldId id="876" r:id="rId234"/>
    <p:sldId id="877" r:id="rId235"/>
    <p:sldId id="878" r:id="rId236"/>
    <p:sldId id="879" r:id="rId237"/>
    <p:sldId id="880" r:id="rId238"/>
    <p:sldId id="881" r:id="rId239"/>
    <p:sldId id="882" r:id="rId240"/>
    <p:sldId id="883" r:id="rId241"/>
    <p:sldId id="884" r:id="rId242"/>
    <p:sldId id="885" r:id="rId243"/>
    <p:sldId id="886" r:id="rId244"/>
    <p:sldId id="887" r:id="rId245"/>
    <p:sldId id="888" r:id="rId246"/>
    <p:sldId id="889" r:id="rId247"/>
    <p:sldId id="890" r:id="rId248"/>
    <p:sldId id="891" r:id="rId249"/>
    <p:sldId id="892" r:id="rId250"/>
    <p:sldId id="893" r:id="rId251"/>
    <p:sldId id="894" r:id="rId252"/>
    <p:sldId id="895" r:id="rId253"/>
    <p:sldId id="896" r:id="rId254"/>
    <p:sldId id="897" r:id="rId255"/>
    <p:sldId id="898" r:id="rId256"/>
    <p:sldId id="899" r:id="rId257"/>
    <p:sldId id="900" r:id="rId258"/>
    <p:sldId id="901" r:id="rId259"/>
    <p:sldId id="902" r:id="rId260"/>
    <p:sldId id="903" r:id="rId261"/>
    <p:sldId id="904" r:id="rId262"/>
    <p:sldId id="905" r:id="rId263"/>
    <p:sldId id="906" r:id="rId264"/>
    <p:sldId id="907" r:id="rId265"/>
    <p:sldId id="908" r:id="rId266"/>
    <p:sldId id="909" r:id="rId267"/>
    <p:sldId id="910" r:id="rId268"/>
    <p:sldId id="911" r:id="rId269"/>
    <p:sldId id="912" r:id="rId270"/>
    <p:sldId id="913" r:id="rId271"/>
    <p:sldId id="914" r:id="rId272"/>
    <p:sldId id="915" r:id="rId273"/>
    <p:sldId id="916" r:id="rId274"/>
    <p:sldId id="917" r:id="rId275"/>
    <p:sldId id="918" r:id="rId276"/>
    <p:sldId id="919" r:id="rId277"/>
    <p:sldId id="920" r:id="rId278"/>
    <p:sldId id="921" r:id="rId279"/>
    <p:sldId id="922" r:id="rId280"/>
    <p:sldId id="923" r:id="rId281"/>
    <p:sldId id="924" r:id="rId282"/>
    <p:sldId id="925" r:id="rId283"/>
    <p:sldId id="926" r:id="rId284"/>
    <p:sldId id="927" r:id="rId285"/>
    <p:sldId id="928" r:id="rId286"/>
    <p:sldId id="929" r:id="rId287"/>
    <p:sldId id="930" r:id="rId288"/>
    <p:sldId id="931" r:id="rId289"/>
    <p:sldId id="932" r:id="rId290"/>
    <p:sldId id="933" r:id="rId291"/>
    <p:sldId id="934" r:id="rId292"/>
    <p:sldId id="935" r:id="rId293"/>
    <p:sldId id="936" r:id="rId294"/>
    <p:sldId id="937" r:id="rId295"/>
    <p:sldId id="938" r:id="rId296"/>
    <p:sldId id="939" r:id="rId297"/>
    <p:sldId id="940" r:id="rId298"/>
    <p:sldId id="941" r:id="rId299"/>
    <p:sldId id="942" r:id="rId300"/>
    <p:sldId id="943" r:id="rId301"/>
    <p:sldId id="944" r:id="rId302"/>
    <p:sldId id="945" r:id="rId303"/>
    <p:sldId id="946" r:id="rId304"/>
    <p:sldId id="947" r:id="rId305"/>
    <p:sldId id="948" r:id="rId306"/>
    <p:sldId id="949" r:id="rId307"/>
    <p:sldId id="950" r:id="rId308"/>
    <p:sldId id="951" r:id="rId309"/>
    <p:sldId id="952" r:id="rId310"/>
    <p:sldId id="953" r:id="rId311"/>
    <p:sldId id="954" r:id="rId312"/>
    <p:sldId id="955" r:id="rId313"/>
    <p:sldId id="956" r:id="rId314"/>
    <p:sldId id="957" r:id="rId315"/>
    <p:sldId id="958" r:id="rId316"/>
    <p:sldId id="959" r:id="rId317"/>
    <p:sldId id="960" r:id="rId318"/>
    <p:sldId id="961" r:id="rId319"/>
    <p:sldId id="962" r:id="rId320"/>
    <p:sldId id="963" r:id="rId321"/>
    <p:sldId id="964" r:id="rId322"/>
    <p:sldId id="965" r:id="rId323"/>
    <p:sldId id="966" r:id="rId324"/>
    <p:sldId id="967" r:id="rId325"/>
    <p:sldId id="968" r:id="rId326"/>
    <p:sldId id="969" r:id="rId327"/>
    <p:sldId id="970" r:id="rId328"/>
    <p:sldId id="971" r:id="rId329"/>
    <p:sldId id="972" r:id="rId330"/>
    <p:sldId id="973" r:id="rId331"/>
    <p:sldId id="974" r:id="rId332"/>
    <p:sldId id="975" r:id="rId333"/>
    <p:sldId id="976" r:id="rId334"/>
    <p:sldId id="977" r:id="rId335"/>
    <p:sldId id="978" r:id="rId336"/>
    <p:sldId id="979" r:id="rId337"/>
    <p:sldId id="980" r:id="rId338"/>
    <p:sldId id="981" r:id="rId339"/>
    <p:sldId id="982" r:id="rId340"/>
    <p:sldId id="983" r:id="rId341"/>
    <p:sldId id="984" r:id="rId342"/>
    <p:sldId id="985" r:id="rId343"/>
    <p:sldId id="986" r:id="rId344"/>
    <p:sldId id="987" r:id="rId345"/>
    <p:sldId id="988" r:id="rId346"/>
    <p:sldId id="989" r:id="rId347"/>
    <p:sldId id="990" r:id="rId348"/>
    <p:sldId id="991" r:id="rId349"/>
    <p:sldId id="992" r:id="rId350"/>
    <p:sldId id="993" r:id="rId351"/>
    <p:sldId id="994" r:id="rId352"/>
    <p:sldId id="995" r:id="rId353"/>
    <p:sldId id="996" r:id="rId354"/>
    <p:sldId id="997" r:id="rId355"/>
    <p:sldId id="998" r:id="rId356"/>
    <p:sldId id="999" r:id="rId357"/>
    <p:sldId id="1000" r:id="rId358"/>
    <p:sldId id="1001" r:id="rId359"/>
    <p:sldId id="1002" r:id="rId360"/>
    <p:sldId id="1003" r:id="rId361"/>
    <p:sldId id="1004" r:id="rId362"/>
    <p:sldId id="1005" r:id="rId363"/>
    <p:sldId id="1006" r:id="rId364"/>
    <p:sldId id="1007" r:id="rId365"/>
    <p:sldId id="1008" r:id="rId366"/>
    <p:sldId id="1009" r:id="rId367"/>
    <p:sldId id="1010" r:id="rId368"/>
    <p:sldId id="1011" r:id="rId369"/>
    <p:sldId id="1012" r:id="rId370"/>
    <p:sldId id="1013" r:id="rId371"/>
    <p:sldId id="1014" r:id="rId372"/>
    <p:sldId id="1015" r:id="rId373"/>
    <p:sldId id="1016" r:id="rId374"/>
    <p:sldId id="1017" r:id="rId375"/>
    <p:sldId id="1018" r:id="rId376"/>
    <p:sldId id="1019" r:id="rId377"/>
    <p:sldId id="1020" r:id="rId378"/>
    <p:sldId id="1021" r:id="rId379"/>
    <p:sldId id="1022" r:id="rId380"/>
    <p:sldId id="1023" r:id="rId381"/>
    <p:sldId id="1024" r:id="rId382"/>
    <p:sldId id="1025" r:id="rId383"/>
    <p:sldId id="1026" r:id="rId384"/>
    <p:sldId id="1027" r:id="rId385"/>
    <p:sldId id="1028" r:id="rId386"/>
    <p:sldId id="1029" r:id="rId387"/>
    <p:sldId id="1030" r:id="rId388"/>
    <p:sldId id="1031" r:id="rId389"/>
    <p:sldId id="1032" r:id="rId390"/>
    <p:sldId id="1033" r:id="rId391"/>
    <p:sldId id="1034" r:id="rId392"/>
    <p:sldId id="1035" r:id="rId393"/>
    <p:sldId id="1036" r:id="rId394"/>
    <p:sldId id="1037" r:id="rId395"/>
    <p:sldId id="1038" r:id="rId396"/>
    <p:sldId id="1039" r:id="rId397"/>
    <p:sldId id="1040" r:id="rId398"/>
    <p:sldId id="1041" r:id="rId399"/>
    <p:sldId id="1042" r:id="rId400"/>
    <p:sldId id="1043" r:id="rId401"/>
    <p:sldId id="1044" r:id="rId402"/>
    <p:sldId id="1045" r:id="rId403"/>
    <p:sldId id="1046" r:id="rId404"/>
    <p:sldId id="1047" r:id="rId405"/>
    <p:sldId id="1048" r:id="rId406"/>
    <p:sldId id="1049" r:id="rId407"/>
    <p:sldId id="1050" r:id="rId408"/>
    <p:sldId id="1051" r:id="rId409"/>
    <p:sldId id="1052" r:id="rId410"/>
    <p:sldId id="1053" r:id="rId411"/>
    <p:sldId id="1054" r:id="rId412"/>
    <p:sldId id="1055" r:id="rId413"/>
    <p:sldId id="1056" r:id="rId414"/>
    <p:sldId id="1057" r:id="rId415"/>
    <p:sldId id="1058" r:id="rId416"/>
    <p:sldId id="1059" r:id="rId417"/>
    <p:sldId id="1060" r:id="rId418"/>
    <p:sldId id="1061" r:id="rId419"/>
    <p:sldId id="1062" r:id="rId420"/>
    <p:sldId id="1063" r:id="rId421"/>
    <p:sldId id="1064" r:id="rId422"/>
    <p:sldId id="1065" r:id="rId423"/>
    <p:sldId id="1066" r:id="rId424"/>
    <p:sldId id="1067" r:id="rId425"/>
    <p:sldId id="1068" r:id="rId426"/>
    <p:sldId id="1069" r:id="rId427"/>
    <p:sldId id="1070" r:id="rId428"/>
    <p:sldId id="1071" r:id="rId429"/>
    <p:sldId id="1072" r:id="rId430"/>
    <p:sldId id="1073" r:id="rId431"/>
    <p:sldId id="1074" r:id="rId432"/>
    <p:sldId id="1075" r:id="rId433"/>
    <p:sldId id="1076" r:id="rId434"/>
    <p:sldId id="1077" r:id="rId435"/>
    <p:sldId id="1078" r:id="rId436"/>
    <p:sldId id="1079" r:id="rId437"/>
    <p:sldId id="1080" r:id="rId438"/>
    <p:sldId id="1081" r:id="rId439"/>
    <p:sldId id="1082" r:id="rId440"/>
    <p:sldId id="1083" r:id="rId441"/>
    <p:sldId id="1084" r:id="rId442"/>
    <p:sldId id="1085" r:id="rId443"/>
    <p:sldId id="1086" r:id="rId444"/>
    <p:sldId id="1087" r:id="rId445"/>
    <p:sldId id="1088" r:id="rId446"/>
    <p:sldId id="1089" r:id="rId447"/>
    <p:sldId id="1090" r:id="rId448"/>
    <p:sldId id="1091" r:id="rId449"/>
    <p:sldId id="1092" r:id="rId450"/>
    <p:sldId id="1093" r:id="rId451"/>
    <p:sldId id="1094" r:id="rId452"/>
    <p:sldId id="1095" r:id="rId453"/>
    <p:sldId id="1096" r:id="rId454"/>
    <p:sldId id="1097" r:id="rId455"/>
    <p:sldId id="1098" r:id="rId456"/>
    <p:sldId id="1099" r:id="rId457"/>
    <p:sldId id="1100" r:id="rId458"/>
    <p:sldId id="1101" r:id="rId459"/>
    <p:sldId id="1102" r:id="rId460"/>
    <p:sldId id="1103" r:id="rId461"/>
    <p:sldId id="1104" r:id="rId462"/>
    <p:sldId id="1105" r:id="rId463"/>
    <p:sldId id="1106" r:id="rId464"/>
    <p:sldId id="1107" r:id="rId465"/>
    <p:sldId id="1108" r:id="rId466"/>
    <p:sldId id="1109" r:id="rId467"/>
    <p:sldId id="1110" r:id="rId468"/>
    <p:sldId id="1111" r:id="rId469"/>
    <p:sldId id="1112" r:id="rId470"/>
    <p:sldId id="1113" r:id="rId471"/>
    <p:sldId id="1114" r:id="rId472"/>
    <p:sldId id="1115" r:id="rId473"/>
    <p:sldId id="1116" r:id="rId474"/>
    <p:sldId id="1117" r:id="rId475"/>
    <p:sldId id="1118" r:id="rId476"/>
    <p:sldId id="1119" r:id="rId477"/>
    <p:sldId id="1120" r:id="rId478"/>
    <p:sldId id="1121" r:id="rId479"/>
    <p:sldId id="1122" r:id="rId480"/>
    <p:sldId id="1123" r:id="rId481"/>
    <p:sldId id="1124" r:id="rId482"/>
  </p:sldIdLst>
  <p:sldSz cx="12192000" cy="6858000"/>
  <p:notesSz cx="6858000" cy="9144000"/>
  <p:custDataLst>
    <p:tags r:id="rId48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58" autoAdjust="0"/>
    <p:restoredTop sz="94660"/>
  </p:normalViewPr>
  <p:slideViewPr>
    <p:cSldViewPr snapToGrid="0" showGuides="1">
      <p:cViewPr varScale="1">
        <p:scale>
          <a:sx n="96" d="100"/>
          <a:sy n="96" d="100"/>
        </p:scale>
        <p:origin x="440" y="5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475" Type="http://schemas.openxmlformats.org/officeDocument/2006/relationships/slide" Target="slides/slide474.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slide" Target="slides/slide443.xml"/><Relationship Id="rId486" Type="http://schemas.openxmlformats.org/officeDocument/2006/relationships/viewProps" Target="viewProps.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455" Type="http://schemas.openxmlformats.org/officeDocument/2006/relationships/slide" Target="slides/slide454.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466" Type="http://schemas.openxmlformats.org/officeDocument/2006/relationships/slide" Target="slides/slide465.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477" Type="http://schemas.openxmlformats.org/officeDocument/2006/relationships/slide" Target="slides/slide476.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slide" Target="slides/slide445.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88" Type="http://schemas.openxmlformats.org/officeDocument/2006/relationships/tableStyles" Target="tableStyles.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457" Type="http://schemas.openxmlformats.org/officeDocument/2006/relationships/slide" Target="slides/slide456.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468" Type="http://schemas.openxmlformats.org/officeDocument/2006/relationships/slide" Target="slides/slide467.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479" Type="http://schemas.openxmlformats.org/officeDocument/2006/relationships/slide" Target="slides/slide478.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48" Type="http://schemas.openxmlformats.org/officeDocument/2006/relationships/slide" Target="slides/slide447.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459" Type="http://schemas.openxmlformats.org/officeDocument/2006/relationships/slide" Target="slides/slide458.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470" Type="http://schemas.openxmlformats.org/officeDocument/2006/relationships/slide" Target="slides/slide469.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481" Type="http://schemas.openxmlformats.org/officeDocument/2006/relationships/slide" Target="slides/slide480.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450" Type="http://schemas.openxmlformats.org/officeDocument/2006/relationships/slide" Target="slides/slide449.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461" Type="http://schemas.openxmlformats.org/officeDocument/2006/relationships/slide" Target="slides/slide460.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265" Type="http://schemas.openxmlformats.org/officeDocument/2006/relationships/slide" Target="slides/slide264.xml"/><Relationship Id="rId472" Type="http://schemas.openxmlformats.org/officeDocument/2006/relationships/slide" Target="slides/slide471.xml"/><Relationship Id="rId125" Type="http://schemas.openxmlformats.org/officeDocument/2006/relationships/slide" Target="slides/slide124.xml"/><Relationship Id="rId167" Type="http://schemas.openxmlformats.org/officeDocument/2006/relationships/slide" Target="slides/slide166.xml"/><Relationship Id="rId332" Type="http://schemas.openxmlformats.org/officeDocument/2006/relationships/slide" Target="slides/slide331.xml"/><Relationship Id="rId374" Type="http://schemas.openxmlformats.org/officeDocument/2006/relationships/slide" Target="slides/slide373.xml"/><Relationship Id="rId71" Type="http://schemas.openxmlformats.org/officeDocument/2006/relationships/slide" Target="slides/slide70.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76" Type="http://schemas.openxmlformats.org/officeDocument/2006/relationships/slide" Target="slides/slide275.xml"/><Relationship Id="rId441" Type="http://schemas.openxmlformats.org/officeDocument/2006/relationships/slide" Target="slides/slide440.xml"/><Relationship Id="rId483" Type="http://schemas.openxmlformats.org/officeDocument/2006/relationships/notesMaster" Target="notesMasters/notesMaster1.xml"/><Relationship Id="rId40" Type="http://schemas.openxmlformats.org/officeDocument/2006/relationships/slide" Target="slides/slide39.xml"/><Relationship Id="rId136" Type="http://schemas.openxmlformats.org/officeDocument/2006/relationships/slide" Target="slides/slide135.xml"/><Relationship Id="rId178" Type="http://schemas.openxmlformats.org/officeDocument/2006/relationships/slide" Target="slides/slide177.xml"/><Relationship Id="rId301" Type="http://schemas.openxmlformats.org/officeDocument/2006/relationships/slide" Target="slides/slide300.xml"/><Relationship Id="rId343" Type="http://schemas.openxmlformats.org/officeDocument/2006/relationships/slide" Target="slides/slide342.xml"/><Relationship Id="rId82" Type="http://schemas.openxmlformats.org/officeDocument/2006/relationships/slide" Target="slides/slide81.xml"/><Relationship Id="rId203" Type="http://schemas.openxmlformats.org/officeDocument/2006/relationships/slide" Target="slides/slide202.xml"/><Relationship Id="rId385" Type="http://schemas.openxmlformats.org/officeDocument/2006/relationships/slide" Target="slides/slide384.xml"/><Relationship Id="rId245" Type="http://schemas.openxmlformats.org/officeDocument/2006/relationships/slide" Target="slides/slide244.xml"/><Relationship Id="rId287" Type="http://schemas.openxmlformats.org/officeDocument/2006/relationships/slide" Target="slides/slide286.xml"/><Relationship Id="rId410" Type="http://schemas.openxmlformats.org/officeDocument/2006/relationships/slide" Target="slides/slide409.xml"/><Relationship Id="rId452" Type="http://schemas.openxmlformats.org/officeDocument/2006/relationships/slide" Target="slides/slide451.xml"/><Relationship Id="rId105" Type="http://schemas.openxmlformats.org/officeDocument/2006/relationships/slide" Target="slides/slide104.xml"/><Relationship Id="rId147" Type="http://schemas.openxmlformats.org/officeDocument/2006/relationships/slide" Target="slides/slide146.xml"/><Relationship Id="rId312" Type="http://schemas.openxmlformats.org/officeDocument/2006/relationships/slide" Target="slides/slide311.xml"/><Relationship Id="rId354" Type="http://schemas.openxmlformats.org/officeDocument/2006/relationships/slide" Target="slides/slide353.xml"/><Relationship Id="rId51" Type="http://schemas.openxmlformats.org/officeDocument/2006/relationships/slide" Target="slides/slide50.xml"/><Relationship Id="rId93" Type="http://schemas.openxmlformats.org/officeDocument/2006/relationships/slide" Target="slides/slide92.xml"/><Relationship Id="rId189" Type="http://schemas.openxmlformats.org/officeDocument/2006/relationships/slide" Target="slides/slide188.xml"/><Relationship Id="rId396" Type="http://schemas.openxmlformats.org/officeDocument/2006/relationships/slide" Target="slides/slide395.xml"/><Relationship Id="rId214" Type="http://schemas.openxmlformats.org/officeDocument/2006/relationships/slide" Target="slides/slide213.xml"/><Relationship Id="rId256" Type="http://schemas.openxmlformats.org/officeDocument/2006/relationships/slide" Target="slides/slide255.xml"/><Relationship Id="rId298" Type="http://schemas.openxmlformats.org/officeDocument/2006/relationships/slide" Target="slides/slide297.xml"/><Relationship Id="rId421" Type="http://schemas.openxmlformats.org/officeDocument/2006/relationships/slide" Target="slides/slide420.xml"/><Relationship Id="rId463" Type="http://schemas.openxmlformats.org/officeDocument/2006/relationships/slide" Target="slides/slide462.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453" Type="http://schemas.openxmlformats.org/officeDocument/2006/relationships/slide" Target="slides/slide452.xml"/><Relationship Id="rId474" Type="http://schemas.openxmlformats.org/officeDocument/2006/relationships/slide" Target="slides/slide473.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464" Type="http://schemas.openxmlformats.org/officeDocument/2006/relationships/slide" Target="slides/slide463.xml"/><Relationship Id="rId303" Type="http://schemas.openxmlformats.org/officeDocument/2006/relationships/slide" Target="slides/slide302.xml"/><Relationship Id="rId485" Type="http://schemas.openxmlformats.org/officeDocument/2006/relationships/presProps" Target="presProps.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slide" Target="slides/slide453.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465" Type="http://schemas.openxmlformats.org/officeDocument/2006/relationships/slide" Target="slides/slide464.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476" Type="http://schemas.openxmlformats.org/officeDocument/2006/relationships/slide" Target="slides/slide475.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487" Type="http://schemas.openxmlformats.org/officeDocument/2006/relationships/theme" Target="theme/theme1.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456" Type="http://schemas.openxmlformats.org/officeDocument/2006/relationships/slide" Target="slides/slide455.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467" Type="http://schemas.openxmlformats.org/officeDocument/2006/relationships/slide" Target="slides/slide466.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478" Type="http://schemas.openxmlformats.org/officeDocument/2006/relationships/slide" Target="slides/slide477.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slide" Target="slides/slide446.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458" Type="http://schemas.openxmlformats.org/officeDocument/2006/relationships/slide" Target="slides/slide457.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469" Type="http://schemas.openxmlformats.org/officeDocument/2006/relationships/slide" Target="slides/slide468.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480" Type="http://schemas.openxmlformats.org/officeDocument/2006/relationships/slide" Target="slides/slide479.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449" Type="http://schemas.openxmlformats.org/officeDocument/2006/relationships/slide" Target="slides/slide448.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60" Type="http://schemas.openxmlformats.org/officeDocument/2006/relationships/slide" Target="slides/slide459.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471" Type="http://schemas.openxmlformats.org/officeDocument/2006/relationships/slide" Target="slides/slide470.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482" Type="http://schemas.openxmlformats.org/officeDocument/2006/relationships/slide" Target="slides/slide481.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202" Type="http://schemas.openxmlformats.org/officeDocument/2006/relationships/slide" Target="slides/slide201.xml"/><Relationship Id="rId244" Type="http://schemas.openxmlformats.org/officeDocument/2006/relationships/slide" Target="slides/slide243.xml"/><Relationship Id="rId39" Type="http://schemas.openxmlformats.org/officeDocument/2006/relationships/slide" Target="slides/slide38.xml"/><Relationship Id="rId286" Type="http://schemas.openxmlformats.org/officeDocument/2006/relationships/slide" Target="slides/slide285.xml"/><Relationship Id="rId451" Type="http://schemas.openxmlformats.org/officeDocument/2006/relationships/slide" Target="slides/slide450.xml"/><Relationship Id="rId50" Type="http://schemas.openxmlformats.org/officeDocument/2006/relationships/slide" Target="slides/slide49.xml"/><Relationship Id="rId104" Type="http://schemas.openxmlformats.org/officeDocument/2006/relationships/slide" Target="slides/slide103.xml"/><Relationship Id="rId146" Type="http://schemas.openxmlformats.org/officeDocument/2006/relationships/slide" Target="slides/slide145.xml"/><Relationship Id="rId188" Type="http://schemas.openxmlformats.org/officeDocument/2006/relationships/slide" Target="slides/slide187.xml"/><Relationship Id="rId311" Type="http://schemas.openxmlformats.org/officeDocument/2006/relationships/slide" Target="slides/slide310.xml"/><Relationship Id="rId353" Type="http://schemas.openxmlformats.org/officeDocument/2006/relationships/slide" Target="slides/slide352.xml"/><Relationship Id="rId395" Type="http://schemas.openxmlformats.org/officeDocument/2006/relationships/slide" Target="slides/slide394.xml"/><Relationship Id="rId409" Type="http://schemas.openxmlformats.org/officeDocument/2006/relationships/slide" Target="slides/slide408.xml"/><Relationship Id="rId92" Type="http://schemas.openxmlformats.org/officeDocument/2006/relationships/slide" Target="slides/slide91.xml"/><Relationship Id="rId213" Type="http://schemas.openxmlformats.org/officeDocument/2006/relationships/slide" Target="slides/slide212.xml"/><Relationship Id="rId420" Type="http://schemas.openxmlformats.org/officeDocument/2006/relationships/slide" Target="slides/slide419.xml"/><Relationship Id="rId255" Type="http://schemas.openxmlformats.org/officeDocument/2006/relationships/slide" Target="slides/slide254.xml"/><Relationship Id="rId297" Type="http://schemas.openxmlformats.org/officeDocument/2006/relationships/slide" Target="slides/slide296.xml"/><Relationship Id="rId462" Type="http://schemas.openxmlformats.org/officeDocument/2006/relationships/slide" Target="slides/slide461.xml"/><Relationship Id="rId115" Type="http://schemas.openxmlformats.org/officeDocument/2006/relationships/slide" Target="slides/slide114.xml"/><Relationship Id="rId157" Type="http://schemas.openxmlformats.org/officeDocument/2006/relationships/slide" Target="slides/slide156.xml"/><Relationship Id="rId322" Type="http://schemas.openxmlformats.org/officeDocument/2006/relationships/slide" Target="slides/slide321.xml"/><Relationship Id="rId364" Type="http://schemas.openxmlformats.org/officeDocument/2006/relationships/slide" Target="slides/slide363.xml"/><Relationship Id="rId61" Type="http://schemas.openxmlformats.org/officeDocument/2006/relationships/slide" Target="slides/slide60.xml"/><Relationship Id="rId199" Type="http://schemas.openxmlformats.org/officeDocument/2006/relationships/slide" Target="slides/slide198.xml"/><Relationship Id="rId19" Type="http://schemas.openxmlformats.org/officeDocument/2006/relationships/slide" Target="slides/slide18.xml"/><Relationship Id="rId224" Type="http://schemas.openxmlformats.org/officeDocument/2006/relationships/slide" Target="slides/slide223.xml"/><Relationship Id="rId266" Type="http://schemas.openxmlformats.org/officeDocument/2006/relationships/slide" Target="slides/slide265.xml"/><Relationship Id="rId431" Type="http://schemas.openxmlformats.org/officeDocument/2006/relationships/slide" Target="slides/slide430.xml"/><Relationship Id="rId473" Type="http://schemas.openxmlformats.org/officeDocument/2006/relationships/slide" Target="slides/slide472.xml"/><Relationship Id="rId30" Type="http://schemas.openxmlformats.org/officeDocument/2006/relationships/slide" Target="slides/slide29.xml"/><Relationship Id="rId126" Type="http://schemas.openxmlformats.org/officeDocument/2006/relationships/slide" Target="slides/slide125.xml"/><Relationship Id="rId168" Type="http://schemas.openxmlformats.org/officeDocument/2006/relationships/slide" Target="slides/slide167.xml"/><Relationship Id="rId333" Type="http://schemas.openxmlformats.org/officeDocument/2006/relationships/slide" Target="slides/slide332.xml"/><Relationship Id="rId72" Type="http://schemas.openxmlformats.org/officeDocument/2006/relationships/slide" Target="slides/slide71.xml"/><Relationship Id="rId375" Type="http://schemas.openxmlformats.org/officeDocument/2006/relationships/slide" Target="slides/slide374.xml"/><Relationship Id="rId3" Type="http://schemas.openxmlformats.org/officeDocument/2006/relationships/slide" Target="slides/slide2.xml"/><Relationship Id="rId235" Type="http://schemas.openxmlformats.org/officeDocument/2006/relationships/slide" Target="slides/slide234.xml"/><Relationship Id="rId277" Type="http://schemas.openxmlformats.org/officeDocument/2006/relationships/slide" Target="slides/slide276.xml"/><Relationship Id="rId400" Type="http://schemas.openxmlformats.org/officeDocument/2006/relationships/slide" Target="slides/slide399.xml"/><Relationship Id="rId442" Type="http://schemas.openxmlformats.org/officeDocument/2006/relationships/slide" Target="slides/slide441.xml"/><Relationship Id="rId48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941655-4C79-490E-B1E4-1659B0DECFEF}" type="datetimeFigureOut">
              <a:rPr lang="zh-CN" altLang="en-US" smtClean="0"/>
              <a:t>2025/2/18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9A957A-A111-4C56-A39A-D22579EC76B9}" type="slidenum">
              <a:rPr lang="zh-CN" altLang="en-US" smtClean="0"/>
              <a:t>‹#›</a:t>
            </a:fld>
            <a:endParaRPr lang="zh-CN" altLang="en-US"/>
          </a:p>
        </p:txBody>
      </p:sp>
    </p:spTree>
    <p:extLst>
      <p:ext uri="{BB962C8B-B14F-4D97-AF65-F5344CB8AC3E}">
        <p14:creationId xmlns:p14="http://schemas.microsoft.com/office/powerpoint/2010/main" val="838221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2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2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26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26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27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27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28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3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34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34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34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34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35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35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3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3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37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3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39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40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40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40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40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40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41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41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42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4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43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43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44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45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46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46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46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46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46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46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47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48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Master" Target="../slideMasters/slideMaster1.xml"/><Relationship Id="rId5" Type="http://schemas.openxmlformats.org/officeDocument/2006/relationships/tags" Target="../tags/tag12.xml"/><Relationship Id="rId4" Type="http://schemas.openxmlformats.org/officeDocument/2006/relationships/tags" Target="../tags/tag1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slideMaster" Target="../slideMasters/slideMaster1.xml"/><Relationship Id="rId4" Type="http://schemas.openxmlformats.org/officeDocument/2006/relationships/tags" Target="../tags/tag58.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slideMaster" Target="../slideMasters/slideMaster1.xml"/><Relationship Id="rId5" Type="http://schemas.openxmlformats.org/officeDocument/2006/relationships/tags" Target="../tags/tag63.xml"/><Relationship Id="rId4" Type="http://schemas.openxmlformats.org/officeDocument/2006/relationships/tags" Target="../tags/tag6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Master" Target="../slideMasters/slideMaster1.xml"/><Relationship Id="rId5" Type="http://schemas.openxmlformats.org/officeDocument/2006/relationships/tags" Target="../tags/tag17.xml"/><Relationship Id="rId4" Type="http://schemas.openxmlformats.org/officeDocument/2006/relationships/tags" Target="../tags/tag16.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6.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slideMaster" Target="../slideMasters/slideMaster1.xml"/><Relationship Id="rId4" Type="http://schemas.openxmlformats.org/officeDocument/2006/relationships/tags" Target="../tags/tag40.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slideMaster" Target="../slideMasters/slideMaster1.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slideMaster" Target="../slideMasters/slideMaster1.xml"/><Relationship Id="rId5" Type="http://schemas.openxmlformats.org/officeDocument/2006/relationships/tags" Target="../tags/tag54.xml"/><Relationship Id="rId4" Type="http://schemas.openxmlformats.org/officeDocument/2006/relationships/tags" Target="../tags/tag5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p>
        </p:txBody>
      </p:sp>
      <p:sp>
        <p:nvSpPr>
          <p:cNvPr id="3" name="副标题 2"/>
          <p:cNvSpPr>
            <a:spLocks noGrp="1"/>
          </p:cNvSpPr>
          <p:nvPr>
            <p:ph type="subTitle" idx="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2025/2/18</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2025/2/18</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2025/2/18</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过渡页">
    <p:spTree>
      <p:nvGrpSpPr>
        <p:cNvPr id="1" name=""/>
        <p:cNvGrpSpPr/>
        <p:nvPr/>
      </p:nvGrpSpPr>
      <p:grpSpPr>
        <a:xfrm>
          <a:off x="0" y="0"/>
          <a:ext cx="0" cy="0"/>
          <a:chOff x="0" y="0"/>
          <a:chExt cx="0" cy="0"/>
        </a:xfrm>
      </p:grpSpPr>
      <p:grpSp>
        <p:nvGrpSpPr>
          <p:cNvPr id="4" name="组合 3"/>
          <p:cNvGrpSpPr/>
          <p:nvPr userDrawn="1"/>
        </p:nvGrpSpPr>
        <p:grpSpPr>
          <a:xfrm>
            <a:off x="1" y="4876800"/>
            <a:ext cx="12191999" cy="1981200"/>
            <a:chOff x="1" y="4876800"/>
            <a:chExt cx="12191999" cy="1981200"/>
          </a:xfrm>
        </p:grpSpPr>
        <p:pic>
          <p:nvPicPr>
            <p:cNvPr id="2" name="图片 1"/>
            <p:cNvPicPr>
              <a:picLocks noChangeAspect="1"/>
            </p:cNvPicPr>
            <p:nvPr userDrawn="1"/>
          </p:nvPicPr>
          <p:blipFill>
            <a:blip r:embed="rId2">
              <a:extLst>
                <a:ext uri="{BEBA8EAE-BF5A-486C-A8C5-ECC9F3942E4B}">
                  <a14:imgProps xmlns:a14="http://schemas.microsoft.com/office/drawing/2010/main">
                    <a14:imgLayer r:embed="rId3">
                      <a14:imgEffect>
                        <a14:saturation sat="400000"/>
                      </a14:imgEffect>
                    </a14:imgLayer>
                  </a14:imgProps>
                </a:ext>
              </a:extLst>
            </a:blip>
            <a:stretch>
              <a:fillRect/>
            </a:stretch>
          </p:blipFill>
          <p:spPr>
            <a:xfrm>
              <a:off x="1" y="4876800"/>
              <a:ext cx="3402060" cy="1981199"/>
            </a:xfrm>
            <a:prstGeom prst="rect">
              <a:avLst/>
            </a:prstGeom>
          </p:spPr>
        </p:pic>
        <p:pic>
          <p:nvPicPr>
            <p:cNvPr id="3" name="图片 2"/>
            <p:cNvPicPr>
              <a:picLocks noChangeAspect="1"/>
            </p:cNvPicPr>
            <p:nvPr userDrawn="1"/>
          </p:nvPicPr>
          <p:blipFill>
            <a:blip r:embed="rId2">
              <a:extLst>
                <a:ext uri="{BEBA8EAE-BF5A-486C-A8C5-ECC9F3942E4B}">
                  <a14:imgProps xmlns:a14="http://schemas.microsoft.com/office/drawing/2010/main">
                    <a14:imgLayer r:embed="rId3">
                      <a14:imgEffect>
                        <a14:saturation sat="400000"/>
                      </a14:imgEffect>
                    </a14:imgLayer>
                  </a14:imgProps>
                </a:ext>
              </a:extLst>
            </a:blip>
            <a:stretch>
              <a:fillRect/>
            </a:stretch>
          </p:blipFill>
          <p:spPr>
            <a:xfrm flipH="1">
              <a:off x="8789940" y="4876801"/>
              <a:ext cx="3402060" cy="1981199"/>
            </a:xfrm>
            <a:prstGeom prst="rect">
              <a:avLst/>
            </a:prstGeom>
          </p:spPr>
        </p:pic>
      </p:grpSp>
      <p:grpSp>
        <p:nvGrpSpPr>
          <p:cNvPr id="5" name="组合 4"/>
          <p:cNvGrpSpPr/>
          <p:nvPr userDrawn="1"/>
        </p:nvGrpSpPr>
        <p:grpSpPr>
          <a:xfrm flipV="1">
            <a:off x="0" y="0"/>
            <a:ext cx="12191999" cy="1981200"/>
            <a:chOff x="1" y="4876800"/>
            <a:chExt cx="12191999" cy="1981200"/>
          </a:xfrm>
        </p:grpSpPr>
        <p:pic>
          <p:nvPicPr>
            <p:cNvPr id="6" name="图片 5"/>
            <p:cNvPicPr>
              <a:picLocks noChangeAspect="1"/>
            </p:cNvPicPr>
            <p:nvPr userDrawn="1"/>
          </p:nvPicPr>
          <p:blipFill>
            <a:blip r:embed="rId2">
              <a:extLst>
                <a:ext uri="{BEBA8EAE-BF5A-486C-A8C5-ECC9F3942E4B}">
                  <a14:imgProps xmlns:a14="http://schemas.microsoft.com/office/drawing/2010/main">
                    <a14:imgLayer r:embed="rId3">
                      <a14:imgEffect>
                        <a14:saturation sat="400000"/>
                      </a14:imgEffect>
                    </a14:imgLayer>
                  </a14:imgProps>
                </a:ext>
              </a:extLst>
            </a:blip>
            <a:stretch>
              <a:fillRect/>
            </a:stretch>
          </p:blipFill>
          <p:spPr>
            <a:xfrm>
              <a:off x="1" y="4876800"/>
              <a:ext cx="3402060" cy="1981199"/>
            </a:xfrm>
            <a:prstGeom prst="rect">
              <a:avLst/>
            </a:prstGeom>
          </p:spPr>
        </p:pic>
        <p:pic>
          <p:nvPicPr>
            <p:cNvPr id="7" name="图片 6"/>
            <p:cNvPicPr>
              <a:picLocks noChangeAspect="1"/>
            </p:cNvPicPr>
            <p:nvPr userDrawn="1"/>
          </p:nvPicPr>
          <p:blipFill>
            <a:blip r:embed="rId2">
              <a:extLst>
                <a:ext uri="{BEBA8EAE-BF5A-486C-A8C5-ECC9F3942E4B}">
                  <a14:imgProps xmlns:a14="http://schemas.microsoft.com/office/drawing/2010/main">
                    <a14:imgLayer r:embed="rId3">
                      <a14:imgEffect>
                        <a14:saturation sat="400000"/>
                      </a14:imgEffect>
                    </a14:imgLayer>
                  </a14:imgProps>
                </a:ext>
              </a:extLst>
            </a:blip>
            <a:stretch>
              <a:fillRect/>
            </a:stretch>
          </p:blipFill>
          <p:spPr>
            <a:xfrm flipH="1">
              <a:off x="8789940" y="4876801"/>
              <a:ext cx="3402060" cy="1981199"/>
            </a:xfrm>
            <a:prstGeom prst="rect">
              <a:avLst/>
            </a:prstGeom>
          </p:spPr>
        </p:pic>
      </p:grpSp>
      <p:grpSp>
        <p:nvGrpSpPr>
          <p:cNvPr id="8" name="组合 7"/>
          <p:cNvGrpSpPr/>
          <p:nvPr userDrawn="1"/>
        </p:nvGrpSpPr>
        <p:grpSpPr>
          <a:xfrm>
            <a:off x="0" y="1617884"/>
            <a:ext cx="12192000" cy="3622232"/>
            <a:chOff x="0" y="1306175"/>
            <a:chExt cx="12192000" cy="3622232"/>
          </a:xfrm>
        </p:grpSpPr>
        <p:sp>
          <p:nvSpPr>
            <p:cNvPr id="9" name="矩形 8"/>
            <p:cNvSpPr/>
            <p:nvPr/>
          </p:nvSpPr>
          <p:spPr>
            <a:xfrm>
              <a:off x="0" y="2420919"/>
              <a:ext cx="12192000" cy="25074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君黑-45简" panose="020B0604020202020204" pitchFamily="34" charset="-122"/>
              </a:endParaRPr>
            </a:p>
          </p:txBody>
        </p:sp>
        <p:grpSp>
          <p:nvGrpSpPr>
            <p:cNvPr id="13" name="组合 12"/>
            <p:cNvGrpSpPr/>
            <p:nvPr/>
          </p:nvGrpSpPr>
          <p:grpSpPr>
            <a:xfrm rot="5400000">
              <a:off x="5207336" y="1185501"/>
              <a:ext cx="1777318" cy="2018666"/>
              <a:chOff x="622618" y="3276598"/>
              <a:chExt cx="1663995" cy="1249047"/>
            </a:xfrm>
          </p:grpSpPr>
          <p:sp>
            <p:nvSpPr>
              <p:cNvPr id="15" name="任意多边形: 形状 14"/>
              <p:cNvSpPr/>
              <p:nvPr userDrawn="1"/>
            </p:nvSpPr>
            <p:spPr>
              <a:xfrm rot="16200000" flipH="1">
                <a:off x="1914266" y="3781359"/>
                <a:ext cx="505169" cy="239525"/>
              </a:xfrm>
              <a:custGeom>
                <a:avLst/>
                <a:gdLst>
                  <a:gd name="connsiteX0" fmla="*/ 650134 w 1293554"/>
                  <a:gd name="connsiteY0" fmla="*/ 430395 h 515684"/>
                  <a:gd name="connsiteX1" fmla="*/ 0 w 1293554"/>
                  <a:gd name="connsiteY1" fmla="*/ 2369 h 515684"/>
                  <a:gd name="connsiteX2" fmla="*/ 0 w 1293554"/>
                  <a:gd name="connsiteY2" fmla="*/ 87659 h 515684"/>
                  <a:gd name="connsiteX3" fmla="*/ 650134 w 1293554"/>
                  <a:gd name="connsiteY3" fmla="*/ 515685 h 515684"/>
                  <a:gd name="connsiteX4" fmla="*/ 1293555 w 1293554"/>
                  <a:gd name="connsiteY4" fmla="*/ 85289 h 515684"/>
                  <a:gd name="connsiteX5" fmla="*/ 1293555 w 1293554"/>
                  <a:gd name="connsiteY5" fmla="*/ 0 h 515684"/>
                  <a:gd name="connsiteX6" fmla="*/ 650134 w 1293554"/>
                  <a:gd name="connsiteY6" fmla="*/ 430395 h 515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3554" h="515684">
                    <a:moveTo>
                      <a:pt x="650134" y="430395"/>
                    </a:moveTo>
                    <a:lnTo>
                      <a:pt x="0" y="2369"/>
                    </a:lnTo>
                    <a:lnTo>
                      <a:pt x="0" y="87659"/>
                    </a:lnTo>
                    <a:lnTo>
                      <a:pt x="650134" y="515685"/>
                    </a:lnTo>
                    <a:lnTo>
                      <a:pt x="1293555" y="85289"/>
                    </a:lnTo>
                    <a:lnTo>
                      <a:pt x="1293555" y="0"/>
                    </a:lnTo>
                    <a:lnTo>
                      <a:pt x="650134" y="430395"/>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汉仪君黑-45简" panose="020B0604020202020204" pitchFamily="34" charset="-122"/>
                </a:endParaRPr>
              </a:p>
            </p:txBody>
          </p:sp>
          <p:sp>
            <p:nvSpPr>
              <p:cNvPr id="16" name="任意多边形: 形状 15"/>
              <p:cNvSpPr/>
              <p:nvPr userDrawn="1"/>
            </p:nvSpPr>
            <p:spPr>
              <a:xfrm rot="16200000" flipH="1">
                <a:off x="774241" y="3124975"/>
                <a:ext cx="1249047" cy="1552293"/>
              </a:xfrm>
              <a:custGeom>
                <a:avLst/>
                <a:gdLst>
                  <a:gd name="connsiteX0" fmla="*/ 0 w 1249047"/>
                  <a:gd name="connsiteY0" fmla="*/ 1 h 1552293"/>
                  <a:gd name="connsiteX1" fmla="*/ 0 w 1249047"/>
                  <a:gd name="connsiteY1" fmla="*/ 917327 h 1552293"/>
                  <a:gd name="connsiteX2" fmla="*/ 1 w 1249047"/>
                  <a:gd name="connsiteY2" fmla="*/ 917327 h 1552293"/>
                  <a:gd name="connsiteX3" fmla="*/ 1 w 1249047"/>
                  <a:gd name="connsiteY3" fmla="*/ 1062237 h 1552293"/>
                  <a:gd name="connsiteX4" fmla="*/ 625835 w 1249047"/>
                  <a:gd name="connsiteY4" fmla="*/ 1552293 h 1552293"/>
                  <a:gd name="connsiteX5" fmla="*/ 1249047 w 1249047"/>
                  <a:gd name="connsiteY5" fmla="*/ 1056460 h 1552293"/>
                  <a:gd name="connsiteX6" fmla="*/ 1249047 w 1249047"/>
                  <a:gd name="connsiteY6" fmla="*/ 917326 h 1552293"/>
                  <a:gd name="connsiteX7" fmla="*/ 1249047 w 1249047"/>
                  <a:gd name="connsiteY7" fmla="*/ 917326 h 1552293"/>
                  <a:gd name="connsiteX8" fmla="*/ 1249047 w 1249047"/>
                  <a:gd name="connsiteY8" fmla="*/ 0 h 1552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9047" h="1552293">
                    <a:moveTo>
                      <a:pt x="0" y="1"/>
                    </a:moveTo>
                    <a:lnTo>
                      <a:pt x="0" y="917327"/>
                    </a:lnTo>
                    <a:lnTo>
                      <a:pt x="1" y="917327"/>
                    </a:lnTo>
                    <a:lnTo>
                      <a:pt x="1" y="1062237"/>
                    </a:lnTo>
                    <a:lnTo>
                      <a:pt x="625835" y="1552293"/>
                    </a:lnTo>
                    <a:lnTo>
                      <a:pt x="1249047" y="1056460"/>
                    </a:lnTo>
                    <a:lnTo>
                      <a:pt x="1249047" y="917326"/>
                    </a:lnTo>
                    <a:lnTo>
                      <a:pt x="1249047" y="917326"/>
                    </a:lnTo>
                    <a:lnTo>
                      <a:pt x="1249047" y="0"/>
                    </a:lnTo>
                    <a:close/>
                  </a:path>
                </a:pathLst>
              </a:custGeom>
              <a:solidFill>
                <a:schemeClr val="accent1"/>
              </a:solidFill>
              <a:ln w="19697" cap="flat">
                <a:noFill/>
                <a:prstDash val="solid"/>
                <a:miter/>
              </a:ln>
            </p:spPr>
            <p:txBody>
              <a:bodyPr wrap="square" rtlCol="0" anchor="ctr">
                <a:noAutofit/>
              </a:bodyPr>
              <a:lstStyle/>
              <a:p>
                <a:endParaRPr lang="zh-CN" altLang="en-US" dirty="0">
                  <a:latin typeface="汉仪君黑-45简" panose="020B0604020202020204" pitchFamily="34" charset="-122"/>
                </a:endParaRPr>
              </a:p>
            </p:txBody>
          </p:sp>
          <p:sp>
            <p:nvSpPr>
              <p:cNvPr id="17" name="任意多边形: 形状 16"/>
              <p:cNvSpPr/>
              <p:nvPr/>
            </p:nvSpPr>
            <p:spPr>
              <a:xfrm rot="16200000" flipH="1">
                <a:off x="1191801" y="3633398"/>
                <a:ext cx="1249046" cy="535447"/>
              </a:xfrm>
              <a:custGeom>
                <a:avLst/>
                <a:gdLst>
                  <a:gd name="connsiteX0" fmla="*/ 1602531 w 3198350"/>
                  <a:gd name="connsiteY0" fmla="*/ 1067499 h 1152787"/>
                  <a:gd name="connsiteX1" fmla="*/ 0 w 3198350"/>
                  <a:gd name="connsiteY1" fmla="*/ 12438 h 1152787"/>
                  <a:gd name="connsiteX2" fmla="*/ 0 w 3198350"/>
                  <a:gd name="connsiteY2" fmla="*/ 97727 h 1152787"/>
                  <a:gd name="connsiteX3" fmla="*/ 1602531 w 3198350"/>
                  <a:gd name="connsiteY3" fmla="*/ 1152788 h 1152787"/>
                  <a:gd name="connsiteX4" fmla="*/ 3198350 w 3198350"/>
                  <a:gd name="connsiteY4" fmla="*/ 85289 h 1152787"/>
                  <a:gd name="connsiteX5" fmla="*/ 3198350 w 3198350"/>
                  <a:gd name="connsiteY5" fmla="*/ 0 h 1152787"/>
                  <a:gd name="connsiteX6" fmla="*/ 1602531 w 3198350"/>
                  <a:gd name="connsiteY6" fmla="*/ 1067499 h 1152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8350" h="1152787">
                    <a:moveTo>
                      <a:pt x="1602531" y="1067499"/>
                    </a:moveTo>
                    <a:lnTo>
                      <a:pt x="0" y="12438"/>
                    </a:lnTo>
                    <a:lnTo>
                      <a:pt x="0" y="97727"/>
                    </a:lnTo>
                    <a:lnTo>
                      <a:pt x="1602531" y="1152788"/>
                    </a:lnTo>
                    <a:lnTo>
                      <a:pt x="3198350" y="85289"/>
                    </a:lnTo>
                    <a:lnTo>
                      <a:pt x="3198350" y="0"/>
                    </a:lnTo>
                    <a:lnTo>
                      <a:pt x="1602531" y="1067499"/>
                    </a:lnTo>
                    <a:close/>
                  </a:path>
                </a:pathLst>
              </a:custGeom>
              <a:solidFill>
                <a:srgbClr val="FFFFFF"/>
              </a:solidFill>
              <a:ln w="19697" cap="flat">
                <a:noFill/>
                <a:prstDash val="solid"/>
                <a:miter/>
              </a:ln>
            </p:spPr>
            <p:txBody>
              <a:bodyPr rtlCol="0" anchor="ctr"/>
              <a:lstStyle/>
              <a:p>
                <a:endParaRPr lang="zh-CN" altLang="en-US" dirty="0">
                  <a:latin typeface="汉仪君黑-45简" panose="020B0604020202020204" pitchFamily="34" charset="-122"/>
                </a:endParaRPr>
              </a:p>
            </p:txBody>
          </p:sp>
        </p:grpSp>
      </p:grpSp>
    </p:spTree>
    <p:extLst>
      <p:ext uri="{BB962C8B-B14F-4D97-AF65-F5344CB8AC3E}">
        <p14:creationId xmlns:p14="http://schemas.microsoft.com/office/powerpoint/2010/main" val="4174930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2025/2/18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2025/2/18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2025/2/18</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2025/2/18</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2025/2/18</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2025/2/18</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2025/2/18</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2025/2/18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5.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tags" Target="../tags/tag3.xml"/><Relationship Id="rId20" Type="http://schemas.openxmlformats.org/officeDocument/2006/relationships/tags" Target="../tags/tag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tags" Target="../tags/tag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6"/>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7"/>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8"/>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t>2025/2/18</a:t>
            </a:fld>
            <a:endParaRPr lang="zh-CN" altLang="en-US"/>
          </a:p>
        </p:txBody>
      </p:sp>
      <p:sp>
        <p:nvSpPr>
          <p:cNvPr id="5" name="页脚占位符 4"/>
          <p:cNvSpPr>
            <a:spLocks noGrp="1"/>
          </p:cNvSpPr>
          <p:nvPr>
            <p:ph type="ftr" sz="quarter" idx="3"/>
            <p:custDataLst>
              <p:tags r:id="rId19"/>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0"/>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t>‹#›</a:t>
            </a:fld>
            <a:endParaRPr lang="zh-CN" altLang="en-US" dirty="0"/>
          </a:p>
        </p:txBody>
      </p:sp>
    </p:spTree>
    <p:custDataLst>
      <p:tags r:id="rId15"/>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65.xml"/><Relationship Id="rId1" Type="http://schemas.openxmlformats.org/officeDocument/2006/relationships/tags" Target="../tags/tag64.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5.xml"/></Relationships>
</file>

<file path=ppt/slides/_rels/slide100.xml.rels><?xml version="1.0" encoding="UTF-8" standalone="yes"?>
<Relationships xmlns="http://schemas.openxmlformats.org/package/2006/relationships"><Relationship Id="rId3" Type="http://schemas.openxmlformats.org/officeDocument/2006/relationships/tags" Target="../tags/tag176.xml"/><Relationship Id="rId2" Type="http://schemas.openxmlformats.org/officeDocument/2006/relationships/tags" Target="../tags/tag175.xml"/><Relationship Id="rId1" Type="http://schemas.openxmlformats.org/officeDocument/2006/relationships/tags" Target="../tags/tag174.xml"/><Relationship Id="rId5" Type="http://schemas.openxmlformats.org/officeDocument/2006/relationships/notesSlide" Target="../notesSlides/notesSlide20.xml"/><Relationship Id="rId4"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77.xml"/></Relationships>
</file>

<file path=ppt/slides/_rels/slide10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79.xml"/><Relationship Id="rId1" Type="http://schemas.openxmlformats.org/officeDocument/2006/relationships/tags" Target="../tags/tag178.xml"/></Relationships>
</file>

<file path=ppt/slides/_rels/slide103.xml.rels><?xml version="1.0" encoding="UTF-8" standalone="yes"?>
<Relationships xmlns="http://schemas.openxmlformats.org/package/2006/relationships"><Relationship Id="rId3" Type="http://schemas.openxmlformats.org/officeDocument/2006/relationships/tags" Target="../tags/tag182.xml"/><Relationship Id="rId2" Type="http://schemas.openxmlformats.org/officeDocument/2006/relationships/tags" Target="../tags/tag181.xml"/><Relationship Id="rId1" Type="http://schemas.openxmlformats.org/officeDocument/2006/relationships/tags" Target="../tags/tag180.xml"/><Relationship Id="rId5" Type="http://schemas.openxmlformats.org/officeDocument/2006/relationships/slideLayout" Target="../slideLayouts/slideLayout12.xml"/><Relationship Id="rId4" Type="http://schemas.openxmlformats.org/officeDocument/2006/relationships/tags" Target="../tags/tag18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84.xml"/></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85.xml"/></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86.xml"/></Relationships>
</file>

<file path=ppt/slides/_rels/slide108.xml.rels><?xml version="1.0" encoding="UTF-8" standalone="yes"?>
<Relationships xmlns="http://schemas.openxmlformats.org/package/2006/relationships"><Relationship Id="rId3" Type="http://schemas.openxmlformats.org/officeDocument/2006/relationships/tags" Target="../tags/tag189.xml"/><Relationship Id="rId2" Type="http://schemas.openxmlformats.org/officeDocument/2006/relationships/tags" Target="../tags/tag188.xml"/><Relationship Id="rId1" Type="http://schemas.openxmlformats.org/officeDocument/2006/relationships/tags" Target="../tags/tag187.xml"/><Relationship Id="rId6" Type="http://schemas.openxmlformats.org/officeDocument/2006/relationships/image" Target="../media/image6.png"/><Relationship Id="rId5" Type="http://schemas.openxmlformats.org/officeDocument/2006/relationships/notesSlide" Target="../notesSlides/notesSlide21.xml"/><Relationship Id="rId4"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3" Type="http://schemas.openxmlformats.org/officeDocument/2006/relationships/tags" Target="../tags/tag192.xml"/><Relationship Id="rId2" Type="http://schemas.openxmlformats.org/officeDocument/2006/relationships/tags" Target="../tags/tag191.xml"/><Relationship Id="rId1" Type="http://schemas.openxmlformats.org/officeDocument/2006/relationships/tags" Target="../tags/tag190.xml"/><Relationship Id="rId6" Type="http://schemas.openxmlformats.org/officeDocument/2006/relationships/image" Target="../media/image7.png"/><Relationship Id="rId5" Type="http://schemas.openxmlformats.org/officeDocument/2006/relationships/notesSlide" Target="../notesSlides/notesSlide22.xml"/><Relationship Id="rId4"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9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94.xml"/></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95.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96.xml"/></Relationships>
</file>

<file path=ppt/slides/_rels/slide1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97.xml"/></Relationships>
</file>

<file path=ppt/slides/_rels/slide1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98.xml"/></Relationships>
</file>

<file path=ppt/slides/_rels/slide1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99.xml"/></Relationships>
</file>

<file path=ppt/slides/_rels/slide1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00.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6.xml"/></Relationships>
</file>

<file path=ppt/slides/_rels/slide1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0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02.xml"/></Relationships>
</file>

<file path=ppt/slides/_rels/slide123.xml.rels><?xml version="1.0" encoding="UTF-8" standalone="yes"?>
<Relationships xmlns="http://schemas.openxmlformats.org/package/2006/relationships"><Relationship Id="rId3" Type="http://schemas.openxmlformats.org/officeDocument/2006/relationships/tags" Target="../tags/tag205.xml"/><Relationship Id="rId2" Type="http://schemas.openxmlformats.org/officeDocument/2006/relationships/tags" Target="../tags/tag204.xml"/><Relationship Id="rId1" Type="http://schemas.openxmlformats.org/officeDocument/2006/relationships/tags" Target="../tags/tag203.xml"/><Relationship Id="rId6" Type="http://schemas.openxmlformats.org/officeDocument/2006/relationships/image" Target="../media/image2.png"/><Relationship Id="rId5" Type="http://schemas.openxmlformats.org/officeDocument/2006/relationships/notesSlide" Target="../notesSlides/notesSlide23.xml"/><Relationship Id="rId4" Type="http://schemas.openxmlformats.org/officeDocument/2006/relationships/slideLayout" Target="../slideLayouts/slideLayout12.xml"/></Relationships>
</file>

<file path=ppt/slides/_rels/slide12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06.xml"/></Relationships>
</file>

<file path=ppt/slides/_rels/slide125.xml.rels><?xml version="1.0" encoding="UTF-8" standalone="yes"?>
<Relationships xmlns="http://schemas.openxmlformats.org/package/2006/relationships"><Relationship Id="rId3" Type="http://schemas.openxmlformats.org/officeDocument/2006/relationships/tags" Target="../tags/tag209.xml"/><Relationship Id="rId2" Type="http://schemas.openxmlformats.org/officeDocument/2006/relationships/tags" Target="../tags/tag208.xml"/><Relationship Id="rId1" Type="http://schemas.openxmlformats.org/officeDocument/2006/relationships/tags" Target="../tags/tag207.xml"/><Relationship Id="rId6" Type="http://schemas.openxmlformats.org/officeDocument/2006/relationships/image" Target="../media/image2.png"/><Relationship Id="rId5" Type="http://schemas.openxmlformats.org/officeDocument/2006/relationships/notesSlide" Target="../notesSlides/notesSlide24.xml"/><Relationship Id="rId4" Type="http://schemas.openxmlformats.org/officeDocument/2006/relationships/slideLayout" Target="../slideLayouts/slideLayout12.xml"/></Relationships>
</file>

<file path=ppt/slides/_rels/slide12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10.xml"/></Relationships>
</file>

<file path=ppt/slides/_rels/slide12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1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1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7.xml"/></Relationships>
</file>

<file path=ppt/slides/_rels/slide13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13.xml"/></Relationships>
</file>

<file path=ppt/slides/_rels/slide13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14.xml"/></Relationships>
</file>

<file path=ppt/slides/_rels/slide13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15.xml"/></Relationships>
</file>

<file path=ppt/slides/_rels/slide13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16.xml"/></Relationships>
</file>

<file path=ppt/slides/_rels/slide13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1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18.xml"/></Relationships>
</file>

<file path=ppt/slides/_rels/slide13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19.xml"/></Relationships>
</file>

<file path=ppt/slides/_rels/slide13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20.xml"/></Relationships>
</file>

<file path=ppt/slides/_rels/slide13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2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8.xml"/></Relationships>
</file>

<file path=ppt/slides/_rels/slide140.xml.rels><?xml version="1.0" encoding="UTF-8" standalone="yes"?>
<Relationships xmlns="http://schemas.openxmlformats.org/package/2006/relationships"><Relationship Id="rId3" Type="http://schemas.openxmlformats.org/officeDocument/2006/relationships/tags" Target="../tags/tag224.xml"/><Relationship Id="rId2" Type="http://schemas.openxmlformats.org/officeDocument/2006/relationships/tags" Target="../tags/tag223.xml"/><Relationship Id="rId1" Type="http://schemas.openxmlformats.org/officeDocument/2006/relationships/tags" Target="../tags/tag222.xml"/><Relationship Id="rId6" Type="http://schemas.openxmlformats.org/officeDocument/2006/relationships/image" Target="../media/image3.png"/><Relationship Id="rId5" Type="http://schemas.openxmlformats.org/officeDocument/2006/relationships/notesSlide" Target="../notesSlides/notesSlide25.xml"/><Relationship Id="rId4" Type="http://schemas.openxmlformats.org/officeDocument/2006/relationships/slideLayout" Target="../slideLayouts/slideLayout12.xml"/></Relationships>
</file>

<file path=ppt/slides/_rels/slide141.xml.rels><?xml version="1.0" encoding="UTF-8" standalone="yes"?>
<Relationships xmlns="http://schemas.openxmlformats.org/package/2006/relationships"><Relationship Id="rId3" Type="http://schemas.openxmlformats.org/officeDocument/2006/relationships/tags" Target="../tags/tag227.xml"/><Relationship Id="rId2" Type="http://schemas.openxmlformats.org/officeDocument/2006/relationships/tags" Target="../tags/tag226.xml"/><Relationship Id="rId1" Type="http://schemas.openxmlformats.org/officeDocument/2006/relationships/tags" Target="../tags/tag225.xml"/><Relationship Id="rId6" Type="http://schemas.openxmlformats.org/officeDocument/2006/relationships/image" Target="../media/image4.png"/><Relationship Id="rId5" Type="http://schemas.openxmlformats.org/officeDocument/2006/relationships/notesSlide" Target="../notesSlides/notesSlide26.xml"/><Relationship Id="rId4" Type="http://schemas.openxmlformats.org/officeDocument/2006/relationships/slideLayout" Target="../slideLayouts/slideLayout12.xml"/></Relationships>
</file>

<file path=ppt/slides/_rels/slide142.xml.rels><?xml version="1.0" encoding="UTF-8" standalone="yes"?>
<Relationships xmlns="http://schemas.openxmlformats.org/package/2006/relationships"><Relationship Id="rId3" Type="http://schemas.openxmlformats.org/officeDocument/2006/relationships/tags" Target="../tags/tag230.xml"/><Relationship Id="rId2" Type="http://schemas.openxmlformats.org/officeDocument/2006/relationships/tags" Target="../tags/tag229.xml"/><Relationship Id="rId1" Type="http://schemas.openxmlformats.org/officeDocument/2006/relationships/tags" Target="../tags/tag228.xml"/><Relationship Id="rId5" Type="http://schemas.openxmlformats.org/officeDocument/2006/relationships/notesSlide" Target="../notesSlides/notesSlide27.xml"/><Relationship Id="rId4" Type="http://schemas.openxmlformats.org/officeDocument/2006/relationships/slideLayout" Target="../slideLayouts/slideLayout12.xml"/></Relationships>
</file>

<file path=ppt/slides/_rels/slide143.xml.rels><?xml version="1.0" encoding="UTF-8" standalone="yes"?>
<Relationships xmlns="http://schemas.openxmlformats.org/package/2006/relationships"><Relationship Id="rId3" Type="http://schemas.openxmlformats.org/officeDocument/2006/relationships/tags" Target="../tags/tag233.xml"/><Relationship Id="rId2" Type="http://schemas.openxmlformats.org/officeDocument/2006/relationships/tags" Target="../tags/tag232.xml"/><Relationship Id="rId1" Type="http://schemas.openxmlformats.org/officeDocument/2006/relationships/tags" Target="../tags/tag231.xml"/><Relationship Id="rId5" Type="http://schemas.openxmlformats.org/officeDocument/2006/relationships/notesSlide" Target="../notesSlides/notesSlide28.xml"/><Relationship Id="rId4" Type="http://schemas.openxmlformats.org/officeDocument/2006/relationships/slideLayout" Target="../slideLayouts/slideLayout12.xml"/></Relationships>
</file>

<file path=ppt/slides/_rels/slide144.xml.rels><?xml version="1.0" encoding="UTF-8" standalone="yes"?>
<Relationships xmlns="http://schemas.openxmlformats.org/package/2006/relationships"><Relationship Id="rId3" Type="http://schemas.openxmlformats.org/officeDocument/2006/relationships/tags" Target="../tags/tag236.xml"/><Relationship Id="rId2" Type="http://schemas.openxmlformats.org/officeDocument/2006/relationships/tags" Target="../tags/tag235.xml"/><Relationship Id="rId1" Type="http://schemas.openxmlformats.org/officeDocument/2006/relationships/tags" Target="../tags/tag234.xml"/><Relationship Id="rId6" Type="http://schemas.openxmlformats.org/officeDocument/2006/relationships/image" Target="../media/image5.png"/><Relationship Id="rId5" Type="http://schemas.openxmlformats.org/officeDocument/2006/relationships/notesSlide" Target="../notesSlides/notesSlide29.xml"/><Relationship Id="rId4" Type="http://schemas.openxmlformats.org/officeDocument/2006/relationships/slideLayout" Target="../slideLayouts/slideLayout12.xml"/></Relationships>
</file>

<file path=ppt/slides/_rels/slide14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3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38.xml"/></Relationships>
</file>

<file path=ppt/slides/_rels/slide14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39.xml"/></Relationships>
</file>

<file path=ppt/slides/_rels/slide149.xml.rels><?xml version="1.0" encoding="UTF-8" standalone="yes"?>
<Relationships xmlns="http://schemas.openxmlformats.org/package/2006/relationships"><Relationship Id="rId3" Type="http://schemas.openxmlformats.org/officeDocument/2006/relationships/tags" Target="../tags/tag242.xml"/><Relationship Id="rId2" Type="http://schemas.openxmlformats.org/officeDocument/2006/relationships/tags" Target="../tags/tag241.xml"/><Relationship Id="rId1" Type="http://schemas.openxmlformats.org/officeDocument/2006/relationships/tags" Target="../tags/tag240.xml"/><Relationship Id="rId5" Type="http://schemas.openxmlformats.org/officeDocument/2006/relationships/notesSlide" Target="../notesSlides/notesSlide30.xml"/><Relationship Id="rId4"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9.xml"/></Relationships>
</file>

<file path=ppt/slides/_rels/slide150.xml.rels><?xml version="1.0" encoding="UTF-8" standalone="yes"?>
<Relationships xmlns="http://schemas.openxmlformats.org/package/2006/relationships"><Relationship Id="rId3" Type="http://schemas.openxmlformats.org/officeDocument/2006/relationships/tags" Target="../tags/tag245.xml"/><Relationship Id="rId2" Type="http://schemas.openxmlformats.org/officeDocument/2006/relationships/tags" Target="../tags/tag244.xml"/><Relationship Id="rId1" Type="http://schemas.openxmlformats.org/officeDocument/2006/relationships/tags" Target="../tags/tag243.xml"/><Relationship Id="rId5" Type="http://schemas.openxmlformats.org/officeDocument/2006/relationships/notesSlide" Target="../notesSlides/notesSlide31.xml"/><Relationship Id="rId4" Type="http://schemas.openxmlformats.org/officeDocument/2006/relationships/slideLayout" Target="../slideLayouts/slideLayout12.xml"/></Relationships>
</file>

<file path=ppt/slides/_rels/slide15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46.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47.xml"/></Relationships>
</file>

<file path=ppt/slides/_rels/slide15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48.xml"/></Relationships>
</file>

<file path=ppt/slides/_rels/slide15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49.xml"/></Relationships>
</file>

<file path=ppt/slides/_rels/slide15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50.xml"/></Relationships>
</file>

<file path=ppt/slides/_rels/slide15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51.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5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80.xml"/></Relationships>
</file>

<file path=ppt/slides/_rels/slide16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53.xml"/></Relationships>
</file>

<file path=ppt/slides/_rels/slide161.xml.rels><?xml version="1.0" encoding="UTF-8" standalone="yes"?>
<Relationships xmlns="http://schemas.openxmlformats.org/package/2006/relationships"><Relationship Id="rId3" Type="http://schemas.openxmlformats.org/officeDocument/2006/relationships/tags" Target="../tags/tag256.xml"/><Relationship Id="rId2" Type="http://schemas.openxmlformats.org/officeDocument/2006/relationships/tags" Target="../tags/tag255.xml"/><Relationship Id="rId1" Type="http://schemas.openxmlformats.org/officeDocument/2006/relationships/tags" Target="../tags/tag254.xml"/><Relationship Id="rId5" Type="http://schemas.openxmlformats.org/officeDocument/2006/relationships/notesSlide" Target="../notesSlides/notesSlide32.xml"/><Relationship Id="rId4" Type="http://schemas.openxmlformats.org/officeDocument/2006/relationships/slideLayout" Target="../slideLayouts/slideLayout12.xml"/></Relationships>
</file>

<file path=ppt/slides/_rels/slide162.xml.rels><?xml version="1.0" encoding="UTF-8" standalone="yes"?>
<Relationships xmlns="http://schemas.openxmlformats.org/package/2006/relationships"><Relationship Id="rId3" Type="http://schemas.openxmlformats.org/officeDocument/2006/relationships/tags" Target="../tags/tag259.xml"/><Relationship Id="rId2" Type="http://schemas.openxmlformats.org/officeDocument/2006/relationships/tags" Target="../tags/tag258.xml"/><Relationship Id="rId1" Type="http://schemas.openxmlformats.org/officeDocument/2006/relationships/tags" Target="../tags/tag257.xml"/><Relationship Id="rId5" Type="http://schemas.openxmlformats.org/officeDocument/2006/relationships/notesSlide" Target="../notesSlides/notesSlide33.xml"/><Relationship Id="rId4" Type="http://schemas.openxmlformats.org/officeDocument/2006/relationships/slideLayout" Target="../slideLayouts/slideLayout12.xml"/></Relationships>
</file>

<file path=ppt/slides/_rels/slide16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60.xml"/></Relationships>
</file>

<file path=ppt/slides/_rels/slide16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62.xml"/><Relationship Id="rId1" Type="http://schemas.openxmlformats.org/officeDocument/2006/relationships/tags" Target="../tags/tag261.xml"/></Relationships>
</file>

<file path=ppt/slides/_rels/slide165.xml.rels><?xml version="1.0" encoding="UTF-8" standalone="yes"?>
<Relationships xmlns="http://schemas.openxmlformats.org/package/2006/relationships"><Relationship Id="rId3" Type="http://schemas.openxmlformats.org/officeDocument/2006/relationships/tags" Target="../tags/tag265.xml"/><Relationship Id="rId2" Type="http://schemas.openxmlformats.org/officeDocument/2006/relationships/tags" Target="../tags/tag264.xml"/><Relationship Id="rId1" Type="http://schemas.openxmlformats.org/officeDocument/2006/relationships/tags" Target="../tags/tag263.xml"/><Relationship Id="rId5" Type="http://schemas.openxmlformats.org/officeDocument/2006/relationships/slideLayout" Target="../slideLayouts/slideLayout12.xml"/><Relationship Id="rId4" Type="http://schemas.openxmlformats.org/officeDocument/2006/relationships/tags" Target="../tags/tag266.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67.xml"/></Relationships>
</file>

<file path=ppt/slides/_rels/slide16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68.xml"/></Relationships>
</file>

<file path=ppt/slides/_rels/slide16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69.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81.xml"/></Relationships>
</file>

<file path=ppt/slides/_rels/slide17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70.xml"/></Relationships>
</file>

<file path=ppt/slides/_rels/slide171.xml.rels><?xml version="1.0" encoding="UTF-8" standalone="yes"?>
<Relationships xmlns="http://schemas.openxmlformats.org/package/2006/relationships"><Relationship Id="rId3" Type="http://schemas.openxmlformats.org/officeDocument/2006/relationships/tags" Target="../tags/tag273.xml"/><Relationship Id="rId2" Type="http://schemas.openxmlformats.org/officeDocument/2006/relationships/tags" Target="../tags/tag272.xml"/><Relationship Id="rId1" Type="http://schemas.openxmlformats.org/officeDocument/2006/relationships/tags" Target="../tags/tag271.xml"/><Relationship Id="rId6" Type="http://schemas.openxmlformats.org/officeDocument/2006/relationships/image" Target="../media/image6.png"/><Relationship Id="rId5" Type="http://schemas.openxmlformats.org/officeDocument/2006/relationships/notesSlide" Target="../notesSlides/notesSlide34.xml"/><Relationship Id="rId4" Type="http://schemas.openxmlformats.org/officeDocument/2006/relationships/slideLayout" Target="../slideLayouts/slideLayout12.xml"/></Relationships>
</file>

<file path=ppt/slides/_rels/slide172.xml.rels><?xml version="1.0" encoding="UTF-8" standalone="yes"?>
<Relationships xmlns="http://schemas.openxmlformats.org/package/2006/relationships"><Relationship Id="rId3" Type="http://schemas.openxmlformats.org/officeDocument/2006/relationships/tags" Target="../tags/tag276.xml"/><Relationship Id="rId2" Type="http://schemas.openxmlformats.org/officeDocument/2006/relationships/tags" Target="../tags/tag275.xml"/><Relationship Id="rId1" Type="http://schemas.openxmlformats.org/officeDocument/2006/relationships/tags" Target="../tags/tag274.xml"/><Relationship Id="rId6" Type="http://schemas.openxmlformats.org/officeDocument/2006/relationships/image" Target="../media/image7.png"/><Relationship Id="rId5" Type="http://schemas.openxmlformats.org/officeDocument/2006/relationships/notesSlide" Target="../notesSlides/notesSlide35.xml"/><Relationship Id="rId4" Type="http://schemas.openxmlformats.org/officeDocument/2006/relationships/slideLayout" Target="../slideLayouts/slideLayout12.xml"/></Relationships>
</file>

<file path=ppt/slides/_rels/slide17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7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78.xml"/></Relationships>
</file>

<file path=ppt/slides/_rels/slide17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79.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80.xml"/></Relationships>
</file>

<file path=ppt/slides/_rels/slide17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8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82.xml"/></Relationships>
</file>

<file path=ppt/slides/_rels/slide18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83.xml"/></Relationships>
</file>

<file path=ppt/slides/_rels/slide18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84.xml"/></Relationships>
</file>

<file path=ppt/slides/_rels/slide18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85.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86.xml"/></Relationships>
</file>

<file path=ppt/slides/_rels/slide186.xml.rels><?xml version="1.0" encoding="UTF-8" standalone="yes"?>
<Relationships xmlns="http://schemas.openxmlformats.org/package/2006/relationships"><Relationship Id="rId3" Type="http://schemas.openxmlformats.org/officeDocument/2006/relationships/tags" Target="../tags/tag289.xml"/><Relationship Id="rId2" Type="http://schemas.openxmlformats.org/officeDocument/2006/relationships/tags" Target="../tags/tag288.xml"/><Relationship Id="rId1" Type="http://schemas.openxmlformats.org/officeDocument/2006/relationships/tags" Target="../tags/tag287.xml"/><Relationship Id="rId6" Type="http://schemas.openxmlformats.org/officeDocument/2006/relationships/image" Target="../media/image2.png"/><Relationship Id="rId5" Type="http://schemas.openxmlformats.org/officeDocument/2006/relationships/notesSlide" Target="../notesSlides/notesSlide36.xml"/><Relationship Id="rId4" Type="http://schemas.openxmlformats.org/officeDocument/2006/relationships/slideLayout" Target="../slideLayouts/slideLayout12.xml"/></Relationships>
</file>

<file path=ppt/slides/_rels/slide18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90.xml"/></Relationships>
</file>

<file path=ppt/slides/_rels/slide18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91.xml"/></Relationships>
</file>

<file path=ppt/slides/_rels/slide18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9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82.xml"/></Relationships>
</file>

<file path=ppt/slides/_rels/slide19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93.xml"/></Relationships>
</file>

<file path=ppt/slides/_rels/slide19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94.xml"/></Relationships>
</file>

<file path=ppt/slides/_rels/slide19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95.xml"/></Relationships>
</file>

<file path=ppt/slides/_rels/slide19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96.xml"/></Relationships>
</file>

<file path=ppt/slides/_rels/slide19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97.xml"/></Relationships>
</file>

<file path=ppt/slides/_rels/slide19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98.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99.xml"/></Relationships>
</file>

<file path=ppt/slides/_rels/slide19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00.xml"/></Relationships>
</file>

<file path=ppt/slides/_rels/slide19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01.xml"/></Relationships>
</file>

<file path=ppt/slides/_rels/slide2.xml.rels><?xml version="1.0" encoding="UTF-8" standalone="yes"?>
<Relationships xmlns="http://schemas.openxmlformats.org/package/2006/relationships"><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tags" Target="../tags/tag66.xml"/><Relationship Id="rId5" Type="http://schemas.openxmlformats.org/officeDocument/2006/relationships/slideLayout" Target="../slideLayouts/slideLayout12.xml"/><Relationship Id="rId4" Type="http://schemas.openxmlformats.org/officeDocument/2006/relationships/tags" Target="../tags/tag69.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83.xml"/></Relationships>
</file>

<file path=ppt/slides/_rels/slide20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02.xml"/></Relationships>
</file>

<file path=ppt/slides/_rels/slide20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03.xml"/></Relationships>
</file>

<file path=ppt/slides/_rels/slide20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04.xml"/></Relationships>
</file>

<file path=ppt/slides/_rels/slide20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05.xml"/></Relationships>
</file>

<file path=ppt/slides/_rels/slide20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06.xml"/></Relationships>
</file>

<file path=ppt/slides/_rels/slide20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07.xml"/></Relationships>
</file>

<file path=ppt/slides/_rels/slide20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08.xml"/></Relationships>
</file>

<file path=ppt/slides/_rels/slide20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09.xml"/></Relationships>
</file>

<file path=ppt/slides/_rels/slide20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10.xml"/></Relationships>
</file>

<file path=ppt/slides/_rels/slide20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1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84.xml"/></Relationships>
</file>

<file path=ppt/slides/_rels/slide2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12.xml"/></Relationships>
</file>

<file path=ppt/slides/_rels/slide2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13.xml"/></Relationships>
</file>

<file path=ppt/slides/_rels/slide2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14.xml"/></Relationships>
</file>

<file path=ppt/slides/_rels/slide21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15.xml"/></Relationships>
</file>

<file path=ppt/slides/_rels/slide2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16.xml"/></Relationships>
</file>

<file path=ppt/slides/_rels/slide2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17.xml"/></Relationships>
</file>

<file path=ppt/slides/_rels/slide2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18.xml"/></Relationships>
</file>

<file path=ppt/slides/_rels/slide2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19.xml"/></Relationships>
</file>

<file path=ppt/slides/_rels/slide2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20.xml"/></Relationships>
</file>

<file path=ppt/slides/_rels/slide2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2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85.xml"/></Relationships>
</file>

<file path=ppt/slides/_rels/slide2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22.xml"/></Relationships>
</file>

<file path=ppt/slides/_rels/slide22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23.xml"/></Relationships>
</file>

<file path=ppt/slides/_rels/slide22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24.xml"/></Relationships>
</file>

<file path=ppt/slides/_rels/slide22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25.xml"/></Relationships>
</file>

<file path=ppt/slides/_rels/slide22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26.xml"/></Relationships>
</file>

<file path=ppt/slides/_rels/slide22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27.xml"/></Relationships>
</file>

<file path=ppt/slides/_rels/slide22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28.xml"/></Relationships>
</file>

<file path=ppt/slides/_rels/slide22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29.xml"/></Relationships>
</file>

<file path=ppt/slides/_rels/slide22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30.xml"/></Relationships>
</file>

<file path=ppt/slides/_rels/slide22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3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86.xml"/><Relationship Id="rId4" Type="http://schemas.openxmlformats.org/officeDocument/2006/relationships/image" Target="../media/image2.png"/></Relationships>
</file>

<file path=ppt/slides/_rels/slide23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32.xml"/></Relationships>
</file>

<file path=ppt/slides/_rels/slide23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33.xml"/></Relationships>
</file>

<file path=ppt/slides/_rels/slide23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34.xml"/></Relationships>
</file>

<file path=ppt/slides/_rels/slide23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35.xml"/></Relationships>
</file>

<file path=ppt/slides/_rels/slide23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36.xml"/></Relationships>
</file>

<file path=ppt/slides/_rels/slide23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37.xml"/></Relationships>
</file>

<file path=ppt/slides/_rels/slide23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38.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39.xml"/></Relationships>
</file>

<file path=ppt/slides/_rels/slide23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4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41.xml"/></Relationships>
</file>

<file path=ppt/slides/_rels/slide24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42.xml"/></Relationships>
</file>

<file path=ppt/slides/_rels/slide242.xml.rels><?xml version="1.0" encoding="UTF-8" standalone="yes"?>
<Relationships xmlns="http://schemas.openxmlformats.org/package/2006/relationships"><Relationship Id="rId3" Type="http://schemas.openxmlformats.org/officeDocument/2006/relationships/tags" Target="../tags/tag345.xml"/><Relationship Id="rId2" Type="http://schemas.openxmlformats.org/officeDocument/2006/relationships/tags" Target="../tags/tag344.xml"/><Relationship Id="rId1" Type="http://schemas.openxmlformats.org/officeDocument/2006/relationships/tags" Target="../tags/tag343.xml"/><Relationship Id="rId6" Type="http://schemas.openxmlformats.org/officeDocument/2006/relationships/image" Target="../media/image3.png"/><Relationship Id="rId5" Type="http://schemas.openxmlformats.org/officeDocument/2006/relationships/notesSlide" Target="../notesSlides/notesSlide37.xml"/><Relationship Id="rId4" Type="http://schemas.openxmlformats.org/officeDocument/2006/relationships/slideLayout" Target="../slideLayouts/slideLayout12.xml"/></Relationships>
</file>

<file path=ppt/slides/_rels/slide243.xml.rels><?xml version="1.0" encoding="UTF-8" standalone="yes"?>
<Relationships xmlns="http://schemas.openxmlformats.org/package/2006/relationships"><Relationship Id="rId3" Type="http://schemas.openxmlformats.org/officeDocument/2006/relationships/tags" Target="../tags/tag348.xml"/><Relationship Id="rId2" Type="http://schemas.openxmlformats.org/officeDocument/2006/relationships/tags" Target="../tags/tag347.xml"/><Relationship Id="rId1" Type="http://schemas.openxmlformats.org/officeDocument/2006/relationships/tags" Target="../tags/tag346.xml"/><Relationship Id="rId6" Type="http://schemas.openxmlformats.org/officeDocument/2006/relationships/image" Target="../media/image4.png"/><Relationship Id="rId5" Type="http://schemas.openxmlformats.org/officeDocument/2006/relationships/notesSlide" Target="../notesSlides/notesSlide38.xml"/><Relationship Id="rId4" Type="http://schemas.openxmlformats.org/officeDocument/2006/relationships/slideLayout" Target="../slideLayouts/slideLayout12.xml"/></Relationships>
</file>

<file path=ppt/slides/_rels/slide244.xml.rels><?xml version="1.0" encoding="UTF-8" standalone="yes"?>
<Relationships xmlns="http://schemas.openxmlformats.org/package/2006/relationships"><Relationship Id="rId3" Type="http://schemas.openxmlformats.org/officeDocument/2006/relationships/tags" Target="../tags/tag351.xml"/><Relationship Id="rId2" Type="http://schemas.openxmlformats.org/officeDocument/2006/relationships/tags" Target="../tags/tag350.xml"/><Relationship Id="rId1" Type="http://schemas.openxmlformats.org/officeDocument/2006/relationships/tags" Target="../tags/tag349.xml"/><Relationship Id="rId5" Type="http://schemas.openxmlformats.org/officeDocument/2006/relationships/notesSlide" Target="../notesSlides/notesSlide39.xml"/><Relationship Id="rId4" Type="http://schemas.openxmlformats.org/officeDocument/2006/relationships/slideLayout" Target="../slideLayouts/slideLayout12.xml"/></Relationships>
</file>

<file path=ppt/slides/_rels/slide245.xml.rels><?xml version="1.0" encoding="UTF-8" standalone="yes"?>
<Relationships xmlns="http://schemas.openxmlformats.org/package/2006/relationships"><Relationship Id="rId3" Type="http://schemas.openxmlformats.org/officeDocument/2006/relationships/tags" Target="../tags/tag354.xml"/><Relationship Id="rId2" Type="http://schemas.openxmlformats.org/officeDocument/2006/relationships/tags" Target="../tags/tag353.xml"/><Relationship Id="rId1" Type="http://schemas.openxmlformats.org/officeDocument/2006/relationships/tags" Target="../tags/tag352.xml"/><Relationship Id="rId5" Type="http://schemas.openxmlformats.org/officeDocument/2006/relationships/notesSlide" Target="../notesSlides/notesSlide40.xml"/><Relationship Id="rId4" Type="http://schemas.openxmlformats.org/officeDocument/2006/relationships/slideLayout" Target="../slideLayouts/slideLayout12.xml"/></Relationships>
</file>

<file path=ppt/slides/_rels/slide246.xml.rels><?xml version="1.0" encoding="UTF-8" standalone="yes"?>
<Relationships xmlns="http://schemas.openxmlformats.org/package/2006/relationships"><Relationship Id="rId3" Type="http://schemas.openxmlformats.org/officeDocument/2006/relationships/tags" Target="../tags/tag357.xml"/><Relationship Id="rId2" Type="http://schemas.openxmlformats.org/officeDocument/2006/relationships/tags" Target="../tags/tag356.xml"/><Relationship Id="rId1" Type="http://schemas.openxmlformats.org/officeDocument/2006/relationships/tags" Target="../tags/tag355.xml"/><Relationship Id="rId6" Type="http://schemas.openxmlformats.org/officeDocument/2006/relationships/image" Target="../media/image5.png"/><Relationship Id="rId5" Type="http://schemas.openxmlformats.org/officeDocument/2006/relationships/notesSlide" Target="../notesSlides/notesSlide41.xml"/><Relationship Id="rId4" Type="http://schemas.openxmlformats.org/officeDocument/2006/relationships/slideLayout" Target="../slideLayouts/slideLayout12.xml"/></Relationships>
</file>

<file path=ppt/slides/_rels/slide24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58.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59.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87.xml"/></Relationships>
</file>

<file path=ppt/slides/_rels/slide25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60.xml"/></Relationships>
</file>

<file path=ppt/slides/_rels/slide251.xml.rels><?xml version="1.0" encoding="UTF-8" standalone="yes"?>
<Relationships xmlns="http://schemas.openxmlformats.org/package/2006/relationships"><Relationship Id="rId3" Type="http://schemas.openxmlformats.org/officeDocument/2006/relationships/tags" Target="../tags/tag363.xml"/><Relationship Id="rId2" Type="http://schemas.openxmlformats.org/officeDocument/2006/relationships/tags" Target="../tags/tag362.xml"/><Relationship Id="rId1" Type="http://schemas.openxmlformats.org/officeDocument/2006/relationships/tags" Target="../tags/tag361.xml"/><Relationship Id="rId5" Type="http://schemas.openxmlformats.org/officeDocument/2006/relationships/notesSlide" Target="../notesSlides/notesSlide42.xml"/><Relationship Id="rId4" Type="http://schemas.openxmlformats.org/officeDocument/2006/relationships/slideLayout" Target="../slideLayouts/slideLayout12.xml"/></Relationships>
</file>

<file path=ppt/slides/_rels/slide252.xml.rels><?xml version="1.0" encoding="UTF-8" standalone="yes"?>
<Relationships xmlns="http://schemas.openxmlformats.org/package/2006/relationships"><Relationship Id="rId3" Type="http://schemas.openxmlformats.org/officeDocument/2006/relationships/tags" Target="../tags/tag366.xml"/><Relationship Id="rId2" Type="http://schemas.openxmlformats.org/officeDocument/2006/relationships/tags" Target="../tags/tag365.xml"/><Relationship Id="rId1" Type="http://schemas.openxmlformats.org/officeDocument/2006/relationships/tags" Target="../tags/tag364.xml"/><Relationship Id="rId5" Type="http://schemas.openxmlformats.org/officeDocument/2006/relationships/notesSlide" Target="../notesSlides/notesSlide43.xml"/><Relationship Id="rId4" Type="http://schemas.openxmlformats.org/officeDocument/2006/relationships/slideLayout" Target="../slideLayouts/slideLayout12.xml"/></Relationships>
</file>

<file path=ppt/slides/_rels/slide25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6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68.xml"/></Relationships>
</file>

<file path=ppt/slides/_rels/slide25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69.xml"/></Relationships>
</file>

<file path=ppt/slides/_rels/slide25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70.xml"/></Relationships>
</file>

<file path=ppt/slides/_rels/slide25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71.xml"/></Relationships>
</file>

<file path=ppt/slides/_rels/slide25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7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88.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73.xml"/></Relationships>
</file>

<file path=ppt/slides/_rels/slide26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74.xml"/></Relationships>
</file>

<file path=ppt/slides/_rels/slide263.xml.rels><?xml version="1.0" encoding="UTF-8" standalone="yes"?>
<Relationships xmlns="http://schemas.openxmlformats.org/package/2006/relationships"><Relationship Id="rId3" Type="http://schemas.openxmlformats.org/officeDocument/2006/relationships/tags" Target="../tags/tag377.xml"/><Relationship Id="rId2" Type="http://schemas.openxmlformats.org/officeDocument/2006/relationships/tags" Target="../tags/tag376.xml"/><Relationship Id="rId1" Type="http://schemas.openxmlformats.org/officeDocument/2006/relationships/tags" Target="../tags/tag375.xml"/><Relationship Id="rId5" Type="http://schemas.openxmlformats.org/officeDocument/2006/relationships/notesSlide" Target="../notesSlides/notesSlide44.xml"/><Relationship Id="rId4" Type="http://schemas.openxmlformats.org/officeDocument/2006/relationships/slideLayout" Target="../slideLayouts/slideLayout12.xml"/></Relationships>
</file>

<file path=ppt/slides/_rels/slide264.xml.rels><?xml version="1.0" encoding="UTF-8" standalone="yes"?>
<Relationships xmlns="http://schemas.openxmlformats.org/package/2006/relationships"><Relationship Id="rId3" Type="http://schemas.openxmlformats.org/officeDocument/2006/relationships/tags" Target="../tags/tag380.xml"/><Relationship Id="rId2" Type="http://schemas.openxmlformats.org/officeDocument/2006/relationships/tags" Target="../tags/tag379.xml"/><Relationship Id="rId1" Type="http://schemas.openxmlformats.org/officeDocument/2006/relationships/tags" Target="../tags/tag378.xml"/><Relationship Id="rId5" Type="http://schemas.openxmlformats.org/officeDocument/2006/relationships/notesSlide" Target="../notesSlides/notesSlide45.xml"/><Relationship Id="rId4" Type="http://schemas.openxmlformats.org/officeDocument/2006/relationships/slideLayout" Target="../slideLayouts/slideLayout12.xml"/></Relationships>
</file>

<file path=ppt/slides/_rels/slide26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81.xml"/></Relationships>
</file>

<file path=ppt/slides/_rels/slide26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383.xml"/><Relationship Id="rId1" Type="http://schemas.openxmlformats.org/officeDocument/2006/relationships/tags" Target="../tags/tag382.xml"/></Relationships>
</file>

<file path=ppt/slides/_rels/slide267.xml.rels><?xml version="1.0" encoding="UTF-8" standalone="yes"?>
<Relationships xmlns="http://schemas.openxmlformats.org/package/2006/relationships"><Relationship Id="rId3" Type="http://schemas.openxmlformats.org/officeDocument/2006/relationships/tags" Target="../tags/tag386.xml"/><Relationship Id="rId2" Type="http://schemas.openxmlformats.org/officeDocument/2006/relationships/tags" Target="../tags/tag385.xml"/><Relationship Id="rId1" Type="http://schemas.openxmlformats.org/officeDocument/2006/relationships/tags" Target="../tags/tag384.xml"/><Relationship Id="rId5" Type="http://schemas.openxmlformats.org/officeDocument/2006/relationships/slideLayout" Target="../slideLayouts/slideLayout12.xml"/><Relationship Id="rId4" Type="http://schemas.openxmlformats.org/officeDocument/2006/relationships/tags" Target="../tags/tag38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8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89.xml"/></Relationships>
</file>

<file path=ppt/slides/_rels/slide27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90.xml"/></Relationships>
</file>

<file path=ppt/slides/_rels/slide27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91.xml"/></Relationships>
</file>

<file path=ppt/slides/_rels/slide273.xml.rels><?xml version="1.0" encoding="UTF-8" standalone="yes"?>
<Relationships xmlns="http://schemas.openxmlformats.org/package/2006/relationships"><Relationship Id="rId3" Type="http://schemas.openxmlformats.org/officeDocument/2006/relationships/tags" Target="../tags/tag394.xml"/><Relationship Id="rId2" Type="http://schemas.openxmlformats.org/officeDocument/2006/relationships/tags" Target="../tags/tag393.xml"/><Relationship Id="rId1" Type="http://schemas.openxmlformats.org/officeDocument/2006/relationships/tags" Target="../tags/tag392.xml"/><Relationship Id="rId6" Type="http://schemas.openxmlformats.org/officeDocument/2006/relationships/image" Target="../media/image6.png"/><Relationship Id="rId5" Type="http://schemas.openxmlformats.org/officeDocument/2006/relationships/notesSlide" Target="../notesSlides/notesSlide46.xml"/><Relationship Id="rId4" Type="http://schemas.openxmlformats.org/officeDocument/2006/relationships/slideLayout" Target="../slideLayouts/slideLayout12.xml"/></Relationships>
</file>

<file path=ppt/slides/_rels/slide274.xml.rels><?xml version="1.0" encoding="UTF-8" standalone="yes"?>
<Relationships xmlns="http://schemas.openxmlformats.org/package/2006/relationships"><Relationship Id="rId3" Type="http://schemas.openxmlformats.org/officeDocument/2006/relationships/tags" Target="../tags/tag397.xml"/><Relationship Id="rId2" Type="http://schemas.openxmlformats.org/officeDocument/2006/relationships/tags" Target="../tags/tag396.xml"/><Relationship Id="rId1" Type="http://schemas.openxmlformats.org/officeDocument/2006/relationships/tags" Target="../tags/tag395.xml"/><Relationship Id="rId6" Type="http://schemas.openxmlformats.org/officeDocument/2006/relationships/image" Target="../media/image7.png"/><Relationship Id="rId5" Type="http://schemas.openxmlformats.org/officeDocument/2006/relationships/notesSlide" Target="../notesSlides/notesSlide47.xml"/><Relationship Id="rId4" Type="http://schemas.openxmlformats.org/officeDocument/2006/relationships/slideLayout" Target="../slideLayouts/slideLayout12.xml"/></Relationships>
</file>

<file path=ppt/slides/_rels/slide27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98.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99.xml"/></Relationships>
</file>

<file path=ppt/slides/_rels/slide27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00.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89.xml"/></Relationships>
</file>

<file path=ppt/slides/_rels/slide28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01.xml"/></Relationships>
</file>

<file path=ppt/slides/_rels/slide28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02.xml"/></Relationships>
</file>

<file path=ppt/slides/_rels/slide28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03.xml"/></Relationships>
</file>

<file path=ppt/slides/_rels/slide28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04.xml"/></Relationships>
</file>

<file path=ppt/slides/_rels/slide28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05.xml"/></Relationships>
</file>

<file path=ppt/slides/_rels/slide28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06.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07.xml"/></Relationships>
</file>

<file path=ppt/slides/_rels/slide288.xml.rels><?xml version="1.0" encoding="UTF-8" standalone="yes"?>
<Relationships xmlns="http://schemas.openxmlformats.org/package/2006/relationships"><Relationship Id="rId3" Type="http://schemas.openxmlformats.org/officeDocument/2006/relationships/tags" Target="../tags/tag410.xml"/><Relationship Id="rId2" Type="http://schemas.openxmlformats.org/officeDocument/2006/relationships/tags" Target="../tags/tag409.xml"/><Relationship Id="rId1" Type="http://schemas.openxmlformats.org/officeDocument/2006/relationships/tags" Target="../tags/tag408.xml"/><Relationship Id="rId6" Type="http://schemas.openxmlformats.org/officeDocument/2006/relationships/image" Target="../media/image2.png"/><Relationship Id="rId5" Type="http://schemas.openxmlformats.org/officeDocument/2006/relationships/notesSlide" Target="../notesSlides/notesSlide48.xml"/><Relationship Id="rId4" Type="http://schemas.openxmlformats.org/officeDocument/2006/relationships/slideLayout" Target="../slideLayouts/slideLayout12.xml"/></Relationships>
</file>

<file path=ppt/slides/_rels/slide28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11.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9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12.xml"/></Relationships>
</file>

<file path=ppt/slides/_rels/slide29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13.xml"/></Relationships>
</file>

<file path=ppt/slides/_rels/slide29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14.xml"/></Relationships>
</file>

<file path=ppt/slides/_rels/slide29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15.xml"/></Relationships>
</file>

<file path=ppt/slides/_rels/slide29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16.xml"/></Relationships>
</file>

<file path=ppt/slides/_rels/slide29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17.xml"/></Relationships>
</file>

<file path=ppt/slides/_rels/slide29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18.xml"/></Relationships>
</file>

<file path=ppt/slides/_rels/slide29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19.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90.xml"/><Relationship Id="rId4" Type="http://schemas.openxmlformats.org/officeDocument/2006/relationships/image" Target="../media/image4.png"/></Relationships>
</file>

<file path=ppt/slides/_rels/slide30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21.xml"/></Relationships>
</file>

<file path=ppt/slides/_rels/slide30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22.xml"/></Relationships>
</file>

<file path=ppt/slides/_rels/slide30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23.xml"/></Relationships>
</file>

<file path=ppt/slides/_rels/slide30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24.xml"/></Relationships>
</file>

<file path=ppt/slides/_rels/slide30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25.xml"/></Relationships>
</file>

<file path=ppt/slides/_rels/slide30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26.xml"/></Relationships>
</file>

<file path=ppt/slides/_rels/slide30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27.xml"/></Relationships>
</file>

<file path=ppt/slides/_rels/slide30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28.xml"/></Relationships>
</file>

<file path=ppt/slides/_rels/slide30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29.xml"/></Relationships>
</file>

<file path=ppt/slides/_rels/slide30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30.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1.xml"/></Relationships>
</file>

<file path=ppt/slides/_rels/slide3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31.xml"/></Relationships>
</file>

<file path=ppt/slides/_rels/slide3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32.xml"/></Relationships>
</file>

<file path=ppt/slides/_rels/slide3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33.xml"/></Relationships>
</file>

<file path=ppt/slides/_rels/slide31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34.xml"/></Relationships>
</file>

<file path=ppt/slides/_rels/slide3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35.xml"/></Relationships>
</file>

<file path=ppt/slides/_rels/slide3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36.xml"/></Relationships>
</file>

<file path=ppt/slides/_rels/slide3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37.xml"/></Relationships>
</file>

<file path=ppt/slides/_rels/slide3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38.xml"/></Relationships>
</file>

<file path=ppt/slides/_rels/slide3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39.xml"/></Relationships>
</file>

<file path=ppt/slides/_rels/slide3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40.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2.xml"/></Relationships>
</file>

<file path=ppt/slides/_rels/slide3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41.xml"/></Relationships>
</file>

<file path=ppt/slides/_rels/slide32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42.xml"/></Relationships>
</file>

<file path=ppt/slides/_rels/slide32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43.xml"/></Relationships>
</file>

<file path=ppt/slides/_rels/slide32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44.xml"/></Relationships>
</file>

<file path=ppt/slides/_rels/slide32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45.xml"/></Relationships>
</file>

<file path=ppt/slides/_rels/slide32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46.xml"/></Relationships>
</file>

<file path=ppt/slides/_rels/slide32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47.xml"/></Relationships>
</file>

<file path=ppt/slides/_rels/slide32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48.xml"/></Relationships>
</file>

<file path=ppt/slides/_rels/slide32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49.xml"/></Relationships>
</file>

<file path=ppt/slides/_rels/slide32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50.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93.xml"/></Relationships>
</file>

<file path=ppt/slides/_rels/slide33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51.xml"/></Relationships>
</file>

<file path=ppt/slides/_rels/slide33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52.xml"/></Relationships>
</file>

<file path=ppt/slides/_rels/slide33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53.xml"/></Relationships>
</file>

<file path=ppt/slides/_rels/slide33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54.xml"/></Relationships>
</file>

<file path=ppt/slides/_rels/slide33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55.xml"/></Relationships>
</file>

<file path=ppt/slides/_rels/slide33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56.xml"/></Relationships>
</file>

<file path=ppt/slides/_rels/slide33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57.xml"/></Relationships>
</file>

<file path=ppt/slides/_rels/slide33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58.xml"/></Relationships>
</file>

<file path=ppt/slides/_rels/slide33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59.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95.xml"/><Relationship Id="rId1" Type="http://schemas.openxmlformats.org/officeDocument/2006/relationships/tags" Target="../tags/tag94.xml"/><Relationship Id="rId4" Type="http://schemas.openxmlformats.org/officeDocument/2006/relationships/notesSlide" Target="../notesSlides/notesSlide5.xml"/></Relationships>
</file>

<file path=ppt/slides/_rels/slide34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60.xml"/></Relationships>
</file>

<file path=ppt/slides/_rels/slide34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61.xml"/></Relationships>
</file>

<file path=ppt/slides/_rels/slide34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62.xml"/></Relationships>
</file>

<file path=ppt/slides/_rels/slide34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63.xml"/></Relationships>
</file>

<file path=ppt/slides/_rels/slide344.xml.rels><?xml version="1.0" encoding="UTF-8" standalone="yes"?>
<Relationships xmlns="http://schemas.openxmlformats.org/package/2006/relationships"><Relationship Id="rId3" Type="http://schemas.openxmlformats.org/officeDocument/2006/relationships/tags" Target="../tags/tag466.xml"/><Relationship Id="rId2" Type="http://schemas.openxmlformats.org/officeDocument/2006/relationships/tags" Target="../tags/tag465.xml"/><Relationship Id="rId1" Type="http://schemas.openxmlformats.org/officeDocument/2006/relationships/tags" Target="../tags/tag464.xml"/><Relationship Id="rId6" Type="http://schemas.openxmlformats.org/officeDocument/2006/relationships/image" Target="../media/image3.png"/><Relationship Id="rId5" Type="http://schemas.openxmlformats.org/officeDocument/2006/relationships/notesSlide" Target="../notesSlides/notesSlide49.xml"/><Relationship Id="rId4" Type="http://schemas.openxmlformats.org/officeDocument/2006/relationships/slideLayout" Target="../slideLayouts/slideLayout12.xml"/></Relationships>
</file>

<file path=ppt/slides/_rels/slide345.xml.rels><?xml version="1.0" encoding="UTF-8" standalone="yes"?>
<Relationships xmlns="http://schemas.openxmlformats.org/package/2006/relationships"><Relationship Id="rId3" Type="http://schemas.openxmlformats.org/officeDocument/2006/relationships/tags" Target="../tags/tag469.xml"/><Relationship Id="rId2" Type="http://schemas.openxmlformats.org/officeDocument/2006/relationships/tags" Target="../tags/tag468.xml"/><Relationship Id="rId1" Type="http://schemas.openxmlformats.org/officeDocument/2006/relationships/tags" Target="../tags/tag467.xml"/><Relationship Id="rId6" Type="http://schemas.openxmlformats.org/officeDocument/2006/relationships/image" Target="../media/image4.png"/><Relationship Id="rId5" Type="http://schemas.openxmlformats.org/officeDocument/2006/relationships/notesSlide" Target="../notesSlides/notesSlide50.xml"/><Relationship Id="rId4" Type="http://schemas.openxmlformats.org/officeDocument/2006/relationships/slideLayout" Target="../slideLayouts/slideLayout12.xml"/></Relationships>
</file>

<file path=ppt/slides/_rels/slide346.xml.rels><?xml version="1.0" encoding="UTF-8" standalone="yes"?>
<Relationships xmlns="http://schemas.openxmlformats.org/package/2006/relationships"><Relationship Id="rId3" Type="http://schemas.openxmlformats.org/officeDocument/2006/relationships/tags" Target="../tags/tag472.xml"/><Relationship Id="rId2" Type="http://schemas.openxmlformats.org/officeDocument/2006/relationships/tags" Target="../tags/tag471.xml"/><Relationship Id="rId1" Type="http://schemas.openxmlformats.org/officeDocument/2006/relationships/tags" Target="../tags/tag470.xml"/><Relationship Id="rId5" Type="http://schemas.openxmlformats.org/officeDocument/2006/relationships/notesSlide" Target="../notesSlides/notesSlide51.xml"/><Relationship Id="rId4" Type="http://schemas.openxmlformats.org/officeDocument/2006/relationships/slideLayout" Target="../slideLayouts/slideLayout12.xml"/></Relationships>
</file>

<file path=ppt/slides/_rels/slide347.xml.rels><?xml version="1.0" encoding="UTF-8" standalone="yes"?>
<Relationships xmlns="http://schemas.openxmlformats.org/package/2006/relationships"><Relationship Id="rId3" Type="http://schemas.openxmlformats.org/officeDocument/2006/relationships/tags" Target="../tags/tag475.xml"/><Relationship Id="rId2" Type="http://schemas.openxmlformats.org/officeDocument/2006/relationships/tags" Target="../tags/tag474.xml"/><Relationship Id="rId1" Type="http://schemas.openxmlformats.org/officeDocument/2006/relationships/tags" Target="../tags/tag473.xml"/><Relationship Id="rId5" Type="http://schemas.openxmlformats.org/officeDocument/2006/relationships/notesSlide" Target="../notesSlides/notesSlide52.xml"/><Relationship Id="rId4" Type="http://schemas.openxmlformats.org/officeDocument/2006/relationships/slideLayout" Target="../slideLayouts/slideLayout12.xml"/></Relationships>
</file>

<file path=ppt/slides/_rels/slide348.xml.rels><?xml version="1.0" encoding="UTF-8" standalone="yes"?>
<Relationships xmlns="http://schemas.openxmlformats.org/package/2006/relationships"><Relationship Id="rId3" Type="http://schemas.openxmlformats.org/officeDocument/2006/relationships/tags" Target="../tags/tag478.xml"/><Relationship Id="rId2" Type="http://schemas.openxmlformats.org/officeDocument/2006/relationships/tags" Target="../tags/tag477.xml"/><Relationship Id="rId1" Type="http://schemas.openxmlformats.org/officeDocument/2006/relationships/tags" Target="../tags/tag476.xml"/><Relationship Id="rId6" Type="http://schemas.openxmlformats.org/officeDocument/2006/relationships/image" Target="../media/image5.png"/><Relationship Id="rId5" Type="http://schemas.openxmlformats.org/officeDocument/2006/relationships/notesSlide" Target="../notesSlides/notesSlide53.xml"/><Relationship Id="rId4" Type="http://schemas.openxmlformats.org/officeDocument/2006/relationships/slideLayout" Target="../slideLayouts/slideLayout12.xml"/></Relationships>
</file>

<file path=ppt/slides/_rels/slide34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79.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tags" Target="../tags/tag96.xml"/><Relationship Id="rId4" Type="http://schemas.openxmlformats.org/officeDocument/2006/relationships/image" Target="../media/image5.png"/></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80.xml"/></Relationships>
</file>

<file path=ppt/slides/_rels/slide35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81.xml"/></Relationships>
</file>

<file path=ppt/slides/_rels/slide353.xml.rels><?xml version="1.0" encoding="UTF-8" standalone="yes"?>
<Relationships xmlns="http://schemas.openxmlformats.org/package/2006/relationships"><Relationship Id="rId3" Type="http://schemas.openxmlformats.org/officeDocument/2006/relationships/tags" Target="../tags/tag484.xml"/><Relationship Id="rId2" Type="http://schemas.openxmlformats.org/officeDocument/2006/relationships/tags" Target="../tags/tag483.xml"/><Relationship Id="rId1" Type="http://schemas.openxmlformats.org/officeDocument/2006/relationships/tags" Target="../tags/tag482.xml"/><Relationship Id="rId5" Type="http://schemas.openxmlformats.org/officeDocument/2006/relationships/notesSlide" Target="../notesSlides/notesSlide54.xml"/><Relationship Id="rId4" Type="http://schemas.openxmlformats.org/officeDocument/2006/relationships/slideLayout" Target="../slideLayouts/slideLayout12.xml"/></Relationships>
</file>

<file path=ppt/slides/_rels/slide354.xml.rels><?xml version="1.0" encoding="UTF-8" standalone="yes"?>
<Relationships xmlns="http://schemas.openxmlformats.org/package/2006/relationships"><Relationship Id="rId3" Type="http://schemas.openxmlformats.org/officeDocument/2006/relationships/tags" Target="../tags/tag487.xml"/><Relationship Id="rId2" Type="http://schemas.openxmlformats.org/officeDocument/2006/relationships/tags" Target="../tags/tag486.xml"/><Relationship Id="rId1" Type="http://schemas.openxmlformats.org/officeDocument/2006/relationships/tags" Target="../tags/tag485.xml"/><Relationship Id="rId5" Type="http://schemas.openxmlformats.org/officeDocument/2006/relationships/notesSlide" Target="../notesSlides/notesSlide55.xml"/><Relationship Id="rId4" Type="http://schemas.openxmlformats.org/officeDocument/2006/relationships/slideLayout" Target="../slideLayouts/slideLayout12.xml"/></Relationships>
</file>

<file path=ppt/slides/_rels/slide35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88.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89.xml"/></Relationships>
</file>

<file path=ppt/slides/_rels/slide35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90.xml"/></Relationships>
</file>

<file path=ppt/slides/_rels/slide35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9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92.xml"/></Relationships>
</file>

<file path=ppt/slides/_rels/slide36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93.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94.xml"/></Relationships>
</file>

<file path=ppt/slides/_rels/slide36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95.xml"/></Relationships>
</file>

<file path=ppt/slides/_rels/slide365.xml.rels><?xml version="1.0" encoding="UTF-8" standalone="yes"?>
<Relationships xmlns="http://schemas.openxmlformats.org/package/2006/relationships"><Relationship Id="rId3" Type="http://schemas.openxmlformats.org/officeDocument/2006/relationships/tags" Target="../tags/tag498.xml"/><Relationship Id="rId2" Type="http://schemas.openxmlformats.org/officeDocument/2006/relationships/tags" Target="../tags/tag497.xml"/><Relationship Id="rId1" Type="http://schemas.openxmlformats.org/officeDocument/2006/relationships/tags" Target="../tags/tag496.xml"/><Relationship Id="rId5" Type="http://schemas.openxmlformats.org/officeDocument/2006/relationships/notesSlide" Target="../notesSlides/notesSlide56.xml"/><Relationship Id="rId4" Type="http://schemas.openxmlformats.org/officeDocument/2006/relationships/slideLayout" Target="../slideLayouts/slideLayout12.xml"/></Relationships>
</file>

<file path=ppt/slides/_rels/slide366.xml.rels><?xml version="1.0" encoding="UTF-8" standalone="yes"?>
<Relationships xmlns="http://schemas.openxmlformats.org/package/2006/relationships"><Relationship Id="rId3" Type="http://schemas.openxmlformats.org/officeDocument/2006/relationships/tags" Target="../tags/tag501.xml"/><Relationship Id="rId2" Type="http://schemas.openxmlformats.org/officeDocument/2006/relationships/tags" Target="../tags/tag500.xml"/><Relationship Id="rId1" Type="http://schemas.openxmlformats.org/officeDocument/2006/relationships/tags" Target="../tags/tag499.xml"/><Relationship Id="rId5" Type="http://schemas.openxmlformats.org/officeDocument/2006/relationships/notesSlide" Target="../notesSlides/notesSlide57.xml"/><Relationship Id="rId4" Type="http://schemas.openxmlformats.org/officeDocument/2006/relationships/slideLayout" Target="../slideLayouts/slideLayout12.xml"/></Relationships>
</file>

<file path=ppt/slides/_rels/slide36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02.xml"/></Relationships>
</file>

<file path=ppt/slides/_rels/slide36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504.xml"/><Relationship Id="rId1" Type="http://schemas.openxmlformats.org/officeDocument/2006/relationships/tags" Target="../tags/tag503.xml"/></Relationships>
</file>

<file path=ppt/slides/_rels/slide369.xml.rels><?xml version="1.0" encoding="UTF-8" standalone="yes"?>
<Relationships xmlns="http://schemas.openxmlformats.org/package/2006/relationships"><Relationship Id="rId3" Type="http://schemas.openxmlformats.org/officeDocument/2006/relationships/tags" Target="../tags/tag507.xml"/><Relationship Id="rId2" Type="http://schemas.openxmlformats.org/officeDocument/2006/relationships/tags" Target="../tags/tag506.xml"/><Relationship Id="rId1" Type="http://schemas.openxmlformats.org/officeDocument/2006/relationships/tags" Target="../tags/tag505.xml"/><Relationship Id="rId5" Type="http://schemas.openxmlformats.org/officeDocument/2006/relationships/slideLayout" Target="../slideLayouts/slideLayout12.xml"/><Relationship Id="rId4" Type="http://schemas.openxmlformats.org/officeDocument/2006/relationships/tags" Target="../tags/tag508.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09.xml"/></Relationships>
</file>

<file path=ppt/slides/_rels/slide37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10.xml"/></Relationships>
</file>

<file path=ppt/slides/_rels/slide37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11.xml"/></Relationships>
</file>

<file path=ppt/slides/_rels/slide37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12.xml"/></Relationships>
</file>

<file path=ppt/slides/_rels/slide375.xml.rels><?xml version="1.0" encoding="UTF-8" standalone="yes"?>
<Relationships xmlns="http://schemas.openxmlformats.org/package/2006/relationships"><Relationship Id="rId3" Type="http://schemas.openxmlformats.org/officeDocument/2006/relationships/tags" Target="../tags/tag515.xml"/><Relationship Id="rId2" Type="http://schemas.openxmlformats.org/officeDocument/2006/relationships/tags" Target="../tags/tag514.xml"/><Relationship Id="rId1" Type="http://schemas.openxmlformats.org/officeDocument/2006/relationships/tags" Target="../tags/tag513.xml"/><Relationship Id="rId6" Type="http://schemas.openxmlformats.org/officeDocument/2006/relationships/image" Target="../media/image6.png"/><Relationship Id="rId5" Type="http://schemas.openxmlformats.org/officeDocument/2006/relationships/notesSlide" Target="../notesSlides/notesSlide58.xml"/><Relationship Id="rId4" Type="http://schemas.openxmlformats.org/officeDocument/2006/relationships/slideLayout" Target="../slideLayouts/slideLayout12.xml"/></Relationships>
</file>

<file path=ppt/slides/_rels/slide376.xml.rels><?xml version="1.0" encoding="UTF-8" standalone="yes"?>
<Relationships xmlns="http://schemas.openxmlformats.org/package/2006/relationships"><Relationship Id="rId3" Type="http://schemas.openxmlformats.org/officeDocument/2006/relationships/tags" Target="../tags/tag518.xml"/><Relationship Id="rId2" Type="http://schemas.openxmlformats.org/officeDocument/2006/relationships/tags" Target="../tags/tag517.xml"/><Relationship Id="rId1" Type="http://schemas.openxmlformats.org/officeDocument/2006/relationships/tags" Target="../tags/tag516.xml"/><Relationship Id="rId6" Type="http://schemas.openxmlformats.org/officeDocument/2006/relationships/image" Target="../media/image7.png"/><Relationship Id="rId5" Type="http://schemas.openxmlformats.org/officeDocument/2006/relationships/notesSlide" Target="../notesSlides/notesSlide59.xml"/><Relationship Id="rId4" Type="http://schemas.openxmlformats.org/officeDocument/2006/relationships/slideLayout" Target="../slideLayouts/slideLayout12.xml"/></Relationships>
</file>

<file path=ppt/slides/_rels/slide37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19.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2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38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21.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22.xml"/></Relationships>
</file>

<file path=ppt/slides/_rels/slide38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23.xml"/></Relationships>
</file>

<file path=ppt/slides/_rels/slide38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24.xml"/></Relationships>
</file>

<file path=ppt/slides/_rels/slide38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25.xml"/></Relationships>
</file>

<file path=ppt/slides/_rels/slide38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26.xml"/></Relationships>
</file>

<file path=ppt/slides/_rels/slide38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2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2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39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29.xml"/></Relationships>
</file>

<file path=ppt/slides/_rels/slide39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30.xml"/></Relationships>
</file>

<file path=ppt/slides/_rels/slide392.xml.rels><?xml version="1.0" encoding="UTF-8" standalone="yes"?>
<Relationships xmlns="http://schemas.openxmlformats.org/package/2006/relationships"><Relationship Id="rId3" Type="http://schemas.openxmlformats.org/officeDocument/2006/relationships/tags" Target="../tags/tag533.xml"/><Relationship Id="rId2" Type="http://schemas.openxmlformats.org/officeDocument/2006/relationships/tags" Target="../tags/tag532.xml"/><Relationship Id="rId1" Type="http://schemas.openxmlformats.org/officeDocument/2006/relationships/tags" Target="../tags/tag531.xml"/><Relationship Id="rId6" Type="http://schemas.openxmlformats.org/officeDocument/2006/relationships/image" Target="../media/image2.png"/><Relationship Id="rId5" Type="http://schemas.openxmlformats.org/officeDocument/2006/relationships/notesSlide" Target="../notesSlides/notesSlide60.xml"/><Relationship Id="rId4" Type="http://schemas.openxmlformats.org/officeDocument/2006/relationships/slideLayout" Target="../slideLayouts/slideLayout12.xml"/></Relationships>
</file>

<file path=ppt/slides/_rels/slide39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34.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35.xml"/></Relationships>
</file>

<file path=ppt/slides/_rels/slide39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36.xml"/></Relationships>
</file>

<file path=ppt/slides/_rels/slide39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3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38.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39.xml"/></Relationships>
</file>

<file path=ppt/slides/_rels/slide40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40.xml"/></Relationships>
</file>

<file path=ppt/slides/_rels/slide402.xml.rels><?xml version="1.0" encoding="UTF-8" standalone="yes"?>
<Relationships xmlns="http://schemas.openxmlformats.org/package/2006/relationships"><Relationship Id="rId3" Type="http://schemas.openxmlformats.org/officeDocument/2006/relationships/tags" Target="../tags/tag543.xml"/><Relationship Id="rId2" Type="http://schemas.openxmlformats.org/officeDocument/2006/relationships/tags" Target="../tags/tag542.xml"/><Relationship Id="rId1" Type="http://schemas.openxmlformats.org/officeDocument/2006/relationships/tags" Target="../tags/tag541.xml"/><Relationship Id="rId6" Type="http://schemas.openxmlformats.org/officeDocument/2006/relationships/image" Target="../media/image3.png"/><Relationship Id="rId5" Type="http://schemas.openxmlformats.org/officeDocument/2006/relationships/notesSlide" Target="../notesSlides/notesSlide61.xml"/><Relationship Id="rId4" Type="http://schemas.openxmlformats.org/officeDocument/2006/relationships/slideLayout" Target="../slideLayouts/slideLayout12.xml"/></Relationships>
</file>

<file path=ppt/slides/_rels/slide403.xml.rels><?xml version="1.0" encoding="UTF-8" standalone="yes"?>
<Relationships xmlns="http://schemas.openxmlformats.org/package/2006/relationships"><Relationship Id="rId3" Type="http://schemas.openxmlformats.org/officeDocument/2006/relationships/tags" Target="../tags/tag546.xml"/><Relationship Id="rId2" Type="http://schemas.openxmlformats.org/officeDocument/2006/relationships/tags" Target="../tags/tag545.xml"/><Relationship Id="rId1" Type="http://schemas.openxmlformats.org/officeDocument/2006/relationships/tags" Target="../tags/tag544.xml"/><Relationship Id="rId6" Type="http://schemas.openxmlformats.org/officeDocument/2006/relationships/image" Target="../media/image4.png"/><Relationship Id="rId5" Type="http://schemas.openxmlformats.org/officeDocument/2006/relationships/notesSlide" Target="../notesSlides/notesSlide62.xml"/><Relationship Id="rId4" Type="http://schemas.openxmlformats.org/officeDocument/2006/relationships/slideLayout" Target="../slideLayouts/slideLayout12.xml"/></Relationships>
</file>

<file path=ppt/slides/_rels/slide404.xml.rels><?xml version="1.0" encoding="UTF-8" standalone="yes"?>
<Relationships xmlns="http://schemas.openxmlformats.org/package/2006/relationships"><Relationship Id="rId3" Type="http://schemas.openxmlformats.org/officeDocument/2006/relationships/tags" Target="../tags/tag549.xml"/><Relationship Id="rId2" Type="http://schemas.openxmlformats.org/officeDocument/2006/relationships/tags" Target="../tags/tag548.xml"/><Relationship Id="rId1" Type="http://schemas.openxmlformats.org/officeDocument/2006/relationships/tags" Target="../tags/tag547.xml"/><Relationship Id="rId5" Type="http://schemas.openxmlformats.org/officeDocument/2006/relationships/notesSlide" Target="../notesSlides/notesSlide63.xml"/><Relationship Id="rId4" Type="http://schemas.openxmlformats.org/officeDocument/2006/relationships/slideLayout" Target="../slideLayouts/slideLayout12.xml"/></Relationships>
</file>

<file path=ppt/slides/_rels/slide405.xml.rels><?xml version="1.0" encoding="UTF-8" standalone="yes"?>
<Relationships xmlns="http://schemas.openxmlformats.org/package/2006/relationships"><Relationship Id="rId3" Type="http://schemas.openxmlformats.org/officeDocument/2006/relationships/tags" Target="../tags/tag552.xml"/><Relationship Id="rId2" Type="http://schemas.openxmlformats.org/officeDocument/2006/relationships/tags" Target="../tags/tag551.xml"/><Relationship Id="rId1" Type="http://schemas.openxmlformats.org/officeDocument/2006/relationships/tags" Target="../tags/tag550.xml"/><Relationship Id="rId5" Type="http://schemas.openxmlformats.org/officeDocument/2006/relationships/notesSlide" Target="../notesSlides/notesSlide64.xml"/><Relationship Id="rId4" Type="http://schemas.openxmlformats.org/officeDocument/2006/relationships/slideLayout" Target="../slideLayouts/slideLayout12.xml"/></Relationships>
</file>

<file path=ppt/slides/_rels/slide406.xml.rels><?xml version="1.0" encoding="UTF-8" standalone="yes"?>
<Relationships xmlns="http://schemas.openxmlformats.org/package/2006/relationships"><Relationship Id="rId3" Type="http://schemas.openxmlformats.org/officeDocument/2006/relationships/tags" Target="../tags/tag555.xml"/><Relationship Id="rId2" Type="http://schemas.openxmlformats.org/officeDocument/2006/relationships/tags" Target="../tags/tag554.xml"/><Relationship Id="rId1" Type="http://schemas.openxmlformats.org/officeDocument/2006/relationships/tags" Target="../tags/tag553.xml"/><Relationship Id="rId6" Type="http://schemas.openxmlformats.org/officeDocument/2006/relationships/image" Target="../media/image5.png"/><Relationship Id="rId5" Type="http://schemas.openxmlformats.org/officeDocument/2006/relationships/notesSlide" Target="../notesSlides/notesSlide65.xml"/><Relationship Id="rId4" Type="http://schemas.openxmlformats.org/officeDocument/2006/relationships/slideLayout" Target="../slideLayouts/slideLayout12.xml"/></Relationships>
</file>

<file path=ppt/slides/_rels/slide40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56.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57.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8.xml"/></Relationships>
</file>

<file path=ppt/slides/_rels/slide4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58.xml"/></Relationships>
</file>

<file path=ppt/slides/_rels/slide411.xml.rels><?xml version="1.0" encoding="UTF-8" standalone="yes"?>
<Relationships xmlns="http://schemas.openxmlformats.org/package/2006/relationships"><Relationship Id="rId3" Type="http://schemas.openxmlformats.org/officeDocument/2006/relationships/tags" Target="../tags/tag561.xml"/><Relationship Id="rId2" Type="http://schemas.openxmlformats.org/officeDocument/2006/relationships/tags" Target="../tags/tag560.xml"/><Relationship Id="rId1" Type="http://schemas.openxmlformats.org/officeDocument/2006/relationships/tags" Target="../tags/tag559.xml"/><Relationship Id="rId5" Type="http://schemas.openxmlformats.org/officeDocument/2006/relationships/notesSlide" Target="../notesSlides/notesSlide66.xml"/><Relationship Id="rId4" Type="http://schemas.openxmlformats.org/officeDocument/2006/relationships/slideLayout" Target="../slideLayouts/slideLayout12.xml"/></Relationships>
</file>

<file path=ppt/slides/_rels/slide412.xml.rels><?xml version="1.0" encoding="UTF-8" standalone="yes"?>
<Relationships xmlns="http://schemas.openxmlformats.org/package/2006/relationships"><Relationship Id="rId3" Type="http://schemas.openxmlformats.org/officeDocument/2006/relationships/tags" Target="../tags/tag564.xml"/><Relationship Id="rId2" Type="http://schemas.openxmlformats.org/officeDocument/2006/relationships/tags" Target="../tags/tag563.xml"/><Relationship Id="rId1" Type="http://schemas.openxmlformats.org/officeDocument/2006/relationships/tags" Target="../tags/tag562.xml"/><Relationship Id="rId5" Type="http://schemas.openxmlformats.org/officeDocument/2006/relationships/notesSlide" Target="../notesSlides/notesSlide67.xml"/><Relationship Id="rId4" Type="http://schemas.openxmlformats.org/officeDocument/2006/relationships/slideLayout" Target="../slideLayouts/slideLayout12.xml"/></Relationships>
</file>

<file path=ppt/slides/_rels/slide41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65.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66.xml"/></Relationships>
</file>

<file path=ppt/slides/_rels/slide4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67.xml"/></Relationships>
</file>

<file path=ppt/slides/_rels/slide4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68.xml"/></Relationships>
</file>

<file path=ppt/slides/_rels/slide4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69.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9.xml"/></Relationships>
</file>

<file path=ppt/slides/_rels/slide4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70.xml"/></Relationships>
</file>

<file path=ppt/slides/_rels/slide42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71.xml"/></Relationships>
</file>

<file path=ppt/slides/_rels/slide422.xml.rels><?xml version="1.0" encoding="UTF-8" standalone="yes"?>
<Relationships xmlns="http://schemas.openxmlformats.org/package/2006/relationships"><Relationship Id="rId3" Type="http://schemas.openxmlformats.org/officeDocument/2006/relationships/tags" Target="../tags/tag574.xml"/><Relationship Id="rId2" Type="http://schemas.openxmlformats.org/officeDocument/2006/relationships/tags" Target="../tags/tag573.xml"/><Relationship Id="rId1" Type="http://schemas.openxmlformats.org/officeDocument/2006/relationships/tags" Target="../tags/tag572.xml"/><Relationship Id="rId5" Type="http://schemas.openxmlformats.org/officeDocument/2006/relationships/notesSlide" Target="../notesSlides/notesSlide68.xml"/><Relationship Id="rId4" Type="http://schemas.openxmlformats.org/officeDocument/2006/relationships/slideLayout" Target="../slideLayouts/slideLayout12.xml"/></Relationships>
</file>

<file path=ppt/slides/_rels/slide423.xml.rels><?xml version="1.0" encoding="UTF-8" standalone="yes"?>
<Relationships xmlns="http://schemas.openxmlformats.org/package/2006/relationships"><Relationship Id="rId3" Type="http://schemas.openxmlformats.org/officeDocument/2006/relationships/tags" Target="../tags/tag577.xml"/><Relationship Id="rId2" Type="http://schemas.openxmlformats.org/officeDocument/2006/relationships/tags" Target="../tags/tag576.xml"/><Relationship Id="rId1" Type="http://schemas.openxmlformats.org/officeDocument/2006/relationships/tags" Target="../tags/tag575.xml"/><Relationship Id="rId5" Type="http://schemas.openxmlformats.org/officeDocument/2006/relationships/notesSlide" Target="../notesSlides/notesSlide69.xml"/><Relationship Id="rId4" Type="http://schemas.openxmlformats.org/officeDocument/2006/relationships/slideLayout" Target="../slideLayouts/slideLayout12.xml"/></Relationships>
</file>

<file path=ppt/slides/_rels/slide42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78.xml"/></Relationships>
</file>

<file path=ppt/slides/_rels/slide42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580.xml"/><Relationship Id="rId1" Type="http://schemas.openxmlformats.org/officeDocument/2006/relationships/tags" Target="../tags/tag579.xml"/></Relationships>
</file>

<file path=ppt/slides/_rels/slide426.xml.rels><?xml version="1.0" encoding="UTF-8" standalone="yes"?>
<Relationships xmlns="http://schemas.openxmlformats.org/package/2006/relationships"><Relationship Id="rId3" Type="http://schemas.openxmlformats.org/officeDocument/2006/relationships/tags" Target="../tags/tag583.xml"/><Relationship Id="rId2" Type="http://schemas.openxmlformats.org/officeDocument/2006/relationships/tags" Target="../tags/tag582.xml"/><Relationship Id="rId1" Type="http://schemas.openxmlformats.org/officeDocument/2006/relationships/tags" Target="../tags/tag581.xml"/><Relationship Id="rId5" Type="http://schemas.openxmlformats.org/officeDocument/2006/relationships/slideLayout" Target="../slideLayouts/slideLayout12.xml"/><Relationship Id="rId4" Type="http://schemas.openxmlformats.org/officeDocument/2006/relationships/tags" Target="../tags/tag584.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85.xml"/></Relationships>
</file>

<file path=ppt/slides/_rels/slide42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86.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0.xml"/></Relationships>
</file>

<file path=ppt/slides/_rels/slide43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87.xml"/></Relationships>
</file>

<file path=ppt/slides/_rels/slide43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88.xml"/></Relationships>
</file>

<file path=ppt/slides/_rels/slide432.xml.rels><?xml version="1.0" encoding="UTF-8" standalone="yes"?>
<Relationships xmlns="http://schemas.openxmlformats.org/package/2006/relationships"><Relationship Id="rId3" Type="http://schemas.openxmlformats.org/officeDocument/2006/relationships/tags" Target="../tags/tag591.xml"/><Relationship Id="rId2" Type="http://schemas.openxmlformats.org/officeDocument/2006/relationships/tags" Target="../tags/tag590.xml"/><Relationship Id="rId1" Type="http://schemas.openxmlformats.org/officeDocument/2006/relationships/tags" Target="../tags/tag589.xml"/><Relationship Id="rId6" Type="http://schemas.openxmlformats.org/officeDocument/2006/relationships/image" Target="../media/image6.png"/><Relationship Id="rId5" Type="http://schemas.openxmlformats.org/officeDocument/2006/relationships/notesSlide" Target="../notesSlides/notesSlide70.xml"/><Relationship Id="rId4" Type="http://schemas.openxmlformats.org/officeDocument/2006/relationships/slideLayout" Target="../slideLayouts/slideLayout12.xml"/></Relationships>
</file>

<file path=ppt/slides/_rels/slide433.xml.rels><?xml version="1.0" encoding="UTF-8" standalone="yes"?>
<Relationships xmlns="http://schemas.openxmlformats.org/package/2006/relationships"><Relationship Id="rId3" Type="http://schemas.openxmlformats.org/officeDocument/2006/relationships/tags" Target="../tags/tag594.xml"/><Relationship Id="rId2" Type="http://schemas.openxmlformats.org/officeDocument/2006/relationships/tags" Target="../tags/tag593.xml"/><Relationship Id="rId1" Type="http://schemas.openxmlformats.org/officeDocument/2006/relationships/tags" Target="../tags/tag592.xml"/><Relationship Id="rId6" Type="http://schemas.openxmlformats.org/officeDocument/2006/relationships/image" Target="../media/image7.png"/><Relationship Id="rId5" Type="http://schemas.openxmlformats.org/officeDocument/2006/relationships/notesSlide" Target="../notesSlides/notesSlide71.xml"/><Relationship Id="rId4" Type="http://schemas.openxmlformats.org/officeDocument/2006/relationships/slideLayout" Target="../slideLayouts/slideLayout12.xml"/></Relationships>
</file>

<file path=ppt/slides/_rels/slide43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95.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96.xml"/></Relationships>
</file>

<file path=ppt/slides/_rels/slide43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97.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98.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1.xml"/></Relationships>
</file>

<file path=ppt/slides/_rels/slide44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99.xml"/></Relationships>
</file>

<file path=ppt/slides/_rels/slide44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00.xml"/></Relationships>
</file>

<file path=ppt/slides/_rels/slide44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01.xml"/></Relationships>
</file>

<file path=ppt/slides/_rels/slide44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02.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03.xml"/></Relationships>
</file>

<file path=ppt/slides/_rels/slide44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04.xml"/></Relationships>
</file>

<file path=ppt/slides/_rels/slide44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05.xml"/></Relationships>
</file>

<file path=ppt/slides/_rels/slide44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06.xml"/></Relationships>
</file>

<file path=ppt/slides/_rels/slide449.xml.rels><?xml version="1.0" encoding="UTF-8" standalone="yes"?>
<Relationships xmlns="http://schemas.openxmlformats.org/package/2006/relationships"><Relationship Id="rId3" Type="http://schemas.openxmlformats.org/officeDocument/2006/relationships/tags" Target="../tags/tag609.xml"/><Relationship Id="rId2" Type="http://schemas.openxmlformats.org/officeDocument/2006/relationships/tags" Target="../tags/tag608.xml"/><Relationship Id="rId1" Type="http://schemas.openxmlformats.org/officeDocument/2006/relationships/tags" Target="../tags/tag607.xml"/><Relationship Id="rId6" Type="http://schemas.openxmlformats.org/officeDocument/2006/relationships/image" Target="../media/image2.png"/><Relationship Id="rId5" Type="http://schemas.openxmlformats.org/officeDocument/2006/relationships/notesSlide" Target="../notesSlides/notesSlide72.xml"/><Relationship Id="rId4"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2.xml"/></Relationships>
</file>

<file path=ppt/slides/_rels/slide45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10.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11.xml"/></Relationships>
</file>

<file path=ppt/slides/_rels/slide45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12.xml"/></Relationships>
</file>

<file path=ppt/slides/_rels/slide45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13.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14.xml"/></Relationships>
</file>

<file path=ppt/slides/_rels/slide45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15.xml"/></Relationships>
</file>

<file path=ppt/slides/_rels/slide45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16.xml"/></Relationships>
</file>

<file path=ppt/slides/_rels/slide459.xml.rels><?xml version="1.0" encoding="UTF-8" standalone="yes"?>
<Relationships xmlns="http://schemas.openxmlformats.org/package/2006/relationships"><Relationship Id="rId3" Type="http://schemas.openxmlformats.org/officeDocument/2006/relationships/tags" Target="../tags/tag619.xml"/><Relationship Id="rId2" Type="http://schemas.openxmlformats.org/officeDocument/2006/relationships/tags" Target="../tags/tag618.xml"/><Relationship Id="rId1" Type="http://schemas.openxmlformats.org/officeDocument/2006/relationships/tags" Target="../tags/tag617.xml"/><Relationship Id="rId6" Type="http://schemas.openxmlformats.org/officeDocument/2006/relationships/image" Target="../media/image3.png"/><Relationship Id="rId5" Type="http://schemas.openxmlformats.org/officeDocument/2006/relationships/notesSlide" Target="../notesSlides/notesSlide73.xml"/><Relationship Id="rId4"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04.xml"/><Relationship Id="rId1" Type="http://schemas.openxmlformats.org/officeDocument/2006/relationships/tags" Target="../tags/tag103.xml"/></Relationships>
</file>

<file path=ppt/slides/_rels/slide460.xml.rels><?xml version="1.0" encoding="UTF-8" standalone="yes"?>
<Relationships xmlns="http://schemas.openxmlformats.org/package/2006/relationships"><Relationship Id="rId3" Type="http://schemas.openxmlformats.org/officeDocument/2006/relationships/tags" Target="../tags/tag622.xml"/><Relationship Id="rId2" Type="http://schemas.openxmlformats.org/officeDocument/2006/relationships/tags" Target="../tags/tag621.xml"/><Relationship Id="rId1" Type="http://schemas.openxmlformats.org/officeDocument/2006/relationships/tags" Target="../tags/tag620.xml"/><Relationship Id="rId6" Type="http://schemas.openxmlformats.org/officeDocument/2006/relationships/image" Target="../media/image4.png"/><Relationship Id="rId5" Type="http://schemas.openxmlformats.org/officeDocument/2006/relationships/notesSlide" Target="../notesSlides/notesSlide74.xml"/><Relationship Id="rId4" Type="http://schemas.openxmlformats.org/officeDocument/2006/relationships/slideLayout" Target="../slideLayouts/slideLayout12.xml"/></Relationships>
</file>

<file path=ppt/slides/_rels/slide461.xml.rels><?xml version="1.0" encoding="UTF-8" standalone="yes"?>
<Relationships xmlns="http://schemas.openxmlformats.org/package/2006/relationships"><Relationship Id="rId3" Type="http://schemas.openxmlformats.org/officeDocument/2006/relationships/tags" Target="../tags/tag625.xml"/><Relationship Id="rId2" Type="http://schemas.openxmlformats.org/officeDocument/2006/relationships/tags" Target="../tags/tag624.xml"/><Relationship Id="rId1" Type="http://schemas.openxmlformats.org/officeDocument/2006/relationships/tags" Target="../tags/tag623.xml"/><Relationship Id="rId5" Type="http://schemas.openxmlformats.org/officeDocument/2006/relationships/notesSlide" Target="../notesSlides/notesSlide75.xml"/><Relationship Id="rId4" Type="http://schemas.openxmlformats.org/officeDocument/2006/relationships/slideLayout" Target="../slideLayouts/slideLayout12.xml"/></Relationships>
</file>

<file path=ppt/slides/_rels/slide462.xml.rels><?xml version="1.0" encoding="UTF-8" standalone="yes"?>
<Relationships xmlns="http://schemas.openxmlformats.org/package/2006/relationships"><Relationship Id="rId3" Type="http://schemas.openxmlformats.org/officeDocument/2006/relationships/tags" Target="../tags/tag628.xml"/><Relationship Id="rId2" Type="http://schemas.openxmlformats.org/officeDocument/2006/relationships/tags" Target="../tags/tag627.xml"/><Relationship Id="rId1" Type="http://schemas.openxmlformats.org/officeDocument/2006/relationships/tags" Target="../tags/tag626.xml"/><Relationship Id="rId5" Type="http://schemas.openxmlformats.org/officeDocument/2006/relationships/notesSlide" Target="../notesSlides/notesSlide76.xml"/><Relationship Id="rId4" Type="http://schemas.openxmlformats.org/officeDocument/2006/relationships/slideLayout" Target="../slideLayouts/slideLayout12.xml"/></Relationships>
</file>

<file path=ppt/slides/_rels/slide463.xml.rels><?xml version="1.0" encoding="UTF-8" standalone="yes"?>
<Relationships xmlns="http://schemas.openxmlformats.org/package/2006/relationships"><Relationship Id="rId3" Type="http://schemas.openxmlformats.org/officeDocument/2006/relationships/tags" Target="../tags/tag631.xml"/><Relationship Id="rId2" Type="http://schemas.openxmlformats.org/officeDocument/2006/relationships/tags" Target="../tags/tag630.xml"/><Relationship Id="rId1" Type="http://schemas.openxmlformats.org/officeDocument/2006/relationships/tags" Target="../tags/tag629.xml"/><Relationship Id="rId6" Type="http://schemas.openxmlformats.org/officeDocument/2006/relationships/image" Target="../media/image5.png"/><Relationship Id="rId5" Type="http://schemas.openxmlformats.org/officeDocument/2006/relationships/notesSlide" Target="../notesSlides/notesSlide77.xml"/><Relationship Id="rId4" Type="http://schemas.openxmlformats.org/officeDocument/2006/relationships/slideLayout" Target="../slideLayouts/slideLayout12.xml"/></Relationships>
</file>

<file path=ppt/slides/_rels/slide46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32.xml"/></Relationships>
</file>

<file path=ppt/slides/_rels/slide4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33.xml"/></Relationships>
</file>

<file path=ppt/slides/_rels/slide46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34.xml"/></Relationships>
</file>

<file path=ppt/slides/_rels/slide468.xml.rels><?xml version="1.0" encoding="UTF-8" standalone="yes"?>
<Relationships xmlns="http://schemas.openxmlformats.org/package/2006/relationships"><Relationship Id="rId3" Type="http://schemas.openxmlformats.org/officeDocument/2006/relationships/tags" Target="../tags/tag637.xml"/><Relationship Id="rId2" Type="http://schemas.openxmlformats.org/officeDocument/2006/relationships/tags" Target="../tags/tag636.xml"/><Relationship Id="rId1" Type="http://schemas.openxmlformats.org/officeDocument/2006/relationships/tags" Target="../tags/tag635.xml"/><Relationship Id="rId5" Type="http://schemas.openxmlformats.org/officeDocument/2006/relationships/notesSlide" Target="../notesSlides/notesSlide78.xml"/><Relationship Id="rId4" Type="http://schemas.openxmlformats.org/officeDocument/2006/relationships/slideLayout" Target="../slideLayouts/slideLayout12.xml"/></Relationships>
</file>

<file path=ppt/slides/_rels/slide469.xml.rels><?xml version="1.0" encoding="UTF-8" standalone="yes"?>
<Relationships xmlns="http://schemas.openxmlformats.org/package/2006/relationships"><Relationship Id="rId3" Type="http://schemas.openxmlformats.org/officeDocument/2006/relationships/tags" Target="../tags/tag640.xml"/><Relationship Id="rId2" Type="http://schemas.openxmlformats.org/officeDocument/2006/relationships/tags" Target="../tags/tag639.xml"/><Relationship Id="rId1" Type="http://schemas.openxmlformats.org/officeDocument/2006/relationships/tags" Target="../tags/tag638.xml"/><Relationship Id="rId5" Type="http://schemas.openxmlformats.org/officeDocument/2006/relationships/notesSlide" Target="../notesSlides/notesSlide79.xml"/><Relationship Id="rId4"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tags" Target="../tags/tag107.xml"/><Relationship Id="rId2" Type="http://schemas.openxmlformats.org/officeDocument/2006/relationships/tags" Target="../tags/tag106.xml"/><Relationship Id="rId1" Type="http://schemas.openxmlformats.org/officeDocument/2006/relationships/tags" Target="../tags/tag105.xml"/><Relationship Id="rId5" Type="http://schemas.openxmlformats.org/officeDocument/2006/relationships/slideLayout" Target="../slideLayouts/slideLayout12.xml"/><Relationship Id="rId4" Type="http://schemas.openxmlformats.org/officeDocument/2006/relationships/tags" Target="../tags/tag108.xml"/></Relationships>
</file>

<file path=ppt/slides/_rels/slide47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41.xml"/></Relationships>
</file>

<file path=ppt/slides/_rels/slide4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42.xml"/></Relationships>
</file>

<file path=ppt/slides/_rels/slide47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43.xml"/></Relationships>
</file>

<file path=ppt/slides/_rels/slide47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44.xml"/></Relationships>
</file>

<file path=ppt/slides/_rels/slide47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45.xml"/></Relationships>
</file>

<file path=ppt/slides/_rels/slide4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46.xml"/></Relationships>
</file>

<file path=ppt/slides/_rels/slide47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47.xml"/></Relationships>
</file>

<file path=ppt/slides/_rels/slide479.xml.rels><?xml version="1.0" encoding="UTF-8" standalone="yes"?>
<Relationships xmlns="http://schemas.openxmlformats.org/package/2006/relationships"><Relationship Id="rId3" Type="http://schemas.openxmlformats.org/officeDocument/2006/relationships/tags" Target="../tags/tag650.xml"/><Relationship Id="rId2" Type="http://schemas.openxmlformats.org/officeDocument/2006/relationships/tags" Target="../tags/tag649.xml"/><Relationship Id="rId1" Type="http://schemas.openxmlformats.org/officeDocument/2006/relationships/tags" Target="../tags/tag648.xml"/><Relationship Id="rId5" Type="http://schemas.openxmlformats.org/officeDocument/2006/relationships/notesSlide" Target="../notesSlides/notesSlide80.xml"/><Relationship Id="rId4"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0.xml.rels><?xml version="1.0" encoding="UTF-8" standalone="yes"?>
<Relationships xmlns="http://schemas.openxmlformats.org/package/2006/relationships"><Relationship Id="rId3" Type="http://schemas.openxmlformats.org/officeDocument/2006/relationships/tags" Target="../tags/tag653.xml"/><Relationship Id="rId2" Type="http://schemas.openxmlformats.org/officeDocument/2006/relationships/tags" Target="../tags/tag652.xml"/><Relationship Id="rId1" Type="http://schemas.openxmlformats.org/officeDocument/2006/relationships/tags" Target="../tags/tag651.xml"/><Relationship Id="rId5" Type="http://schemas.openxmlformats.org/officeDocument/2006/relationships/notesSlide" Target="../notesSlides/notesSlide81.xml"/><Relationship Id="rId4" Type="http://schemas.openxmlformats.org/officeDocument/2006/relationships/slideLayout" Target="../slideLayouts/slideLayout12.xml"/></Relationships>
</file>

<file path=ppt/slides/_rels/slide48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54.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9.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1.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10.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11.xml"/></Relationships>
</file>

<file path=ppt/slides/_rels/slide52.xml.rels><?xml version="1.0" encoding="UTF-8" standalone="yes"?>
<Relationships xmlns="http://schemas.openxmlformats.org/package/2006/relationships"><Relationship Id="rId3" Type="http://schemas.openxmlformats.org/officeDocument/2006/relationships/tags" Target="../tags/tag114.xml"/><Relationship Id="rId2" Type="http://schemas.openxmlformats.org/officeDocument/2006/relationships/tags" Target="../tags/tag113.xml"/><Relationship Id="rId1" Type="http://schemas.openxmlformats.org/officeDocument/2006/relationships/tags" Target="../tags/tag112.xml"/><Relationship Id="rId6" Type="http://schemas.openxmlformats.org/officeDocument/2006/relationships/image" Target="../media/image6.png"/><Relationship Id="rId5" Type="http://schemas.openxmlformats.org/officeDocument/2006/relationships/notesSlide" Target="../notesSlides/notesSlide9.xml"/><Relationship Id="rId4"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tags" Target="../tags/tag115.xml"/><Relationship Id="rId6" Type="http://schemas.openxmlformats.org/officeDocument/2006/relationships/image" Target="../media/image7.png"/><Relationship Id="rId5" Type="http://schemas.openxmlformats.org/officeDocument/2006/relationships/notesSlide" Target="../notesSlides/notesSlide10.xml"/><Relationship Id="rId4"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1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19.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2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2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22.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23.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24.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25.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2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27.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28.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29.xml"/></Relationships>
</file>

<file path=ppt/slides/_rels/slide69.xml.rels><?xml version="1.0" encoding="UTF-8" standalone="yes"?>
<Relationships xmlns="http://schemas.openxmlformats.org/package/2006/relationships"><Relationship Id="rId3" Type="http://schemas.openxmlformats.org/officeDocument/2006/relationships/tags" Target="../tags/tag132.xml"/><Relationship Id="rId2" Type="http://schemas.openxmlformats.org/officeDocument/2006/relationships/tags" Target="../tags/tag131.xml"/><Relationship Id="rId1" Type="http://schemas.openxmlformats.org/officeDocument/2006/relationships/tags" Target="../tags/tag130.xml"/><Relationship Id="rId6" Type="http://schemas.openxmlformats.org/officeDocument/2006/relationships/image" Target="../media/image2.png"/><Relationship Id="rId5" Type="http://schemas.openxmlformats.org/officeDocument/2006/relationships/notesSlide" Target="../notesSlides/notesSlide11.xml"/><Relationship Id="rId4"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3.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33.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3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35.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3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37.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38.xml"/></Relationships>
</file>

<file path=ppt/slides/_rels/slide78.xml.rels><?xml version="1.0" encoding="UTF-8" standalone="yes"?>
<Relationships xmlns="http://schemas.openxmlformats.org/package/2006/relationships"><Relationship Id="rId3" Type="http://schemas.openxmlformats.org/officeDocument/2006/relationships/tags" Target="../tags/tag141.xml"/><Relationship Id="rId2" Type="http://schemas.openxmlformats.org/officeDocument/2006/relationships/tags" Target="../tags/tag140.xml"/><Relationship Id="rId1" Type="http://schemas.openxmlformats.org/officeDocument/2006/relationships/tags" Target="../tags/tag139.xml"/><Relationship Id="rId6" Type="http://schemas.openxmlformats.org/officeDocument/2006/relationships/image" Target="../media/image3.png"/><Relationship Id="rId5" Type="http://schemas.openxmlformats.org/officeDocument/2006/relationships/notesSlide" Target="../notesSlides/notesSlide12.xml"/><Relationship Id="rId4"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3" Type="http://schemas.openxmlformats.org/officeDocument/2006/relationships/tags" Target="../tags/tag144.xml"/><Relationship Id="rId2" Type="http://schemas.openxmlformats.org/officeDocument/2006/relationships/tags" Target="../tags/tag143.xml"/><Relationship Id="rId1" Type="http://schemas.openxmlformats.org/officeDocument/2006/relationships/tags" Target="../tags/tag142.xml"/><Relationship Id="rId6" Type="http://schemas.openxmlformats.org/officeDocument/2006/relationships/image" Target="../media/image4.png"/><Relationship Id="rId5" Type="http://schemas.openxmlformats.org/officeDocument/2006/relationships/notesSlide" Target="../notesSlides/notesSlide13.xml"/><Relationship Id="rId4"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5.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6.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7.xml"/></Relationships>
</file>

<file path=ppt/slides/_rels/slide83.xml.rels><?xml version="1.0" encoding="UTF-8" standalone="yes"?>
<Relationships xmlns="http://schemas.openxmlformats.org/package/2006/relationships"><Relationship Id="rId3" Type="http://schemas.openxmlformats.org/officeDocument/2006/relationships/tags" Target="../tags/tag150.xml"/><Relationship Id="rId2" Type="http://schemas.openxmlformats.org/officeDocument/2006/relationships/tags" Target="../tags/tag149.xml"/><Relationship Id="rId1" Type="http://schemas.openxmlformats.org/officeDocument/2006/relationships/tags" Target="../tags/tag148.xml"/><Relationship Id="rId5" Type="http://schemas.openxmlformats.org/officeDocument/2006/relationships/notesSlide" Target="../notesSlides/notesSlide14.xml"/><Relationship Id="rId4"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3" Type="http://schemas.openxmlformats.org/officeDocument/2006/relationships/tags" Target="../tags/tag153.xml"/><Relationship Id="rId2" Type="http://schemas.openxmlformats.org/officeDocument/2006/relationships/tags" Target="../tags/tag152.xml"/><Relationship Id="rId1" Type="http://schemas.openxmlformats.org/officeDocument/2006/relationships/tags" Target="../tags/tag151.xml"/><Relationship Id="rId5" Type="http://schemas.openxmlformats.org/officeDocument/2006/relationships/notesSlide" Target="../notesSlides/notesSlide15.xml"/><Relationship Id="rId4"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3" Type="http://schemas.openxmlformats.org/officeDocument/2006/relationships/tags" Target="../tags/tag156.xml"/><Relationship Id="rId2" Type="http://schemas.openxmlformats.org/officeDocument/2006/relationships/tags" Target="../tags/tag155.xml"/><Relationship Id="rId1" Type="http://schemas.openxmlformats.org/officeDocument/2006/relationships/tags" Target="../tags/tag154.xml"/><Relationship Id="rId6" Type="http://schemas.openxmlformats.org/officeDocument/2006/relationships/image" Target="../media/image5.png"/><Relationship Id="rId5" Type="http://schemas.openxmlformats.org/officeDocument/2006/relationships/notesSlide" Target="../notesSlides/notesSlide16.xml"/><Relationship Id="rId4"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57.xml"/></Relationships>
</file>

<file path=ppt/slides/_rels/slide88.xml.rels><?xml version="1.0" encoding="UTF-8" standalone="yes"?>
<Relationships xmlns="http://schemas.openxmlformats.org/package/2006/relationships"><Relationship Id="rId3" Type="http://schemas.openxmlformats.org/officeDocument/2006/relationships/tags" Target="../tags/tag160.xml"/><Relationship Id="rId2" Type="http://schemas.openxmlformats.org/officeDocument/2006/relationships/tags" Target="../tags/tag159.xml"/><Relationship Id="rId1" Type="http://schemas.openxmlformats.org/officeDocument/2006/relationships/tags" Target="../tags/tag158.xml"/><Relationship Id="rId5" Type="http://schemas.openxmlformats.org/officeDocument/2006/relationships/notesSlide" Target="../notesSlides/notesSlide17.xml"/><Relationship Id="rId4"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3" Type="http://schemas.openxmlformats.org/officeDocument/2006/relationships/tags" Target="../tags/tag163.xml"/><Relationship Id="rId2" Type="http://schemas.openxmlformats.org/officeDocument/2006/relationships/tags" Target="../tags/tag162.xml"/><Relationship Id="rId1" Type="http://schemas.openxmlformats.org/officeDocument/2006/relationships/tags" Target="../tags/tag161.xml"/><Relationship Id="rId5" Type="http://schemas.openxmlformats.org/officeDocument/2006/relationships/notesSlide" Target="../notesSlides/notesSlide18.xml"/><Relationship Id="rId4"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4.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6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65.xml"/></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66.xml"/></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67.xml"/></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68.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69.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70.xml"/></Relationships>
</file>

<file path=ppt/slides/_rels/slide99.xml.rels><?xml version="1.0" encoding="UTF-8" standalone="yes"?>
<Relationships xmlns="http://schemas.openxmlformats.org/package/2006/relationships"><Relationship Id="rId3" Type="http://schemas.openxmlformats.org/officeDocument/2006/relationships/tags" Target="../tags/tag173.xml"/><Relationship Id="rId2" Type="http://schemas.openxmlformats.org/officeDocument/2006/relationships/tags" Target="../tags/tag172.xml"/><Relationship Id="rId1" Type="http://schemas.openxmlformats.org/officeDocument/2006/relationships/tags" Target="../tags/tag171.xml"/><Relationship Id="rId5" Type="http://schemas.openxmlformats.org/officeDocument/2006/relationships/notesSlide" Target="../notesSlides/notesSlide19.xml"/><Relationship Id="rId4"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p:cNvSpPr/>
          <p:nvPr>
            <p:custDataLst>
              <p:tags r:id="rId1"/>
            </p:custDataLst>
          </p:nvPr>
        </p:nvSpPr>
        <p:spPr>
          <a:xfrm>
            <a:off x="0" y="2532380"/>
            <a:ext cx="12192000" cy="1793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4" name="文本框 13"/>
          <p:cNvSpPr txBox="1"/>
          <p:nvPr>
            <p:custDataLst>
              <p:tags r:id="rId2"/>
            </p:custDataLst>
          </p:nvPr>
        </p:nvSpPr>
        <p:spPr>
          <a:xfrm>
            <a:off x="71120" y="3137218"/>
            <a:ext cx="12050395" cy="583565"/>
          </a:xfrm>
          <a:prstGeom prst="rect">
            <a:avLst/>
          </a:prstGeom>
          <a:noFill/>
        </p:spPr>
        <p:txBody>
          <a:bodyPr wrap="square">
            <a:spAutoFit/>
          </a:bodyPr>
          <a:lstStyle/>
          <a:p>
            <a:pPr algn="ctr">
              <a:defRPr sz="3200" b="1">
                <a:solidFill>
                  <a:srgbClr val="FFFFFF"/>
                </a:solidFill>
                <a:latin typeface="微软雅黑"/>
              </a:defRPr>
            </a:pPr>
            <a:r>
              <a:rPr dirty="0" err="1"/>
              <a:t>面部情绪表达对亲社会众筹成功的影响</a:t>
            </a:r>
            <a:endParaRPr kumimoji="0" lang="zh-CN" altLang="en-US" sz="3200" b="1" i="0" u="none" strike="noStrike" kern="1200" cap="none" spc="0" normalizeH="0" baseline="0" noProof="0" dirty="0">
              <a:ln>
                <a:noFill/>
              </a:ln>
              <a:solidFill>
                <a:schemeClr val="bg1"/>
              </a:solidFill>
              <a:effectLst/>
              <a:uLnTx/>
              <a:uFillTx/>
              <a:latin typeface="+mj-ea"/>
              <a:ea typeface="+mj-ea"/>
              <a:cs typeface="+mn-cs"/>
              <a:sym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因此本文旨在研究以Kiva为代表的亲社会众筹平台中人们的亲社会决策影响因素，提供优化该众筹模式的理论支持。</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18196560"/>
        </p:xfrm>
        <a:graphic>
          <a:graphicData uri="http://schemas.openxmlformats.org/drawingml/2006/table">
            <a:tbl>
              <a:tblPr firstRow="1" bandRow="1">
                <a:tableStyleId>{5C22544A-7EE6-4342-B048-85BDC9FD1C3A}</a:tableStyleId>
              </a:tblPr>
              <a:tblGrid>
                <a:gridCol w="1097280">
                  <a:extLst>
                    <a:ext uri="{9D8B030D-6E8A-4147-A177-3AD203B41FA5}">
                      <a16:colId xmlns:a16="http://schemas.microsoft.com/office/drawing/2014/main" val="20000"/>
                    </a:ext>
                  </a:extLst>
                </a:gridCol>
                <a:gridCol w="1097280">
                  <a:extLst>
                    <a:ext uri="{9D8B030D-6E8A-4147-A177-3AD203B41FA5}">
                      <a16:colId xmlns:a16="http://schemas.microsoft.com/office/drawing/2014/main" val="20001"/>
                    </a:ext>
                  </a:extLst>
                </a:gridCol>
                <a:gridCol w="1097280">
                  <a:extLst>
                    <a:ext uri="{9D8B030D-6E8A-4147-A177-3AD203B41FA5}">
                      <a16:colId xmlns:a16="http://schemas.microsoft.com/office/drawing/2014/main" val="20002"/>
                    </a:ext>
                  </a:extLst>
                </a:gridCol>
                <a:gridCol w="1097280">
                  <a:extLst>
                    <a:ext uri="{9D8B030D-6E8A-4147-A177-3AD203B41FA5}">
                      <a16:colId xmlns:a16="http://schemas.microsoft.com/office/drawing/2014/main" val="20003"/>
                    </a:ext>
                  </a:extLst>
                </a:gridCol>
                <a:gridCol w="1097280">
                  <a:extLst>
                    <a:ext uri="{9D8B030D-6E8A-4147-A177-3AD203B41FA5}">
                      <a16:colId xmlns:a16="http://schemas.microsoft.com/office/drawing/2014/main" val="20004"/>
                    </a:ext>
                  </a:extLst>
                </a:gridCol>
              </a:tblGrid>
              <a:tr h="121023">
                <a:tc>
                  <a:txBody>
                    <a:bodyPr/>
                    <a:lstStyle/>
                    <a:p>
                      <a:r>
                        <a:t>Variable</a:t>
                      </a:r>
                    </a:p>
                  </a:txBody>
                  <a:tcPr/>
                </a:tc>
                <a:tc>
                  <a:txBody>
                    <a:bodyPr/>
                    <a:lstStyle/>
                    <a:p>
                      <a:r>
                        <a:t>funding_success</a:t>
                      </a:r>
                    </a:p>
                  </a:txBody>
                  <a:tcPr/>
                </a:tc>
                <a:tc>
                  <a:txBody>
                    <a:bodyPr/>
                    <a:lstStyle/>
                    <a:p>
                      <a:endParaRPr/>
                    </a:p>
                  </a:txBody>
                  <a:tcPr/>
                </a:tc>
                <a:tc>
                  <a:txBody>
                    <a:bodyPr/>
                    <a:lstStyle/>
                    <a:p>
                      <a:r>
                        <a:t>funding_speed</a:t>
                      </a:r>
                    </a:p>
                  </a:txBody>
                  <a:tcPr/>
                </a:tc>
                <a:tc>
                  <a:txBody>
                    <a:bodyPr/>
                    <a:lstStyle/>
                    <a:p>
                      <a:endParaRPr/>
                    </a:p>
                  </a:txBody>
                  <a:tcPr/>
                </a:tc>
                <a:extLst>
                  <a:ext uri="{0D108BD9-81ED-4DB2-BD59-A6C34878D82A}">
                    <a16:rowId xmlns:a16="http://schemas.microsoft.com/office/drawing/2014/main" val="10000"/>
                  </a:ext>
                </a:extLst>
              </a:tr>
              <a:tr h="121023">
                <a:tc>
                  <a:txBody>
                    <a:bodyPr/>
                    <a:lstStyle/>
                    <a:p>
                      <a:endParaRPr/>
                    </a:p>
                  </a:txBody>
                  <a:tcPr/>
                </a:tc>
                <a:tc>
                  <a:txBody>
                    <a:bodyPr/>
                    <a:lstStyle/>
                    <a:p>
                      <a:r>
                        <a:t>Model 1(controls)</a:t>
                      </a:r>
                    </a:p>
                  </a:txBody>
                  <a:tcPr/>
                </a:tc>
                <a:tc>
                  <a:txBody>
                    <a:bodyPr/>
                    <a:lstStyle/>
                    <a:p>
                      <a:r>
                        <a:t>Model 3(main effect)</a:t>
                      </a:r>
                    </a:p>
                  </a:txBody>
                  <a:tcPr/>
                </a:tc>
                <a:tc>
                  <a:txBody>
                    <a:bodyPr/>
                    <a:lstStyle/>
                    <a:p>
                      <a:r>
                        <a:t>Model 1(controls)</a:t>
                      </a:r>
                    </a:p>
                  </a:txBody>
                  <a:tcPr/>
                </a:tc>
                <a:tc>
                  <a:txBody>
                    <a:bodyPr/>
                    <a:lstStyle/>
                    <a:p>
                      <a:r>
                        <a:t>Model 3(main effect)</a:t>
                      </a:r>
                    </a:p>
                  </a:txBody>
                  <a:tcPr/>
                </a:tc>
                <a:extLst>
                  <a:ext uri="{0D108BD9-81ED-4DB2-BD59-A6C34878D82A}">
                    <a16:rowId xmlns:a16="http://schemas.microsoft.com/office/drawing/2014/main" val="10001"/>
                  </a:ext>
                </a:extLst>
              </a:tr>
              <a:tr h="121023">
                <a:tc>
                  <a:txBody>
                    <a:bodyPr/>
                    <a:lstStyle/>
                    <a:p>
                      <a:r>
                        <a:t>happiness</a:t>
                      </a:r>
                    </a:p>
                  </a:txBody>
                  <a:tcPr/>
                </a:tc>
                <a:tc>
                  <a:txBody>
                    <a:bodyPr/>
                    <a:lstStyle/>
                    <a:p>
                      <a:endParaRPr/>
                    </a:p>
                  </a:txBody>
                  <a:tcPr/>
                </a:tc>
                <a:tc>
                  <a:txBody>
                    <a:bodyPr/>
                    <a:lstStyle/>
                    <a:p>
                      <a:r>
                        <a:t>0.176*</a:t>
                      </a:r>
                    </a:p>
                  </a:txBody>
                  <a:tcPr/>
                </a:tc>
                <a:tc>
                  <a:txBody>
                    <a:bodyPr/>
                    <a:lstStyle/>
                    <a:p>
                      <a:endParaRPr/>
                    </a:p>
                  </a:txBody>
                  <a:tcPr/>
                </a:tc>
                <a:tc>
                  <a:txBody>
                    <a:bodyPr/>
                    <a:lstStyle/>
                    <a:p>
                      <a:r>
                        <a:t>0.238***</a:t>
                      </a:r>
                    </a:p>
                  </a:txBody>
                  <a:tcPr/>
                </a:tc>
                <a:extLst>
                  <a:ext uri="{0D108BD9-81ED-4DB2-BD59-A6C34878D82A}">
                    <a16:rowId xmlns:a16="http://schemas.microsoft.com/office/drawing/2014/main" val="10002"/>
                  </a:ext>
                </a:extLst>
              </a:tr>
              <a:tr h="121023">
                <a:tc>
                  <a:txBody>
                    <a:bodyPr/>
                    <a:lstStyle/>
                    <a:p>
                      <a:endParaRPr/>
                    </a:p>
                  </a:txBody>
                  <a:tcPr/>
                </a:tc>
                <a:tc>
                  <a:txBody>
                    <a:bodyPr/>
                    <a:lstStyle/>
                    <a:p>
                      <a:endParaRPr/>
                    </a:p>
                  </a:txBody>
                  <a:tcPr/>
                </a:tc>
                <a:tc>
                  <a:txBody>
                    <a:bodyPr/>
                    <a:lstStyle/>
                    <a:p>
                      <a:r>
                        <a:t>(1.85)</a:t>
                      </a:r>
                    </a:p>
                  </a:txBody>
                  <a:tcPr/>
                </a:tc>
                <a:tc>
                  <a:txBody>
                    <a:bodyPr/>
                    <a:lstStyle/>
                    <a:p>
                      <a:endParaRPr/>
                    </a:p>
                  </a:txBody>
                  <a:tcPr/>
                </a:tc>
                <a:tc>
                  <a:txBody>
                    <a:bodyPr/>
                    <a:lstStyle/>
                    <a:p>
                      <a:r>
                        <a:t>(3.34)</a:t>
                      </a:r>
                    </a:p>
                  </a:txBody>
                  <a:tcPr/>
                </a:tc>
                <a:extLst>
                  <a:ext uri="{0D108BD9-81ED-4DB2-BD59-A6C34878D82A}">
                    <a16:rowId xmlns:a16="http://schemas.microsoft.com/office/drawing/2014/main" val="10003"/>
                  </a:ext>
                </a:extLst>
              </a:tr>
              <a:tr h="121023">
                <a:tc>
                  <a:txBody>
                    <a:bodyPr/>
                    <a:lstStyle/>
                    <a:p>
                      <a:r>
                        <a:t>sadness</a:t>
                      </a:r>
                    </a:p>
                  </a:txBody>
                  <a:tcPr/>
                </a:tc>
                <a:tc>
                  <a:txBody>
                    <a:bodyPr/>
                    <a:lstStyle/>
                    <a:p>
                      <a:endParaRPr/>
                    </a:p>
                  </a:txBody>
                  <a:tcPr/>
                </a:tc>
                <a:tc>
                  <a:txBody>
                    <a:bodyPr/>
                    <a:lstStyle/>
                    <a:p>
                      <a:r>
                        <a:t>1.021*</a:t>
                      </a:r>
                    </a:p>
                  </a:txBody>
                  <a:tcPr/>
                </a:tc>
                <a:tc>
                  <a:txBody>
                    <a:bodyPr/>
                    <a:lstStyle/>
                    <a:p>
                      <a:endParaRPr/>
                    </a:p>
                  </a:txBody>
                  <a:tcPr/>
                </a:tc>
                <a:tc>
                  <a:txBody>
                    <a:bodyPr/>
                    <a:lstStyle/>
                    <a:p>
                      <a:r>
                        <a:t>0.730**</a:t>
                      </a:r>
                    </a:p>
                  </a:txBody>
                  <a:tcPr/>
                </a:tc>
                <a:extLst>
                  <a:ext uri="{0D108BD9-81ED-4DB2-BD59-A6C34878D82A}">
                    <a16:rowId xmlns:a16="http://schemas.microsoft.com/office/drawing/2014/main" val="10004"/>
                  </a:ext>
                </a:extLst>
              </a:tr>
              <a:tr h="121023">
                <a:tc>
                  <a:txBody>
                    <a:bodyPr/>
                    <a:lstStyle/>
                    <a:p>
                      <a:endParaRPr/>
                    </a:p>
                  </a:txBody>
                  <a:tcPr/>
                </a:tc>
                <a:tc>
                  <a:txBody>
                    <a:bodyPr/>
                    <a:lstStyle/>
                    <a:p>
                      <a:endParaRPr/>
                    </a:p>
                  </a:txBody>
                  <a:tcPr/>
                </a:tc>
                <a:tc>
                  <a:txBody>
                    <a:bodyPr/>
                    <a:lstStyle/>
                    <a:p>
                      <a:r>
                        <a:t>(1.76)</a:t>
                      </a:r>
                    </a:p>
                  </a:txBody>
                  <a:tcPr/>
                </a:tc>
                <a:tc>
                  <a:txBody>
                    <a:bodyPr/>
                    <a:lstStyle/>
                    <a:p>
                      <a:endParaRPr/>
                    </a:p>
                  </a:txBody>
                  <a:tcPr/>
                </a:tc>
                <a:tc>
                  <a:txBody>
                    <a:bodyPr/>
                    <a:lstStyle/>
                    <a:p>
                      <a:r>
                        <a:t>(2.08)</a:t>
                      </a:r>
                    </a:p>
                  </a:txBody>
                  <a:tcPr/>
                </a:tc>
                <a:extLst>
                  <a:ext uri="{0D108BD9-81ED-4DB2-BD59-A6C34878D82A}">
                    <a16:rowId xmlns:a16="http://schemas.microsoft.com/office/drawing/2014/main" val="10005"/>
                  </a:ext>
                </a:extLst>
              </a:tr>
              <a:tr h="121023">
                <a:tc>
                  <a:txBody>
                    <a:bodyPr/>
                    <a:lstStyle/>
                    <a:p>
                      <a:r>
                        <a:t>pst_psyc_cptl</a:t>
                      </a:r>
                    </a:p>
                  </a:txBody>
                  <a:tcPr/>
                </a:tc>
                <a:tc>
                  <a:txBody>
                    <a:bodyPr/>
                    <a:lstStyle/>
                    <a:p>
                      <a:endParaRPr/>
                    </a:p>
                  </a:txBody>
                  <a:tcPr/>
                </a:tc>
                <a:tc>
                  <a:txBody>
                    <a:bodyPr/>
                    <a:lstStyle/>
                    <a:p>
                      <a:r>
                        <a:t>-0.0997***</a:t>
                      </a:r>
                    </a:p>
                  </a:txBody>
                  <a:tcPr/>
                </a:tc>
                <a:tc>
                  <a:txBody>
                    <a:bodyPr/>
                    <a:lstStyle/>
                    <a:p>
                      <a:endParaRPr/>
                    </a:p>
                  </a:txBody>
                  <a:tcPr/>
                </a:tc>
                <a:tc>
                  <a:txBody>
                    <a:bodyPr/>
                    <a:lstStyle/>
                    <a:p>
                      <a:r>
                        <a:t>-0.0935***</a:t>
                      </a:r>
                    </a:p>
                  </a:txBody>
                  <a:tcPr/>
                </a:tc>
                <a:extLst>
                  <a:ext uri="{0D108BD9-81ED-4DB2-BD59-A6C34878D82A}">
                    <a16:rowId xmlns:a16="http://schemas.microsoft.com/office/drawing/2014/main" val="10006"/>
                  </a:ext>
                </a:extLst>
              </a:tr>
              <a:tr h="121023">
                <a:tc>
                  <a:txBody>
                    <a:bodyPr/>
                    <a:lstStyle/>
                    <a:p>
                      <a:endParaRPr/>
                    </a:p>
                  </a:txBody>
                  <a:tcPr/>
                </a:tc>
                <a:tc>
                  <a:txBody>
                    <a:bodyPr/>
                    <a:lstStyle/>
                    <a:p>
                      <a:endParaRPr/>
                    </a:p>
                  </a:txBody>
                  <a:tcPr/>
                </a:tc>
                <a:tc>
                  <a:txBody>
                    <a:bodyPr/>
                    <a:lstStyle/>
                    <a:p>
                      <a:r>
                        <a:t>(-3.79)</a:t>
                      </a:r>
                    </a:p>
                  </a:txBody>
                  <a:tcPr/>
                </a:tc>
                <a:tc>
                  <a:txBody>
                    <a:bodyPr/>
                    <a:lstStyle/>
                    <a:p>
                      <a:endParaRPr/>
                    </a:p>
                  </a:txBody>
                  <a:tcPr/>
                </a:tc>
                <a:tc>
                  <a:txBody>
                    <a:bodyPr/>
                    <a:lstStyle/>
                    <a:p>
                      <a:r>
                        <a:t>(-4.30)</a:t>
                      </a:r>
                    </a:p>
                  </a:txBody>
                  <a:tcPr/>
                </a:tc>
                <a:extLst>
                  <a:ext uri="{0D108BD9-81ED-4DB2-BD59-A6C34878D82A}">
                    <a16:rowId xmlns:a16="http://schemas.microsoft.com/office/drawing/2014/main" val="10007"/>
                  </a:ext>
                </a:extLst>
              </a:tr>
              <a:tr h="121023">
                <a:tc>
                  <a:txBody>
                    <a:bodyPr/>
                    <a:lstStyle/>
                    <a:p>
                      <a:r>
                        <a:t>picture_quality</a:t>
                      </a:r>
                    </a:p>
                  </a:txBody>
                  <a:tcPr/>
                </a:tc>
                <a:tc>
                  <a:txBody>
                    <a:bodyPr/>
                    <a:lstStyle/>
                    <a:p>
                      <a:r>
                        <a:t>0.418***</a:t>
                      </a:r>
                    </a:p>
                  </a:txBody>
                  <a:tcPr/>
                </a:tc>
                <a:tc>
                  <a:txBody>
                    <a:bodyPr/>
                    <a:lstStyle/>
                    <a:p>
                      <a:r>
                        <a:t>0.426***</a:t>
                      </a:r>
                    </a:p>
                  </a:txBody>
                  <a:tcPr/>
                </a:tc>
                <a:tc>
                  <a:txBody>
                    <a:bodyPr/>
                    <a:lstStyle/>
                    <a:p>
                      <a:r>
                        <a:t>0.365***</a:t>
                      </a:r>
                    </a:p>
                  </a:txBody>
                  <a:tcPr/>
                </a:tc>
                <a:tc>
                  <a:txBody>
                    <a:bodyPr/>
                    <a:lstStyle/>
                    <a:p>
                      <a:r>
                        <a:t>0.366***</a:t>
                      </a:r>
                    </a:p>
                  </a:txBody>
                  <a:tcPr/>
                </a:tc>
                <a:extLst>
                  <a:ext uri="{0D108BD9-81ED-4DB2-BD59-A6C34878D82A}">
                    <a16:rowId xmlns:a16="http://schemas.microsoft.com/office/drawing/2014/main" val="10008"/>
                  </a:ext>
                </a:extLst>
              </a:tr>
              <a:tr h="121023">
                <a:tc>
                  <a:txBody>
                    <a:bodyPr/>
                    <a:lstStyle/>
                    <a:p>
                      <a:endParaRPr/>
                    </a:p>
                  </a:txBody>
                  <a:tcPr/>
                </a:tc>
                <a:tc>
                  <a:txBody>
                    <a:bodyPr/>
                    <a:lstStyle/>
                    <a:p>
                      <a:r>
                        <a:t>(5.32)</a:t>
                      </a:r>
                    </a:p>
                  </a:txBody>
                  <a:tcPr/>
                </a:tc>
                <a:tc>
                  <a:txBody>
                    <a:bodyPr/>
                    <a:lstStyle/>
                    <a:p>
                      <a:r>
                        <a:t>(5.40)</a:t>
                      </a:r>
                    </a:p>
                  </a:txBody>
                  <a:tcPr/>
                </a:tc>
                <a:tc>
                  <a:txBody>
                    <a:bodyPr/>
                    <a:lstStyle/>
                    <a:p>
                      <a:r>
                        <a:t>(6.17)</a:t>
                      </a:r>
                    </a:p>
                  </a:txBody>
                  <a:tcPr/>
                </a:tc>
                <a:tc>
                  <a:txBody>
                    <a:bodyPr/>
                    <a:lstStyle/>
                    <a:p>
                      <a:r>
                        <a:t>(6.19)</a:t>
                      </a:r>
                    </a:p>
                  </a:txBody>
                  <a:tcPr/>
                </a:tc>
                <a:extLst>
                  <a:ext uri="{0D108BD9-81ED-4DB2-BD59-A6C34878D82A}">
                    <a16:rowId xmlns:a16="http://schemas.microsoft.com/office/drawing/2014/main" val="10009"/>
                  </a:ext>
                </a:extLst>
              </a:tr>
              <a:tr h="121023">
                <a:tc>
                  <a:txBody>
                    <a:bodyPr/>
                    <a:lstStyle/>
                    <a:p>
                      <a:r>
                        <a:t>story_word_count</a:t>
                      </a:r>
                    </a:p>
                  </a:txBody>
                  <a:tcPr/>
                </a:tc>
                <a:tc>
                  <a:txBody>
                    <a:bodyPr/>
                    <a:lstStyle/>
                    <a:p>
                      <a:r>
                        <a:t>0.00233**</a:t>
                      </a:r>
                    </a:p>
                  </a:txBody>
                  <a:tcPr/>
                </a:tc>
                <a:tc>
                  <a:txBody>
                    <a:bodyPr/>
                    <a:lstStyle/>
                    <a:p>
                      <a:r>
                        <a:t>0.00385***</a:t>
                      </a:r>
                    </a:p>
                  </a:txBody>
                  <a:tcPr/>
                </a:tc>
                <a:tc>
                  <a:txBody>
                    <a:bodyPr/>
                    <a:lstStyle/>
                    <a:p>
                      <a:r>
                        <a:t>0.00230**</a:t>
                      </a:r>
                    </a:p>
                  </a:txBody>
                  <a:tcPr/>
                </a:tc>
                <a:tc>
                  <a:txBody>
                    <a:bodyPr/>
                    <a:lstStyle/>
                    <a:p>
                      <a:r>
                        <a:t>0.00359***</a:t>
                      </a:r>
                    </a:p>
                  </a:txBody>
                  <a:tcPr/>
                </a:tc>
                <a:extLst>
                  <a:ext uri="{0D108BD9-81ED-4DB2-BD59-A6C34878D82A}">
                    <a16:rowId xmlns:a16="http://schemas.microsoft.com/office/drawing/2014/main" val="10010"/>
                  </a:ext>
                </a:extLst>
              </a:tr>
              <a:tr h="121023">
                <a:tc>
                  <a:txBody>
                    <a:bodyPr/>
                    <a:lstStyle/>
                    <a:p>
                      <a:endParaRPr/>
                    </a:p>
                  </a:txBody>
                  <a:tcPr/>
                </a:tc>
                <a:tc>
                  <a:txBody>
                    <a:bodyPr/>
                    <a:lstStyle/>
                    <a:p>
                      <a:r>
                        <a:t>(2.01)</a:t>
                      </a:r>
                    </a:p>
                  </a:txBody>
                  <a:tcPr/>
                </a:tc>
                <a:tc>
                  <a:txBody>
                    <a:bodyPr/>
                    <a:lstStyle/>
                    <a:p>
                      <a:r>
                        <a:t>(3.13)</a:t>
                      </a:r>
                    </a:p>
                  </a:txBody>
                  <a:tcPr/>
                </a:tc>
                <a:tc>
                  <a:txBody>
                    <a:bodyPr/>
                    <a:lstStyle/>
                    <a:p>
                      <a:r>
                        <a:t>(2.57)</a:t>
                      </a:r>
                    </a:p>
                  </a:txBody>
                  <a:tcPr/>
                </a:tc>
                <a:tc>
                  <a:txBody>
                    <a:bodyPr/>
                    <a:lstStyle/>
                    <a:p>
                      <a:r>
                        <a:t>(3.80)</a:t>
                      </a:r>
                    </a:p>
                  </a:txBody>
                  <a:tcPr/>
                </a:tc>
                <a:extLst>
                  <a:ext uri="{0D108BD9-81ED-4DB2-BD59-A6C34878D82A}">
                    <a16:rowId xmlns:a16="http://schemas.microsoft.com/office/drawing/2014/main" val="10011"/>
                  </a:ext>
                </a:extLst>
              </a:tr>
              <a:tr h="121023">
                <a:tc>
                  <a:txBody>
                    <a:bodyPr/>
                    <a:lstStyle/>
                    <a:p>
                      <a:r>
                        <a:t>gender</a:t>
                      </a:r>
                    </a:p>
                  </a:txBody>
                  <a:tcPr/>
                </a:tc>
                <a:tc>
                  <a:txBody>
                    <a:bodyPr/>
                    <a:lstStyle/>
                    <a:p>
                      <a:r>
                        <a:t>1.084***</a:t>
                      </a:r>
                    </a:p>
                  </a:txBody>
                  <a:tcPr/>
                </a:tc>
                <a:tc>
                  <a:txBody>
                    <a:bodyPr/>
                    <a:lstStyle/>
                    <a:p>
                      <a:r>
                        <a:t>1.045***</a:t>
                      </a:r>
                    </a:p>
                  </a:txBody>
                  <a:tcPr/>
                </a:tc>
                <a:tc>
                  <a:txBody>
                    <a:bodyPr/>
                    <a:lstStyle/>
                    <a:p>
                      <a:r>
                        <a:t>1.594***</a:t>
                      </a:r>
                    </a:p>
                  </a:txBody>
                  <a:tcPr/>
                </a:tc>
                <a:tc>
                  <a:txBody>
                    <a:bodyPr/>
                    <a:lstStyle/>
                    <a:p>
                      <a:r>
                        <a:t>1.543***</a:t>
                      </a:r>
                    </a:p>
                  </a:txBody>
                  <a:tcPr/>
                </a:tc>
                <a:extLst>
                  <a:ext uri="{0D108BD9-81ED-4DB2-BD59-A6C34878D82A}">
                    <a16:rowId xmlns:a16="http://schemas.microsoft.com/office/drawing/2014/main" val="10012"/>
                  </a:ext>
                </a:extLst>
              </a:tr>
              <a:tr h="121023">
                <a:tc>
                  <a:txBody>
                    <a:bodyPr/>
                    <a:lstStyle/>
                    <a:p>
                      <a:endParaRPr/>
                    </a:p>
                  </a:txBody>
                  <a:tcPr/>
                </a:tc>
                <a:tc>
                  <a:txBody>
                    <a:bodyPr/>
                    <a:lstStyle/>
                    <a:p>
                      <a:r>
                        <a:t>(12.18)</a:t>
                      </a:r>
                    </a:p>
                  </a:txBody>
                  <a:tcPr/>
                </a:tc>
                <a:tc>
                  <a:txBody>
                    <a:bodyPr/>
                    <a:lstStyle/>
                    <a:p>
                      <a:r>
                        <a:t>(11.56)</a:t>
                      </a:r>
                    </a:p>
                  </a:txBody>
                  <a:tcPr/>
                </a:tc>
                <a:tc>
                  <a:txBody>
                    <a:bodyPr/>
                    <a:lstStyle/>
                    <a:p>
                      <a:r>
                        <a:t>(20.52)</a:t>
                      </a:r>
                    </a:p>
                  </a:txBody>
                  <a:tcPr/>
                </a:tc>
                <a:tc>
                  <a:txBody>
                    <a:bodyPr/>
                    <a:lstStyle/>
                    <a:p>
                      <a:r>
                        <a:t>(19.66)</a:t>
                      </a:r>
                    </a:p>
                  </a:txBody>
                  <a:tcPr/>
                </a:tc>
                <a:extLst>
                  <a:ext uri="{0D108BD9-81ED-4DB2-BD59-A6C34878D82A}">
                    <a16:rowId xmlns:a16="http://schemas.microsoft.com/office/drawing/2014/main" val="10013"/>
                  </a:ext>
                </a:extLst>
              </a:tr>
              <a:tr h="121023">
                <a:tc>
                  <a:txBody>
                    <a:bodyPr/>
                    <a:lstStyle/>
                    <a:p>
                      <a:r>
                        <a:t>group_borrower</a:t>
                      </a:r>
                    </a:p>
                  </a:txBody>
                  <a:tcPr/>
                </a:tc>
                <a:tc>
                  <a:txBody>
                    <a:bodyPr/>
                    <a:lstStyle/>
                    <a:p>
                      <a:r>
                        <a:t>3.639***</a:t>
                      </a:r>
                    </a:p>
                  </a:txBody>
                  <a:tcPr/>
                </a:tc>
                <a:tc>
                  <a:txBody>
                    <a:bodyPr/>
                    <a:lstStyle/>
                    <a:p>
                      <a:r>
                        <a:t>3.485***</a:t>
                      </a:r>
                    </a:p>
                  </a:txBody>
                  <a:tcPr/>
                </a:tc>
                <a:tc>
                  <a:txBody>
                    <a:bodyPr/>
                    <a:lstStyle/>
                    <a:p>
                      <a:r>
                        <a:t>1.622***</a:t>
                      </a:r>
                    </a:p>
                  </a:txBody>
                  <a:tcPr/>
                </a:tc>
                <a:tc>
                  <a:txBody>
                    <a:bodyPr/>
                    <a:lstStyle/>
                    <a:p>
                      <a:r>
                        <a:t>1.464***</a:t>
                      </a:r>
                    </a:p>
                  </a:txBody>
                  <a:tcPr/>
                </a:tc>
                <a:extLst>
                  <a:ext uri="{0D108BD9-81ED-4DB2-BD59-A6C34878D82A}">
                    <a16:rowId xmlns:a16="http://schemas.microsoft.com/office/drawing/2014/main" val="10014"/>
                  </a:ext>
                </a:extLst>
              </a:tr>
              <a:tr h="121023">
                <a:tc>
                  <a:txBody>
                    <a:bodyPr/>
                    <a:lstStyle/>
                    <a:p>
                      <a:endParaRPr/>
                    </a:p>
                  </a:txBody>
                  <a:tcPr/>
                </a:tc>
                <a:tc>
                  <a:txBody>
                    <a:bodyPr/>
                    <a:lstStyle/>
                    <a:p>
                      <a:r>
                        <a:t>(3.52)</a:t>
                      </a:r>
                    </a:p>
                  </a:txBody>
                  <a:tcPr/>
                </a:tc>
                <a:tc>
                  <a:txBody>
                    <a:bodyPr/>
                    <a:lstStyle/>
                    <a:p>
                      <a:r>
                        <a:t>(3.37)</a:t>
                      </a:r>
                    </a:p>
                  </a:txBody>
                  <a:tcPr/>
                </a:tc>
                <a:tc>
                  <a:txBody>
                    <a:bodyPr/>
                    <a:lstStyle/>
                    <a:p>
                      <a:r>
                        <a:t>(5.96)</a:t>
                      </a:r>
                    </a:p>
                  </a:txBody>
                  <a:tcPr/>
                </a:tc>
                <a:tc>
                  <a:txBody>
                    <a:bodyPr/>
                    <a:lstStyle/>
                    <a:p>
                      <a:r>
                        <a:t>(5.36)</a:t>
                      </a:r>
                    </a:p>
                  </a:txBody>
                  <a:tcPr/>
                </a:tc>
                <a:extLst>
                  <a:ext uri="{0D108BD9-81ED-4DB2-BD59-A6C34878D82A}">
                    <a16:rowId xmlns:a16="http://schemas.microsoft.com/office/drawing/2014/main" val="10015"/>
                  </a:ext>
                </a:extLst>
              </a:tr>
              <a:tr h="121023">
                <a:tc>
                  <a:txBody>
                    <a:bodyPr/>
                    <a:lstStyle/>
                    <a:p>
                      <a:r>
                        <a:t>annual_income</a:t>
                      </a:r>
                    </a:p>
                  </a:txBody>
                  <a:tcPr/>
                </a:tc>
                <a:tc>
                  <a:txBody>
                    <a:bodyPr/>
                    <a:lstStyle/>
                    <a:p>
                      <a:r>
                        <a:t>-0.543***</a:t>
                      </a:r>
                    </a:p>
                  </a:txBody>
                  <a:tcPr/>
                </a:tc>
                <a:tc>
                  <a:txBody>
                    <a:bodyPr/>
                    <a:lstStyle/>
                    <a:p>
                      <a:r>
                        <a:t>-0.550***</a:t>
                      </a:r>
                    </a:p>
                  </a:txBody>
                  <a:tcPr/>
                </a:tc>
                <a:tc>
                  <a:txBody>
                    <a:bodyPr/>
                    <a:lstStyle/>
                    <a:p>
                      <a:r>
                        <a:t>-0.563***</a:t>
                      </a:r>
                    </a:p>
                  </a:txBody>
                  <a:tcPr/>
                </a:tc>
                <a:tc>
                  <a:txBody>
                    <a:bodyPr/>
                    <a:lstStyle/>
                    <a:p>
                      <a:r>
                        <a:t>-0.570***</a:t>
                      </a:r>
                    </a:p>
                  </a:txBody>
                  <a:tcPr/>
                </a:tc>
                <a:extLst>
                  <a:ext uri="{0D108BD9-81ED-4DB2-BD59-A6C34878D82A}">
                    <a16:rowId xmlns:a16="http://schemas.microsoft.com/office/drawing/2014/main" val="10016"/>
                  </a:ext>
                </a:extLst>
              </a:tr>
              <a:tr h="121023">
                <a:tc>
                  <a:txBody>
                    <a:bodyPr/>
                    <a:lstStyle/>
                    <a:p>
                      <a:endParaRPr/>
                    </a:p>
                  </a:txBody>
                  <a:tcPr/>
                </a:tc>
                <a:tc>
                  <a:txBody>
                    <a:bodyPr/>
                    <a:lstStyle/>
                    <a:p>
                      <a:r>
                        <a:t>(-5.18)</a:t>
                      </a:r>
                    </a:p>
                  </a:txBody>
                  <a:tcPr/>
                </a:tc>
                <a:tc>
                  <a:txBody>
                    <a:bodyPr/>
                    <a:lstStyle/>
                    <a:p>
                      <a:r>
                        <a:t>(-5.19)</a:t>
                      </a:r>
                    </a:p>
                  </a:txBody>
                  <a:tcPr/>
                </a:tc>
                <a:tc>
                  <a:txBody>
                    <a:bodyPr/>
                    <a:lstStyle/>
                    <a:p>
                      <a:r>
                        <a:t>(-7.74)</a:t>
                      </a:r>
                    </a:p>
                  </a:txBody>
                  <a:tcPr/>
                </a:tc>
                <a:tc>
                  <a:txBody>
                    <a:bodyPr/>
                    <a:lstStyle/>
                    <a:p>
                      <a:r>
                        <a:t>(-7.82)</a:t>
                      </a:r>
                    </a:p>
                  </a:txBody>
                  <a:tcPr/>
                </a:tc>
                <a:extLst>
                  <a:ext uri="{0D108BD9-81ED-4DB2-BD59-A6C34878D82A}">
                    <a16:rowId xmlns:a16="http://schemas.microsoft.com/office/drawing/2014/main" val="10017"/>
                  </a:ext>
                </a:extLst>
              </a:tr>
              <a:tr h="121023">
                <a:tc>
                  <a:txBody>
                    <a:bodyPr/>
                    <a:lstStyle/>
                    <a:p>
                      <a:r>
                        <a:t>partner_risk</a:t>
                      </a:r>
                    </a:p>
                  </a:txBody>
                  <a:tcPr/>
                </a:tc>
                <a:tc>
                  <a:txBody>
                    <a:bodyPr/>
                    <a:lstStyle/>
                    <a:p>
                      <a:r>
                        <a:t>-0.116**</a:t>
                      </a:r>
                    </a:p>
                  </a:txBody>
                  <a:tcPr/>
                </a:tc>
                <a:tc>
                  <a:txBody>
                    <a:bodyPr/>
                    <a:lstStyle/>
                    <a:p>
                      <a:r>
                        <a:t>-0.145***</a:t>
                      </a:r>
                    </a:p>
                  </a:txBody>
                  <a:tcPr/>
                </a:tc>
                <a:tc>
                  <a:txBody>
                    <a:bodyPr/>
                    <a:lstStyle/>
                    <a:p>
                      <a:r>
                        <a:t>-0.0614*</a:t>
                      </a:r>
                    </a:p>
                  </a:txBody>
                  <a:tcPr/>
                </a:tc>
                <a:tc>
                  <a:txBody>
                    <a:bodyPr/>
                    <a:lstStyle/>
                    <a:p>
                      <a:r>
                        <a:t>-0.0846**</a:t>
                      </a:r>
                    </a:p>
                  </a:txBody>
                  <a:tcPr/>
                </a:tc>
                <a:extLst>
                  <a:ext uri="{0D108BD9-81ED-4DB2-BD59-A6C34878D82A}">
                    <a16:rowId xmlns:a16="http://schemas.microsoft.com/office/drawing/2014/main" val="10018"/>
                  </a:ext>
                </a:extLst>
              </a:tr>
              <a:tr h="121023">
                <a:tc>
                  <a:txBody>
                    <a:bodyPr/>
                    <a:lstStyle/>
                    <a:p>
                      <a:endParaRPr/>
                    </a:p>
                  </a:txBody>
                  <a:tcPr/>
                </a:tc>
                <a:tc>
                  <a:txBody>
                    <a:bodyPr/>
                    <a:lstStyle/>
                    <a:p>
                      <a:r>
                        <a:t>(-2.26)</a:t>
                      </a:r>
                    </a:p>
                  </a:txBody>
                  <a:tcPr/>
                </a:tc>
                <a:tc>
                  <a:txBody>
                    <a:bodyPr/>
                    <a:lstStyle/>
                    <a:p>
                      <a:r>
                        <a:t>(-2.78)</a:t>
                      </a:r>
                    </a:p>
                  </a:txBody>
                  <a:tcPr/>
                </a:tc>
                <a:tc>
                  <a:txBody>
                    <a:bodyPr/>
                    <a:lstStyle/>
                    <a:p>
                      <a:r>
                        <a:t>(-1.74)</a:t>
                      </a:r>
                    </a:p>
                  </a:txBody>
                  <a:tcPr/>
                </a:tc>
                <a:tc>
                  <a:txBody>
                    <a:bodyPr/>
                    <a:lstStyle/>
                    <a:p>
                      <a:r>
                        <a:t>(-2.38)</a:t>
                      </a:r>
                    </a:p>
                  </a:txBody>
                  <a:tcPr/>
                </a:tc>
                <a:extLst>
                  <a:ext uri="{0D108BD9-81ED-4DB2-BD59-A6C34878D82A}">
                    <a16:rowId xmlns:a16="http://schemas.microsoft.com/office/drawing/2014/main" val="10019"/>
                  </a:ext>
                </a:extLst>
              </a:tr>
              <a:tr h="121023">
                <a:tc>
                  <a:txBody>
                    <a:bodyPr/>
                    <a:lstStyle/>
                    <a:p>
                      <a:r>
                        <a:t>loan_amount</a:t>
                      </a:r>
                    </a:p>
                  </a:txBody>
                  <a:tcPr/>
                </a:tc>
                <a:tc>
                  <a:txBody>
                    <a:bodyPr/>
                    <a:lstStyle/>
                    <a:p>
                      <a:r>
                        <a:t>-1.171***</a:t>
                      </a:r>
                    </a:p>
                  </a:txBody>
                  <a:tcPr/>
                </a:tc>
                <a:tc>
                  <a:txBody>
                    <a:bodyPr/>
                    <a:lstStyle/>
                    <a:p>
                      <a:r>
                        <a:t>-1.167***</a:t>
                      </a:r>
                    </a:p>
                  </a:txBody>
                  <a:tcPr/>
                </a:tc>
                <a:tc>
                  <a:txBody>
                    <a:bodyPr/>
                    <a:lstStyle/>
                    <a:p>
                      <a:r>
                        <a:t>0.00173</a:t>
                      </a:r>
                    </a:p>
                  </a:txBody>
                  <a:tcPr/>
                </a:tc>
                <a:tc>
                  <a:txBody>
                    <a:bodyPr/>
                    <a:lstStyle/>
                    <a:p>
                      <a:r>
                        <a:t>0.00122</a:t>
                      </a:r>
                    </a:p>
                  </a:txBody>
                  <a:tcPr/>
                </a:tc>
                <a:extLst>
                  <a:ext uri="{0D108BD9-81ED-4DB2-BD59-A6C34878D82A}">
                    <a16:rowId xmlns:a16="http://schemas.microsoft.com/office/drawing/2014/main" val="10020"/>
                  </a:ext>
                </a:extLst>
              </a:tr>
              <a:tr h="121023">
                <a:tc>
                  <a:txBody>
                    <a:bodyPr/>
                    <a:lstStyle/>
                    <a:p>
                      <a:endParaRPr/>
                    </a:p>
                  </a:txBody>
                  <a:tcPr/>
                </a:tc>
                <a:tc>
                  <a:txBody>
                    <a:bodyPr/>
                    <a:lstStyle/>
                    <a:p>
                      <a:r>
                        <a:t>(-15.08)</a:t>
                      </a:r>
                    </a:p>
                  </a:txBody>
                  <a:tcPr/>
                </a:tc>
                <a:tc>
                  <a:txBody>
                    <a:bodyPr/>
                    <a:lstStyle/>
                    <a:p>
                      <a:r>
                        <a:t>(-14.99)</a:t>
                      </a:r>
                    </a:p>
                  </a:txBody>
                  <a:tcPr/>
                </a:tc>
                <a:tc>
                  <a:txBody>
                    <a:bodyPr/>
                    <a:lstStyle/>
                    <a:p>
                      <a:r>
                        <a:t>(0.03)</a:t>
                      </a:r>
                    </a:p>
                  </a:txBody>
                  <a:tcPr/>
                </a:tc>
                <a:tc>
                  <a:txBody>
                    <a:bodyPr/>
                    <a:lstStyle/>
                    <a:p>
                      <a:r>
                        <a:t>(0.02)</a:t>
                      </a:r>
                    </a:p>
                  </a:txBody>
                  <a:tcPr/>
                </a:tc>
                <a:extLst>
                  <a:ext uri="{0D108BD9-81ED-4DB2-BD59-A6C34878D82A}">
                    <a16:rowId xmlns:a16="http://schemas.microsoft.com/office/drawing/2014/main" val="10021"/>
                  </a:ext>
                </a:extLst>
              </a:tr>
              <a:tr h="121023">
                <a:tc>
                  <a:txBody>
                    <a:bodyPr/>
                    <a:lstStyle/>
                    <a:p>
                      <a:r>
                        <a:t>loan_term</a:t>
                      </a:r>
                    </a:p>
                  </a:txBody>
                  <a:tcPr/>
                </a:tc>
                <a:tc>
                  <a:txBody>
                    <a:bodyPr/>
                    <a:lstStyle/>
                    <a:p>
                      <a:r>
                        <a:t>-0.0775***</a:t>
                      </a:r>
                    </a:p>
                  </a:txBody>
                  <a:tcPr/>
                </a:tc>
                <a:tc>
                  <a:txBody>
                    <a:bodyPr/>
                    <a:lstStyle/>
                    <a:p>
                      <a:r>
                        <a:t>-0.0749***</a:t>
                      </a:r>
                    </a:p>
                  </a:txBody>
                  <a:tcPr/>
                </a:tc>
                <a:tc>
                  <a:txBody>
                    <a:bodyPr/>
                    <a:lstStyle/>
                    <a:p>
                      <a:r>
                        <a:t>-0.123***</a:t>
                      </a:r>
                    </a:p>
                  </a:txBody>
                  <a:tcPr/>
                </a:tc>
                <a:tc>
                  <a:txBody>
                    <a:bodyPr/>
                    <a:lstStyle/>
                    <a:p>
                      <a:r>
                        <a:t>-0.121***</a:t>
                      </a:r>
                    </a:p>
                  </a:txBody>
                  <a:tcPr/>
                </a:tc>
                <a:extLst>
                  <a:ext uri="{0D108BD9-81ED-4DB2-BD59-A6C34878D82A}">
                    <a16:rowId xmlns:a16="http://schemas.microsoft.com/office/drawing/2014/main" val="10022"/>
                  </a:ext>
                </a:extLst>
              </a:tr>
              <a:tr h="121023">
                <a:tc>
                  <a:txBody>
                    <a:bodyPr/>
                    <a:lstStyle/>
                    <a:p>
                      <a:endParaRPr/>
                    </a:p>
                  </a:txBody>
                  <a:tcPr/>
                </a:tc>
                <a:tc>
                  <a:txBody>
                    <a:bodyPr/>
                    <a:lstStyle/>
                    <a:p>
                      <a:r>
                        <a:t>(-11.50)</a:t>
                      </a:r>
                    </a:p>
                  </a:txBody>
                  <a:tcPr/>
                </a:tc>
                <a:tc>
                  <a:txBody>
                    <a:bodyPr/>
                    <a:lstStyle/>
                    <a:p>
                      <a:r>
                        <a:t>(-11.01)</a:t>
                      </a:r>
                    </a:p>
                  </a:txBody>
                  <a:tcPr/>
                </a:tc>
                <a:tc>
                  <a:txBody>
                    <a:bodyPr/>
                    <a:lstStyle/>
                    <a:p>
                      <a:r>
                        <a:t>(-22.05)</a:t>
                      </a:r>
                    </a:p>
                  </a:txBody>
                  <a:tcPr/>
                </a:tc>
                <a:tc>
                  <a:txBody>
                    <a:bodyPr/>
                    <a:lstStyle/>
                    <a:p>
                      <a:r>
                        <a:t>(-21.55)</a:t>
                      </a:r>
                    </a:p>
                  </a:txBody>
                  <a:tcPr/>
                </a:tc>
                <a:extLst>
                  <a:ext uri="{0D108BD9-81ED-4DB2-BD59-A6C34878D82A}">
                    <a16:rowId xmlns:a16="http://schemas.microsoft.com/office/drawing/2014/main" val="10023"/>
                  </a:ext>
                </a:extLst>
              </a:tr>
              <a:tr h="121023">
                <a:tc>
                  <a:txBody>
                    <a:bodyPr/>
                    <a:lstStyle/>
                    <a:p>
                      <a:r>
                        <a:t>repayment_schedule</a:t>
                      </a:r>
                    </a:p>
                  </a:txBody>
                  <a:tcPr/>
                </a:tc>
                <a:tc>
                  <a:txBody>
                    <a:bodyPr/>
                    <a:lstStyle/>
                    <a:p>
                      <a:r>
                        <a:t>-0.200</a:t>
                      </a:r>
                    </a:p>
                  </a:txBody>
                  <a:tcPr/>
                </a:tc>
                <a:tc>
                  <a:txBody>
                    <a:bodyPr/>
                    <a:lstStyle/>
                    <a:p>
                      <a:r>
                        <a:t>-0.218</a:t>
                      </a:r>
                    </a:p>
                  </a:txBody>
                  <a:tcPr/>
                </a:tc>
                <a:tc>
                  <a:txBody>
                    <a:bodyPr/>
                    <a:lstStyle/>
                    <a:p>
                      <a:r>
                        <a:t>-0.454***</a:t>
                      </a:r>
                    </a:p>
                  </a:txBody>
                  <a:tcPr/>
                </a:tc>
                <a:tc>
                  <a:txBody>
                    <a:bodyPr/>
                    <a:lstStyle/>
                    <a:p>
                      <a:r>
                        <a:t>-0.443***</a:t>
                      </a:r>
                    </a:p>
                  </a:txBody>
                  <a:tcPr/>
                </a:tc>
                <a:extLst>
                  <a:ext uri="{0D108BD9-81ED-4DB2-BD59-A6C34878D82A}">
                    <a16:rowId xmlns:a16="http://schemas.microsoft.com/office/drawing/2014/main" val="10024"/>
                  </a:ext>
                </a:extLst>
              </a:tr>
              <a:tr h="121023">
                <a:tc>
                  <a:txBody>
                    <a:bodyPr/>
                    <a:lstStyle/>
                    <a:p>
                      <a:endParaRPr/>
                    </a:p>
                  </a:txBody>
                  <a:tcPr/>
                </a:tc>
                <a:tc>
                  <a:txBody>
                    <a:bodyPr/>
                    <a:lstStyle/>
                    <a:p>
                      <a:r>
                        <a:t>(-0.88)</a:t>
                      </a:r>
                    </a:p>
                  </a:txBody>
                  <a:tcPr/>
                </a:tc>
                <a:tc>
                  <a:txBody>
                    <a:bodyPr/>
                    <a:lstStyle/>
                    <a:p>
                      <a:r>
                        <a:t>(-0.96)</a:t>
                      </a:r>
                    </a:p>
                  </a:txBody>
                  <a:tcPr/>
                </a:tc>
                <a:tc>
                  <a:txBody>
                    <a:bodyPr/>
                    <a:lstStyle/>
                    <a:p>
                      <a:r>
                        <a:t>(-2.64)</a:t>
                      </a:r>
                    </a:p>
                  </a:txBody>
                  <a:tcPr/>
                </a:tc>
                <a:tc>
                  <a:txBody>
                    <a:bodyPr/>
                    <a:lstStyle/>
                    <a:p>
                      <a:r>
                        <a:t>(-2.58)</a:t>
                      </a:r>
                    </a:p>
                  </a:txBody>
                  <a:tcPr/>
                </a:tc>
                <a:extLst>
                  <a:ext uri="{0D108BD9-81ED-4DB2-BD59-A6C34878D82A}">
                    <a16:rowId xmlns:a16="http://schemas.microsoft.com/office/drawing/2014/main" val="10025"/>
                  </a:ext>
                </a:extLst>
              </a:tr>
              <a:tr h="121023">
                <a:tc>
                  <a:txBody>
                    <a:bodyPr/>
                    <a:lstStyle/>
                    <a:p>
                      <a:r>
                        <a:t>continenta</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26"/>
                  </a:ext>
                </a:extLst>
              </a:tr>
              <a:tr h="121023">
                <a:tc>
                  <a:txBody>
                    <a:bodyPr/>
                    <a:lstStyle/>
                    <a:p>
                      <a:r>
                        <a:t>sectorb</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27"/>
                  </a:ext>
                </a:extLst>
              </a:tr>
              <a:tr h="121023">
                <a:tc>
                  <a:txBody>
                    <a:bodyPr/>
                    <a:lstStyle/>
                    <a:p>
                      <a:r>
                        <a:t>_cons</a:t>
                      </a:r>
                    </a:p>
                  </a:txBody>
                  <a:tcPr/>
                </a:tc>
                <a:tc>
                  <a:txBody>
                    <a:bodyPr/>
                    <a:lstStyle/>
                    <a:p>
                      <a:r>
                        <a:t>13.31***</a:t>
                      </a:r>
                    </a:p>
                  </a:txBody>
                  <a:tcPr/>
                </a:tc>
                <a:tc>
                  <a:txBody>
                    <a:bodyPr/>
                    <a:lstStyle/>
                    <a:p>
                      <a:r>
                        <a:t>13.35***</a:t>
                      </a:r>
                    </a:p>
                  </a:txBody>
                  <a:tcPr/>
                </a:tc>
                <a:tc>
                  <a:txBody>
                    <a:bodyPr/>
                    <a:lstStyle/>
                    <a:p>
                      <a:r>
                        <a:t>8.151***</a:t>
                      </a:r>
                    </a:p>
                  </a:txBody>
                  <a:tcPr/>
                </a:tc>
                <a:tc>
                  <a:txBody>
                    <a:bodyPr/>
                    <a:lstStyle/>
                    <a:p>
                      <a:r>
                        <a:t>8.188***</a:t>
                      </a:r>
                    </a:p>
                  </a:txBody>
                  <a:tcPr/>
                </a:tc>
                <a:extLst>
                  <a:ext uri="{0D108BD9-81ED-4DB2-BD59-A6C34878D82A}">
                    <a16:rowId xmlns:a16="http://schemas.microsoft.com/office/drawing/2014/main" val="10028"/>
                  </a:ext>
                </a:extLst>
              </a:tr>
              <a:tr h="121023">
                <a:tc>
                  <a:txBody>
                    <a:bodyPr/>
                    <a:lstStyle/>
                    <a:p>
                      <a:endParaRPr/>
                    </a:p>
                  </a:txBody>
                  <a:tcPr/>
                </a:tc>
                <a:tc>
                  <a:txBody>
                    <a:bodyPr/>
                    <a:lstStyle/>
                    <a:p>
                      <a:r>
                        <a:t>(14.32)</a:t>
                      </a:r>
                    </a:p>
                  </a:txBody>
                  <a:tcPr/>
                </a:tc>
                <a:tc>
                  <a:txBody>
                    <a:bodyPr/>
                    <a:lstStyle/>
                    <a:p>
                      <a:r>
                        <a:t>(14.25)</a:t>
                      </a:r>
                    </a:p>
                  </a:txBody>
                  <a:tcPr/>
                </a:tc>
                <a:tc>
                  <a:txBody>
                    <a:bodyPr/>
                    <a:lstStyle/>
                    <a:p>
                      <a:r>
                        <a:t>(12.98)</a:t>
                      </a:r>
                    </a:p>
                  </a:txBody>
                  <a:tcPr/>
                </a:tc>
                <a:tc>
                  <a:txBody>
                    <a:bodyPr/>
                    <a:lstStyle/>
                    <a:p>
                      <a:r>
                        <a:t>(13.00)</a:t>
                      </a:r>
                    </a:p>
                  </a:txBody>
                  <a:tcPr/>
                </a:tc>
                <a:extLst>
                  <a:ext uri="{0D108BD9-81ED-4DB2-BD59-A6C34878D82A}">
                    <a16:rowId xmlns:a16="http://schemas.microsoft.com/office/drawing/2014/main" val="10029"/>
                  </a:ext>
                </a:extLst>
              </a:tr>
              <a:tr h="121023">
                <a:tc>
                  <a:txBody>
                    <a:bodyPr/>
                    <a:lstStyle/>
                    <a:p>
                      <a:r>
                        <a:t>pseudo R2</a:t>
                      </a:r>
                    </a:p>
                  </a:txBody>
                  <a:tcPr/>
                </a:tc>
                <a:tc>
                  <a:txBody>
                    <a:bodyPr/>
                    <a:lstStyle/>
                    <a:p>
                      <a:r>
                        <a:t>0.199</a:t>
                      </a:r>
                    </a:p>
                  </a:txBody>
                  <a:tcPr/>
                </a:tc>
                <a:tc>
                  <a:txBody>
                    <a:bodyPr/>
                    <a:lstStyle/>
                    <a:p>
                      <a:r>
                        <a:t>0.202</a:t>
                      </a:r>
                    </a:p>
                  </a:txBody>
                  <a:tcPr/>
                </a:tc>
                <a:tc>
                  <a:txBody>
                    <a:bodyPr/>
                    <a:lstStyle/>
                    <a:p>
                      <a:r>
                        <a:t>0.058</a:t>
                      </a:r>
                    </a:p>
                  </a:txBody>
                  <a:tcPr/>
                </a:tc>
                <a:tc>
                  <a:txBody>
                    <a:bodyPr/>
                    <a:lstStyle/>
                    <a:p>
                      <a:r>
                        <a:t>0.059</a:t>
                      </a:r>
                    </a:p>
                  </a:txBody>
                  <a:tcPr/>
                </a:tc>
                <a:extLst>
                  <a:ext uri="{0D108BD9-81ED-4DB2-BD59-A6C34878D82A}">
                    <a16:rowId xmlns:a16="http://schemas.microsoft.com/office/drawing/2014/main" val="10030"/>
                  </a:ext>
                </a:extLst>
              </a:tr>
              <a:tr h="121023">
                <a:tc>
                  <a:txBody>
                    <a:bodyPr/>
                    <a:lstStyle/>
                    <a:p>
                      <a:r>
                        <a:t>Log likelihood</a:t>
                      </a:r>
                    </a:p>
                  </a:txBody>
                  <a:tcPr/>
                </a:tc>
                <a:tc>
                  <a:txBody>
                    <a:bodyPr/>
                    <a:lstStyle/>
                    <a:p>
                      <a:r>
                        <a:t>-2229.6</a:t>
                      </a:r>
                    </a:p>
                  </a:txBody>
                  <a:tcPr/>
                </a:tc>
                <a:tc>
                  <a:txBody>
                    <a:bodyPr/>
                    <a:lstStyle/>
                    <a:p>
                      <a:r>
                        <a:t>-2219.7</a:t>
                      </a:r>
                    </a:p>
                  </a:txBody>
                  <a:tcPr/>
                </a:tc>
                <a:tc>
                  <a:txBody>
                    <a:bodyPr/>
                    <a:lstStyle/>
                    <a:p>
                      <a:r>
                        <a:t>-14984.1</a:t>
                      </a:r>
                    </a:p>
                  </a:txBody>
                  <a:tcPr/>
                </a:tc>
                <a:tc>
                  <a:txBody>
                    <a:bodyPr/>
                    <a:lstStyle/>
                    <a:p>
                      <a:r>
                        <a:t>-14968.2</a:t>
                      </a:r>
                    </a:p>
                  </a:txBody>
                  <a:tcPr/>
                </a:tc>
                <a:extLst>
                  <a:ext uri="{0D108BD9-81ED-4DB2-BD59-A6C34878D82A}">
                    <a16:rowId xmlns:a16="http://schemas.microsoft.com/office/drawing/2014/main" val="10031"/>
                  </a:ext>
                </a:extLst>
              </a:tr>
              <a:tr h="121023">
                <a:tc>
                  <a:txBody>
                    <a:bodyPr/>
                    <a:lstStyle/>
                    <a:p>
                      <a:r>
                        <a:t>2</a:t>
                      </a:r>
                    </a:p>
                  </a:txBody>
                  <a:tcPr/>
                </a:tc>
                <a:tc>
                  <a:txBody>
                    <a:bodyPr/>
                    <a:lstStyle/>
                    <a:p>
                      <a:r>
                        <a:t>1105.1</a:t>
                      </a:r>
                    </a:p>
                  </a:txBody>
                  <a:tcPr/>
                </a:tc>
                <a:tc>
                  <a:txBody>
                    <a:bodyPr/>
                    <a:lstStyle/>
                    <a:p>
                      <a:r>
                        <a:t>1124.8</a:t>
                      </a:r>
                    </a:p>
                  </a:txBody>
                  <a:tcPr/>
                </a:tc>
                <a:tc>
                  <a:txBody>
                    <a:bodyPr/>
                    <a:lstStyle/>
                    <a:p>
                      <a:r>
                        <a:t>1849.1</a:t>
                      </a:r>
                    </a:p>
                  </a:txBody>
                  <a:tcPr/>
                </a:tc>
                <a:tc>
                  <a:txBody>
                    <a:bodyPr/>
                    <a:lstStyle/>
                    <a:p>
                      <a:r>
                        <a:t>1880.9</a:t>
                      </a:r>
                    </a:p>
                  </a:txBody>
                  <a:tcPr/>
                </a:tc>
                <a:extLst>
                  <a:ext uri="{0D108BD9-81ED-4DB2-BD59-A6C34878D82A}">
                    <a16:rowId xmlns:a16="http://schemas.microsoft.com/office/drawing/2014/main" val="10032"/>
                  </a:ext>
                </a:extLst>
              </a:tr>
              <a:tr h="121041">
                <a:tc>
                  <a:txBody>
                    <a:bodyPr/>
                    <a:lstStyle/>
                    <a:p>
                      <a:r>
                        <a:t>p</a:t>
                      </a:r>
                    </a:p>
                  </a:txBody>
                  <a:tcPr/>
                </a:tc>
                <a:tc>
                  <a:txBody>
                    <a:bodyPr/>
                    <a:lstStyle/>
                    <a:p>
                      <a:r>
                        <a:t>5.8e-219</a:t>
                      </a:r>
                    </a:p>
                  </a:txBody>
                  <a:tcPr/>
                </a:tc>
                <a:tc>
                  <a:txBody>
                    <a:bodyPr/>
                    <a:lstStyle/>
                    <a:p>
                      <a:r>
                        <a:t>1.2e-220</a:t>
                      </a:r>
                    </a:p>
                  </a:txBody>
                  <a:tcPr/>
                </a:tc>
                <a:tc>
                  <a:txBody>
                    <a:bodyPr/>
                    <a:lstStyle/>
                    <a:p>
                      <a:r>
                        <a:t>0</a:t>
                      </a:r>
                    </a:p>
                  </a:txBody>
                  <a:tcPr/>
                </a:tc>
                <a:tc>
                  <a:txBody>
                    <a:bodyPr/>
                    <a:lstStyle/>
                    <a:p>
                      <a:r>
                        <a:t>0</a:t>
                      </a:r>
                    </a:p>
                  </a:txBody>
                  <a:tcPr/>
                </a:tc>
                <a:extLst>
                  <a:ext uri="{0D108BD9-81ED-4DB2-BD59-A6C34878D82A}">
                    <a16:rowId xmlns:a16="http://schemas.microsoft.com/office/drawing/2014/main" val="1003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表53 稳健性检验：替换回归模型</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表54 稳健性检验：删去loan_amount &amp;lt;= 200的项目</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sector有15个分组值，14个虚拟变量，该表不汇报结果</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p:cNvSpPr/>
          <p:nvPr>
            <p:custDataLst>
              <p:tags r:id="rId1"/>
            </p:custDataLst>
          </p:nvPr>
        </p:nvSpPr>
        <p:spPr>
          <a:xfrm>
            <a:off x="0" y="2532380"/>
            <a:ext cx="12192000" cy="1793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4" name="文本框 13"/>
          <p:cNvSpPr txBox="1"/>
          <p:nvPr>
            <p:custDataLst>
              <p:tags r:id="rId2"/>
            </p:custDataLst>
          </p:nvPr>
        </p:nvSpPr>
        <p:spPr>
          <a:xfrm>
            <a:off x="71120" y="3137218"/>
            <a:ext cx="12050395" cy="583565"/>
          </a:xfrm>
          <a:prstGeom prst="rect">
            <a:avLst/>
          </a:prstGeom>
          <a:noFill/>
        </p:spPr>
        <p:txBody>
          <a:bodyPr wrap="square">
            <a:spAutoFit/>
          </a:bodyPr>
          <a:lstStyle/>
          <a:p>
            <a:pPr algn="ctr">
              <a:defRPr sz="3200" b="1">
                <a:solidFill>
                  <a:srgbClr val="FFFFFF"/>
                </a:solidFill>
                <a:latin typeface="微软雅黑"/>
              </a:defRPr>
            </a:pPr>
            <a:r>
              <a:t>U201816007-李佳妮-1.《面部情绪表达对亲社会众筹成功的影响》</a:t>
            </a:r>
            <a:endParaRPr kumimoji="0" lang="zh-CN" altLang="en-US" sz="3200" b="1" i="0" u="none" strike="noStrike" kern="1200" cap="none" spc="0" normalizeH="0" baseline="0" noProof="0" dirty="0">
              <a:ln>
                <a:noFill/>
              </a:ln>
              <a:solidFill>
                <a:schemeClr val="bg1"/>
              </a:solidFill>
              <a:effectLst/>
              <a:uLnTx/>
              <a:uFillTx/>
              <a:latin typeface="+mj-ea"/>
              <a:ea typeface="+mj-ea"/>
              <a:cs typeface="+mn-cs"/>
              <a:sym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0"/>
            <a:ext cx="12192000" cy="6858000"/>
          </a:xfrm>
          <a:prstGeom prst="rect">
            <a:avLst/>
          </a:pr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圆角 54"/>
          <p:cNvSpPr/>
          <p:nvPr/>
        </p:nvSpPr>
        <p:spPr>
          <a:xfrm>
            <a:off x="339524" y="312516"/>
            <a:ext cx="11512952" cy="6232968"/>
          </a:xfrm>
          <a:prstGeom prst="roundRect">
            <a:avLst>
              <a:gd name="adj" fmla="val 1344"/>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5583038" y="685800"/>
            <a:ext cx="1025922" cy="615553"/>
          </a:xfrm>
          <a:prstGeom prst="rect">
            <a:avLst/>
          </a:prstGeom>
        </p:spPr>
        <p:txBody>
          <a:bodyPr wrap="none" lIns="0" tIns="0" rIns="0" bIns="0">
            <a:spAutoFit/>
          </a:bodyPr>
          <a:lstStyle/>
          <a:p>
            <a:pPr algn="ctr" fontAlgn="base"/>
            <a:r>
              <a:rPr lang="zh-CN" altLang="en-US" sz="4000" b="1">
                <a:solidFill>
                  <a:schemeClr val="accent1"/>
                </a:solidFill>
                <a:latin typeface="+mj-ea"/>
                <a:ea typeface="+mj-ea"/>
              </a:rPr>
              <a:t>目录</a:t>
            </a:r>
            <a:endParaRPr lang="zh-CN" altLang="en-US" sz="4000" b="1" i="0">
              <a:solidFill>
                <a:schemeClr val="accent1"/>
              </a:solidFill>
              <a:effectLst/>
              <a:latin typeface="+mj-ea"/>
              <a:ea typeface="+mj-ea"/>
            </a:endParaRPr>
          </a:p>
        </p:txBody>
      </p:sp>
      <p:sp>
        <p:nvSpPr>
          <p:cNvPr id="18" name="矩形 17"/>
          <p:cNvSpPr/>
          <p:nvPr>
            <p:custDataLst>
              <p:tags r:id="rId1"/>
            </p:custDataLst>
          </p:nvPr>
        </p:nvSpPr>
        <p:spPr>
          <a:xfrm>
            <a:off x="2725420" y="2286635"/>
            <a:ext cx="495300" cy="36639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a:solidFill>
                  <a:schemeClr val="bg1"/>
                </a:solidFill>
              </a:rPr>
              <a:t>01</a:t>
            </a:r>
            <a:endParaRPr lang="zh-CN" altLang="en-US" sz="2000" b="1">
              <a:solidFill>
                <a:schemeClr val="bg1"/>
              </a:solidFill>
            </a:endParaRPr>
          </a:p>
        </p:txBody>
      </p:sp>
      <p:sp>
        <p:nvSpPr>
          <p:cNvPr id="35" name="矩形 34"/>
          <p:cNvSpPr/>
          <p:nvPr>
            <p:custDataLst>
              <p:tags r:id="rId2"/>
            </p:custDataLst>
          </p:nvPr>
        </p:nvSpPr>
        <p:spPr>
          <a:xfrm flipH="1">
            <a:off x="8676640" y="3043555"/>
            <a:ext cx="495300" cy="36639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dirty="0">
                <a:solidFill>
                  <a:schemeClr val="bg1"/>
                </a:solidFill>
              </a:rPr>
              <a:t>02</a:t>
            </a:r>
            <a:endParaRPr lang="zh-CN" altLang="en-US" sz="2000" b="1" dirty="0">
              <a:solidFill>
                <a:schemeClr val="bg1"/>
              </a:solidFill>
            </a:endParaRPr>
          </a:p>
        </p:txBody>
      </p:sp>
      <p:sp>
        <p:nvSpPr>
          <p:cNvPr id="39" name="矩形 38"/>
          <p:cNvSpPr/>
          <p:nvPr>
            <p:custDataLst>
              <p:tags r:id="rId3"/>
            </p:custDataLst>
          </p:nvPr>
        </p:nvSpPr>
        <p:spPr>
          <a:xfrm>
            <a:off x="2725420" y="3800475"/>
            <a:ext cx="495300" cy="36639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a:solidFill>
                  <a:schemeClr val="bg1"/>
                </a:solidFill>
              </a:rPr>
              <a:t>03</a:t>
            </a:r>
            <a:endParaRPr lang="zh-CN" altLang="en-US" sz="2000" b="1">
              <a:solidFill>
                <a:schemeClr val="bg1"/>
              </a:solidFill>
            </a:endParaRPr>
          </a:p>
        </p:txBody>
      </p:sp>
      <p:sp>
        <p:nvSpPr>
          <p:cNvPr id="43" name="矩形 42"/>
          <p:cNvSpPr/>
          <p:nvPr>
            <p:custDataLst>
              <p:tags r:id="rId4"/>
            </p:custDataLst>
          </p:nvPr>
        </p:nvSpPr>
        <p:spPr>
          <a:xfrm flipH="1">
            <a:off x="8676640" y="4556760"/>
            <a:ext cx="495300" cy="36639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dirty="0">
                <a:solidFill>
                  <a:schemeClr val="bg1"/>
                </a:solidFill>
              </a:rPr>
              <a:t>04</a:t>
            </a:r>
            <a:endParaRPr lang="zh-CN" altLang="en-US" sz="2000" b="1" dirty="0">
              <a:solidFill>
                <a:schemeClr val="bg1"/>
              </a:solidFill>
            </a:endParaRPr>
          </a:p>
        </p:txBody>
      </p:sp>
      <p:sp>
        <p:nvSpPr>
          <p:cNvPr id="56" name="TextBox 55"/>
          <p:cNvSpPr txBox="1"/>
          <p:nvPr/>
        </p:nvSpPr>
        <p:spPr>
          <a:xfrm>
            <a:off x="5120640" y="1371600"/>
            <a:ext cx="2286000" cy="457200"/>
          </a:xfrm>
          <a:prstGeom prst="rect">
            <a:avLst/>
          </a:prstGeom>
          <a:noFill/>
        </p:spPr>
        <p:txBody>
          <a:bodyPr wrap="none">
            <a:spAutoFit/>
          </a:bodyPr>
          <a:lstStyle/>
          <a:p>
            <a:pPr algn="ctr">
              <a:defRPr sz="1800" b="1">
                <a:solidFill>
                  <a:srgbClr val="6096E6"/>
                </a:solidFill>
                <a:latin typeface="微软雅黑"/>
              </a:defRPr>
            </a:pPr>
            <a:r>
              <a:t>1 研究背景</a:t>
            </a:r>
          </a:p>
        </p:txBody>
      </p:sp>
      <p:sp>
        <p:nvSpPr>
          <p:cNvPr id="57" name="TextBox 56"/>
          <p:cNvSpPr txBox="1"/>
          <p:nvPr/>
        </p:nvSpPr>
        <p:spPr>
          <a:xfrm>
            <a:off x="5120640" y="1920240"/>
            <a:ext cx="2286000" cy="457200"/>
          </a:xfrm>
          <a:prstGeom prst="rect">
            <a:avLst/>
          </a:prstGeom>
          <a:noFill/>
        </p:spPr>
        <p:txBody>
          <a:bodyPr wrap="none">
            <a:spAutoFit/>
          </a:bodyPr>
          <a:lstStyle/>
          <a:p>
            <a:pPr algn="ctr">
              <a:defRPr sz="1800" b="1">
                <a:solidFill>
                  <a:srgbClr val="6096E6"/>
                </a:solidFill>
                <a:latin typeface="微软雅黑"/>
              </a:defRPr>
            </a:pPr>
            <a:r>
              <a:t>2 研究目的</a:t>
            </a:r>
          </a:p>
        </p:txBody>
      </p:sp>
      <p:sp>
        <p:nvSpPr>
          <p:cNvPr id="58" name="TextBox 57"/>
          <p:cNvSpPr txBox="1"/>
          <p:nvPr/>
        </p:nvSpPr>
        <p:spPr>
          <a:xfrm>
            <a:off x="5120640" y="2468880"/>
            <a:ext cx="2286000" cy="457200"/>
          </a:xfrm>
          <a:prstGeom prst="rect">
            <a:avLst/>
          </a:prstGeom>
          <a:noFill/>
        </p:spPr>
        <p:txBody>
          <a:bodyPr wrap="none">
            <a:spAutoFit/>
          </a:bodyPr>
          <a:lstStyle/>
          <a:p>
            <a:pPr algn="ctr">
              <a:defRPr sz="1800" b="1">
                <a:solidFill>
                  <a:srgbClr val="6096E6"/>
                </a:solidFill>
                <a:latin typeface="微软雅黑"/>
              </a:defRPr>
            </a:pPr>
            <a:r>
              <a:t>3 研究综述</a:t>
            </a:r>
          </a:p>
        </p:txBody>
      </p:sp>
      <p:sp>
        <p:nvSpPr>
          <p:cNvPr id="59" name="TextBox 58"/>
          <p:cNvSpPr txBox="1"/>
          <p:nvPr/>
        </p:nvSpPr>
        <p:spPr>
          <a:xfrm>
            <a:off x="5120640" y="3017520"/>
            <a:ext cx="2286000" cy="457200"/>
          </a:xfrm>
          <a:prstGeom prst="rect">
            <a:avLst/>
          </a:prstGeom>
          <a:noFill/>
        </p:spPr>
        <p:txBody>
          <a:bodyPr wrap="none">
            <a:spAutoFit/>
          </a:bodyPr>
          <a:lstStyle/>
          <a:p>
            <a:pPr algn="ctr">
              <a:defRPr sz="1800" b="1">
                <a:solidFill>
                  <a:srgbClr val="6096E6"/>
                </a:solidFill>
                <a:latin typeface="微软雅黑"/>
              </a:defRPr>
            </a:pPr>
            <a:r>
              <a:t>4 研究假设</a:t>
            </a:r>
          </a:p>
        </p:txBody>
      </p:sp>
      <p:sp>
        <p:nvSpPr>
          <p:cNvPr id="60" name="TextBox 59"/>
          <p:cNvSpPr txBox="1"/>
          <p:nvPr/>
        </p:nvSpPr>
        <p:spPr>
          <a:xfrm>
            <a:off x="5120640" y="3566160"/>
            <a:ext cx="2286000" cy="457200"/>
          </a:xfrm>
          <a:prstGeom prst="rect">
            <a:avLst/>
          </a:prstGeom>
          <a:noFill/>
        </p:spPr>
        <p:txBody>
          <a:bodyPr wrap="none">
            <a:spAutoFit/>
          </a:bodyPr>
          <a:lstStyle/>
          <a:p>
            <a:pPr algn="ctr">
              <a:defRPr sz="1800" b="1">
                <a:solidFill>
                  <a:srgbClr val="6096E6"/>
                </a:solidFill>
                <a:latin typeface="微软雅黑"/>
              </a:defRPr>
            </a:pPr>
            <a:r>
              <a:t>5 数据与样本</a:t>
            </a:r>
          </a:p>
        </p:txBody>
      </p:sp>
      <p:sp>
        <p:nvSpPr>
          <p:cNvPr id="61" name="TextBox 60"/>
          <p:cNvSpPr txBox="1"/>
          <p:nvPr/>
        </p:nvSpPr>
        <p:spPr>
          <a:xfrm>
            <a:off x="5120640" y="4114800"/>
            <a:ext cx="2286000" cy="457200"/>
          </a:xfrm>
          <a:prstGeom prst="rect">
            <a:avLst/>
          </a:prstGeom>
          <a:noFill/>
        </p:spPr>
        <p:txBody>
          <a:bodyPr wrap="none">
            <a:spAutoFit/>
          </a:bodyPr>
          <a:lstStyle/>
          <a:p>
            <a:pPr algn="ctr">
              <a:defRPr sz="1800" b="1">
                <a:solidFill>
                  <a:srgbClr val="6096E6"/>
                </a:solidFill>
                <a:latin typeface="微软雅黑"/>
              </a:defRPr>
            </a:pPr>
            <a:r>
              <a:t>6 变量定义</a:t>
            </a:r>
          </a:p>
        </p:txBody>
      </p:sp>
      <p:sp>
        <p:nvSpPr>
          <p:cNvPr id="62" name="TextBox 61"/>
          <p:cNvSpPr txBox="1"/>
          <p:nvPr/>
        </p:nvSpPr>
        <p:spPr>
          <a:xfrm>
            <a:off x="5120640" y="4663440"/>
            <a:ext cx="2286000" cy="457200"/>
          </a:xfrm>
          <a:prstGeom prst="rect">
            <a:avLst/>
          </a:prstGeom>
          <a:noFill/>
        </p:spPr>
        <p:txBody>
          <a:bodyPr wrap="none">
            <a:spAutoFit/>
          </a:bodyPr>
          <a:lstStyle/>
          <a:p>
            <a:pPr algn="ctr">
              <a:defRPr sz="1800" b="1">
                <a:solidFill>
                  <a:srgbClr val="6096E6"/>
                </a:solidFill>
                <a:latin typeface="微软雅黑"/>
              </a:defRPr>
            </a:pPr>
            <a:r>
              <a:t>7 检验</a:t>
            </a:r>
          </a:p>
        </p:txBody>
      </p:sp>
      <p:sp>
        <p:nvSpPr>
          <p:cNvPr id="63" name="TextBox 62"/>
          <p:cNvSpPr txBox="1"/>
          <p:nvPr/>
        </p:nvSpPr>
        <p:spPr>
          <a:xfrm>
            <a:off x="5120640" y="5212080"/>
            <a:ext cx="2286000" cy="457200"/>
          </a:xfrm>
          <a:prstGeom prst="rect">
            <a:avLst/>
          </a:prstGeom>
          <a:noFill/>
        </p:spPr>
        <p:txBody>
          <a:bodyPr wrap="none">
            <a:spAutoFit/>
          </a:bodyPr>
          <a:lstStyle/>
          <a:p>
            <a:pPr algn="ctr">
              <a:defRPr sz="1800" b="1">
                <a:solidFill>
                  <a:srgbClr val="6096E6"/>
                </a:solidFill>
                <a:latin typeface="微软雅黑"/>
              </a:defRPr>
            </a:pPr>
            <a:r>
              <a:t>8 结论与分析</a:t>
            </a:r>
          </a:p>
        </p:txBody>
      </p:sp>
      <p:sp>
        <p:nvSpPr>
          <p:cNvPr id="64" name="TextBox 63"/>
          <p:cNvSpPr txBox="1"/>
          <p:nvPr/>
        </p:nvSpPr>
        <p:spPr>
          <a:xfrm>
            <a:off x="5120640" y="5760720"/>
            <a:ext cx="2286000" cy="457200"/>
          </a:xfrm>
          <a:prstGeom prst="rect">
            <a:avLst/>
          </a:prstGeom>
          <a:noFill/>
        </p:spPr>
        <p:txBody>
          <a:bodyPr wrap="none">
            <a:spAutoFit/>
          </a:bodyPr>
          <a:lstStyle/>
          <a:p>
            <a:pPr algn="ctr">
              <a:defRPr sz="1800" b="1">
                <a:solidFill>
                  <a:srgbClr val="6096E6"/>
                </a:solidFill>
                <a:latin typeface="微软雅黑"/>
              </a:defRPr>
            </a:pPr>
            <a:r>
              <a:t>9 实证研究类v3</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1</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研究背景</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1.众筹</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是个人或组织面向大众为特定项目公开募集资金的新型筹资方式。</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中国众筹市场自2011年高速发展，2018年规模超270亿。</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“十四五”规划指出应创新发展网络众筹。</a:t>
            </a:r>
          </a:p>
        </p:txBody>
      </p:sp>
      <p:sp>
        <p:nvSpPr>
          <p:cNvPr id="9" name="TextBox 8"/>
          <p:cNvSpPr txBox="1"/>
          <p:nvPr/>
        </p:nvSpPr>
        <p:spPr>
          <a:xfrm>
            <a:off x="1371600" y="6126480"/>
            <a:ext cx="9144000" cy="1371600"/>
          </a:xfrm>
          <a:prstGeom prst="rect">
            <a:avLst/>
          </a:prstGeom>
          <a:noFill/>
        </p:spPr>
        <p:txBody>
          <a:bodyPr wrap="square">
            <a:spAutoFit/>
          </a:bodyPr>
          <a:lstStyle/>
          <a:p>
            <a:pPr>
              <a:defRPr sz="2000" b="0">
                <a:solidFill>
                  <a:srgbClr val="000000"/>
                </a:solidFill>
                <a:latin typeface="微软雅黑"/>
              </a:defRPr>
            </a:pPr>
            <a:r>
              <a:t>- 众筹市场是全球资本市场重要板块，其发展可支持初创企业等解决融资难，丰富投资渠道，推动普惠金融。</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2.亲社会众筹</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以Kiva平台为代表的亲社会债权众筹是基于小额借贷的债权众筹模式，简称亲社会众筹。</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全球经济提升，亲社会众筹平台规模显著发展。</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3.信息不对称问题</a:t>
            </a:r>
          </a:p>
        </p:txBody>
      </p:sp>
      <p:sp>
        <p:nvSpPr>
          <p:cNvPr id="9" name="TextBox 8"/>
          <p:cNvSpPr txBox="1"/>
          <p:nvPr/>
        </p:nvSpPr>
        <p:spPr>
          <a:xfrm>
            <a:off x="1371600" y="6126480"/>
            <a:ext cx="9144000" cy="1371600"/>
          </a:xfrm>
          <a:prstGeom prst="rect">
            <a:avLst/>
          </a:prstGeom>
          <a:noFill/>
        </p:spPr>
        <p:txBody>
          <a:bodyPr wrap="square">
            <a:spAutoFit/>
          </a:bodyPr>
          <a:lstStyle/>
          <a:p>
            <a:pPr>
              <a:defRPr sz="2000" b="0">
                <a:solidFill>
                  <a:srgbClr val="000000"/>
                </a:solidFill>
                <a:latin typeface="微软雅黑"/>
              </a:defRPr>
            </a:pPr>
            <a:r>
              <a:t>- 会减弱投资人信任，阻碍投资决策。</a:t>
            </a:r>
          </a:p>
        </p:txBody>
      </p:sp>
      <p:sp>
        <p:nvSpPr>
          <p:cNvPr id="10" name="TextBox 9"/>
          <p:cNvSpPr txBox="1"/>
          <p:nvPr/>
        </p:nvSpPr>
        <p:spPr>
          <a:xfrm>
            <a:off x="1371600" y="7498079"/>
            <a:ext cx="9144000" cy="1371600"/>
          </a:xfrm>
          <a:prstGeom prst="rect">
            <a:avLst/>
          </a:prstGeom>
          <a:noFill/>
        </p:spPr>
        <p:txBody>
          <a:bodyPr wrap="square">
            <a:spAutoFit/>
          </a:bodyPr>
          <a:lstStyle/>
          <a:p>
            <a:pPr>
              <a:defRPr sz="2000" b="0">
                <a:solidFill>
                  <a:srgbClr val="000000"/>
                </a:solidFill>
                <a:latin typeface="微软雅黑"/>
              </a:defRPr>
            </a:pPr>
            <a:r>
              <a:t>- 探讨如何结合多媒体高效组织传递信息，减弱信息不对称以吸引投资者并最大化众筹成功。</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4.面部信息影响</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人的面部信息及情感能反映众筹项目质量和发起人特质，影响投资者决策。</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照片面部表情有情绪感染效应，影响投资或捐赠决策。</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众筹背景下，视觉媒介传递的面部情绪会影响潜在投资者决策及众筹成功表现。</a:t>
            </a:r>
          </a:p>
        </p:txBody>
      </p:sp>
      <p:sp>
        <p:nvSpPr>
          <p:cNvPr id="9" name="TextBox 8"/>
          <p:cNvSpPr txBox="1"/>
          <p:nvPr/>
        </p:nvSpPr>
        <p:spPr>
          <a:xfrm>
            <a:off x="1371600" y="6126480"/>
            <a:ext cx="9144000" cy="1371600"/>
          </a:xfrm>
          <a:prstGeom prst="rect">
            <a:avLst/>
          </a:prstGeom>
          <a:noFill/>
        </p:spPr>
        <p:txBody>
          <a:bodyPr wrap="square">
            <a:spAutoFit/>
          </a:bodyPr>
          <a:lstStyle/>
          <a:p>
            <a:pPr>
              <a:defRPr sz="2000" b="0">
                <a:solidFill>
                  <a:srgbClr val="000000"/>
                </a:solidFill>
                <a:latin typeface="微软雅黑"/>
              </a:defRPr>
            </a:pPr>
            <a:r>
              <a:t>- Raab等人发现奖励型众筹中快乐和悲伤面部情绪表达对投资者有感染作用，提升众筹绩效。</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pic>
        <p:nvPicPr>
          <p:cNvPr id="82" name="Picture 81" descr="03-rId24-image2.png"/>
          <p:cNvPicPr>
            <a:picLocks noChangeAspect="1"/>
          </p:cNvPicPr>
          <p:nvPr/>
        </p:nvPicPr>
        <p:blipFill>
          <a:blip r:embed="rId6"/>
          <a:stretch>
            <a:fillRect/>
          </a:stretch>
        </p:blipFill>
        <p:spPr>
          <a:xfrm>
            <a:off x="914400" y="1828800"/>
            <a:ext cx="5486400" cy="4114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pic>
        <p:nvPicPr>
          <p:cNvPr id="82" name="Picture 81" descr="01-rId25-image3.png"/>
          <p:cNvPicPr>
            <a:picLocks noChangeAspect="1"/>
          </p:cNvPicPr>
          <p:nvPr/>
        </p:nvPicPr>
        <p:blipFill>
          <a:blip r:embed="rId6"/>
          <a:stretch>
            <a:fillRect/>
          </a:stretch>
        </p:blipFill>
        <p:spPr>
          <a:xfrm>
            <a:off x="914400" y="1828800"/>
            <a:ext cx="5486400" cy="4114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3</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研究综述</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5.众筹项目页面</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单个众筹项目的图片和文本信息组织在一个页面，增加生动性和可读性，方便用户接受信息，如图12所示（图12为Kiva平台某众筹项目详细信息页面）。</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2</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研究目的</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1. 丰富众筹绩效影响因素研究</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视觉情绪表达对决策的影响在多场景研究丰富，但众筹场景缺探讨，从图像和情绪表达角度丰富相关研究。</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2. 拓展亲社会众筹模式研究</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亲社会背景下众筹活动学术关注有限，研究以 Kiva 为代表的亲社会众筹平台中亲社会决策影响因素，提供理论支持。</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3</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研究综述</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1. 众筹优势使其备受欢迎、发展迅速且成长空间巨大。</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2. 多数初创企业筹资额小，但大量级项目数量让众筹有巨大融资潜力，据世行预测，2025年众筹市场预计产生超3000亿美元资金。</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3. 中国众筹市场自2013年迅猛发展，2016年平台数量达532家峰值。</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4. 可依若干标准区分研究众筹平台和项目，如按发起者性质分为个人、企业、组织类等；按项目内容和主题分为科技、艺术、健康类等。</a:t>
            </a:r>
          </a:p>
        </p:txBody>
      </p:sp>
      <p:sp>
        <p:nvSpPr>
          <p:cNvPr id="9" name="TextBox 8"/>
          <p:cNvSpPr txBox="1"/>
          <p:nvPr/>
        </p:nvSpPr>
        <p:spPr>
          <a:xfrm>
            <a:off x="1371600" y="6126480"/>
            <a:ext cx="9144000" cy="1371600"/>
          </a:xfrm>
          <a:prstGeom prst="rect">
            <a:avLst/>
          </a:prstGeom>
          <a:noFill/>
        </p:spPr>
        <p:txBody>
          <a:bodyPr wrap="square">
            <a:spAutoFit/>
          </a:bodyPr>
          <a:lstStyle/>
          <a:p>
            <a:pPr>
              <a:defRPr sz="2000" b="0">
                <a:solidFill>
                  <a:srgbClr val="000000"/>
                </a:solidFill>
                <a:latin typeface="微软雅黑"/>
              </a:defRPr>
            </a:pPr>
            <a:r>
              <a:t>5. 当今小额信贷模式源于1975年孟加拉国穆罕默德·尤努斯教授创立的格莱珉银行，成功后被快速推广，本质是众筹模式，属债权众筹，代表平台有Kiva等，不同平台回报模式可能不同。</a:t>
            </a:r>
          </a:p>
        </p:txBody>
      </p:sp>
      <p:sp>
        <p:nvSpPr>
          <p:cNvPr id="10" name="TextBox 9"/>
          <p:cNvSpPr txBox="1"/>
          <p:nvPr/>
        </p:nvSpPr>
        <p:spPr>
          <a:xfrm>
            <a:off x="1371600" y="7498079"/>
            <a:ext cx="9144000" cy="1371600"/>
          </a:xfrm>
          <a:prstGeom prst="rect">
            <a:avLst/>
          </a:prstGeom>
          <a:noFill/>
        </p:spPr>
        <p:txBody>
          <a:bodyPr wrap="square">
            <a:spAutoFit/>
          </a:bodyPr>
          <a:lstStyle/>
          <a:p>
            <a:pPr>
              <a:defRPr sz="2000" b="0">
                <a:solidFill>
                  <a:srgbClr val="000000"/>
                </a:solidFill>
                <a:latin typeface="微软雅黑"/>
              </a:defRPr>
            </a:pPr>
            <a:r>
              <a:t>6. 众筹领域研究集中在众筹绩效影响因素及模式与项目信息框架设计，两类信息通过平台网页披露给投资者，投资者据此决策。</a:t>
            </a:r>
          </a:p>
        </p:txBody>
      </p:sp>
      <p:sp>
        <p:nvSpPr>
          <p:cNvPr id="11" name="TextBox 10"/>
          <p:cNvSpPr txBox="1"/>
          <p:nvPr/>
        </p:nvSpPr>
        <p:spPr>
          <a:xfrm>
            <a:off x="1371600" y="8869680"/>
            <a:ext cx="9144000" cy="1371600"/>
          </a:xfrm>
          <a:prstGeom prst="rect">
            <a:avLst/>
          </a:prstGeom>
          <a:noFill/>
        </p:spPr>
        <p:txBody>
          <a:bodyPr wrap="square">
            <a:spAutoFit/>
          </a:bodyPr>
          <a:lstStyle/>
          <a:p>
            <a:pPr>
              <a:defRPr sz="2000" b="0">
                <a:solidFill>
                  <a:srgbClr val="000000"/>
                </a:solidFill>
                <a:latin typeface="微软雅黑"/>
              </a:defRPr>
            </a:pPr>
            <a:r>
              <a:t>7. 目前亲社会众筹影响因素研究主要探讨项目叙述文本和发起人个人特征对众筹成功的影响，部分研究聚焦叙述文本传递的信号。</a:t>
            </a:r>
          </a:p>
        </p:txBody>
      </p:sp>
      <p:sp>
        <p:nvSpPr>
          <p:cNvPr id="12" name="TextBox 11"/>
          <p:cNvSpPr txBox="1"/>
          <p:nvPr/>
        </p:nvSpPr>
        <p:spPr>
          <a:xfrm>
            <a:off x="1371600" y="10241280"/>
            <a:ext cx="9144000" cy="1371600"/>
          </a:xfrm>
          <a:prstGeom prst="rect">
            <a:avLst/>
          </a:prstGeom>
          <a:noFill/>
        </p:spPr>
        <p:txBody>
          <a:bodyPr wrap="square">
            <a:spAutoFit/>
          </a:bodyPr>
          <a:lstStyle/>
          <a:p>
            <a:pPr>
              <a:defRPr sz="2000" b="0">
                <a:solidFill>
                  <a:srgbClr val="000000"/>
                </a:solidFill>
                <a:latin typeface="微软雅黑"/>
              </a:defRPr>
            </a:pPr>
            <a:r>
              <a:t>8. 本文参考情绪感染理论理解图片面部情绪表达对投资者决策的影响，研究表明情绪感染性随情绪类型和表达强烈程度而异，能辅助传递社交互动信息并影响观察者决策行为，即时情绪可改变人们对决策结果的预期评估并影响决策，面部表情引起的情绪感染可能是亲社会众筹项目成败的重要因素之一，如Small和Verrochi发现广告图片面部表情通过情绪感染影响亲社会行为，研究还发现奖励型众筹项目描述中适当用积极情绪化词汇有助于成功筹资。</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其本质上为众筹模式，因此被视为债权众筹，代表平台有Kiva, World Vision Micro, Prosper, LendingClub等。</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债权众筹模式下的不同平台可能有不同的回报模式。</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众筹领域已有的研究主要集中在众筹绩效的影响因素，指导众筹模式设计和项目的信息框架设计。</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这两类信息以通过平台网页披露给投资者，投资者对信息进行接收、处理之后产生判断，做出投资决策。</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目前关于亲社会众筹影响因素的研究主要探讨了项目叙述文本和发起人个人特征对众筹成功的影响。</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部分研究聚焦于叙述文本传递的信号。</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为了理解图片中的面部情绪表达如何影响投资者决策，本文参考了社会心理学中的情绪感染理论[19]。</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此外，有研究表明情绪的感染性会随情绪的类型和表达强烈程度而异[17][29]。</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除了辅助传递关于社交互动的额外信息，情绪感染在观察者身上引起的情绪会影响他们的决策行为。</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研究发现即时情绪可以改变人们对决策结果的预期评估，并影响他们的社会、个人和经济性决策[29][42]。</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因此，面部表情引起的情绪感染很可能成为亲社会众筹项目成功与否的重要影响因素之一。</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Small和Verrochi[43]发现广告图片中带情绪的面部表情如何通过情绪感染影响人们的亲社会行为。</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这些优势使众筹备受欢迎，发展迅速，且保持巨大的成长空间。</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即使大多数参与众筹的初创企业的筹资额规模较小，但大量级的项目数量使众筹保有巨大的融资潜力[3]。</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据世界银行的预测，2025年众筹市场预计产生逾3000亿美元的资金[4]。</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同样地，中国众筹市场自2013年起发展迅猛，各类互联网众筹平台快速涌现，平台数量于2016年达到532家的峰值。</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例如，研究发现在奖励型众筹的项目描述中适当使用积极情绪化的词汇有助于成功筹资[26][37]。</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4</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研究假设</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1.研究模型:</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基于情绪感染理论探究不同面部情绪表达的感染效应及其对投资决策和众筹成功的影响</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2.即时情绪作用:</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即时情绪在投资者浏览项目、接收处理信息时影响最终投资决策</a:t>
            </a:r>
          </a:p>
        </p:txBody>
      </p:sp>
      <p:sp>
        <p:nvSpPr>
          <p:cNvPr id="9" name="TextBox 8"/>
          <p:cNvSpPr txBox="1"/>
          <p:nvPr/>
        </p:nvSpPr>
        <p:spPr>
          <a:xfrm>
            <a:off x="1371600" y="6126480"/>
            <a:ext cx="9144000" cy="1371600"/>
          </a:xfrm>
          <a:prstGeom prst="rect">
            <a:avLst/>
          </a:prstGeom>
          <a:noFill/>
        </p:spPr>
        <p:txBody>
          <a:bodyPr wrap="square">
            <a:spAutoFit/>
          </a:bodyPr>
          <a:lstStyle/>
          <a:p>
            <a:pPr>
              <a:defRPr sz="2000" b="0">
                <a:solidFill>
                  <a:srgbClr val="000000"/>
                </a:solidFill>
                <a:latin typeface="微软雅黑"/>
              </a:defRPr>
            </a:pPr>
            <a:r>
              <a:t>3.平台项目信息特点:</a:t>
            </a:r>
          </a:p>
        </p:txBody>
      </p:sp>
      <p:sp>
        <p:nvSpPr>
          <p:cNvPr id="10" name="TextBox 9"/>
          <p:cNvSpPr txBox="1"/>
          <p:nvPr/>
        </p:nvSpPr>
        <p:spPr>
          <a:xfrm>
            <a:off x="1371600" y="7498079"/>
            <a:ext cx="9144000" cy="1371600"/>
          </a:xfrm>
          <a:prstGeom prst="rect">
            <a:avLst/>
          </a:prstGeom>
          <a:noFill/>
        </p:spPr>
        <p:txBody>
          <a:bodyPr wrap="square">
            <a:spAutoFit/>
          </a:bodyPr>
          <a:lstStyle/>
          <a:p>
            <a:pPr>
              <a:defRPr sz="2000" b="0">
                <a:solidFill>
                  <a:srgbClr val="000000"/>
                </a:solidFill>
                <a:latin typeface="微软雅黑"/>
              </a:defRPr>
            </a:pPr>
            <a:r>
              <a:t>- 亲社会债权众筹平台项目信息呈现更模糊</a:t>
            </a:r>
          </a:p>
        </p:txBody>
      </p:sp>
      <p:sp>
        <p:nvSpPr>
          <p:cNvPr id="11" name="TextBox 10"/>
          <p:cNvSpPr txBox="1"/>
          <p:nvPr/>
        </p:nvSpPr>
        <p:spPr>
          <a:xfrm>
            <a:off x="1371600" y="8869680"/>
            <a:ext cx="9144000" cy="1371600"/>
          </a:xfrm>
          <a:prstGeom prst="rect">
            <a:avLst/>
          </a:prstGeom>
          <a:noFill/>
        </p:spPr>
        <p:txBody>
          <a:bodyPr wrap="square">
            <a:spAutoFit/>
          </a:bodyPr>
          <a:lstStyle/>
          <a:p>
            <a:pPr>
              <a:defRPr sz="2000" b="0">
                <a:solidFill>
                  <a:srgbClr val="000000"/>
                </a:solidFill>
                <a:latin typeface="微软雅黑"/>
              </a:defRPr>
            </a:pPr>
            <a:r>
              <a:t>4.研究假设:</a:t>
            </a:r>
          </a:p>
        </p:txBody>
      </p:sp>
      <p:sp>
        <p:nvSpPr>
          <p:cNvPr id="12" name="TextBox 11"/>
          <p:cNvSpPr txBox="1"/>
          <p:nvPr/>
        </p:nvSpPr>
        <p:spPr>
          <a:xfrm>
            <a:off x="1371600" y="10241280"/>
            <a:ext cx="9144000" cy="1371600"/>
          </a:xfrm>
          <a:prstGeom prst="rect">
            <a:avLst/>
          </a:prstGeom>
          <a:noFill/>
        </p:spPr>
        <p:txBody>
          <a:bodyPr wrap="square">
            <a:spAutoFit/>
          </a:bodyPr>
          <a:lstStyle/>
          <a:p>
            <a:pPr>
              <a:defRPr sz="2000" b="0">
                <a:solidFill>
                  <a:srgbClr val="000000"/>
                </a:solidFill>
                <a:latin typeface="微软雅黑"/>
              </a:defRPr>
            </a:pPr>
            <a:r>
              <a:t>- H1a：亲社会众筹中，快乐面部情绪表达对众筹成功有积极影响</a:t>
            </a:r>
          </a:p>
        </p:txBody>
      </p:sp>
      <p:sp>
        <p:nvSpPr>
          <p:cNvPr id="13" name="TextBox 12"/>
          <p:cNvSpPr txBox="1"/>
          <p:nvPr/>
        </p:nvSpPr>
        <p:spPr>
          <a:xfrm>
            <a:off x="1371600" y="11612880"/>
            <a:ext cx="9144000" cy="1371600"/>
          </a:xfrm>
          <a:prstGeom prst="rect">
            <a:avLst/>
          </a:prstGeom>
          <a:noFill/>
        </p:spPr>
        <p:txBody>
          <a:bodyPr wrap="square">
            <a:spAutoFit/>
          </a:bodyPr>
          <a:lstStyle/>
          <a:p>
            <a:pPr>
              <a:defRPr sz="2000" b="0">
                <a:solidFill>
                  <a:srgbClr val="000000"/>
                </a:solidFill>
                <a:latin typeface="微软雅黑"/>
              </a:defRPr>
            </a:pPr>
            <a:r>
              <a:t>- H1b：亲社会众筹中，悲伤面部情绪表达对众筹成功有积极影响</a:t>
            </a:r>
          </a:p>
        </p:txBody>
      </p:sp>
      <p:sp>
        <p:nvSpPr>
          <p:cNvPr id="14" name="TextBox 13"/>
          <p:cNvSpPr txBox="1"/>
          <p:nvPr/>
        </p:nvSpPr>
        <p:spPr>
          <a:xfrm>
            <a:off x="1371600" y="12984480"/>
            <a:ext cx="9144000" cy="1371600"/>
          </a:xfrm>
          <a:prstGeom prst="rect">
            <a:avLst/>
          </a:prstGeom>
          <a:noFill/>
        </p:spPr>
        <p:txBody>
          <a:bodyPr wrap="square">
            <a:spAutoFit/>
          </a:bodyPr>
          <a:lstStyle/>
          <a:p>
            <a:pPr>
              <a:defRPr sz="2000" b="0">
                <a:solidFill>
                  <a:srgbClr val="000000"/>
                </a:solidFill>
                <a:latin typeface="微软雅黑"/>
              </a:defRPr>
            </a:pPr>
            <a:r>
              <a:t>- H2a：亲社会众筹中，积极心理资本对快乐面部情绪表达与众筹成功关系有调节作用，更高水平会增强积极影响</a:t>
            </a:r>
          </a:p>
        </p:txBody>
      </p:sp>
      <p:sp>
        <p:nvSpPr>
          <p:cNvPr id="15" name="TextBox 14"/>
          <p:cNvSpPr txBox="1"/>
          <p:nvPr/>
        </p:nvSpPr>
        <p:spPr>
          <a:xfrm>
            <a:off x="1371600" y="14356080"/>
            <a:ext cx="9144000" cy="1371600"/>
          </a:xfrm>
          <a:prstGeom prst="rect">
            <a:avLst/>
          </a:prstGeom>
          <a:noFill/>
        </p:spPr>
        <p:txBody>
          <a:bodyPr wrap="square">
            <a:spAutoFit/>
          </a:bodyPr>
          <a:lstStyle/>
          <a:p>
            <a:pPr>
              <a:defRPr sz="2000" b="0">
                <a:solidFill>
                  <a:srgbClr val="000000"/>
                </a:solidFill>
                <a:latin typeface="微软雅黑"/>
              </a:defRPr>
            </a:pPr>
            <a:r>
              <a:t>- H2b：亲社会众筹中，积极心理资本对悲伤面部情绪表达与众筹成功关系有调节作用，更高水平会减弱积极影响</a:t>
            </a:r>
          </a:p>
        </p:txBody>
      </p:sp>
      <p:sp>
        <p:nvSpPr>
          <p:cNvPr id="16" name="TextBox 15"/>
          <p:cNvSpPr txBox="1"/>
          <p:nvPr/>
        </p:nvSpPr>
        <p:spPr>
          <a:xfrm>
            <a:off x="1371600" y="15727680"/>
            <a:ext cx="9144000" cy="1371600"/>
          </a:xfrm>
          <a:prstGeom prst="rect">
            <a:avLst/>
          </a:prstGeom>
          <a:noFill/>
        </p:spPr>
        <p:txBody>
          <a:bodyPr wrap="square">
            <a:spAutoFit/>
          </a:bodyPr>
          <a:lstStyle/>
          <a:p>
            <a:pPr>
              <a:defRPr sz="2000" b="0">
                <a:solidFill>
                  <a:srgbClr val="000000"/>
                </a:solidFill>
                <a:latin typeface="微软雅黑"/>
              </a:defRPr>
            </a:pPr>
            <a:r>
              <a:t>5.研究选择及相关:</a:t>
            </a:r>
          </a:p>
        </p:txBody>
      </p:sp>
      <p:sp>
        <p:nvSpPr>
          <p:cNvPr id="17" name="TextBox 16"/>
          <p:cNvSpPr txBox="1"/>
          <p:nvPr/>
        </p:nvSpPr>
        <p:spPr>
          <a:xfrm>
            <a:off x="1371600" y="17099280"/>
            <a:ext cx="9144000" cy="1371600"/>
          </a:xfrm>
          <a:prstGeom prst="rect">
            <a:avLst/>
          </a:prstGeom>
          <a:noFill/>
        </p:spPr>
        <p:txBody>
          <a:bodyPr wrap="square">
            <a:spAutoFit/>
          </a:bodyPr>
          <a:lstStyle/>
          <a:p>
            <a:pPr>
              <a:defRPr sz="2000" b="0">
                <a:solidFill>
                  <a:srgbClr val="000000"/>
                </a:solidFill>
                <a:latin typeface="微软雅黑"/>
              </a:defRPr>
            </a:pPr>
            <a:r>
              <a:t>- 选择积极心理资本探究其对视觉情绪表达影响的潜在调节作用，拓展信息交互话题</a:t>
            </a:r>
          </a:p>
        </p:txBody>
      </p:sp>
      <p:sp>
        <p:nvSpPr>
          <p:cNvPr id="18" name="TextBox 17"/>
          <p:cNvSpPr txBox="1"/>
          <p:nvPr/>
        </p:nvSpPr>
        <p:spPr>
          <a:xfrm>
            <a:off x="1371600" y="18470880"/>
            <a:ext cx="9144000" cy="1371600"/>
          </a:xfrm>
          <a:prstGeom prst="rect">
            <a:avLst/>
          </a:prstGeom>
          <a:noFill/>
        </p:spPr>
        <p:txBody>
          <a:bodyPr wrap="square">
            <a:spAutoFit/>
          </a:bodyPr>
          <a:lstStyle/>
          <a:p>
            <a:pPr>
              <a:defRPr sz="2000" b="0">
                <a:solidFill>
                  <a:srgbClr val="000000"/>
                </a:solidFill>
                <a:latin typeface="微软雅黑"/>
              </a:defRPr>
            </a:pPr>
            <a:r>
              <a:t>- 积极心理资本四个维度反映不同积极品质</a:t>
            </a:r>
          </a:p>
        </p:txBody>
      </p:sp>
      <p:sp>
        <p:nvSpPr>
          <p:cNvPr id="19" name="TextBox 18"/>
          <p:cNvSpPr txBox="1"/>
          <p:nvPr/>
        </p:nvSpPr>
        <p:spPr>
          <a:xfrm>
            <a:off x="1371600" y="19842480"/>
            <a:ext cx="9144000" cy="1371600"/>
          </a:xfrm>
          <a:prstGeom prst="rect">
            <a:avLst/>
          </a:prstGeom>
          <a:noFill/>
        </p:spPr>
        <p:txBody>
          <a:bodyPr wrap="square">
            <a:spAutoFit/>
          </a:bodyPr>
          <a:lstStyle/>
          <a:p>
            <a:pPr>
              <a:defRPr sz="2000" b="0">
                <a:solidFill>
                  <a:srgbClr val="000000"/>
                </a:solidFill>
                <a:latin typeface="微软雅黑"/>
              </a:defRPr>
            </a:pPr>
            <a:r>
              <a:t>- 图片与文本信息同传积极或消极信号可能提升众筹绩效</a:t>
            </a:r>
          </a:p>
        </p:txBody>
      </p:sp>
      <p:sp>
        <p:nvSpPr>
          <p:cNvPr id="20" name="TextBox 19"/>
          <p:cNvSpPr txBox="1"/>
          <p:nvPr/>
        </p:nvSpPr>
        <p:spPr>
          <a:xfrm>
            <a:off x="1371600" y="21214080"/>
            <a:ext cx="9144000" cy="1371600"/>
          </a:xfrm>
          <a:prstGeom prst="rect">
            <a:avLst/>
          </a:prstGeom>
          <a:noFill/>
        </p:spPr>
        <p:txBody>
          <a:bodyPr wrap="square">
            <a:spAutoFit/>
          </a:bodyPr>
          <a:lstStyle/>
          <a:p>
            <a:pPr>
              <a:defRPr sz="2000" b="0">
                <a:solidFill>
                  <a:srgbClr val="000000"/>
                </a:solidFill>
                <a:latin typeface="微软雅黑"/>
              </a:defRPr>
            </a:pPr>
            <a:r>
              <a:t>6.总结:</a:t>
            </a:r>
          </a:p>
        </p:txBody>
      </p:sp>
      <p:sp>
        <p:nvSpPr>
          <p:cNvPr id="21" name="TextBox 20"/>
          <p:cNvSpPr txBox="1"/>
          <p:nvPr/>
        </p:nvSpPr>
        <p:spPr>
          <a:xfrm>
            <a:off x="1371600" y="22585680"/>
            <a:ext cx="9144000" cy="1371600"/>
          </a:xfrm>
          <a:prstGeom prst="rect">
            <a:avLst/>
          </a:prstGeom>
          <a:noFill/>
        </p:spPr>
        <p:txBody>
          <a:bodyPr wrap="square">
            <a:spAutoFit/>
          </a:bodyPr>
          <a:lstStyle/>
          <a:p>
            <a:pPr>
              <a:defRPr sz="2000" b="0">
                <a:solidFill>
                  <a:srgbClr val="000000"/>
                </a:solidFill>
                <a:latin typeface="微软雅黑"/>
              </a:defRPr>
            </a:pPr>
            <a:r>
              <a:t>- 图31为面部情绪表达对众筹成功的影响研究模型</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pic>
        <p:nvPicPr>
          <p:cNvPr id="82" name="Picture 81" descr="08-rId27-image4.png"/>
          <p:cNvPicPr>
            <a:picLocks noChangeAspect="1"/>
          </p:cNvPicPr>
          <p:nvPr/>
        </p:nvPicPr>
        <p:blipFill>
          <a:blip r:embed="rId6"/>
          <a:stretch>
            <a:fillRect/>
          </a:stretch>
        </p:blipFill>
        <p:spPr>
          <a:xfrm>
            <a:off x="914400" y="1828800"/>
            <a:ext cx="5486400" cy="4114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pic>
        <p:nvPicPr>
          <p:cNvPr id="82" name="Picture 81" descr="08-rId27-image4.png"/>
          <p:cNvPicPr>
            <a:picLocks noChangeAspect="1"/>
          </p:cNvPicPr>
          <p:nvPr/>
        </p:nvPicPr>
        <p:blipFill>
          <a:blip r:embed="rId6"/>
          <a:stretch>
            <a:fillRect/>
          </a:stretch>
        </p:blipFill>
        <p:spPr>
          <a:xfrm>
            <a:off x="914400" y="1828800"/>
            <a:ext cx="5486400" cy="4114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H2a：在亲社会众筹中，积极心理资本对快乐的面部情绪表达与众筹成功之间的关系有调节作用，更高水平的积极心理资本会增强快乐的面部情绪表达对众筹成功的积极影响。</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H2b：在亲社会众筹中，积极心理资本对悲伤的面部情绪表达与众筹成功之间的关系有调节作用，更高水平的积极心理资本会减弱悲伤的面部情绪表达对众筹成功的积极影响。</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综上，图31为本文的研究模型。</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图31 面部情绪表达对众筹成功的影响研究模型</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5</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数据与样本</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1. 数据来源</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采</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用</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亲</a:t>
            </a:r>
          </a:p>
        </p:txBody>
      </p:sp>
      <p:sp>
        <p:nvSpPr>
          <p:cNvPr id="9" name="TextBox 8"/>
          <p:cNvSpPr txBox="1"/>
          <p:nvPr/>
        </p:nvSpPr>
        <p:spPr>
          <a:xfrm>
            <a:off x="1371600" y="6126480"/>
            <a:ext cx="9144000" cy="1371600"/>
          </a:xfrm>
          <a:prstGeom prst="rect">
            <a:avLst/>
          </a:prstGeom>
          <a:noFill/>
        </p:spPr>
        <p:txBody>
          <a:bodyPr wrap="square">
            <a:spAutoFit/>
          </a:bodyPr>
          <a:lstStyle/>
          <a:p>
            <a:pPr>
              <a:defRPr sz="2000" b="0">
                <a:solidFill>
                  <a:srgbClr val="000000"/>
                </a:solidFill>
                <a:latin typeface="微软雅黑"/>
              </a:defRPr>
            </a:pPr>
            <a:r>
              <a:t>社</a:t>
            </a:r>
          </a:p>
        </p:txBody>
      </p:sp>
      <p:sp>
        <p:nvSpPr>
          <p:cNvPr id="10" name="TextBox 9"/>
          <p:cNvSpPr txBox="1"/>
          <p:nvPr/>
        </p:nvSpPr>
        <p:spPr>
          <a:xfrm>
            <a:off x="1371600" y="7498079"/>
            <a:ext cx="9144000" cy="1371600"/>
          </a:xfrm>
          <a:prstGeom prst="rect">
            <a:avLst/>
          </a:prstGeom>
          <a:noFill/>
        </p:spPr>
        <p:txBody>
          <a:bodyPr wrap="square">
            <a:spAutoFit/>
          </a:bodyPr>
          <a:lstStyle/>
          <a:p>
            <a:pPr>
              <a:defRPr sz="2000" b="0">
                <a:solidFill>
                  <a:srgbClr val="000000"/>
                </a:solidFill>
                <a:latin typeface="微软雅黑"/>
              </a:defRPr>
            </a:pPr>
            <a:r>
              <a:t>会</a:t>
            </a:r>
          </a:p>
        </p:txBody>
      </p:sp>
      <p:sp>
        <p:nvSpPr>
          <p:cNvPr id="11" name="TextBox 10"/>
          <p:cNvSpPr txBox="1"/>
          <p:nvPr/>
        </p:nvSpPr>
        <p:spPr>
          <a:xfrm>
            <a:off x="1371600" y="8869680"/>
            <a:ext cx="9144000" cy="1371600"/>
          </a:xfrm>
          <a:prstGeom prst="rect">
            <a:avLst/>
          </a:prstGeom>
          <a:noFill/>
        </p:spPr>
        <p:txBody>
          <a:bodyPr wrap="square">
            <a:spAutoFit/>
          </a:bodyPr>
          <a:lstStyle/>
          <a:p>
            <a:pPr>
              <a:defRPr sz="2000" b="0">
                <a:solidFill>
                  <a:srgbClr val="000000"/>
                </a:solidFill>
                <a:latin typeface="微软雅黑"/>
              </a:defRPr>
            </a:pPr>
            <a:r>
              <a:t>众</a:t>
            </a:r>
          </a:p>
        </p:txBody>
      </p:sp>
      <p:sp>
        <p:nvSpPr>
          <p:cNvPr id="12" name="TextBox 11"/>
          <p:cNvSpPr txBox="1"/>
          <p:nvPr/>
        </p:nvSpPr>
        <p:spPr>
          <a:xfrm>
            <a:off x="1371600" y="10241280"/>
            <a:ext cx="9144000" cy="1371600"/>
          </a:xfrm>
          <a:prstGeom prst="rect">
            <a:avLst/>
          </a:prstGeom>
          <a:noFill/>
        </p:spPr>
        <p:txBody>
          <a:bodyPr wrap="square">
            <a:spAutoFit/>
          </a:bodyPr>
          <a:lstStyle/>
          <a:p>
            <a:pPr>
              <a:defRPr sz="2000" b="0">
                <a:solidFill>
                  <a:srgbClr val="000000"/>
                </a:solidFill>
                <a:latin typeface="微软雅黑"/>
              </a:defRPr>
            </a:pPr>
            <a:r>
              <a:t>筹</a:t>
            </a:r>
          </a:p>
        </p:txBody>
      </p:sp>
      <p:sp>
        <p:nvSpPr>
          <p:cNvPr id="13" name="TextBox 12"/>
          <p:cNvSpPr txBox="1"/>
          <p:nvPr/>
        </p:nvSpPr>
        <p:spPr>
          <a:xfrm>
            <a:off x="1371600" y="11612880"/>
            <a:ext cx="9144000" cy="1371600"/>
          </a:xfrm>
          <a:prstGeom prst="rect">
            <a:avLst/>
          </a:prstGeom>
          <a:noFill/>
        </p:spPr>
        <p:txBody>
          <a:bodyPr wrap="square">
            <a:spAutoFit/>
          </a:bodyPr>
          <a:lstStyle/>
          <a:p>
            <a:pPr>
              <a:defRPr sz="2000" b="0">
                <a:solidFill>
                  <a:srgbClr val="000000"/>
                </a:solidFill>
                <a:latin typeface="微软雅黑"/>
              </a:defRPr>
            </a:pPr>
            <a:r>
              <a:t>平</a:t>
            </a:r>
          </a:p>
        </p:txBody>
      </p:sp>
      <p:sp>
        <p:nvSpPr>
          <p:cNvPr id="14" name="TextBox 13"/>
          <p:cNvSpPr txBox="1"/>
          <p:nvPr/>
        </p:nvSpPr>
        <p:spPr>
          <a:xfrm>
            <a:off x="1371600" y="12984480"/>
            <a:ext cx="9144000" cy="1371600"/>
          </a:xfrm>
          <a:prstGeom prst="rect">
            <a:avLst/>
          </a:prstGeom>
          <a:noFill/>
        </p:spPr>
        <p:txBody>
          <a:bodyPr wrap="square">
            <a:spAutoFit/>
          </a:bodyPr>
          <a:lstStyle/>
          <a:p>
            <a:pPr>
              <a:defRPr sz="2000" b="0">
                <a:solidFill>
                  <a:srgbClr val="000000"/>
                </a:solidFill>
                <a:latin typeface="微软雅黑"/>
              </a:defRPr>
            </a:pPr>
            <a:r>
              <a:t>台</a:t>
            </a:r>
          </a:p>
        </p:txBody>
      </p:sp>
      <p:sp>
        <p:nvSpPr>
          <p:cNvPr id="15" name="TextBox 14"/>
          <p:cNvSpPr txBox="1"/>
          <p:nvPr/>
        </p:nvSpPr>
        <p:spPr>
          <a:xfrm>
            <a:off x="1371600" y="14356080"/>
            <a:ext cx="9144000" cy="1371600"/>
          </a:xfrm>
          <a:prstGeom prst="rect">
            <a:avLst/>
          </a:prstGeom>
          <a:noFill/>
        </p:spPr>
        <p:txBody>
          <a:bodyPr wrap="square">
            <a:spAutoFit/>
          </a:bodyPr>
          <a:lstStyle/>
          <a:p>
            <a:pPr>
              <a:defRPr sz="2000" b="0">
                <a:solidFill>
                  <a:srgbClr val="000000"/>
                </a:solidFill>
                <a:latin typeface="微软雅黑"/>
              </a:defRPr>
            </a:pPr>
            <a:r>
              <a:t>K</a:t>
            </a:r>
          </a:p>
        </p:txBody>
      </p:sp>
      <p:sp>
        <p:nvSpPr>
          <p:cNvPr id="16" name="TextBox 15"/>
          <p:cNvSpPr txBox="1"/>
          <p:nvPr/>
        </p:nvSpPr>
        <p:spPr>
          <a:xfrm>
            <a:off x="1371600" y="15727680"/>
            <a:ext cx="9144000" cy="1371600"/>
          </a:xfrm>
          <a:prstGeom prst="rect">
            <a:avLst/>
          </a:prstGeom>
          <a:noFill/>
        </p:spPr>
        <p:txBody>
          <a:bodyPr wrap="square">
            <a:spAutoFit/>
          </a:bodyPr>
          <a:lstStyle/>
          <a:p>
            <a:pPr>
              <a:defRPr sz="2000" b="0">
                <a:solidFill>
                  <a:srgbClr val="000000"/>
                </a:solidFill>
                <a:latin typeface="微软雅黑"/>
              </a:defRPr>
            </a:pPr>
            <a:r>
              <a:t>i</a:t>
            </a:r>
          </a:p>
        </p:txBody>
      </p:sp>
      <p:sp>
        <p:nvSpPr>
          <p:cNvPr id="17" name="TextBox 16"/>
          <p:cNvSpPr txBox="1"/>
          <p:nvPr/>
        </p:nvSpPr>
        <p:spPr>
          <a:xfrm>
            <a:off x="1371600" y="17099280"/>
            <a:ext cx="9144000" cy="1371600"/>
          </a:xfrm>
          <a:prstGeom prst="rect">
            <a:avLst/>
          </a:prstGeom>
          <a:noFill/>
        </p:spPr>
        <p:txBody>
          <a:bodyPr wrap="square">
            <a:spAutoFit/>
          </a:bodyPr>
          <a:lstStyle/>
          <a:p>
            <a:pPr>
              <a:defRPr sz="2000" b="0">
                <a:solidFill>
                  <a:srgbClr val="000000"/>
                </a:solidFill>
                <a:latin typeface="微软雅黑"/>
              </a:defRPr>
            </a:pPr>
            <a:r>
              <a:t>v</a:t>
            </a:r>
          </a:p>
        </p:txBody>
      </p:sp>
      <p:sp>
        <p:nvSpPr>
          <p:cNvPr id="18" name="TextBox 17"/>
          <p:cNvSpPr txBox="1"/>
          <p:nvPr/>
        </p:nvSpPr>
        <p:spPr>
          <a:xfrm>
            <a:off x="1371600" y="18470880"/>
            <a:ext cx="9144000" cy="1371600"/>
          </a:xfrm>
          <a:prstGeom prst="rect">
            <a:avLst/>
          </a:prstGeom>
          <a:noFill/>
        </p:spPr>
        <p:txBody>
          <a:bodyPr wrap="square">
            <a:spAutoFit/>
          </a:bodyPr>
          <a:lstStyle/>
          <a:p>
            <a:pPr>
              <a:defRPr sz="2000" b="0">
                <a:solidFill>
                  <a:srgbClr val="000000"/>
                </a:solidFill>
                <a:latin typeface="微软雅黑"/>
              </a:defRPr>
            </a:pPr>
            <a:r>
              <a:t>a</a:t>
            </a:r>
          </a:p>
        </p:txBody>
      </p:sp>
      <p:sp>
        <p:nvSpPr>
          <p:cNvPr id="19" name="TextBox 18"/>
          <p:cNvSpPr txBox="1"/>
          <p:nvPr/>
        </p:nvSpPr>
        <p:spPr>
          <a:xfrm>
            <a:off x="1371600" y="19842480"/>
            <a:ext cx="9144000" cy="1371600"/>
          </a:xfrm>
          <a:prstGeom prst="rect">
            <a:avLst/>
          </a:prstGeom>
          <a:noFill/>
        </p:spPr>
        <p:txBody>
          <a:bodyPr wrap="square">
            <a:spAutoFit/>
          </a:bodyPr>
          <a:lstStyle/>
          <a:p>
            <a:pPr>
              <a:defRPr sz="2000" b="0">
                <a:solidFill>
                  <a:srgbClr val="000000"/>
                </a:solidFill>
                <a:latin typeface="微软雅黑"/>
              </a:defRPr>
            </a:pPr>
            <a:r>
              <a:t>数</a:t>
            </a:r>
          </a:p>
        </p:txBody>
      </p:sp>
      <p:sp>
        <p:nvSpPr>
          <p:cNvPr id="20" name="TextBox 19"/>
          <p:cNvSpPr txBox="1"/>
          <p:nvPr/>
        </p:nvSpPr>
        <p:spPr>
          <a:xfrm>
            <a:off x="1371600" y="21214080"/>
            <a:ext cx="9144000" cy="1371600"/>
          </a:xfrm>
          <a:prstGeom prst="rect">
            <a:avLst/>
          </a:prstGeom>
          <a:noFill/>
        </p:spPr>
        <p:txBody>
          <a:bodyPr wrap="square">
            <a:spAutoFit/>
          </a:bodyPr>
          <a:lstStyle/>
          <a:p>
            <a:pPr>
              <a:defRPr sz="2000" b="0">
                <a:solidFill>
                  <a:srgbClr val="000000"/>
                </a:solidFill>
                <a:latin typeface="微软雅黑"/>
              </a:defRPr>
            </a:pPr>
            <a:r>
              <a:t>据</a:t>
            </a:r>
          </a:p>
        </p:txBody>
      </p:sp>
      <p:sp>
        <p:nvSpPr>
          <p:cNvPr id="21" name="TextBox 20"/>
          <p:cNvSpPr txBox="1"/>
          <p:nvPr/>
        </p:nvSpPr>
        <p:spPr>
          <a:xfrm>
            <a:off x="1371600" y="22585680"/>
            <a:ext cx="9144000" cy="1371600"/>
          </a:xfrm>
          <a:prstGeom prst="rect">
            <a:avLst/>
          </a:prstGeom>
          <a:noFill/>
        </p:spPr>
        <p:txBody>
          <a:bodyPr wrap="square">
            <a:spAutoFit/>
          </a:bodyPr>
          <a:lstStyle/>
          <a:p>
            <a:pPr>
              <a:defRPr sz="2000" b="0">
                <a:solidFill>
                  <a:srgbClr val="000000"/>
                </a:solidFill>
                <a:latin typeface="微软雅黑"/>
              </a:defRPr>
            </a:pPr>
            <a:r>
              <a:t>验</a:t>
            </a:r>
          </a:p>
        </p:txBody>
      </p:sp>
      <p:sp>
        <p:nvSpPr>
          <p:cNvPr id="22" name="TextBox 21"/>
          <p:cNvSpPr txBox="1"/>
          <p:nvPr/>
        </p:nvSpPr>
        <p:spPr>
          <a:xfrm>
            <a:off x="1371600" y="23957280"/>
            <a:ext cx="9144000" cy="1371600"/>
          </a:xfrm>
          <a:prstGeom prst="rect">
            <a:avLst/>
          </a:prstGeom>
          <a:noFill/>
        </p:spPr>
        <p:txBody>
          <a:bodyPr wrap="square">
            <a:spAutoFit/>
          </a:bodyPr>
          <a:lstStyle/>
          <a:p>
            <a:pPr>
              <a:defRPr sz="2000" b="0">
                <a:solidFill>
                  <a:srgbClr val="000000"/>
                </a:solidFill>
                <a:latin typeface="微软雅黑"/>
              </a:defRPr>
            </a:pPr>
            <a:r>
              <a:t>证</a:t>
            </a:r>
          </a:p>
        </p:txBody>
      </p:sp>
      <p:sp>
        <p:nvSpPr>
          <p:cNvPr id="23" name="TextBox 22"/>
          <p:cNvSpPr txBox="1"/>
          <p:nvPr/>
        </p:nvSpPr>
        <p:spPr>
          <a:xfrm>
            <a:off x="1371600" y="25328880"/>
            <a:ext cx="9144000" cy="1371600"/>
          </a:xfrm>
          <a:prstGeom prst="rect">
            <a:avLst/>
          </a:prstGeom>
          <a:noFill/>
        </p:spPr>
        <p:txBody>
          <a:bodyPr wrap="square">
            <a:spAutoFit/>
          </a:bodyPr>
          <a:lstStyle/>
          <a:p>
            <a:pPr>
              <a:defRPr sz="2000" b="0">
                <a:solidFill>
                  <a:srgbClr val="000000"/>
                </a:solidFill>
                <a:latin typeface="微软雅黑"/>
              </a:defRPr>
            </a:pPr>
            <a:r>
              <a:t>研</a:t>
            </a:r>
          </a:p>
        </p:txBody>
      </p:sp>
      <p:sp>
        <p:nvSpPr>
          <p:cNvPr id="24" name="TextBox 23"/>
          <p:cNvSpPr txBox="1"/>
          <p:nvPr/>
        </p:nvSpPr>
        <p:spPr>
          <a:xfrm>
            <a:off x="1371600" y="26700480"/>
            <a:ext cx="9144000" cy="1371600"/>
          </a:xfrm>
          <a:prstGeom prst="rect">
            <a:avLst/>
          </a:prstGeom>
          <a:noFill/>
        </p:spPr>
        <p:txBody>
          <a:bodyPr wrap="square">
            <a:spAutoFit/>
          </a:bodyPr>
          <a:lstStyle/>
          <a:p>
            <a:pPr>
              <a:defRPr sz="2000" b="0">
                <a:solidFill>
                  <a:srgbClr val="000000"/>
                </a:solidFill>
                <a:latin typeface="微软雅黑"/>
              </a:defRPr>
            </a:pPr>
            <a:r>
              <a:t>究</a:t>
            </a:r>
          </a:p>
        </p:txBody>
      </p:sp>
      <p:sp>
        <p:nvSpPr>
          <p:cNvPr id="25" name="TextBox 24"/>
          <p:cNvSpPr txBox="1"/>
          <p:nvPr/>
        </p:nvSpPr>
        <p:spPr>
          <a:xfrm>
            <a:off x="1371600" y="28072080"/>
            <a:ext cx="9144000" cy="1371600"/>
          </a:xfrm>
          <a:prstGeom prst="rect">
            <a:avLst/>
          </a:prstGeom>
          <a:noFill/>
        </p:spPr>
        <p:txBody>
          <a:bodyPr wrap="square">
            <a:spAutoFit/>
          </a:bodyPr>
          <a:lstStyle/>
          <a:p>
            <a:pPr>
              <a:defRPr sz="2000" b="0">
                <a:solidFill>
                  <a:srgbClr val="000000"/>
                </a:solidFill>
                <a:latin typeface="微软雅黑"/>
              </a:defRPr>
            </a:pPr>
            <a:r>
              <a:t>模</a:t>
            </a:r>
          </a:p>
        </p:txBody>
      </p:sp>
      <p:sp>
        <p:nvSpPr>
          <p:cNvPr id="26" name="TextBox 25"/>
          <p:cNvSpPr txBox="1"/>
          <p:nvPr/>
        </p:nvSpPr>
        <p:spPr>
          <a:xfrm>
            <a:off x="1371600" y="29443680"/>
            <a:ext cx="9144000" cy="1371600"/>
          </a:xfrm>
          <a:prstGeom prst="rect">
            <a:avLst/>
          </a:prstGeom>
          <a:noFill/>
        </p:spPr>
        <p:txBody>
          <a:bodyPr wrap="square">
            <a:spAutoFit/>
          </a:bodyPr>
          <a:lstStyle/>
          <a:p>
            <a:pPr>
              <a:defRPr sz="2000" b="0">
                <a:solidFill>
                  <a:srgbClr val="000000"/>
                </a:solidFill>
                <a:latin typeface="微软雅黑"/>
              </a:defRPr>
            </a:pPr>
            <a:r>
              <a:t>型</a:t>
            </a:r>
          </a:p>
        </p:txBody>
      </p:sp>
      <p:sp>
        <p:nvSpPr>
          <p:cNvPr id="27" name="TextBox 26"/>
          <p:cNvSpPr txBox="1"/>
          <p:nvPr/>
        </p:nvSpPr>
        <p:spPr>
          <a:xfrm>
            <a:off x="1371600" y="30815280"/>
            <a:ext cx="9144000" cy="1371600"/>
          </a:xfrm>
          <a:prstGeom prst="rect">
            <a:avLst/>
          </a:prstGeom>
          <a:noFill/>
        </p:spPr>
        <p:txBody>
          <a:bodyPr wrap="square">
            <a:spAutoFit/>
          </a:bodyPr>
          <a:lstStyle/>
          <a:p>
            <a:pPr>
              <a:defRPr sz="2000" b="0">
                <a:solidFill>
                  <a:srgbClr val="000000"/>
                </a:solidFill>
                <a:latin typeface="微软雅黑"/>
              </a:defRPr>
            </a:pPr>
            <a:r>
              <a:t>与</a:t>
            </a:r>
          </a:p>
        </p:txBody>
      </p:sp>
      <p:sp>
        <p:nvSpPr>
          <p:cNvPr id="28" name="TextBox 27"/>
          <p:cNvSpPr txBox="1"/>
          <p:nvPr/>
        </p:nvSpPr>
        <p:spPr>
          <a:xfrm>
            <a:off x="1371600" y="32186880"/>
            <a:ext cx="9144000" cy="1371600"/>
          </a:xfrm>
          <a:prstGeom prst="rect">
            <a:avLst/>
          </a:prstGeom>
          <a:noFill/>
        </p:spPr>
        <p:txBody>
          <a:bodyPr wrap="square">
            <a:spAutoFit/>
          </a:bodyPr>
          <a:lstStyle/>
          <a:p>
            <a:pPr>
              <a:defRPr sz="2000" b="0">
                <a:solidFill>
                  <a:srgbClr val="000000"/>
                </a:solidFill>
                <a:latin typeface="微软雅黑"/>
              </a:defRPr>
            </a:pPr>
            <a:r>
              <a:t>假</a:t>
            </a:r>
          </a:p>
        </p:txBody>
      </p:sp>
      <p:sp>
        <p:nvSpPr>
          <p:cNvPr id="29" name="TextBox 28"/>
          <p:cNvSpPr txBox="1"/>
          <p:nvPr/>
        </p:nvSpPr>
        <p:spPr>
          <a:xfrm>
            <a:off x="1371600" y="33558480"/>
            <a:ext cx="9144000" cy="1371600"/>
          </a:xfrm>
          <a:prstGeom prst="rect">
            <a:avLst/>
          </a:prstGeom>
          <a:noFill/>
        </p:spPr>
        <p:txBody>
          <a:bodyPr wrap="square">
            <a:spAutoFit/>
          </a:bodyPr>
          <a:lstStyle/>
          <a:p>
            <a:pPr>
              <a:defRPr sz="2000" b="0">
                <a:solidFill>
                  <a:srgbClr val="000000"/>
                </a:solidFill>
                <a:latin typeface="微软雅黑"/>
              </a:defRPr>
            </a:pPr>
            <a:r>
              <a:t>设</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根据若干分类标准可以对众筹平台和项目加以区分和研究。</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根据项目发起者的性质，众筹项目可以分为个人类、企业类、组织类等[34][33]。</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根据项目内容和主题，众筹项目可以分为科技类、艺术类、健康类等。</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当今普遍采用的小额信贷模式来自于1975年孟加拉国Mohamed Yunus教授创立的Grameen Bank[23]，在大获成功之后被快速推广。</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2. 平台性质</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凸</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显</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K</a:t>
            </a:r>
          </a:p>
        </p:txBody>
      </p:sp>
      <p:sp>
        <p:nvSpPr>
          <p:cNvPr id="9" name="TextBox 8"/>
          <p:cNvSpPr txBox="1"/>
          <p:nvPr/>
        </p:nvSpPr>
        <p:spPr>
          <a:xfrm>
            <a:off x="1371600" y="6126480"/>
            <a:ext cx="9144000" cy="1371600"/>
          </a:xfrm>
          <a:prstGeom prst="rect">
            <a:avLst/>
          </a:prstGeom>
          <a:noFill/>
        </p:spPr>
        <p:txBody>
          <a:bodyPr wrap="square">
            <a:spAutoFit/>
          </a:bodyPr>
          <a:lstStyle/>
          <a:p>
            <a:pPr>
              <a:defRPr sz="2000" b="0">
                <a:solidFill>
                  <a:srgbClr val="000000"/>
                </a:solidFill>
                <a:latin typeface="微软雅黑"/>
              </a:defRPr>
            </a:pPr>
            <a:r>
              <a:t>i</a:t>
            </a:r>
          </a:p>
        </p:txBody>
      </p:sp>
      <p:sp>
        <p:nvSpPr>
          <p:cNvPr id="10" name="TextBox 9"/>
          <p:cNvSpPr txBox="1"/>
          <p:nvPr/>
        </p:nvSpPr>
        <p:spPr>
          <a:xfrm>
            <a:off x="1371600" y="7498079"/>
            <a:ext cx="9144000" cy="1371600"/>
          </a:xfrm>
          <a:prstGeom prst="rect">
            <a:avLst/>
          </a:prstGeom>
          <a:noFill/>
        </p:spPr>
        <p:txBody>
          <a:bodyPr wrap="square">
            <a:spAutoFit/>
          </a:bodyPr>
          <a:lstStyle/>
          <a:p>
            <a:pPr>
              <a:defRPr sz="2000" b="0">
                <a:solidFill>
                  <a:srgbClr val="000000"/>
                </a:solidFill>
                <a:latin typeface="微软雅黑"/>
              </a:defRPr>
            </a:pPr>
            <a:r>
              <a:t>v</a:t>
            </a:r>
          </a:p>
        </p:txBody>
      </p:sp>
      <p:sp>
        <p:nvSpPr>
          <p:cNvPr id="11" name="TextBox 10"/>
          <p:cNvSpPr txBox="1"/>
          <p:nvPr/>
        </p:nvSpPr>
        <p:spPr>
          <a:xfrm>
            <a:off x="1371600" y="8869680"/>
            <a:ext cx="9144000" cy="1371600"/>
          </a:xfrm>
          <a:prstGeom prst="rect">
            <a:avLst/>
          </a:prstGeom>
          <a:noFill/>
        </p:spPr>
        <p:txBody>
          <a:bodyPr wrap="square">
            <a:spAutoFit/>
          </a:bodyPr>
          <a:lstStyle/>
          <a:p>
            <a:pPr>
              <a:defRPr sz="2000" b="0">
                <a:solidFill>
                  <a:srgbClr val="000000"/>
                </a:solidFill>
                <a:latin typeface="微软雅黑"/>
              </a:defRPr>
            </a:pPr>
            <a:r>
              <a:t>a</a:t>
            </a:r>
          </a:p>
        </p:txBody>
      </p:sp>
      <p:sp>
        <p:nvSpPr>
          <p:cNvPr id="12" name="TextBox 11"/>
          <p:cNvSpPr txBox="1"/>
          <p:nvPr/>
        </p:nvSpPr>
        <p:spPr>
          <a:xfrm>
            <a:off x="1371600" y="10241280"/>
            <a:ext cx="9144000" cy="1371600"/>
          </a:xfrm>
          <a:prstGeom prst="rect">
            <a:avLst/>
          </a:prstGeom>
          <a:noFill/>
        </p:spPr>
        <p:txBody>
          <a:bodyPr wrap="square">
            <a:spAutoFit/>
          </a:bodyPr>
          <a:lstStyle/>
          <a:p>
            <a:pPr>
              <a:defRPr sz="2000" b="0">
                <a:solidFill>
                  <a:srgbClr val="000000"/>
                </a:solidFill>
                <a:latin typeface="微软雅黑"/>
              </a:defRPr>
            </a:pPr>
            <a:r>
              <a:t>平</a:t>
            </a:r>
          </a:p>
        </p:txBody>
      </p:sp>
      <p:sp>
        <p:nvSpPr>
          <p:cNvPr id="13" name="TextBox 12"/>
          <p:cNvSpPr txBox="1"/>
          <p:nvPr/>
        </p:nvSpPr>
        <p:spPr>
          <a:xfrm>
            <a:off x="1371600" y="11612880"/>
            <a:ext cx="9144000" cy="1371600"/>
          </a:xfrm>
          <a:prstGeom prst="rect">
            <a:avLst/>
          </a:prstGeom>
          <a:noFill/>
        </p:spPr>
        <p:txBody>
          <a:bodyPr wrap="square">
            <a:spAutoFit/>
          </a:bodyPr>
          <a:lstStyle/>
          <a:p>
            <a:pPr>
              <a:defRPr sz="2000" b="0">
                <a:solidFill>
                  <a:srgbClr val="000000"/>
                </a:solidFill>
                <a:latin typeface="微软雅黑"/>
              </a:defRPr>
            </a:pPr>
            <a:r>
              <a:t>台</a:t>
            </a:r>
          </a:p>
        </p:txBody>
      </p:sp>
      <p:sp>
        <p:nvSpPr>
          <p:cNvPr id="14" name="TextBox 13"/>
          <p:cNvSpPr txBox="1"/>
          <p:nvPr/>
        </p:nvSpPr>
        <p:spPr>
          <a:xfrm>
            <a:off x="1371600" y="12984480"/>
            <a:ext cx="9144000" cy="1371600"/>
          </a:xfrm>
          <a:prstGeom prst="rect">
            <a:avLst/>
          </a:prstGeom>
          <a:noFill/>
        </p:spPr>
        <p:txBody>
          <a:bodyPr wrap="square">
            <a:spAutoFit/>
          </a:bodyPr>
          <a:lstStyle/>
          <a:p>
            <a:pPr>
              <a:defRPr sz="2000" b="0">
                <a:solidFill>
                  <a:srgbClr val="000000"/>
                </a:solidFill>
                <a:latin typeface="微软雅黑"/>
              </a:defRPr>
            </a:pPr>
            <a:r>
              <a:t>贷</a:t>
            </a:r>
          </a:p>
        </p:txBody>
      </p:sp>
      <p:sp>
        <p:nvSpPr>
          <p:cNvPr id="15" name="TextBox 14"/>
          <p:cNvSpPr txBox="1"/>
          <p:nvPr/>
        </p:nvSpPr>
        <p:spPr>
          <a:xfrm>
            <a:off x="1371600" y="14356080"/>
            <a:ext cx="9144000" cy="1371600"/>
          </a:xfrm>
          <a:prstGeom prst="rect">
            <a:avLst/>
          </a:prstGeom>
          <a:noFill/>
        </p:spPr>
        <p:txBody>
          <a:bodyPr wrap="square">
            <a:spAutoFit/>
          </a:bodyPr>
          <a:lstStyle/>
          <a:p>
            <a:pPr>
              <a:defRPr sz="2000" b="0">
                <a:solidFill>
                  <a:srgbClr val="000000"/>
                </a:solidFill>
                <a:latin typeface="微软雅黑"/>
              </a:defRPr>
            </a:pPr>
            <a:r>
              <a:t>款</a:t>
            </a:r>
          </a:p>
        </p:txBody>
      </p:sp>
      <p:sp>
        <p:nvSpPr>
          <p:cNvPr id="16" name="TextBox 15"/>
          <p:cNvSpPr txBox="1"/>
          <p:nvPr/>
        </p:nvSpPr>
        <p:spPr>
          <a:xfrm>
            <a:off x="1371600" y="15727680"/>
            <a:ext cx="9144000" cy="1371600"/>
          </a:xfrm>
          <a:prstGeom prst="rect">
            <a:avLst/>
          </a:prstGeom>
          <a:noFill/>
        </p:spPr>
        <p:txBody>
          <a:bodyPr wrap="square">
            <a:spAutoFit/>
          </a:bodyPr>
          <a:lstStyle/>
          <a:p>
            <a:pPr>
              <a:defRPr sz="2000" b="0">
                <a:solidFill>
                  <a:srgbClr val="000000"/>
                </a:solidFill>
                <a:latin typeface="微软雅黑"/>
              </a:defRPr>
            </a:pPr>
            <a:r>
              <a:t>投</a:t>
            </a:r>
          </a:p>
        </p:txBody>
      </p:sp>
      <p:sp>
        <p:nvSpPr>
          <p:cNvPr id="17" name="TextBox 16"/>
          <p:cNvSpPr txBox="1"/>
          <p:nvPr/>
        </p:nvSpPr>
        <p:spPr>
          <a:xfrm>
            <a:off x="1371600" y="17099280"/>
            <a:ext cx="9144000" cy="1371600"/>
          </a:xfrm>
          <a:prstGeom prst="rect">
            <a:avLst/>
          </a:prstGeom>
          <a:noFill/>
        </p:spPr>
        <p:txBody>
          <a:bodyPr wrap="square">
            <a:spAutoFit/>
          </a:bodyPr>
          <a:lstStyle/>
          <a:p>
            <a:pPr>
              <a:defRPr sz="2000" b="0">
                <a:solidFill>
                  <a:srgbClr val="000000"/>
                </a:solidFill>
                <a:latin typeface="微软雅黑"/>
              </a:defRPr>
            </a:pPr>
            <a:r>
              <a:t>资</a:t>
            </a:r>
          </a:p>
        </p:txBody>
      </p:sp>
      <p:sp>
        <p:nvSpPr>
          <p:cNvPr id="18" name="TextBox 17"/>
          <p:cNvSpPr txBox="1"/>
          <p:nvPr/>
        </p:nvSpPr>
        <p:spPr>
          <a:xfrm>
            <a:off x="1371600" y="18470880"/>
            <a:ext cx="9144000" cy="1371600"/>
          </a:xfrm>
          <a:prstGeom prst="rect">
            <a:avLst/>
          </a:prstGeom>
          <a:noFill/>
        </p:spPr>
        <p:txBody>
          <a:bodyPr wrap="square">
            <a:spAutoFit/>
          </a:bodyPr>
          <a:lstStyle/>
          <a:p>
            <a:pPr>
              <a:defRPr sz="2000" b="0">
                <a:solidFill>
                  <a:srgbClr val="000000"/>
                </a:solidFill>
                <a:latin typeface="微软雅黑"/>
              </a:defRPr>
            </a:pPr>
            <a:r>
              <a:t>行</a:t>
            </a:r>
          </a:p>
        </p:txBody>
      </p:sp>
      <p:sp>
        <p:nvSpPr>
          <p:cNvPr id="19" name="TextBox 18"/>
          <p:cNvSpPr txBox="1"/>
          <p:nvPr/>
        </p:nvSpPr>
        <p:spPr>
          <a:xfrm>
            <a:off x="1371600" y="19842480"/>
            <a:ext cx="9144000" cy="1371600"/>
          </a:xfrm>
          <a:prstGeom prst="rect">
            <a:avLst/>
          </a:prstGeom>
          <a:noFill/>
        </p:spPr>
        <p:txBody>
          <a:bodyPr wrap="square">
            <a:spAutoFit/>
          </a:bodyPr>
          <a:lstStyle/>
          <a:p>
            <a:pPr>
              <a:defRPr sz="2000" b="0">
                <a:solidFill>
                  <a:srgbClr val="000000"/>
                </a:solidFill>
                <a:latin typeface="微软雅黑"/>
              </a:defRPr>
            </a:pPr>
            <a:r>
              <a:t>为</a:t>
            </a:r>
          </a:p>
        </p:txBody>
      </p:sp>
      <p:sp>
        <p:nvSpPr>
          <p:cNvPr id="20" name="TextBox 19"/>
          <p:cNvSpPr txBox="1"/>
          <p:nvPr/>
        </p:nvSpPr>
        <p:spPr>
          <a:xfrm>
            <a:off x="1371600" y="21214080"/>
            <a:ext cx="9144000" cy="1371600"/>
          </a:xfrm>
          <a:prstGeom prst="rect">
            <a:avLst/>
          </a:prstGeom>
          <a:noFill/>
        </p:spPr>
        <p:txBody>
          <a:bodyPr wrap="square">
            <a:spAutoFit/>
          </a:bodyPr>
          <a:lstStyle/>
          <a:p>
            <a:pPr>
              <a:defRPr sz="2000" b="0">
                <a:solidFill>
                  <a:srgbClr val="000000"/>
                </a:solidFill>
                <a:latin typeface="微软雅黑"/>
              </a:defRPr>
            </a:pPr>
            <a:r>
              <a:t>的</a:t>
            </a:r>
          </a:p>
        </p:txBody>
      </p:sp>
      <p:sp>
        <p:nvSpPr>
          <p:cNvPr id="21" name="TextBox 20"/>
          <p:cNvSpPr txBox="1"/>
          <p:nvPr/>
        </p:nvSpPr>
        <p:spPr>
          <a:xfrm>
            <a:off x="1371600" y="22585680"/>
            <a:ext cx="9144000" cy="1371600"/>
          </a:xfrm>
          <a:prstGeom prst="rect">
            <a:avLst/>
          </a:prstGeom>
          <a:noFill/>
        </p:spPr>
        <p:txBody>
          <a:bodyPr wrap="square">
            <a:spAutoFit/>
          </a:bodyPr>
          <a:lstStyle/>
          <a:p>
            <a:pPr>
              <a:defRPr sz="2000" b="0">
                <a:solidFill>
                  <a:srgbClr val="000000"/>
                </a:solidFill>
                <a:latin typeface="微软雅黑"/>
              </a:defRPr>
            </a:pPr>
            <a:r>
              <a:t>亲</a:t>
            </a:r>
          </a:p>
        </p:txBody>
      </p:sp>
      <p:sp>
        <p:nvSpPr>
          <p:cNvPr id="22" name="TextBox 21"/>
          <p:cNvSpPr txBox="1"/>
          <p:nvPr/>
        </p:nvSpPr>
        <p:spPr>
          <a:xfrm>
            <a:off x="1371600" y="23957280"/>
            <a:ext cx="9144000" cy="1371600"/>
          </a:xfrm>
          <a:prstGeom prst="rect">
            <a:avLst/>
          </a:prstGeom>
          <a:noFill/>
        </p:spPr>
        <p:txBody>
          <a:bodyPr wrap="square">
            <a:spAutoFit/>
          </a:bodyPr>
          <a:lstStyle/>
          <a:p>
            <a:pPr>
              <a:defRPr sz="2000" b="0">
                <a:solidFill>
                  <a:srgbClr val="000000"/>
                </a:solidFill>
                <a:latin typeface="微软雅黑"/>
              </a:defRPr>
            </a:pPr>
            <a:r>
              <a:t>社</a:t>
            </a:r>
          </a:p>
        </p:txBody>
      </p:sp>
      <p:sp>
        <p:nvSpPr>
          <p:cNvPr id="23" name="TextBox 22"/>
          <p:cNvSpPr txBox="1"/>
          <p:nvPr/>
        </p:nvSpPr>
        <p:spPr>
          <a:xfrm>
            <a:off x="1371600" y="25328880"/>
            <a:ext cx="9144000" cy="1371600"/>
          </a:xfrm>
          <a:prstGeom prst="rect">
            <a:avLst/>
          </a:prstGeom>
          <a:noFill/>
        </p:spPr>
        <p:txBody>
          <a:bodyPr wrap="square">
            <a:spAutoFit/>
          </a:bodyPr>
          <a:lstStyle/>
          <a:p>
            <a:pPr>
              <a:defRPr sz="2000" b="0">
                <a:solidFill>
                  <a:srgbClr val="000000"/>
                </a:solidFill>
                <a:latin typeface="微软雅黑"/>
              </a:defRPr>
            </a:pPr>
            <a:r>
              <a:t>会</a:t>
            </a:r>
          </a:p>
        </p:txBody>
      </p:sp>
      <p:sp>
        <p:nvSpPr>
          <p:cNvPr id="24" name="TextBox 23"/>
          <p:cNvSpPr txBox="1"/>
          <p:nvPr/>
        </p:nvSpPr>
        <p:spPr>
          <a:xfrm>
            <a:off x="1371600" y="26700480"/>
            <a:ext cx="9144000" cy="1371600"/>
          </a:xfrm>
          <a:prstGeom prst="rect">
            <a:avLst/>
          </a:prstGeom>
          <a:noFill/>
        </p:spPr>
        <p:txBody>
          <a:bodyPr wrap="square">
            <a:spAutoFit/>
          </a:bodyPr>
          <a:lstStyle/>
          <a:p>
            <a:pPr>
              <a:defRPr sz="2000" b="0">
                <a:solidFill>
                  <a:srgbClr val="000000"/>
                </a:solidFill>
                <a:latin typeface="微软雅黑"/>
              </a:defRPr>
            </a:pPr>
            <a:r>
              <a:t>性</a:t>
            </a:r>
          </a:p>
        </p:txBody>
      </p:sp>
      <p:sp>
        <p:nvSpPr>
          <p:cNvPr id="25" name="TextBox 24"/>
          <p:cNvSpPr txBox="1"/>
          <p:nvPr/>
        </p:nvSpPr>
        <p:spPr>
          <a:xfrm>
            <a:off x="1371600" y="28072080"/>
            <a:ext cx="9144000" cy="1371600"/>
          </a:xfrm>
          <a:prstGeom prst="rect">
            <a:avLst/>
          </a:prstGeom>
          <a:noFill/>
        </p:spPr>
        <p:txBody>
          <a:bodyPr wrap="square">
            <a:spAutoFit/>
          </a:bodyPr>
          <a:lstStyle/>
          <a:p>
            <a:pPr>
              <a:defRPr sz="2000" b="0">
                <a:solidFill>
                  <a:srgbClr val="000000"/>
                </a:solidFill>
                <a:latin typeface="微软雅黑"/>
              </a:defRPr>
            </a:pPr>
            <a:r>
              <a:t>质</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3. 流程展示</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一</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个</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众</a:t>
            </a:r>
          </a:p>
        </p:txBody>
      </p:sp>
      <p:sp>
        <p:nvSpPr>
          <p:cNvPr id="9" name="TextBox 8"/>
          <p:cNvSpPr txBox="1"/>
          <p:nvPr/>
        </p:nvSpPr>
        <p:spPr>
          <a:xfrm>
            <a:off x="1371600" y="6126480"/>
            <a:ext cx="9144000" cy="1371600"/>
          </a:xfrm>
          <a:prstGeom prst="rect">
            <a:avLst/>
          </a:prstGeom>
          <a:noFill/>
        </p:spPr>
        <p:txBody>
          <a:bodyPr wrap="square">
            <a:spAutoFit/>
          </a:bodyPr>
          <a:lstStyle/>
          <a:p>
            <a:pPr>
              <a:defRPr sz="2000" b="0">
                <a:solidFill>
                  <a:srgbClr val="000000"/>
                </a:solidFill>
                <a:latin typeface="微软雅黑"/>
              </a:defRPr>
            </a:pPr>
            <a:r>
              <a:t>筹</a:t>
            </a:r>
          </a:p>
        </p:txBody>
      </p:sp>
      <p:sp>
        <p:nvSpPr>
          <p:cNvPr id="10" name="TextBox 9"/>
          <p:cNvSpPr txBox="1"/>
          <p:nvPr/>
        </p:nvSpPr>
        <p:spPr>
          <a:xfrm>
            <a:off x="1371600" y="7498079"/>
            <a:ext cx="9144000" cy="1371600"/>
          </a:xfrm>
          <a:prstGeom prst="rect">
            <a:avLst/>
          </a:prstGeom>
          <a:noFill/>
        </p:spPr>
        <p:txBody>
          <a:bodyPr wrap="square">
            <a:spAutoFit/>
          </a:bodyPr>
          <a:lstStyle/>
          <a:p>
            <a:pPr>
              <a:defRPr sz="2000" b="0">
                <a:solidFill>
                  <a:srgbClr val="000000"/>
                </a:solidFill>
                <a:latin typeface="微软雅黑"/>
              </a:defRPr>
            </a:pPr>
            <a:r>
              <a:t>项</a:t>
            </a:r>
          </a:p>
        </p:txBody>
      </p:sp>
      <p:sp>
        <p:nvSpPr>
          <p:cNvPr id="11" name="TextBox 10"/>
          <p:cNvSpPr txBox="1"/>
          <p:nvPr/>
        </p:nvSpPr>
        <p:spPr>
          <a:xfrm>
            <a:off x="1371600" y="8869680"/>
            <a:ext cx="9144000" cy="1371600"/>
          </a:xfrm>
          <a:prstGeom prst="rect">
            <a:avLst/>
          </a:prstGeom>
          <a:noFill/>
        </p:spPr>
        <p:txBody>
          <a:bodyPr wrap="square">
            <a:spAutoFit/>
          </a:bodyPr>
          <a:lstStyle/>
          <a:p>
            <a:pPr>
              <a:defRPr sz="2000" b="0">
                <a:solidFill>
                  <a:srgbClr val="000000"/>
                </a:solidFill>
                <a:latin typeface="微软雅黑"/>
              </a:defRPr>
            </a:pPr>
            <a:r>
              <a:t>目</a:t>
            </a:r>
          </a:p>
        </p:txBody>
      </p:sp>
      <p:sp>
        <p:nvSpPr>
          <p:cNvPr id="12" name="TextBox 11"/>
          <p:cNvSpPr txBox="1"/>
          <p:nvPr/>
        </p:nvSpPr>
        <p:spPr>
          <a:xfrm>
            <a:off x="1371600" y="10241280"/>
            <a:ext cx="9144000" cy="1371600"/>
          </a:xfrm>
          <a:prstGeom prst="rect">
            <a:avLst/>
          </a:prstGeom>
          <a:noFill/>
        </p:spPr>
        <p:txBody>
          <a:bodyPr wrap="square">
            <a:spAutoFit/>
          </a:bodyPr>
          <a:lstStyle/>
          <a:p>
            <a:pPr>
              <a:defRPr sz="2000" b="0">
                <a:solidFill>
                  <a:srgbClr val="000000"/>
                </a:solidFill>
                <a:latin typeface="微软雅黑"/>
              </a:defRPr>
            </a:pPr>
            <a:r>
              <a:t>完</a:t>
            </a:r>
          </a:p>
        </p:txBody>
      </p:sp>
      <p:sp>
        <p:nvSpPr>
          <p:cNvPr id="13" name="TextBox 12"/>
          <p:cNvSpPr txBox="1"/>
          <p:nvPr/>
        </p:nvSpPr>
        <p:spPr>
          <a:xfrm>
            <a:off x="1371600" y="11612880"/>
            <a:ext cx="9144000" cy="1371600"/>
          </a:xfrm>
          <a:prstGeom prst="rect">
            <a:avLst/>
          </a:prstGeom>
          <a:noFill/>
        </p:spPr>
        <p:txBody>
          <a:bodyPr wrap="square">
            <a:spAutoFit/>
          </a:bodyPr>
          <a:lstStyle/>
          <a:p>
            <a:pPr>
              <a:defRPr sz="2000" b="0">
                <a:solidFill>
                  <a:srgbClr val="000000"/>
                </a:solidFill>
                <a:latin typeface="微软雅黑"/>
              </a:defRPr>
            </a:pPr>
            <a:r>
              <a:t>整</a:t>
            </a:r>
          </a:p>
        </p:txBody>
      </p:sp>
      <p:sp>
        <p:nvSpPr>
          <p:cNvPr id="14" name="TextBox 13"/>
          <p:cNvSpPr txBox="1"/>
          <p:nvPr/>
        </p:nvSpPr>
        <p:spPr>
          <a:xfrm>
            <a:off x="1371600" y="12984480"/>
            <a:ext cx="9144000" cy="1371600"/>
          </a:xfrm>
          <a:prstGeom prst="rect">
            <a:avLst/>
          </a:prstGeom>
          <a:noFill/>
        </p:spPr>
        <p:txBody>
          <a:bodyPr wrap="square">
            <a:spAutoFit/>
          </a:bodyPr>
          <a:lstStyle/>
          <a:p>
            <a:pPr>
              <a:defRPr sz="2000" b="0">
                <a:solidFill>
                  <a:srgbClr val="000000"/>
                </a:solidFill>
                <a:latin typeface="微软雅黑"/>
              </a:defRPr>
            </a:pPr>
            <a:r>
              <a:t>流</a:t>
            </a:r>
          </a:p>
        </p:txBody>
      </p:sp>
      <p:sp>
        <p:nvSpPr>
          <p:cNvPr id="15" name="TextBox 14"/>
          <p:cNvSpPr txBox="1"/>
          <p:nvPr/>
        </p:nvSpPr>
        <p:spPr>
          <a:xfrm>
            <a:off x="1371600" y="14356080"/>
            <a:ext cx="9144000" cy="1371600"/>
          </a:xfrm>
          <a:prstGeom prst="rect">
            <a:avLst/>
          </a:prstGeom>
          <a:noFill/>
        </p:spPr>
        <p:txBody>
          <a:bodyPr wrap="square">
            <a:spAutoFit/>
          </a:bodyPr>
          <a:lstStyle/>
          <a:p>
            <a:pPr>
              <a:defRPr sz="2000" b="0">
                <a:solidFill>
                  <a:srgbClr val="000000"/>
                </a:solidFill>
                <a:latin typeface="微软雅黑"/>
              </a:defRPr>
            </a:pPr>
            <a:r>
              <a:t>程</a:t>
            </a:r>
          </a:p>
        </p:txBody>
      </p:sp>
      <p:sp>
        <p:nvSpPr>
          <p:cNvPr id="16" name="TextBox 15"/>
          <p:cNvSpPr txBox="1"/>
          <p:nvPr/>
        </p:nvSpPr>
        <p:spPr>
          <a:xfrm>
            <a:off x="1371600" y="15727680"/>
            <a:ext cx="9144000" cy="1371600"/>
          </a:xfrm>
          <a:prstGeom prst="rect">
            <a:avLst/>
          </a:prstGeom>
          <a:noFill/>
        </p:spPr>
        <p:txBody>
          <a:bodyPr wrap="square">
            <a:spAutoFit/>
          </a:bodyPr>
          <a:lstStyle/>
          <a:p>
            <a:pPr>
              <a:defRPr sz="2000" b="0">
                <a:solidFill>
                  <a:srgbClr val="000000"/>
                </a:solidFill>
                <a:latin typeface="微软雅黑"/>
              </a:defRPr>
            </a:pPr>
            <a:r>
              <a:t>如</a:t>
            </a:r>
          </a:p>
        </p:txBody>
      </p:sp>
      <p:sp>
        <p:nvSpPr>
          <p:cNvPr id="17" name="TextBox 16"/>
          <p:cNvSpPr txBox="1"/>
          <p:nvPr/>
        </p:nvSpPr>
        <p:spPr>
          <a:xfrm>
            <a:off x="1371600" y="17099280"/>
            <a:ext cx="9144000" cy="1371600"/>
          </a:xfrm>
          <a:prstGeom prst="rect">
            <a:avLst/>
          </a:prstGeom>
          <a:noFill/>
        </p:spPr>
        <p:txBody>
          <a:bodyPr wrap="square">
            <a:spAutoFit/>
          </a:bodyPr>
          <a:lstStyle/>
          <a:p>
            <a:pPr>
              <a:defRPr sz="2000" b="0">
                <a:solidFill>
                  <a:srgbClr val="000000"/>
                </a:solidFill>
                <a:latin typeface="微软雅黑"/>
              </a:defRPr>
            </a:pPr>
            <a:r>
              <a:t>图</a:t>
            </a:r>
          </a:p>
        </p:txBody>
      </p:sp>
      <p:sp>
        <p:nvSpPr>
          <p:cNvPr id="18" name="TextBox 17"/>
          <p:cNvSpPr txBox="1"/>
          <p:nvPr/>
        </p:nvSpPr>
        <p:spPr>
          <a:xfrm>
            <a:off x="1371600" y="18470880"/>
            <a:ext cx="9144000" cy="1371600"/>
          </a:xfrm>
          <a:prstGeom prst="rect">
            <a:avLst/>
          </a:prstGeom>
          <a:noFill/>
        </p:spPr>
        <p:txBody>
          <a:bodyPr wrap="square">
            <a:spAutoFit/>
          </a:bodyPr>
          <a:lstStyle/>
          <a:p>
            <a:pPr>
              <a:defRPr sz="2000" b="0">
                <a:solidFill>
                  <a:srgbClr val="000000"/>
                </a:solidFill>
                <a:latin typeface="微软雅黑"/>
              </a:defRPr>
            </a:pPr>
            <a:r>
              <a:t>3</a:t>
            </a:r>
          </a:p>
        </p:txBody>
      </p:sp>
      <p:sp>
        <p:nvSpPr>
          <p:cNvPr id="19" name="TextBox 18"/>
          <p:cNvSpPr txBox="1"/>
          <p:nvPr/>
        </p:nvSpPr>
        <p:spPr>
          <a:xfrm>
            <a:off x="1371600" y="19842480"/>
            <a:ext cx="9144000" cy="1371600"/>
          </a:xfrm>
          <a:prstGeom prst="rect">
            <a:avLst/>
          </a:prstGeom>
          <a:noFill/>
        </p:spPr>
        <p:txBody>
          <a:bodyPr wrap="square">
            <a:spAutoFit/>
          </a:bodyPr>
          <a:lstStyle/>
          <a:p>
            <a:pPr>
              <a:defRPr sz="2000" b="0">
                <a:solidFill>
                  <a:srgbClr val="000000"/>
                </a:solidFill>
                <a:latin typeface="微软雅黑"/>
              </a:defRPr>
            </a:pPr>
            <a:r>
              <a:t>所</a:t>
            </a:r>
          </a:p>
        </p:txBody>
      </p:sp>
      <p:sp>
        <p:nvSpPr>
          <p:cNvPr id="20" name="TextBox 19"/>
          <p:cNvSpPr txBox="1"/>
          <p:nvPr/>
        </p:nvSpPr>
        <p:spPr>
          <a:xfrm>
            <a:off x="1371600" y="21214080"/>
            <a:ext cx="9144000" cy="1371600"/>
          </a:xfrm>
          <a:prstGeom prst="rect">
            <a:avLst/>
          </a:prstGeom>
          <a:noFill/>
        </p:spPr>
        <p:txBody>
          <a:bodyPr wrap="square">
            <a:spAutoFit/>
          </a:bodyPr>
          <a:lstStyle/>
          <a:p>
            <a:pPr>
              <a:defRPr sz="2000" b="0">
                <a:solidFill>
                  <a:srgbClr val="000000"/>
                </a:solidFill>
                <a:latin typeface="微软雅黑"/>
              </a:defRPr>
            </a:pPr>
            <a:r>
              <a:t>示</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4. 数据收集</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收</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集</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K</a:t>
            </a:r>
          </a:p>
        </p:txBody>
      </p:sp>
      <p:sp>
        <p:nvSpPr>
          <p:cNvPr id="9" name="TextBox 8"/>
          <p:cNvSpPr txBox="1"/>
          <p:nvPr/>
        </p:nvSpPr>
        <p:spPr>
          <a:xfrm>
            <a:off x="1371600" y="6126480"/>
            <a:ext cx="9144000" cy="1371600"/>
          </a:xfrm>
          <a:prstGeom prst="rect">
            <a:avLst/>
          </a:prstGeom>
          <a:noFill/>
        </p:spPr>
        <p:txBody>
          <a:bodyPr wrap="square">
            <a:spAutoFit/>
          </a:bodyPr>
          <a:lstStyle/>
          <a:p>
            <a:pPr>
              <a:defRPr sz="2000" b="0">
                <a:solidFill>
                  <a:srgbClr val="000000"/>
                </a:solidFill>
                <a:latin typeface="微软雅黑"/>
              </a:defRPr>
            </a:pPr>
            <a:r>
              <a:t>i</a:t>
            </a:r>
          </a:p>
        </p:txBody>
      </p:sp>
      <p:sp>
        <p:nvSpPr>
          <p:cNvPr id="10" name="TextBox 9"/>
          <p:cNvSpPr txBox="1"/>
          <p:nvPr/>
        </p:nvSpPr>
        <p:spPr>
          <a:xfrm>
            <a:off x="1371600" y="7498079"/>
            <a:ext cx="9144000" cy="1371600"/>
          </a:xfrm>
          <a:prstGeom prst="rect">
            <a:avLst/>
          </a:prstGeom>
          <a:noFill/>
        </p:spPr>
        <p:txBody>
          <a:bodyPr wrap="square">
            <a:spAutoFit/>
          </a:bodyPr>
          <a:lstStyle/>
          <a:p>
            <a:pPr>
              <a:defRPr sz="2000" b="0">
                <a:solidFill>
                  <a:srgbClr val="000000"/>
                </a:solidFill>
                <a:latin typeface="微软雅黑"/>
              </a:defRPr>
            </a:pPr>
            <a:r>
              <a:t>v</a:t>
            </a:r>
          </a:p>
        </p:txBody>
      </p:sp>
      <p:sp>
        <p:nvSpPr>
          <p:cNvPr id="11" name="TextBox 10"/>
          <p:cNvSpPr txBox="1"/>
          <p:nvPr/>
        </p:nvSpPr>
        <p:spPr>
          <a:xfrm>
            <a:off x="1371600" y="8869680"/>
            <a:ext cx="9144000" cy="1371600"/>
          </a:xfrm>
          <a:prstGeom prst="rect">
            <a:avLst/>
          </a:prstGeom>
          <a:noFill/>
        </p:spPr>
        <p:txBody>
          <a:bodyPr wrap="square">
            <a:spAutoFit/>
          </a:bodyPr>
          <a:lstStyle/>
          <a:p>
            <a:pPr>
              <a:defRPr sz="2000" b="0">
                <a:solidFill>
                  <a:srgbClr val="000000"/>
                </a:solidFill>
                <a:latin typeface="微软雅黑"/>
              </a:defRPr>
            </a:pPr>
            <a:r>
              <a:t>a</a:t>
            </a:r>
          </a:p>
        </p:txBody>
      </p:sp>
      <p:sp>
        <p:nvSpPr>
          <p:cNvPr id="12" name="TextBox 11"/>
          <p:cNvSpPr txBox="1"/>
          <p:nvPr/>
        </p:nvSpPr>
        <p:spPr>
          <a:xfrm>
            <a:off x="1371600" y="10241280"/>
            <a:ext cx="9144000" cy="1371600"/>
          </a:xfrm>
          <a:prstGeom prst="rect">
            <a:avLst/>
          </a:prstGeom>
          <a:noFill/>
        </p:spPr>
        <p:txBody>
          <a:bodyPr wrap="square">
            <a:spAutoFit/>
          </a:bodyPr>
          <a:lstStyle/>
          <a:p>
            <a:pPr>
              <a:defRPr sz="2000" b="0">
                <a:solidFill>
                  <a:srgbClr val="000000"/>
                </a:solidFill>
                <a:latin typeface="微软雅黑"/>
              </a:defRPr>
            </a:pPr>
            <a:r>
              <a:t>平</a:t>
            </a:r>
          </a:p>
        </p:txBody>
      </p:sp>
      <p:sp>
        <p:nvSpPr>
          <p:cNvPr id="13" name="TextBox 12"/>
          <p:cNvSpPr txBox="1"/>
          <p:nvPr/>
        </p:nvSpPr>
        <p:spPr>
          <a:xfrm>
            <a:off x="1371600" y="11612880"/>
            <a:ext cx="9144000" cy="1371600"/>
          </a:xfrm>
          <a:prstGeom prst="rect">
            <a:avLst/>
          </a:prstGeom>
          <a:noFill/>
        </p:spPr>
        <p:txBody>
          <a:bodyPr wrap="square">
            <a:spAutoFit/>
          </a:bodyPr>
          <a:lstStyle/>
          <a:p>
            <a:pPr>
              <a:defRPr sz="2000" b="0">
                <a:solidFill>
                  <a:srgbClr val="000000"/>
                </a:solidFill>
                <a:latin typeface="微软雅黑"/>
              </a:defRPr>
            </a:pPr>
            <a:r>
              <a:t>台</a:t>
            </a:r>
          </a:p>
        </p:txBody>
      </p:sp>
      <p:sp>
        <p:nvSpPr>
          <p:cNvPr id="14" name="TextBox 13"/>
          <p:cNvSpPr txBox="1"/>
          <p:nvPr/>
        </p:nvSpPr>
        <p:spPr>
          <a:xfrm>
            <a:off x="1371600" y="12984480"/>
            <a:ext cx="9144000" cy="1371600"/>
          </a:xfrm>
          <a:prstGeom prst="rect">
            <a:avLst/>
          </a:prstGeom>
          <a:noFill/>
        </p:spPr>
        <p:txBody>
          <a:bodyPr wrap="square">
            <a:spAutoFit/>
          </a:bodyPr>
          <a:lstStyle/>
          <a:p>
            <a:pPr>
              <a:defRPr sz="2000" b="0">
                <a:solidFill>
                  <a:srgbClr val="000000"/>
                </a:solidFill>
                <a:latin typeface="微软雅黑"/>
              </a:defRPr>
            </a:pPr>
            <a:r>
              <a:t>2</a:t>
            </a:r>
          </a:p>
        </p:txBody>
      </p:sp>
      <p:sp>
        <p:nvSpPr>
          <p:cNvPr id="15" name="TextBox 14"/>
          <p:cNvSpPr txBox="1"/>
          <p:nvPr/>
        </p:nvSpPr>
        <p:spPr>
          <a:xfrm>
            <a:off x="1371600" y="14356080"/>
            <a:ext cx="9144000" cy="1371600"/>
          </a:xfrm>
          <a:prstGeom prst="rect">
            <a:avLst/>
          </a:prstGeom>
          <a:noFill/>
        </p:spPr>
        <p:txBody>
          <a:bodyPr wrap="square">
            <a:spAutoFit/>
          </a:bodyPr>
          <a:lstStyle/>
          <a:p>
            <a:pPr>
              <a:defRPr sz="2000" b="0">
                <a:solidFill>
                  <a:srgbClr val="000000"/>
                </a:solidFill>
                <a:latin typeface="微软雅黑"/>
              </a:defRPr>
            </a:pPr>
            <a:r>
              <a:t>0</a:t>
            </a:r>
          </a:p>
        </p:txBody>
      </p:sp>
      <p:sp>
        <p:nvSpPr>
          <p:cNvPr id="16" name="TextBox 15"/>
          <p:cNvSpPr txBox="1"/>
          <p:nvPr/>
        </p:nvSpPr>
        <p:spPr>
          <a:xfrm>
            <a:off x="1371600" y="15727680"/>
            <a:ext cx="9144000" cy="1371600"/>
          </a:xfrm>
          <a:prstGeom prst="rect">
            <a:avLst/>
          </a:prstGeom>
          <a:noFill/>
        </p:spPr>
        <p:txBody>
          <a:bodyPr wrap="square">
            <a:spAutoFit/>
          </a:bodyPr>
          <a:lstStyle/>
          <a:p>
            <a:pPr>
              <a:defRPr sz="2000" b="0">
                <a:solidFill>
                  <a:srgbClr val="000000"/>
                </a:solidFill>
                <a:latin typeface="微软雅黑"/>
              </a:defRPr>
            </a:pPr>
            <a:r>
              <a:t>1</a:t>
            </a:r>
          </a:p>
        </p:txBody>
      </p:sp>
      <p:sp>
        <p:nvSpPr>
          <p:cNvPr id="17" name="TextBox 16"/>
          <p:cNvSpPr txBox="1"/>
          <p:nvPr/>
        </p:nvSpPr>
        <p:spPr>
          <a:xfrm>
            <a:off x="1371600" y="17099280"/>
            <a:ext cx="9144000" cy="1371600"/>
          </a:xfrm>
          <a:prstGeom prst="rect">
            <a:avLst/>
          </a:prstGeom>
          <a:noFill/>
        </p:spPr>
        <p:txBody>
          <a:bodyPr wrap="square">
            <a:spAutoFit/>
          </a:bodyPr>
          <a:lstStyle/>
          <a:p>
            <a:pPr>
              <a:defRPr sz="2000" b="0">
                <a:solidFill>
                  <a:srgbClr val="000000"/>
                </a:solidFill>
                <a:latin typeface="微软雅黑"/>
              </a:defRPr>
            </a:pPr>
            <a:r>
              <a:t>8</a:t>
            </a:r>
          </a:p>
        </p:txBody>
      </p:sp>
      <p:sp>
        <p:nvSpPr>
          <p:cNvPr id="18" name="TextBox 17"/>
          <p:cNvSpPr txBox="1"/>
          <p:nvPr/>
        </p:nvSpPr>
        <p:spPr>
          <a:xfrm>
            <a:off x="1371600" y="18470880"/>
            <a:ext cx="9144000" cy="1371600"/>
          </a:xfrm>
          <a:prstGeom prst="rect">
            <a:avLst/>
          </a:prstGeom>
          <a:noFill/>
        </p:spPr>
        <p:txBody>
          <a:bodyPr wrap="square">
            <a:spAutoFit/>
          </a:bodyPr>
          <a:lstStyle/>
          <a:p>
            <a:pPr>
              <a:defRPr sz="2000" b="0">
                <a:solidFill>
                  <a:srgbClr val="000000"/>
                </a:solidFill>
                <a:latin typeface="微软雅黑"/>
              </a:defRPr>
            </a:pPr>
            <a:r>
              <a:t>年</a:t>
            </a:r>
          </a:p>
        </p:txBody>
      </p:sp>
      <p:sp>
        <p:nvSpPr>
          <p:cNvPr id="19" name="TextBox 18"/>
          <p:cNvSpPr txBox="1"/>
          <p:nvPr/>
        </p:nvSpPr>
        <p:spPr>
          <a:xfrm>
            <a:off x="1371600" y="19842480"/>
            <a:ext cx="9144000" cy="1371600"/>
          </a:xfrm>
          <a:prstGeom prst="rect">
            <a:avLst/>
          </a:prstGeom>
          <a:noFill/>
        </p:spPr>
        <p:txBody>
          <a:bodyPr wrap="square">
            <a:spAutoFit/>
          </a:bodyPr>
          <a:lstStyle/>
          <a:p>
            <a:pPr>
              <a:defRPr sz="2000" b="0">
                <a:solidFill>
                  <a:srgbClr val="000000"/>
                </a:solidFill>
                <a:latin typeface="微软雅黑"/>
              </a:defRPr>
            </a:pPr>
            <a:r>
              <a:t>1</a:t>
            </a:r>
          </a:p>
        </p:txBody>
      </p:sp>
      <p:sp>
        <p:nvSpPr>
          <p:cNvPr id="20" name="TextBox 19"/>
          <p:cNvSpPr txBox="1"/>
          <p:nvPr/>
        </p:nvSpPr>
        <p:spPr>
          <a:xfrm>
            <a:off x="1371600" y="21214080"/>
            <a:ext cx="9144000" cy="1371600"/>
          </a:xfrm>
          <a:prstGeom prst="rect">
            <a:avLst/>
          </a:prstGeom>
          <a:noFill/>
        </p:spPr>
        <p:txBody>
          <a:bodyPr wrap="square">
            <a:spAutoFit/>
          </a:bodyPr>
          <a:lstStyle/>
          <a:p>
            <a:pPr>
              <a:defRPr sz="2000" b="0">
                <a:solidFill>
                  <a:srgbClr val="000000"/>
                </a:solidFill>
                <a:latin typeface="微软雅黑"/>
              </a:defRPr>
            </a:pPr>
            <a:r>
              <a:t>2</a:t>
            </a:r>
          </a:p>
        </p:txBody>
      </p:sp>
      <p:sp>
        <p:nvSpPr>
          <p:cNvPr id="21" name="TextBox 20"/>
          <p:cNvSpPr txBox="1"/>
          <p:nvPr/>
        </p:nvSpPr>
        <p:spPr>
          <a:xfrm>
            <a:off x="1371600" y="22585680"/>
            <a:ext cx="9144000" cy="1371600"/>
          </a:xfrm>
          <a:prstGeom prst="rect">
            <a:avLst/>
          </a:prstGeom>
          <a:noFill/>
        </p:spPr>
        <p:txBody>
          <a:bodyPr wrap="square">
            <a:spAutoFit/>
          </a:bodyPr>
          <a:lstStyle/>
          <a:p>
            <a:pPr>
              <a:defRPr sz="2000" b="0">
                <a:solidFill>
                  <a:srgbClr val="000000"/>
                </a:solidFill>
                <a:latin typeface="微软雅黑"/>
              </a:defRPr>
            </a:pPr>
            <a:r>
              <a:t>月</a:t>
            </a:r>
          </a:p>
        </p:txBody>
      </p:sp>
      <p:sp>
        <p:nvSpPr>
          <p:cNvPr id="22" name="TextBox 21"/>
          <p:cNvSpPr txBox="1"/>
          <p:nvPr/>
        </p:nvSpPr>
        <p:spPr>
          <a:xfrm>
            <a:off x="1371600" y="23957280"/>
            <a:ext cx="9144000" cy="1371600"/>
          </a:xfrm>
          <a:prstGeom prst="rect">
            <a:avLst/>
          </a:prstGeom>
          <a:noFill/>
        </p:spPr>
        <p:txBody>
          <a:bodyPr wrap="square">
            <a:spAutoFit/>
          </a:bodyPr>
          <a:lstStyle/>
          <a:p>
            <a:pPr>
              <a:defRPr sz="2000" b="0">
                <a:solidFill>
                  <a:srgbClr val="000000"/>
                </a:solidFill>
                <a:latin typeface="微软雅黑"/>
              </a:defRPr>
            </a:pPr>
            <a:r>
              <a:t>至</a:t>
            </a:r>
          </a:p>
        </p:txBody>
      </p:sp>
      <p:sp>
        <p:nvSpPr>
          <p:cNvPr id="23" name="TextBox 22"/>
          <p:cNvSpPr txBox="1"/>
          <p:nvPr/>
        </p:nvSpPr>
        <p:spPr>
          <a:xfrm>
            <a:off x="1371600" y="25328880"/>
            <a:ext cx="9144000" cy="1371600"/>
          </a:xfrm>
          <a:prstGeom prst="rect">
            <a:avLst/>
          </a:prstGeom>
          <a:noFill/>
        </p:spPr>
        <p:txBody>
          <a:bodyPr wrap="square">
            <a:spAutoFit/>
          </a:bodyPr>
          <a:lstStyle/>
          <a:p>
            <a:pPr>
              <a:defRPr sz="2000" b="0">
                <a:solidFill>
                  <a:srgbClr val="000000"/>
                </a:solidFill>
                <a:latin typeface="微软雅黑"/>
              </a:defRPr>
            </a:pPr>
            <a:r>
              <a:t>2</a:t>
            </a:r>
          </a:p>
        </p:txBody>
      </p:sp>
      <p:sp>
        <p:nvSpPr>
          <p:cNvPr id="24" name="TextBox 23"/>
          <p:cNvSpPr txBox="1"/>
          <p:nvPr/>
        </p:nvSpPr>
        <p:spPr>
          <a:xfrm>
            <a:off x="1371600" y="26700480"/>
            <a:ext cx="9144000" cy="1371600"/>
          </a:xfrm>
          <a:prstGeom prst="rect">
            <a:avLst/>
          </a:prstGeom>
          <a:noFill/>
        </p:spPr>
        <p:txBody>
          <a:bodyPr wrap="square">
            <a:spAutoFit/>
          </a:bodyPr>
          <a:lstStyle/>
          <a:p>
            <a:pPr>
              <a:defRPr sz="2000" b="0">
                <a:solidFill>
                  <a:srgbClr val="000000"/>
                </a:solidFill>
                <a:latin typeface="微软雅黑"/>
              </a:defRPr>
            </a:pPr>
            <a:r>
              <a:t>0</a:t>
            </a:r>
          </a:p>
        </p:txBody>
      </p:sp>
      <p:sp>
        <p:nvSpPr>
          <p:cNvPr id="25" name="TextBox 24"/>
          <p:cNvSpPr txBox="1"/>
          <p:nvPr/>
        </p:nvSpPr>
        <p:spPr>
          <a:xfrm>
            <a:off x="1371600" y="28072080"/>
            <a:ext cx="9144000" cy="1371600"/>
          </a:xfrm>
          <a:prstGeom prst="rect">
            <a:avLst/>
          </a:prstGeom>
          <a:noFill/>
        </p:spPr>
        <p:txBody>
          <a:bodyPr wrap="square">
            <a:spAutoFit/>
          </a:bodyPr>
          <a:lstStyle/>
          <a:p>
            <a:pPr>
              <a:defRPr sz="2000" b="0">
                <a:solidFill>
                  <a:srgbClr val="000000"/>
                </a:solidFill>
                <a:latin typeface="微软雅黑"/>
              </a:defRPr>
            </a:pPr>
            <a:r>
              <a:t>1</a:t>
            </a:r>
          </a:p>
        </p:txBody>
      </p:sp>
      <p:sp>
        <p:nvSpPr>
          <p:cNvPr id="26" name="TextBox 25"/>
          <p:cNvSpPr txBox="1"/>
          <p:nvPr/>
        </p:nvSpPr>
        <p:spPr>
          <a:xfrm>
            <a:off x="1371600" y="29443680"/>
            <a:ext cx="9144000" cy="1371600"/>
          </a:xfrm>
          <a:prstGeom prst="rect">
            <a:avLst/>
          </a:prstGeom>
          <a:noFill/>
        </p:spPr>
        <p:txBody>
          <a:bodyPr wrap="square">
            <a:spAutoFit/>
          </a:bodyPr>
          <a:lstStyle/>
          <a:p>
            <a:pPr>
              <a:defRPr sz="2000" b="0">
                <a:solidFill>
                  <a:srgbClr val="000000"/>
                </a:solidFill>
                <a:latin typeface="微软雅黑"/>
              </a:defRPr>
            </a:pPr>
            <a:r>
              <a:t>9</a:t>
            </a:r>
          </a:p>
        </p:txBody>
      </p:sp>
      <p:sp>
        <p:nvSpPr>
          <p:cNvPr id="27" name="TextBox 26"/>
          <p:cNvSpPr txBox="1"/>
          <p:nvPr/>
        </p:nvSpPr>
        <p:spPr>
          <a:xfrm>
            <a:off x="1371600" y="30815280"/>
            <a:ext cx="9144000" cy="1371600"/>
          </a:xfrm>
          <a:prstGeom prst="rect">
            <a:avLst/>
          </a:prstGeom>
          <a:noFill/>
        </p:spPr>
        <p:txBody>
          <a:bodyPr wrap="square">
            <a:spAutoFit/>
          </a:bodyPr>
          <a:lstStyle/>
          <a:p>
            <a:pPr>
              <a:defRPr sz="2000" b="0">
                <a:solidFill>
                  <a:srgbClr val="000000"/>
                </a:solidFill>
                <a:latin typeface="微软雅黑"/>
              </a:defRPr>
            </a:pPr>
            <a:r>
              <a:t>年</a:t>
            </a:r>
          </a:p>
        </p:txBody>
      </p:sp>
      <p:sp>
        <p:nvSpPr>
          <p:cNvPr id="28" name="TextBox 27"/>
          <p:cNvSpPr txBox="1"/>
          <p:nvPr/>
        </p:nvSpPr>
        <p:spPr>
          <a:xfrm>
            <a:off x="1371600" y="32186880"/>
            <a:ext cx="9144000" cy="1371600"/>
          </a:xfrm>
          <a:prstGeom prst="rect">
            <a:avLst/>
          </a:prstGeom>
          <a:noFill/>
        </p:spPr>
        <p:txBody>
          <a:bodyPr wrap="square">
            <a:spAutoFit/>
          </a:bodyPr>
          <a:lstStyle/>
          <a:p>
            <a:pPr>
              <a:defRPr sz="2000" b="0">
                <a:solidFill>
                  <a:srgbClr val="000000"/>
                </a:solidFill>
                <a:latin typeface="微软雅黑"/>
              </a:defRPr>
            </a:pPr>
            <a:r>
              <a:t>3</a:t>
            </a:r>
          </a:p>
        </p:txBody>
      </p:sp>
      <p:sp>
        <p:nvSpPr>
          <p:cNvPr id="29" name="TextBox 28"/>
          <p:cNvSpPr txBox="1"/>
          <p:nvPr/>
        </p:nvSpPr>
        <p:spPr>
          <a:xfrm>
            <a:off x="1371600" y="33558480"/>
            <a:ext cx="9144000" cy="1371600"/>
          </a:xfrm>
          <a:prstGeom prst="rect">
            <a:avLst/>
          </a:prstGeom>
          <a:noFill/>
        </p:spPr>
        <p:txBody>
          <a:bodyPr wrap="square">
            <a:spAutoFit/>
          </a:bodyPr>
          <a:lstStyle/>
          <a:p>
            <a:pPr>
              <a:defRPr sz="2000" b="0">
                <a:solidFill>
                  <a:srgbClr val="000000"/>
                </a:solidFill>
                <a:latin typeface="微软雅黑"/>
              </a:defRPr>
            </a:pPr>
            <a:r>
              <a:t>月</a:t>
            </a:r>
          </a:p>
        </p:txBody>
      </p:sp>
      <p:sp>
        <p:nvSpPr>
          <p:cNvPr id="30" name="TextBox 29"/>
          <p:cNvSpPr txBox="1"/>
          <p:nvPr/>
        </p:nvSpPr>
        <p:spPr>
          <a:xfrm>
            <a:off x="1371600" y="34930080"/>
            <a:ext cx="9144000" cy="1371600"/>
          </a:xfrm>
          <a:prstGeom prst="rect">
            <a:avLst/>
          </a:prstGeom>
          <a:noFill/>
        </p:spPr>
        <p:txBody>
          <a:bodyPr wrap="square">
            <a:spAutoFit/>
          </a:bodyPr>
          <a:lstStyle/>
          <a:p>
            <a:pPr>
              <a:defRPr sz="2000" b="0">
                <a:solidFill>
                  <a:srgbClr val="000000"/>
                </a:solidFill>
                <a:latin typeface="微软雅黑"/>
              </a:defRPr>
            </a:pPr>
            <a:r>
              <a:t>公</a:t>
            </a:r>
          </a:p>
        </p:txBody>
      </p:sp>
      <p:sp>
        <p:nvSpPr>
          <p:cNvPr id="31" name="TextBox 30"/>
          <p:cNvSpPr txBox="1"/>
          <p:nvPr/>
        </p:nvSpPr>
        <p:spPr>
          <a:xfrm>
            <a:off x="1371600" y="36301680"/>
            <a:ext cx="9144000" cy="1371600"/>
          </a:xfrm>
          <a:prstGeom prst="rect">
            <a:avLst/>
          </a:prstGeom>
          <a:noFill/>
        </p:spPr>
        <p:txBody>
          <a:bodyPr wrap="square">
            <a:spAutoFit/>
          </a:bodyPr>
          <a:lstStyle/>
          <a:p>
            <a:pPr>
              <a:defRPr sz="2000" b="0">
                <a:solidFill>
                  <a:srgbClr val="000000"/>
                </a:solidFill>
                <a:latin typeface="微软雅黑"/>
              </a:defRPr>
            </a:pPr>
            <a:r>
              <a:t>开</a:t>
            </a:r>
          </a:p>
        </p:txBody>
      </p:sp>
      <p:sp>
        <p:nvSpPr>
          <p:cNvPr id="32" name="TextBox 31"/>
          <p:cNvSpPr txBox="1"/>
          <p:nvPr/>
        </p:nvSpPr>
        <p:spPr>
          <a:xfrm>
            <a:off x="1371600" y="37673280"/>
            <a:ext cx="9144000" cy="1371600"/>
          </a:xfrm>
          <a:prstGeom prst="rect">
            <a:avLst/>
          </a:prstGeom>
          <a:noFill/>
        </p:spPr>
        <p:txBody>
          <a:bodyPr wrap="square">
            <a:spAutoFit/>
          </a:bodyPr>
          <a:lstStyle/>
          <a:p>
            <a:pPr>
              <a:defRPr sz="2000" b="0">
                <a:solidFill>
                  <a:srgbClr val="000000"/>
                </a:solidFill>
                <a:latin typeface="微软雅黑"/>
              </a:defRPr>
            </a:pPr>
            <a:r>
              <a:t>贷</a:t>
            </a:r>
          </a:p>
        </p:txBody>
      </p:sp>
      <p:sp>
        <p:nvSpPr>
          <p:cNvPr id="33" name="TextBox 32"/>
          <p:cNvSpPr txBox="1"/>
          <p:nvPr/>
        </p:nvSpPr>
        <p:spPr>
          <a:xfrm>
            <a:off x="1371600" y="39044880"/>
            <a:ext cx="9144000" cy="1371600"/>
          </a:xfrm>
          <a:prstGeom prst="rect">
            <a:avLst/>
          </a:prstGeom>
          <a:noFill/>
        </p:spPr>
        <p:txBody>
          <a:bodyPr wrap="square">
            <a:spAutoFit/>
          </a:bodyPr>
          <a:lstStyle/>
          <a:p>
            <a:pPr>
              <a:defRPr sz="2000" b="0">
                <a:solidFill>
                  <a:srgbClr val="000000"/>
                </a:solidFill>
                <a:latin typeface="微软雅黑"/>
              </a:defRPr>
            </a:pPr>
            <a:r>
              <a:t>款</a:t>
            </a:r>
          </a:p>
        </p:txBody>
      </p:sp>
      <p:sp>
        <p:nvSpPr>
          <p:cNvPr id="34" name="TextBox 33"/>
          <p:cNvSpPr txBox="1"/>
          <p:nvPr/>
        </p:nvSpPr>
        <p:spPr>
          <a:xfrm>
            <a:off x="1371600" y="40416480"/>
            <a:ext cx="9144000" cy="1371600"/>
          </a:xfrm>
          <a:prstGeom prst="rect">
            <a:avLst/>
          </a:prstGeom>
          <a:noFill/>
        </p:spPr>
        <p:txBody>
          <a:bodyPr wrap="square">
            <a:spAutoFit/>
          </a:bodyPr>
          <a:lstStyle/>
          <a:p>
            <a:pPr>
              <a:defRPr sz="2000" b="0">
                <a:solidFill>
                  <a:srgbClr val="000000"/>
                </a:solidFill>
                <a:latin typeface="微软雅黑"/>
              </a:defRPr>
            </a:pPr>
            <a:r>
              <a:t>数</a:t>
            </a:r>
          </a:p>
        </p:txBody>
      </p:sp>
      <p:sp>
        <p:nvSpPr>
          <p:cNvPr id="35" name="TextBox 34"/>
          <p:cNvSpPr txBox="1"/>
          <p:nvPr/>
        </p:nvSpPr>
        <p:spPr>
          <a:xfrm>
            <a:off x="1371600" y="41788080"/>
            <a:ext cx="9144000" cy="1371600"/>
          </a:xfrm>
          <a:prstGeom prst="rect">
            <a:avLst/>
          </a:prstGeom>
          <a:noFill/>
        </p:spPr>
        <p:txBody>
          <a:bodyPr wrap="square">
            <a:spAutoFit/>
          </a:bodyPr>
          <a:lstStyle/>
          <a:p>
            <a:pPr>
              <a:defRPr sz="2000" b="0">
                <a:solidFill>
                  <a:srgbClr val="000000"/>
                </a:solidFill>
                <a:latin typeface="微软雅黑"/>
              </a:defRPr>
            </a:pPr>
            <a:r>
              <a:t>据</a:t>
            </a:r>
          </a:p>
        </p:txBody>
      </p:sp>
      <p:sp>
        <p:nvSpPr>
          <p:cNvPr id="36" name="TextBox 35"/>
          <p:cNvSpPr txBox="1"/>
          <p:nvPr/>
        </p:nvSpPr>
        <p:spPr>
          <a:xfrm>
            <a:off x="1371600" y="43159680"/>
            <a:ext cx="9144000" cy="1371600"/>
          </a:xfrm>
          <a:prstGeom prst="rect">
            <a:avLst/>
          </a:prstGeom>
          <a:noFill/>
        </p:spPr>
        <p:txBody>
          <a:bodyPr wrap="square">
            <a:spAutoFit/>
          </a:bodyPr>
          <a:lstStyle/>
          <a:p>
            <a:pPr>
              <a:defRPr sz="2000" b="0">
                <a:solidFill>
                  <a:srgbClr val="000000"/>
                </a:solidFill>
                <a:latin typeface="微软雅黑"/>
              </a:defRPr>
            </a:pPr>
            <a:r>
              <a:t>，</a:t>
            </a:r>
          </a:p>
        </p:txBody>
      </p:sp>
      <p:sp>
        <p:nvSpPr>
          <p:cNvPr id="37" name="TextBox 36"/>
          <p:cNvSpPr txBox="1"/>
          <p:nvPr/>
        </p:nvSpPr>
        <p:spPr>
          <a:xfrm>
            <a:off x="1371600" y="44531280"/>
            <a:ext cx="9144000" cy="1371600"/>
          </a:xfrm>
          <a:prstGeom prst="rect">
            <a:avLst/>
          </a:prstGeom>
          <a:noFill/>
        </p:spPr>
        <p:txBody>
          <a:bodyPr wrap="square">
            <a:spAutoFit/>
          </a:bodyPr>
          <a:lstStyle/>
          <a:p>
            <a:pPr>
              <a:defRPr sz="2000" b="0">
                <a:solidFill>
                  <a:srgbClr val="000000"/>
                </a:solidFill>
                <a:latin typeface="微软雅黑"/>
              </a:defRPr>
            </a:pPr>
            <a:r>
              <a:t>含</a:t>
            </a:r>
          </a:p>
        </p:txBody>
      </p:sp>
      <p:sp>
        <p:nvSpPr>
          <p:cNvPr id="38" name="TextBox 37"/>
          <p:cNvSpPr txBox="1"/>
          <p:nvPr/>
        </p:nvSpPr>
        <p:spPr>
          <a:xfrm>
            <a:off x="1371600" y="45902880"/>
            <a:ext cx="9144000" cy="1371600"/>
          </a:xfrm>
          <a:prstGeom prst="rect">
            <a:avLst/>
          </a:prstGeom>
          <a:noFill/>
        </p:spPr>
        <p:txBody>
          <a:bodyPr wrap="square">
            <a:spAutoFit/>
          </a:bodyPr>
          <a:lstStyle/>
          <a:p>
            <a:pPr>
              <a:defRPr sz="2000" b="0">
                <a:solidFill>
                  <a:srgbClr val="000000"/>
                </a:solidFill>
                <a:latin typeface="微软雅黑"/>
              </a:defRPr>
            </a:pPr>
            <a:r>
              <a:t>发</a:t>
            </a:r>
          </a:p>
        </p:txBody>
      </p:sp>
      <p:sp>
        <p:nvSpPr>
          <p:cNvPr id="39" name="TextBox 38"/>
          <p:cNvSpPr txBox="1"/>
          <p:nvPr/>
        </p:nvSpPr>
        <p:spPr>
          <a:xfrm>
            <a:off x="1371600" y="47274480"/>
            <a:ext cx="9144000" cy="1371600"/>
          </a:xfrm>
          <a:prstGeom prst="rect">
            <a:avLst/>
          </a:prstGeom>
          <a:noFill/>
        </p:spPr>
        <p:txBody>
          <a:bodyPr wrap="square">
            <a:spAutoFit/>
          </a:bodyPr>
          <a:lstStyle/>
          <a:p>
            <a:pPr>
              <a:defRPr sz="2000" b="0">
                <a:solidFill>
                  <a:srgbClr val="000000"/>
                </a:solidFill>
                <a:latin typeface="微软雅黑"/>
              </a:defRPr>
            </a:pPr>
            <a:r>
              <a:t>起</a:t>
            </a:r>
          </a:p>
        </p:txBody>
      </p:sp>
      <p:sp>
        <p:nvSpPr>
          <p:cNvPr id="40" name="TextBox 39"/>
          <p:cNvSpPr txBox="1"/>
          <p:nvPr/>
        </p:nvSpPr>
        <p:spPr>
          <a:xfrm>
            <a:off x="1371600" y="48646080"/>
            <a:ext cx="9144000" cy="1371600"/>
          </a:xfrm>
          <a:prstGeom prst="rect">
            <a:avLst/>
          </a:prstGeom>
          <a:noFill/>
        </p:spPr>
        <p:txBody>
          <a:bodyPr wrap="square">
            <a:spAutoFit/>
          </a:bodyPr>
          <a:lstStyle/>
          <a:p>
            <a:pPr>
              <a:defRPr sz="2000" b="0">
                <a:solidFill>
                  <a:srgbClr val="000000"/>
                </a:solidFill>
                <a:latin typeface="微软雅黑"/>
              </a:defRPr>
            </a:pPr>
            <a:r>
              <a:t>人</a:t>
            </a:r>
          </a:p>
        </p:txBody>
      </p:sp>
      <p:sp>
        <p:nvSpPr>
          <p:cNvPr id="41" name="TextBox 40"/>
          <p:cNvSpPr txBox="1"/>
          <p:nvPr/>
        </p:nvSpPr>
        <p:spPr>
          <a:xfrm>
            <a:off x="1371600" y="50017680"/>
            <a:ext cx="9144000" cy="1371600"/>
          </a:xfrm>
          <a:prstGeom prst="rect">
            <a:avLst/>
          </a:prstGeom>
          <a:noFill/>
        </p:spPr>
        <p:txBody>
          <a:bodyPr wrap="square">
            <a:spAutoFit/>
          </a:bodyPr>
          <a:lstStyle/>
          <a:p>
            <a:pPr>
              <a:defRPr sz="2000" b="0">
                <a:solidFill>
                  <a:srgbClr val="000000"/>
                </a:solidFill>
                <a:latin typeface="微软雅黑"/>
              </a:defRPr>
            </a:pPr>
            <a:r>
              <a:t>及</a:t>
            </a:r>
          </a:p>
        </p:txBody>
      </p:sp>
      <p:sp>
        <p:nvSpPr>
          <p:cNvPr id="42" name="TextBox 41"/>
          <p:cNvSpPr txBox="1"/>
          <p:nvPr/>
        </p:nvSpPr>
        <p:spPr>
          <a:xfrm>
            <a:off x="1371600" y="51389280"/>
            <a:ext cx="9144000" cy="1371600"/>
          </a:xfrm>
          <a:prstGeom prst="rect">
            <a:avLst/>
          </a:prstGeom>
          <a:noFill/>
        </p:spPr>
        <p:txBody>
          <a:bodyPr wrap="square">
            <a:spAutoFit/>
          </a:bodyPr>
          <a:lstStyle/>
          <a:p>
            <a:pPr>
              <a:defRPr sz="2000" b="0">
                <a:solidFill>
                  <a:srgbClr val="000000"/>
                </a:solidFill>
                <a:latin typeface="微软雅黑"/>
              </a:defRPr>
            </a:pPr>
            <a:r>
              <a:t>展</a:t>
            </a:r>
          </a:p>
        </p:txBody>
      </p:sp>
      <p:sp>
        <p:nvSpPr>
          <p:cNvPr id="43" name="TextBox 42"/>
          <p:cNvSpPr txBox="1"/>
          <p:nvPr/>
        </p:nvSpPr>
        <p:spPr>
          <a:xfrm>
            <a:off x="1371600" y="52760880"/>
            <a:ext cx="9144000" cy="1371600"/>
          </a:xfrm>
          <a:prstGeom prst="rect">
            <a:avLst/>
          </a:prstGeom>
          <a:noFill/>
        </p:spPr>
        <p:txBody>
          <a:bodyPr wrap="square">
            <a:spAutoFit/>
          </a:bodyPr>
          <a:lstStyle/>
          <a:p>
            <a:pPr>
              <a:defRPr sz="2000" b="0">
                <a:solidFill>
                  <a:srgbClr val="000000"/>
                </a:solidFill>
                <a:latin typeface="微软雅黑"/>
              </a:defRPr>
            </a:pPr>
            <a:r>
              <a:t>示</a:t>
            </a:r>
          </a:p>
        </p:txBody>
      </p:sp>
      <p:sp>
        <p:nvSpPr>
          <p:cNvPr id="44" name="TextBox 43"/>
          <p:cNvSpPr txBox="1"/>
          <p:nvPr/>
        </p:nvSpPr>
        <p:spPr>
          <a:xfrm>
            <a:off x="1371600" y="54132480"/>
            <a:ext cx="9144000" cy="1371600"/>
          </a:xfrm>
          <a:prstGeom prst="rect">
            <a:avLst/>
          </a:prstGeom>
          <a:noFill/>
        </p:spPr>
        <p:txBody>
          <a:bodyPr wrap="square">
            <a:spAutoFit/>
          </a:bodyPr>
          <a:lstStyle/>
          <a:p>
            <a:pPr>
              <a:defRPr sz="2000" b="0">
                <a:solidFill>
                  <a:srgbClr val="000000"/>
                </a:solidFill>
                <a:latin typeface="微软雅黑"/>
              </a:defRPr>
            </a:pPr>
            <a:r>
              <a:t>素</a:t>
            </a:r>
          </a:p>
        </p:txBody>
      </p:sp>
      <p:sp>
        <p:nvSpPr>
          <p:cNvPr id="45" name="TextBox 44"/>
          <p:cNvSpPr txBox="1"/>
          <p:nvPr/>
        </p:nvSpPr>
        <p:spPr>
          <a:xfrm>
            <a:off x="1371600" y="55504080"/>
            <a:ext cx="9144000" cy="1371600"/>
          </a:xfrm>
          <a:prstGeom prst="rect">
            <a:avLst/>
          </a:prstGeom>
          <a:noFill/>
        </p:spPr>
        <p:txBody>
          <a:bodyPr wrap="square">
            <a:spAutoFit/>
          </a:bodyPr>
          <a:lstStyle/>
          <a:p>
            <a:pPr>
              <a:defRPr sz="2000" b="0">
                <a:solidFill>
                  <a:srgbClr val="000000"/>
                </a:solidFill>
                <a:latin typeface="微软雅黑"/>
              </a:defRPr>
            </a:pPr>
            <a:r>
              <a:t>材</a:t>
            </a:r>
          </a:p>
        </p:txBody>
      </p:sp>
      <p:sp>
        <p:nvSpPr>
          <p:cNvPr id="46" name="TextBox 45"/>
          <p:cNvSpPr txBox="1"/>
          <p:nvPr/>
        </p:nvSpPr>
        <p:spPr>
          <a:xfrm>
            <a:off x="1371600" y="56875680"/>
            <a:ext cx="9144000" cy="1371600"/>
          </a:xfrm>
          <a:prstGeom prst="rect">
            <a:avLst/>
          </a:prstGeom>
          <a:noFill/>
        </p:spPr>
        <p:txBody>
          <a:bodyPr wrap="square">
            <a:spAutoFit/>
          </a:bodyPr>
          <a:lstStyle/>
          <a:p>
            <a:pPr>
              <a:defRPr sz="2000" b="0">
                <a:solidFill>
                  <a:srgbClr val="000000"/>
                </a:solidFill>
                <a:latin typeface="微软雅黑"/>
              </a:defRPr>
            </a:pPr>
            <a:r>
              <a:t>、</a:t>
            </a:r>
          </a:p>
        </p:txBody>
      </p:sp>
      <p:sp>
        <p:nvSpPr>
          <p:cNvPr id="47" name="TextBox 46"/>
          <p:cNvSpPr txBox="1"/>
          <p:nvPr/>
        </p:nvSpPr>
        <p:spPr>
          <a:xfrm>
            <a:off x="1371600" y="58247280"/>
            <a:ext cx="9144000" cy="1371600"/>
          </a:xfrm>
          <a:prstGeom prst="rect">
            <a:avLst/>
          </a:prstGeom>
          <a:noFill/>
        </p:spPr>
        <p:txBody>
          <a:bodyPr wrap="square">
            <a:spAutoFit/>
          </a:bodyPr>
          <a:lstStyle/>
          <a:p>
            <a:pPr>
              <a:defRPr sz="2000" b="0">
                <a:solidFill>
                  <a:srgbClr val="000000"/>
                </a:solidFill>
                <a:latin typeface="微软雅黑"/>
              </a:defRPr>
            </a:pPr>
            <a:r>
              <a:t>所</a:t>
            </a:r>
          </a:p>
        </p:txBody>
      </p:sp>
      <p:sp>
        <p:nvSpPr>
          <p:cNvPr id="48" name="TextBox 47"/>
          <p:cNvSpPr txBox="1"/>
          <p:nvPr/>
        </p:nvSpPr>
        <p:spPr>
          <a:xfrm>
            <a:off x="1371600" y="59618880"/>
            <a:ext cx="9144000" cy="1371600"/>
          </a:xfrm>
          <a:prstGeom prst="rect">
            <a:avLst/>
          </a:prstGeom>
          <a:noFill/>
        </p:spPr>
        <p:txBody>
          <a:bodyPr wrap="square">
            <a:spAutoFit/>
          </a:bodyPr>
          <a:lstStyle/>
          <a:p>
            <a:pPr>
              <a:defRPr sz="2000" b="0">
                <a:solidFill>
                  <a:srgbClr val="000000"/>
                </a:solidFill>
                <a:latin typeface="微软雅黑"/>
              </a:defRPr>
            </a:pPr>
            <a:r>
              <a:t>属</a:t>
            </a:r>
          </a:p>
        </p:txBody>
      </p:sp>
      <p:sp>
        <p:nvSpPr>
          <p:cNvPr id="49" name="TextBox 48"/>
          <p:cNvSpPr txBox="1"/>
          <p:nvPr/>
        </p:nvSpPr>
        <p:spPr>
          <a:xfrm>
            <a:off x="1371600" y="60990480"/>
            <a:ext cx="9144000" cy="1371600"/>
          </a:xfrm>
          <a:prstGeom prst="rect">
            <a:avLst/>
          </a:prstGeom>
          <a:noFill/>
        </p:spPr>
        <p:txBody>
          <a:bodyPr wrap="square">
            <a:spAutoFit/>
          </a:bodyPr>
          <a:lstStyle/>
          <a:p>
            <a:pPr>
              <a:defRPr sz="2000" b="0">
                <a:solidFill>
                  <a:srgbClr val="000000"/>
                </a:solidFill>
                <a:latin typeface="微软雅黑"/>
              </a:defRPr>
            </a:pPr>
            <a:r>
              <a:t>地</a:t>
            </a:r>
          </a:p>
        </p:txBody>
      </p:sp>
      <p:sp>
        <p:nvSpPr>
          <p:cNvPr id="50" name="TextBox 49"/>
          <p:cNvSpPr txBox="1"/>
          <p:nvPr/>
        </p:nvSpPr>
        <p:spPr>
          <a:xfrm>
            <a:off x="1371600" y="62362080"/>
            <a:ext cx="9144000" cy="1371600"/>
          </a:xfrm>
          <a:prstGeom prst="rect">
            <a:avLst/>
          </a:prstGeom>
          <a:noFill/>
        </p:spPr>
        <p:txBody>
          <a:bodyPr wrap="square">
            <a:spAutoFit/>
          </a:bodyPr>
          <a:lstStyle/>
          <a:p>
            <a:pPr>
              <a:defRPr sz="2000" b="0">
                <a:solidFill>
                  <a:srgbClr val="000000"/>
                </a:solidFill>
                <a:latin typeface="微软雅黑"/>
              </a:defRPr>
            </a:pPr>
            <a:r>
              <a:t>区</a:t>
            </a:r>
          </a:p>
        </p:txBody>
      </p:sp>
      <p:sp>
        <p:nvSpPr>
          <p:cNvPr id="51" name="TextBox 50"/>
          <p:cNvSpPr txBox="1"/>
          <p:nvPr/>
        </p:nvSpPr>
        <p:spPr>
          <a:xfrm>
            <a:off x="1371600" y="63733680"/>
            <a:ext cx="9144000" cy="1371600"/>
          </a:xfrm>
          <a:prstGeom prst="rect">
            <a:avLst/>
          </a:prstGeom>
          <a:noFill/>
        </p:spPr>
        <p:txBody>
          <a:bodyPr wrap="square">
            <a:spAutoFit/>
          </a:bodyPr>
          <a:lstStyle/>
          <a:p>
            <a:pPr>
              <a:defRPr sz="2000" b="0">
                <a:solidFill>
                  <a:srgbClr val="000000"/>
                </a:solidFill>
                <a:latin typeface="微软雅黑"/>
              </a:defRPr>
            </a:pPr>
            <a:r>
              <a:t>、</a:t>
            </a:r>
          </a:p>
        </p:txBody>
      </p:sp>
      <p:sp>
        <p:nvSpPr>
          <p:cNvPr id="52" name="TextBox 51"/>
          <p:cNvSpPr txBox="1"/>
          <p:nvPr/>
        </p:nvSpPr>
        <p:spPr>
          <a:xfrm>
            <a:off x="1371600" y="65105280"/>
            <a:ext cx="9144000" cy="1371600"/>
          </a:xfrm>
          <a:prstGeom prst="rect">
            <a:avLst/>
          </a:prstGeom>
          <a:noFill/>
        </p:spPr>
        <p:txBody>
          <a:bodyPr wrap="square">
            <a:spAutoFit/>
          </a:bodyPr>
          <a:lstStyle/>
          <a:p>
            <a:pPr>
              <a:defRPr sz="2000" b="0">
                <a:solidFill>
                  <a:srgbClr val="000000"/>
                </a:solidFill>
                <a:latin typeface="微软雅黑"/>
              </a:defRPr>
            </a:pPr>
            <a:r>
              <a:t>区</a:t>
            </a:r>
          </a:p>
        </p:txBody>
      </p:sp>
      <p:sp>
        <p:nvSpPr>
          <p:cNvPr id="53" name="TextBox 52"/>
          <p:cNvSpPr txBox="1"/>
          <p:nvPr/>
        </p:nvSpPr>
        <p:spPr>
          <a:xfrm>
            <a:off x="1371600" y="66476880"/>
            <a:ext cx="9144000" cy="1371600"/>
          </a:xfrm>
          <a:prstGeom prst="rect">
            <a:avLst/>
          </a:prstGeom>
          <a:noFill/>
        </p:spPr>
        <p:txBody>
          <a:bodyPr wrap="square">
            <a:spAutoFit/>
          </a:bodyPr>
          <a:lstStyle/>
          <a:p>
            <a:pPr>
              <a:defRPr sz="2000" b="0">
                <a:solidFill>
                  <a:srgbClr val="000000"/>
                </a:solidFill>
                <a:latin typeface="微软雅黑"/>
              </a:defRPr>
            </a:pPr>
            <a:r>
              <a:t>域</a:t>
            </a:r>
          </a:p>
        </p:txBody>
      </p:sp>
      <p:sp>
        <p:nvSpPr>
          <p:cNvPr id="54" name="TextBox 53"/>
          <p:cNvSpPr txBox="1"/>
          <p:nvPr/>
        </p:nvSpPr>
        <p:spPr>
          <a:xfrm>
            <a:off x="1371600" y="67848480"/>
            <a:ext cx="9144000" cy="1371600"/>
          </a:xfrm>
          <a:prstGeom prst="rect">
            <a:avLst/>
          </a:prstGeom>
          <a:noFill/>
        </p:spPr>
        <p:txBody>
          <a:bodyPr wrap="square">
            <a:spAutoFit/>
          </a:bodyPr>
          <a:lstStyle/>
          <a:p>
            <a:pPr>
              <a:defRPr sz="2000" b="0">
                <a:solidFill>
                  <a:srgbClr val="000000"/>
                </a:solidFill>
                <a:latin typeface="微软雅黑"/>
              </a:defRPr>
            </a:pPr>
            <a:r>
              <a:t>合</a:t>
            </a:r>
          </a:p>
        </p:txBody>
      </p:sp>
      <p:sp>
        <p:nvSpPr>
          <p:cNvPr id="55" name="TextBox 54"/>
          <p:cNvSpPr txBox="1"/>
          <p:nvPr/>
        </p:nvSpPr>
        <p:spPr>
          <a:xfrm>
            <a:off x="1371600" y="69220080"/>
            <a:ext cx="9144000" cy="1371600"/>
          </a:xfrm>
          <a:prstGeom prst="rect">
            <a:avLst/>
          </a:prstGeom>
          <a:noFill/>
        </p:spPr>
        <p:txBody>
          <a:bodyPr wrap="square">
            <a:spAutoFit/>
          </a:bodyPr>
          <a:lstStyle/>
          <a:p>
            <a:pPr>
              <a:defRPr sz="2000" b="0">
                <a:solidFill>
                  <a:srgbClr val="000000"/>
                </a:solidFill>
                <a:latin typeface="微软雅黑"/>
              </a:defRPr>
            </a:pPr>
            <a:r>
              <a:t>作</a:t>
            </a:r>
          </a:p>
        </p:txBody>
      </p:sp>
      <p:sp>
        <p:nvSpPr>
          <p:cNvPr id="56" name="TextBox 55"/>
          <p:cNvSpPr txBox="1"/>
          <p:nvPr/>
        </p:nvSpPr>
        <p:spPr>
          <a:xfrm>
            <a:off x="1371600" y="70591680"/>
            <a:ext cx="9144000" cy="1371600"/>
          </a:xfrm>
          <a:prstGeom prst="rect">
            <a:avLst/>
          </a:prstGeom>
          <a:noFill/>
        </p:spPr>
        <p:txBody>
          <a:bodyPr wrap="square">
            <a:spAutoFit/>
          </a:bodyPr>
          <a:lstStyle/>
          <a:p>
            <a:pPr>
              <a:defRPr sz="2000" b="0">
                <a:solidFill>
                  <a:srgbClr val="000000"/>
                </a:solidFill>
                <a:latin typeface="微软雅黑"/>
              </a:defRPr>
            </a:pPr>
            <a:r>
              <a:t>伙</a:t>
            </a:r>
          </a:p>
        </p:txBody>
      </p:sp>
      <p:sp>
        <p:nvSpPr>
          <p:cNvPr id="57" name="TextBox 56"/>
          <p:cNvSpPr txBox="1"/>
          <p:nvPr/>
        </p:nvSpPr>
        <p:spPr>
          <a:xfrm>
            <a:off x="1371600" y="71963280"/>
            <a:ext cx="9144000" cy="1371600"/>
          </a:xfrm>
          <a:prstGeom prst="rect">
            <a:avLst/>
          </a:prstGeom>
          <a:noFill/>
        </p:spPr>
        <p:txBody>
          <a:bodyPr wrap="square">
            <a:spAutoFit/>
          </a:bodyPr>
          <a:lstStyle/>
          <a:p>
            <a:pPr>
              <a:defRPr sz="2000" b="0">
                <a:solidFill>
                  <a:srgbClr val="000000"/>
                </a:solidFill>
                <a:latin typeface="微软雅黑"/>
              </a:defRPr>
            </a:pPr>
            <a:r>
              <a:t>伴</a:t>
            </a:r>
          </a:p>
        </p:txBody>
      </p:sp>
      <p:sp>
        <p:nvSpPr>
          <p:cNvPr id="58" name="TextBox 57"/>
          <p:cNvSpPr txBox="1"/>
          <p:nvPr/>
        </p:nvSpPr>
        <p:spPr>
          <a:xfrm>
            <a:off x="1371600" y="73334880"/>
            <a:ext cx="9144000" cy="1371600"/>
          </a:xfrm>
          <a:prstGeom prst="rect">
            <a:avLst/>
          </a:prstGeom>
          <a:noFill/>
        </p:spPr>
        <p:txBody>
          <a:bodyPr wrap="square">
            <a:spAutoFit/>
          </a:bodyPr>
          <a:lstStyle/>
          <a:p>
            <a:pPr>
              <a:defRPr sz="2000" b="0">
                <a:solidFill>
                  <a:srgbClr val="000000"/>
                </a:solidFill>
                <a:latin typeface="微软雅黑"/>
              </a:defRPr>
            </a:pPr>
            <a:r>
              <a:t>等</a:t>
            </a:r>
          </a:p>
        </p:txBody>
      </p:sp>
      <p:sp>
        <p:nvSpPr>
          <p:cNvPr id="59" name="TextBox 58"/>
          <p:cNvSpPr txBox="1"/>
          <p:nvPr/>
        </p:nvSpPr>
        <p:spPr>
          <a:xfrm>
            <a:off x="1371600" y="74706480"/>
            <a:ext cx="9144000" cy="1371600"/>
          </a:xfrm>
          <a:prstGeom prst="rect">
            <a:avLst/>
          </a:prstGeom>
          <a:noFill/>
        </p:spPr>
        <p:txBody>
          <a:bodyPr wrap="square">
            <a:spAutoFit/>
          </a:bodyPr>
          <a:lstStyle/>
          <a:p>
            <a:pPr>
              <a:defRPr sz="2000" b="0">
                <a:solidFill>
                  <a:srgbClr val="000000"/>
                </a:solidFill>
                <a:latin typeface="微软雅黑"/>
              </a:defRPr>
            </a:pPr>
            <a:r>
              <a:t>信</a:t>
            </a:r>
          </a:p>
        </p:txBody>
      </p:sp>
      <p:sp>
        <p:nvSpPr>
          <p:cNvPr id="60" name="TextBox 59"/>
          <p:cNvSpPr txBox="1"/>
          <p:nvPr/>
        </p:nvSpPr>
        <p:spPr>
          <a:xfrm>
            <a:off x="1371600" y="76078080"/>
            <a:ext cx="9144000" cy="1371600"/>
          </a:xfrm>
          <a:prstGeom prst="rect">
            <a:avLst/>
          </a:prstGeom>
          <a:noFill/>
        </p:spPr>
        <p:txBody>
          <a:bodyPr wrap="square">
            <a:spAutoFit/>
          </a:bodyPr>
          <a:lstStyle/>
          <a:p>
            <a:pPr>
              <a:defRPr sz="2000" b="0">
                <a:solidFill>
                  <a:srgbClr val="000000"/>
                </a:solidFill>
                <a:latin typeface="微软雅黑"/>
              </a:defRPr>
            </a:pPr>
            <a:r>
              <a:t>息</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5. 数据处理</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剔</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除</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美</a:t>
            </a:r>
          </a:p>
        </p:txBody>
      </p:sp>
      <p:sp>
        <p:nvSpPr>
          <p:cNvPr id="9" name="TextBox 8"/>
          <p:cNvSpPr txBox="1"/>
          <p:nvPr/>
        </p:nvSpPr>
        <p:spPr>
          <a:xfrm>
            <a:off x="1371600" y="6126480"/>
            <a:ext cx="9144000" cy="1371600"/>
          </a:xfrm>
          <a:prstGeom prst="rect">
            <a:avLst/>
          </a:prstGeom>
          <a:noFill/>
        </p:spPr>
        <p:txBody>
          <a:bodyPr wrap="square">
            <a:spAutoFit/>
          </a:bodyPr>
          <a:lstStyle/>
          <a:p>
            <a:pPr>
              <a:defRPr sz="2000" b="0">
                <a:solidFill>
                  <a:srgbClr val="000000"/>
                </a:solidFill>
                <a:latin typeface="微软雅黑"/>
              </a:defRPr>
            </a:pPr>
            <a:r>
              <a:t>国</a:t>
            </a:r>
          </a:p>
        </p:txBody>
      </p:sp>
      <p:sp>
        <p:nvSpPr>
          <p:cNvPr id="10" name="TextBox 9"/>
          <p:cNvSpPr txBox="1"/>
          <p:nvPr/>
        </p:nvSpPr>
        <p:spPr>
          <a:xfrm>
            <a:off x="1371600" y="7498079"/>
            <a:ext cx="9144000" cy="1371600"/>
          </a:xfrm>
          <a:prstGeom prst="rect">
            <a:avLst/>
          </a:prstGeom>
          <a:noFill/>
        </p:spPr>
        <p:txBody>
          <a:bodyPr wrap="square">
            <a:spAutoFit/>
          </a:bodyPr>
          <a:lstStyle/>
          <a:p>
            <a:pPr>
              <a:defRPr sz="2000" b="0">
                <a:solidFill>
                  <a:srgbClr val="000000"/>
                </a:solidFill>
                <a:latin typeface="微软雅黑"/>
              </a:defRPr>
            </a:pPr>
            <a:r>
              <a:t>贷</a:t>
            </a:r>
          </a:p>
        </p:txBody>
      </p:sp>
      <p:sp>
        <p:nvSpPr>
          <p:cNvPr id="11" name="TextBox 10"/>
          <p:cNvSpPr txBox="1"/>
          <p:nvPr/>
        </p:nvSpPr>
        <p:spPr>
          <a:xfrm>
            <a:off x="1371600" y="8869680"/>
            <a:ext cx="9144000" cy="1371600"/>
          </a:xfrm>
          <a:prstGeom prst="rect">
            <a:avLst/>
          </a:prstGeom>
          <a:noFill/>
        </p:spPr>
        <p:txBody>
          <a:bodyPr wrap="square">
            <a:spAutoFit/>
          </a:bodyPr>
          <a:lstStyle/>
          <a:p>
            <a:pPr>
              <a:defRPr sz="2000" b="0">
                <a:solidFill>
                  <a:srgbClr val="000000"/>
                </a:solidFill>
                <a:latin typeface="微软雅黑"/>
              </a:defRPr>
            </a:pPr>
            <a:r>
              <a:t>款</a:t>
            </a:r>
          </a:p>
        </p:txBody>
      </p:sp>
      <p:sp>
        <p:nvSpPr>
          <p:cNvPr id="12" name="TextBox 11"/>
          <p:cNvSpPr txBox="1"/>
          <p:nvPr/>
        </p:nvSpPr>
        <p:spPr>
          <a:xfrm>
            <a:off x="1371600" y="10241280"/>
            <a:ext cx="9144000" cy="1371600"/>
          </a:xfrm>
          <a:prstGeom prst="rect">
            <a:avLst/>
          </a:prstGeom>
          <a:noFill/>
        </p:spPr>
        <p:txBody>
          <a:bodyPr wrap="square">
            <a:spAutoFit/>
          </a:bodyPr>
          <a:lstStyle/>
          <a:p>
            <a:pPr>
              <a:defRPr sz="2000" b="0">
                <a:solidFill>
                  <a:srgbClr val="000000"/>
                </a:solidFill>
                <a:latin typeface="微软雅黑"/>
              </a:defRPr>
            </a:pPr>
            <a:r>
              <a:t>申</a:t>
            </a:r>
          </a:p>
        </p:txBody>
      </p:sp>
      <p:sp>
        <p:nvSpPr>
          <p:cNvPr id="13" name="TextBox 12"/>
          <p:cNvSpPr txBox="1"/>
          <p:nvPr/>
        </p:nvSpPr>
        <p:spPr>
          <a:xfrm>
            <a:off x="1371600" y="11612880"/>
            <a:ext cx="9144000" cy="1371600"/>
          </a:xfrm>
          <a:prstGeom prst="rect">
            <a:avLst/>
          </a:prstGeom>
          <a:noFill/>
        </p:spPr>
        <p:txBody>
          <a:bodyPr wrap="square">
            <a:spAutoFit/>
          </a:bodyPr>
          <a:lstStyle/>
          <a:p>
            <a:pPr>
              <a:defRPr sz="2000" b="0">
                <a:solidFill>
                  <a:srgbClr val="000000"/>
                </a:solidFill>
                <a:latin typeface="微软雅黑"/>
              </a:defRPr>
            </a:pPr>
            <a:r>
              <a:t>请</a:t>
            </a:r>
          </a:p>
        </p:txBody>
      </p:sp>
      <p:sp>
        <p:nvSpPr>
          <p:cNvPr id="14" name="TextBox 13"/>
          <p:cNvSpPr txBox="1"/>
          <p:nvPr/>
        </p:nvSpPr>
        <p:spPr>
          <a:xfrm>
            <a:off x="1371600" y="12984480"/>
            <a:ext cx="9144000" cy="1371600"/>
          </a:xfrm>
          <a:prstGeom prst="rect">
            <a:avLst/>
          </a:prstGeom>
          <a:noFill/>
        </p:spPr>
        <p:txBody>
          <a:bodyPr wrap="square">
            <a:spAutoFit/>
          </a:bodyPr>
          <a:lstStyle/>
          <a:p>
            <a:pPr>
              <a:defRPr sz="2000" b="0">
                <a:solidFill>
                  <a:srgbClr val="000000"/>
                </a:solidFill>
                <a:latin typeface="微软雅黑"/>
              </a:defRPr>
            </a:pPr>
            <a:r>
              <a:t>及</a:t>
            </a:r>
          </a:p>
        </p:txBody>
      </p:sp>
      <p:sp>
        <p:nvSpPr>
          <p:cNvPr id="15" name="TextBox 14"/>
          <p:cNvSpPr txBox="1"/>
          <p:nvPr/>
        </p:nvSpPr>
        <p:spPr>
          <a:xfrm>
            <a:off x="1371600" y="14356080"/>
            <a:ext cx="9144000" cy="1371600"/>
          </a:xfrm>
          <a:prstGeom prst="rect">
            <a:avLst/>
          </a:prstGeom>
          <a:noFill/>
        </p:spPr>
        <p:txBody>
          <a:bodyPr wrap="square">
            <a:spAutoFit/>
          </a:bodyPr>
          <a:lstStyle/>
          <a:p>
            <a:pPr>
              <a:defRPr sz="2000" b="0">
                <a:solidFill>
                  <a:srgbClr val="000000"/>
                </a:solidFill>
                <a:latin typeface="微软雅黑"/>
              </a:defRPr>
            </a:pPr>
            <a:r>
              <a:t>缺</a:t>
            </a:r>
          </a:p>
        </p:txBody>
      </p:sp>
      <p:sp>
        <p:nvSpPr>
          <p:cNvPr id="16" name="TextBox 15"/>
          <p:cNvSpPr txBox="1"/>
          <p:nvPr/>
        </p:nvSpPr>
        <p:spPr>
          <a:xfrm>
            <a:off x="1371600" y="15727680"/>
            <a:ext cx="9144000" cy="1371600"/>
          </a:xfrm>
          <a:prstGeom prst="rect">
            <a:avLst/>
          </a:prstGeom>
          <a:noFill/>
        </p:spPr>
        <p:txBody>
          <a:bodyPr wrap="square">
            <a:spAutoFit/>
          </a:bodyPr>
          <a:lstStyle/>
          <a:p>
            <a:pPr>
              <a:defRPr sz="2000" b="0">
                <a:solidFill>
                  <a:srgbClr val="000000"/>
                </a:solidFill>
                <a:latin typeface="微软雅黑"/>
              </a:defRPr>
            </a:pPr>
            <a:r>
              <a:t>失</a:t>
            </a:r>
          </a:p>
        </p:txBody>
      </p:sp>
      <p:sp>
        <p:nvSpPr>
          <p:cNvPr id="17" name="TextBox 16"/>
          <p:cNvSpPr txBox="1"/>
          <p:nvPr/>
        </p:nvSpPr>
        <p:spPr>
          <a:xfrm>
            <a:off x="1371600" y="17099280"/>
            <a:ext cx="9144000" cy="1371600"/>
          </a:xfrm>
          <a:prstGeom prst="rect">
            <a:avLst/>
          </a:prstGeom>
          <a:noFill/>
        </p:spPr>
        <p:txBody>
          <a:bodyPr wrap="square">
            <a:spAutoFit/>
          </a:bodyPr>
          <a:lstStyle/>
          <a:p>
            <a:pPr>
              <a:defRPr sz="2000" b="0">
                <a:solidFill>
                  <a:srgbClr val="000000"/>
                </a:solidFill>
                <a:latin typeface="微软雅黑"/>
              </a:defRPr>
            </a:pPr>
            <a:r>
              <a:t>值</a:t>
            </a:r>
          </a:p>
        </p:txBody>
      </p:sp>
      <p:sp>
        <p:nvSpPr>
          <p:cNvPr id="18" name="TextBox 17"/>
          <p:cNvSpPr txBox="1"/>
          <p:nvPr/>
        </p:nvSpPr>
        <p:spPr>
          <a:xfrm>
            <a:off x="1371600" y="18470880"/>
            <a:ext cx="9144000" cy="1371600"/>
          </a:xfrm>
          <a:prstGeom prst="rect">
            <a:avLst/>
          </a:prstGeom>
          <a:noFill/>
        </p:spPr>
        <p:txBody>
          <a:bodyPr wrap="square">
            <a:spAutoFit/>
          </a:bodyPr>
          <a:lstStyle/>
          <a:p>
            <a:pPr>
              <a:defRPr sz="2000" b="0">
                <a:solidFill>
                  <a:srgbClr val="000000"/>
                </a:solidFill>
                <a:latin typeface="微软雅黑"/>
              </a:defRPr>
            </a:pPr>
            <a:r>
              <a:t>数</a:t>
            </a:r>
          </a:p>
        </p:txBody>
      </p:sp>
      <p:sp>
        <p:nvSpPr>
          <p:cNvPr id="19" name="TextBox 18"/>
          <p:cNvSpPr txBox="1"/>
          <p:nvPr/>
        </p:nvSpPr>
        <p:spPr>
          <a:xfrm>
            <a:off x="1371600" y="19842480"/>
            <a:ext cx="9144000" cy="1371600"/>
          </a:xfrm>
          <a:prstGeom prst="rect">
            <a:avLst/>
          </a:prstGeom>
          <a:noFill/>
        </p:spPr>
        <p:txBody>
          <a:bodyPr wrap="square">
            <a:spAutoFit/>
          </a:bodyPr>
          <a:lstStyle/>
          <a:p>
            <a:pPr>
              <a:defRPr sz="2000" b="0">
                <a:solidFill>
                  <a:srgbClr val="000000"/>
                </a:solidFill>
                <a:latin typeface="微软雅黑"/>
              </a:defRPr>
            </a:pPr>
            <a:r>
              <a:t>据</a:t>
            </a:r>
          </a:p>
        </p:txBody>
      </p:sp>
      <p:sp>
        <p:nvSpPr>
          <p:cNvPr id="20" name="TextBox 19"/>
          <p:cNvSpPr txBox="1"/>
          <p:nvPr/>
        </p:nvSpPr>
        <p:spPr>
          <a:xfrm>
            <a:off x="1371600" y="21214080"/>
            <a:ext cx="9144000" cy="1371600"/>
          </a:xfrm>
          <a:prstGeom prst="rect">
            <a:avLst/>
          </a:prstGeom>
          <a:noFill/>
        </p:spPr>
        <p:txBody>
          <a:bodyPr wrap="square">
            <a:spAutoFit/>
          </a:bodyPr>
          <a:lstStyle/>
          <a:p>
            <a:pPr>
              <a:defRPr sz="2000" b="0">
                <a:solidFill>
                  <a:srgbClr val="000000"/>
                </a:solidFill>
                <a:latin typeface="微软雅黑"/>
              </a:defRPr>
            </a:pPr>
            <a:r>
              <a:t>，</a:t>
            </a:r>
          </a:p>
        </p:txBody>
      </p:sp>
      <p:sp>
        <p:nvSpPr>
          <p:cNvPr id="21" name="TextBox 20"/>
          <p:cNvSpPr txBox="1"/>
          <p:nvPr/>
        </p:nvSpPr>
        <p:spPr>
          <a:xfrm>
            <a:off x="1371600" y="22585680"/>
            <a:ext cx="9144000" cy="1371600"/>
          </a:xfrm>
          <a:prstGeom prst="rect">
            <a:avLst/>
          </a:prstGeom>
          <a:noFill/>
        </p:spPr>
        <p:txBody>
          <a:bodyPr wrap="square">
            <a:spAutoFit/>
          </a:bodyPr>
          <a:lstStyle/>
          <a:p>
            <a:pPr>
              <a:defRPr sz="2000" b="0">
                <a:solidFill>
                  <a:srgbClr val="000000"/>
                </a:solidFill>
                <a:latin typeface="微软雅黑"/>
              </a:defRPr>
            </a:pPr>
            <a:r>
              <a:t>获</a:t>
            </a:r>
          </a:p>
        </p:txBody>
      </p:sp>
      <p:sp>
        <p:nvSpPr>
          <p:cNvPr id="22" name="TextBox 21"/>
          <p:cNvSpPr txBox="1"/>
          <p:nvPr/>
        </p:nvSpPr>
        <p:spPr>
          <a:xfrm>
            <a:off x="1371600" y="23957280"/>
            <a:ext cx="9144000" cy="1371600"/>
          </a:xfrm>
          <a:prstGeom prst="rect">
            <a:avLst/>
          </a:prstGeom>
          <a:noFill/>
        </p:spPr>
        <p:txBody>
          <a:bodyPr wrap="square">
            <a:spAutoFit/>
          </a:bodyPr>
          <a:lstStyle/>
          <a:p>
            <a:pPr>
              <a:defRPr sz="2000" b="0">
                <a:solidFill>
                  <a:srgbClr val="000000"/>
                </a:solidFill>
                <a:latin typeface="微软雅黑"/>
              </a:defRPr>
            </a:pPr>
            <a:r>
              <a:t>5</a:t>
            </a:r>
          </a:p>
        </p:txBody>
      </p:sp>
      <p:sp>
        <p:nvSpPr>
          <p:cNvPr id="23" name="TextBox 22"/>
          <p:cNvSpPr txBox="1"/>
          <p:nvPr/>
        </p:nvSpPr>
        <p:spPr>
          <a:xfrm>
            <a:off x="1371600" y="25328880"/>
            <a:ext cx="9144000" cy="1371600"/>
          </a:xfrm>
          <a:prstGeom prst="rect">
            <a:avLst/>
          </a:prstGeom>
          <a:noFill/>
        </p:spPr>
        <p:txBody>
          <a:bodyPr wrap="square">
            <a:spAutoFit/>
          </a:bodyPr>
          <a:lstStyle/>
          <a:p>
            <a:pPr>
              <a:defRPr sz="2000" b="0">
                <a:solidFill>
                  <a:srgbClr val="000000"/>
                </a:solidFill>
                <a:latin typeface="微软雅黑"/>
              </a:defRPr>
            </a:pPr>
            <a:r>
              <a:t>大</a:t>
            </a:r>
          </a:p>
        </p:txBody>
      </p:sp>
      <p:sp>
        <p:nvSpPr>
          <p:cNvPr id="24" name="TextBox 23"/>
          <p:cNvSpPr txBox="1"/>
          <p:nvPr/>
        </p:nvSpPr>
        <p:spPr>
          <a:xfrm>
            <a:off x="1371600" y="26700480"/>
            <a:ext cx="9144000" cy="1371600"/>
          </a:xfrm>
          <a:prstGeom prst="rect">
            <a:avLst/>
          </a:prstGeom>
          <a:noFill/>
        </p:spPr>
        <p:txBody>
          <a:bodyPr wrap="square">
            <a:spAutoFit/>
          </a:bodyPr>
          <a:lstStyle/>
          <a:p>
            <a:pPr>
              <a:defRPr sz="2000" b="0">
                <a:solidFill>
                  <a:srgbClr val="000000"/>
                </a:solidFill>
                <a:latin typeface="微软雅黑"/>
              </a:defRPr>
            </a:pPr>
            <a:r>
              <a:t>洲</a:t>
            </a:r>
          </a:p>
        </p:txBody>
      </p:sp>
      <p:sp>
        <p:nvSpPr>
          <p:cNvPr id="25" name="TextBox 24"/>
          <p:cNvSpPr txBox="1"/>
          <p:nvPr/>
        </p:nvSpPr>
        <p:spPr>
          <a:xfrm>
            <a:off x="1371600" y="28072080"/>
            <a:ext cx="9144000" cy="1371600"/>
          </a:xfrm>
          <a:prstGeom prst="rect">
            <a:avLst/>
          </a:prstGeom>
          <a:noFill/>
        </p:spPr>
        <p:txBody>
          <a:bodyPr wrap="square">
            <a:spAutoFit/>
          </a:bodyPr>
          <a:lstStyle/>
          <a:p>
            <a:pPr>
              <a:defRPr sz="2000" b="0">
                <a:solidFill>
                  <a:srgbClr val="000000"/>
                </a:solidFill>
                <a:latin typeface="微软雅黑"/>
              </a:defRPr>
            </a:pPr>
            <a:r>
              <a:t>8</a:t>
            </a:r>
          </a:p>
        </p:txBody>
      </p:sp>
      <p:sp>
        <p:nvSpPr>
          <p:cNvPr id="26" name="TextBox 25"/>
          <p:cNvSpPr txBox="1"/>
          <p:nvPr/>
        </p:nvSpPr>
        <p:spPr>
          <a:xfrm>
            <a:off x="1371600" y="29443680"/>
            <a:ext cx="9144000" cy="1371600"/>
          </a:xfrm>
          <a:prstGeom prst="rect">
            <a:avLst/>
          </a:prstGeom>
          <a:noFill/>
        </p:spPr>
        <p:txBody>
          <a:bodyPr wrap="square">
            <a:spAutoFit/>
          </a:bodyPr>
          <a:lstStyle/>
          <a:p>
            <a:pPr>
              <a:defRPr sz="2000" b="0">
                <a:solidFill>
                  <a:srgbClr val="000000"/>
                </a:solidFill>
                <a:latin typeface="微软雅黑"/>
              </a:defRPr>
            </a:pPr>
            <a:r>
              <a:t>6</a:t>
            </a:r>
          </a:p>
        </p:txBody>
      </p:sp>
      <p:sp>
        <p:nvSpPr>
          <p:cNvPr id="27" name="TextBox 26"/>
          <p:cNvSpPr txBox="1"/>
          <p:nvPr/>
        </p:nvSpPr>
        <p:spPr>
          <a:xfrm>
            <a:off x="1371600" y="30815280"/>
            <a:ext cx="9144000" cy="1371600"/>
          </a:xfrm>
          <a:prstGeom prst="rect">
            <a:avLst/>
          </a:prstGeom>
          <a:noFill/>
        </p:spPr>
        <p:txBody>
          <a:bodyPr wrap="square">
            <a:spAutoFit/>
          </a:bodyPr>
          <a:lstStyle/>
          <a:p>
            <a:pPr>
              <a:defRPr sz="2000" b="0">
                <a:solidFill>
                  <a:srgbClr val="000000"/>
                </a:solidFill>
                <a:latin typeface="微软雅黑"/>
              </a:defRPr>
            </a:pPr>
            <a:r>
              <a:t>9</a:t>
            </a:r>
          </a:p>
        </p:txBody>
      </p:sp>
      <p:sp>
        <p:nvSpPr>
          <p:cNvPr id="28" name="TextBox 27"/>
          <p:cNvSpPr txBox="1"/>
          <p:nvPr/>
        </p:nvSpPr>
        <p:spPr>
          <a:xfrm>
            <a:off x="1371600" y="32186880"/>
            <a:ext cx="9144000" cy="1371600"/>
          </a:xfrm>
          <a:prstGeom prst="rect">
            <a:avLst/>
          </a:prstGeom>
          <a:noFill/>
        </p:spPr>
        <p:txBody>
          <a:bodyPr wrap="square">
            <a:spAutoFit/>
          </a:bodyPr>
          <a:lstStyle/>
          <a:p>
            <a:pPr>
              <a:defRPr sz="2000" b="0">
                <a:solidFill>
                  <a:srgbClr val="000000"/>
                </a:solidFill>
                <a:latin typeface="微软雅黑"/>
              </a:defRPr>
            </a:pPr>
            <a:r>
              <a:t>3</a:t>
            </a:r>
          </a:p>
        </p:txBody>
      </p:sp>
      <p:sp>
        <p:nvSpPr>
          <p:cNvPr id="29" name="TextBox 28"/>
          <p:cNvSpPr txBox="1"/>
          <p:nvPr/>
        </p:nvSpPr>
        <p:spPr>
          <a:xfrm>
            <a:off x="1371600" y="33558480"/>
            <a:ext cx="9144000" cy="1371600"/>
          </a:xfrm>
          <a:prstGeom prst="rect">
            <a:avLst/>
          </a:prstGeom>
          <a:noFill/>
        </p:spPr>
        <p:txBody>
          <a:bodyPr wrap="square">
            <a:spAutoFit/>
          </a:bodyPr>
          <a:lstStyle/>
          <a:p>
            <a:pPr>
              <a:defRPr sz="2000" b="0">
                <a:solidFill>
                  <a:srgbClr val="000000"/>
                </a:solidFill>
                <a:latin typeface="微软雅黑"/>
              </a:defRPr>
            </a:pPr>
            <a:r>
              <a:t>个</a:t>
            </a:r>
          </a:p>
        </p:txBody>
      </p:sp>
      <p:sp>
        <p:nvSpPr>
          <p:cNvPr id="30" name="TextBox 29"/>
          <p:cNvSpPr txBox="1"/>
          <p:nvPr/>
        </p:nvSpPr>
        <p:spPr>
          <a:xfrm>
            <a:off x="1371600" y="34930080"/>
            <a:ext cx="9144000" cy="1371600"/>
          </a:xfrm>
          <a:prstGeom prst="rect">
            <a:avLst/>
          </a:prstGeom>
          <a:noFill/>
        </p:spPr>
        <p:txBody>
          <a:bodyPr wrap="square">
            <a:spAutoFit/>
          </a:bodyPr>
          <a:lstStyle/>
          <a:p>
            <a:pPr>
              <a:defRPr sz="2000" b="0">
                <a:solidFill>
                  <a:srgbClr val="000000"/>
                </a:solidFill>
                <a:latin typeface="微软雅黑"/>
              </a:defRPr>
            </a:pPr>
            <a:r>
              <a:t>众</a:t>
            </a:r>
          </a:p>
        </p:txBody>
      </p:sp>
      <p:sp>
        <p:nvSpPr>
          <p:cNvPr id="31" name="TextBox 30"/>
          <p:cNvSpPr txBox="1"/>
          <p:nvPr/>
        </p:nvSpPr>
        <p:spPr>
          <a:xfrm>
            <a:off x="1371600" y="36301680"/>
            <a:ext cx="9144000" cy="1371600"/>
          </a:xfrm>
          <a:prstGeom prst="rect">
            <a:avLst/>
          </a:prstGeom>
          <a:noFill/>
        </p:spPr>
        <p:txBody>
          <a:bodyPr wrap="square">
            <a:spAutoFit/>
          </a:bodyPr>
          <a:lstStyle/>
          <a:p>
            <a:pPr>
              <a:defRPr sz="2000" b="0">
                <a:solidFill>
                  <a:srgbClr val="000000"/>
                </a:solidFill>
                <a:latin typeface="微软雅黑"/>
              </a:defRPr>
            </a:pPr>
            <a:r>
              <a:t>筹</a:t>
            </a:r>
          </a:p>
        </p:txBody>
      </p:sp>
      <p:sp>
        <p:nvSpPr>
          <p:cNvPr id="32" name="TextBox 31"/>
          <p:cNvSpPr txBox="1"/>
          <p:nvPr/>
        </p:nvSpPr>
        <p:spPr>
          <a:xfrm>
            <a:off x="1371600" y="37673280"/>
            <a:ext cx="9144000" cy="1371600"/>
          </a:xfrm>
          <a:prstGeom prst="rect">
            <a:avLst/>
          </a:prstGeom>
          <a:noFill/>
        </p:spPr>
        <p:txBody>
          <a:bodyPr wrap="square">
            <a:spAutoFit/>
          </a:bodyPr>
          <a:lstStyle/>
          <a:p>
            <a:pPr>
              <a:defRPr sz="2000" b="0">
                <a:solidFill>
                  <a:srgbClr val="000000"/>
                </a:solidFill>
                <a:latin typeface="微软雅黑"/>
              </a:defRPr>
            </a:pPr>
            <a:r>
              <a:t>项</a:t>
            </a:r>
          </a:p>
        </p:txBody>
      </p:sp>
      <p:sp>
        <p:nvSpPr>
          <p:cNvPr id="33" name="TextBox 32"/>
          <p:cNvSpPr txBox="1"/>
          <p:nvPr/>
        </p:nvSpPr>
        <p:spPr>
          <a:xfrm>
            <a:off x="1371600" y="39044880"/>
            <a:ext cx="9144000" cy="1371600"/>
          </a:xfrm>
          <a:prstGeom prst="rect">
            <a:avLst/>
          </a:prstGeom>
          <a:noFill/>
        </p:spPr>
        <p:txBody>
          <a:bodyPr wrap="square">
            <a:spAutoFit/>
          </a:bodyPr>
          <a:lstStyle/>
          <a:p>
            <a:pPr>
              <a:defRPr sz="2000" b="0">
                <a:solidFill>
                  <a:srgbClr val="000000"/>
                </a:solidFill>
                <a:latin typeface="微软雅黑"/>
              </a:defRPr>
            </a:pPr>
            <a:r>
              <a:t>目</a:t>
            </a:r>
          </a:p>
        </p:txBody>
      </p:sp>
      <p:sp>
        <p:nvSpPr>
          <p:cNvPr id="34" name="TextBox 33"/>
          <p:cNvSpPr txBox="1"/>
          <p:nvPr/>
        </p:nvSpPr>
        <p:spPr>
          <a:xfrm>
            <a:off x="1371600" y="40416480"/>
            <a:ext cx="9144000" cy="1371600"/>
          </a:xfrm>
          <a:prstGeom prst="rect">
            <a:avLst/>
          </a:prstGeom>
          <a:noFill/>
        </p:spPr>
        <p:txBody>
          <a:bodyPr wrap="square">
            <a:spAutoFit/>
          </a:bodyPr>
          <a:lstStyle/>
          <a:p>
            <a:pPr>
              <a:defRPr sz="2000" b="0">
                <a:solidFill>
                  <a:srgbClr val="000000"/>
                </a:solidFill>
                <a:latin typeface="微软雅黑"/>
              </a:defRPr>
            </a:pPr>
            <a:r>
              <a:t>数</a:t>
            </a:r>
          </a:p>
        </p:txBody>
      </p:sp>
      <p:sp>
        <p:nvSpPr>
          <p:cNvPr id="35" name="TextBox 34"/>
          <p:cNvSpPr txBox="1"/>
          <p:nvPr/>
        </p:nvSpPr>
        <p:spPr>
          <a:xfrm>
            <a:off x="1371600" y="41788080"/>
            <a:ext cx="9144000" cy="1371600"/>
          </a:xfrm>
          <a:prstGeom prst="rect">
            <a:avLst/>
          </a:prstGeom>
          <a:noFill/>
        </p:spPr>
        <p:txBody>
          <a:bodyPr wrap="square">
            <a:spAutoFit/>
          </a:bodyPr>
          <a:lstStyle/>
          <a:p>
            <a:pPr>
              <a:defRPr sz="2000" b="0">
                <a:solidFill>
                  <a:srgbClr val="000000"/>
                </a:solidFill>
                <a:latin typeface="微软雅黑"/>
              </a:defRPr>
            </a:pPr>
            <a:r>
              <a:t>据</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6</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变量定义</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1. 众筹成功衡量指标</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选择两个指标衡量众筹成功。</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选取完成众筹目标的速度（funding_speed），其值由众筹目标额与众筹天数计算得到，直观呈现与众筹成功的正向关系。</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2. 情绪自变量</a:t>
            </a:r>
          </a:p>
        </p:txBody>
      </p:sp>
      <p:sp>
        <p:nvSpPr>
          <p:cNvPr id="9" name="TextBox 8"/>
          <p:cNvSpPr txBox="1"/>
          <p:nvPr/>
        </p:nvSpPr>
        <p:spPr>
          <a:xfrm>
            <a:off x="1371600" y="6126480"/>
            <a:ext cx="9144000" cy="1371600"/>
          </a:xfrm>
          <a:prstGeom prst="rect">
            <a:avLst/>
          </a:prstGeom>
          <a:noFill/>
        </p:spPr>
        <p:txBody>
          <a:bodyPr wrap="square">
            <a:spAutoFit/>
          </a:bodyPr>
          <a:lstStyle/>
          <a:p>
            <a:pPr>
              <a:defRPr sz="2000" b="0">
                <a:solidFill>
                  <a:srgbClr val="000000"/>
                </a:solidFill>
                <a:latin typeface="微软雅黑"/>
              </a:defRPr>
            </a:pPr>
            <a:r>
              <a:t>- 数据集中每个众筹项目附图片，基于图片中人脸的happiness和sadness分数计算各项目的情绪自变量。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3. 积极心理资本测量</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使用Mckenny等人开发和验证过的词汇表测量项目文本的积极心理资本（pst_psyc_capital）。</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词频越高，积极心理信号构建越强，积极心理资本水平越高。</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4. 控制变量</a:t>
            </a:r>
          </a:p>
        </p:txBody>
      </p:sp>
      <p:sp>
        <p:nvSpPr>
          <p:cNvPr id="9" name="TextBox 8"/>
          <p:cNvSpPr txBox="1"/>
          <p:nvPr/>
        </p:nvSpPr>
        <p:spPr>
          <a:xfrm>
            <a:off x="1371600" y="6126480"/>
            <a:ext cx="9144000" cy="1371600"/>
          </a:xfrm>
          <a:prstGeom prst="rect">
            <a:avLst/>
          </a:prstGeom>
          <a:noFill/>
        </p:spPr>
        <p:txBody>
          <a:bodyPr wrap="square">
            <a:spAutoFit/>
          </a:bodyPr>
          <a:lstStyle/>
          <a:p>
            <a:pPr>
              <a:defRPr sz="2000" b="0">
                <a:solidFill>
                  <a:srgbClr val="000000"/>
                </a:solidFill>
                <a:latin typeface="微软雅黑"/>
              </a:defRPr>
            </a:pPr>
            <a:r>
              <a:t>- 研究模型纳入与众筹发起人和项目本身信息相关的控制变量。</a:t>
            </a:r>
          </a:p>
        </p:txBody>
      </p:sp>
      <p:sp>
        <p:nvSpPr>
          <p:cNvPr id="10" name="TextBox 9"/>
          <p:cNvSpPr txBox="1"/>
          <p:nvPr/>
        </p:nvSpPr>
        <p:spPr>
          <a:xfrm>
            <a:off x="1371600" y="7498079"/>
            <a:ext cx="9144000" cy="1371600"/>
          </a:xfrm>
          <a:prstGeom prst="rect">
            <a:avLst/>
          </a:prstGeom>
          <a:noFill/>
        </p:spPr>
        <p:txBody>
          <a:bodyPr wrap="square">
            <a:spAutoFit/>
          </a:bodyPr>
          <a:lstStyle/>
          <a:p>
            <a:pPr>
              <a:defRPr sz="2000" b="0">
                <a:solidFill>
                  <a:srgbClr val="000000"/>
                </a:solidFill>
                <a:latin typeface="微软雅黑"/>
              </a:defRPr>
            </a:pPr>
            <a:r>
              <a:t>- 考虑众筹贷款目标额（loan_amount），因变量值范围大且分布有偏，对其进行对数化处理。</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5. 变量相关统计</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表4 - 1显示研究模型的变量及其描述性统计数据。</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表4 - 2为样本数据在continent和sector不同取值下的分布。</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所有变量的VIF均小于10，无明显共线性问题。</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其本质上为众筹模式，因此被视为债权众筹，代表平台有Kiva, World Vision Micro, Prosper, LendingClub等。</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债权众筹模式下的不同平台可能有不同的回报模式。</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众筹领域已有的研究主要集中在众筹绩效的影响因素，指导众筹模式设计和项目的信息框架设计。</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这两类信息以通过平台网页披露给投资者，投资者对信息进行接收、处理之后产生判断，做出投资决策。</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pic>
        <p:nvPicPr>
          <p:cNvPr id="82" name="Picture 81" descr="05-rId28-image5.png"/>
          <p:cNvPicPr>
            <a:picLocks noChangeAspect="1"/>
          </p:cNvPicPr>
          <p:nvPr/>
        </p:nvPicPr>
        <p:blipFill>
          <a:blip r:embed="rId6"/>
          <a:stretch>
            <a:fillRect/>
          </a:stretch>
        </p:blipFill>
        <p:spPr>
          <a:xfrm>
            <a:off x="914400" y="1828800"/>
            <a:ext cx="5486400" cy="4114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pic>
        <p:nvPicPr>
          <p:cNvPr id="82" name="Picture 81" descr="02-rId29-image6.png"/>
          <p:cNvPicPr>
            <a:picLocks noChangeAspect="1"/>
          </p:cNvPicPr>
          <p:nvPr/>
        </p:nvPicPr>
        <p:blipFill>
          <a:blip r:embed="rId6"/>
          <a:stretch>
            <a:fillRect/>
          </a:stretch>
        </p:blipFill>
        <p:spPr>
          <a:xfrm>
            <a:off x="914400" y="1828800"/>
            <a:ext cx="5486400" cy="4114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2313432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gridCol w="914400">
                  <a:extLst>
                    <a:ext uri="{9D8B030D-6E8A-4147-A177-3AD203B41FA5}">
                      <a16:colId xmlns:a16="http://schemas.microsoft.com/office/drawing/2014/main" val="20005"/>
                    </a:ext>
                  </a:extLst>
                </a:gridCol>
              </a:tblGrid>
              <a:tr h="216568">
                <a:tc>
                  <a:txBody>
                    <a:bodyPr/>
                    <a:lstStyle/>
                    <a:p>
                      <a:r>
                        <a:t>变量</a:t>
                      </a:r>
                    </a:p>
                  </a:txBody>
                  <a:tcPr/>
                </a:tc>
                <a:tc>
                  <a:txBody>
                    <a:bodyPr/>
                    <a:lstStyle/>
                    <a:p>
                      <a:r>
                        <a:t>描述</a:t>
                      </a:r>
                    </a:p>
                  </a:txBody>
                  <a:tcPr/>
                </a:tc>
                <a:tc>
                  <a:txBody>
                    <a:bodyPr/>
                    <a:lstStyle/>
                    <a:p>
                      <a:r>
                        <a:t>均值</a:t>
                      </a:r>
                    </a:p>
                  </a:txBody>
                  <a:tcPr/>
                </a:tc>
                <a:tc>
                  <a:txBody>
                    <a:bodyPr/>
                    <a:lstStyle/>
                    <a:p>
                      <a:r>
                        <a:t>标准差</a:t>
                      </a:r>
                    </a:p>
                  </a:txBody>
                  <a:tcPr/>
                </a:tc>
                <a:tc>
                  <a:txBody>
                    <a:bodyPr/>
                    <a:lstStyle/>
                    <a:p>
                      <a:r>
                        <a:t>最小值</a:t>
                      </a:r>
                    </a:p>
                  </a:txBody>
                  <a:tcPr/>
                </a:tc>
                <a:tc>
                  <a:txBody>
                    <a:bodyPr/>
                    <a:lstStyle/>
                    <a:p>
                      <a:r>
                        <a:t>最大值</a:t>
                      </a:r>
                    </a:p>
                  </a:txBody>
                  <a:tcPr/>
                </a:tc>
                <a:extLst>
                  <a:ext uri="{0D108BD9-81ED-4DB2-BD59-A6C34878D82A}">
                    <a16:rowId xmlns:a16="http://schemas.microsoft.com/office/drawing/2014/main" val="10000"/>
                  </a:ext>
                </a:extLst>
              </a:tr>
              <a:tr h="216568">
                <a:tc>
                  <a:txBody>
                    <a:bodyPr/>
                    <a:lstStyle/>
                    <a:p>
                      <a:r>
                        <a:t>因变量</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1"/>
                  </a:ext>
                </a:extLst>
              </a:tr>
              <a:tr h="216568">
                <a:tc>
                  <a:txBody>
                    <a:bodyPr/>
                    <a:lstStyle/>
                    <a:p>
                      <a:r>
                        <a:t>funding_success</a:t>
                      </a:r>
                    </a:p>
                  </a:txBody>
                  <a:tcPr/>
                </a:tc>
                <a:tc>
                  <a:txBody>
                    <a:bodyPr/>
                    <a:lstStyle/>
                    <a:p>
                      <a:r>
                        <a:t>虚拟变量，在限定时间内成功达到众筹目标=1，失败=0</a:t>
                      </a:r>
                    </a:p>
                  </a:txBody>
                  <a:tcPr/>
                </a:tc>
                <a:tc>
                  <a:txBody>
                    <a:bodyPr/>
                    <a:lstStyle/>
                    <a:p>
                      <a:r>
                        <a:t>0.88</a:t>
                      </a:r>
                    </a:p>
                  </a:txBody>
                  <a:tcPr/>
                </a:tc>
                <a:tc>
                  <a:txBody>
                    <a:bodyPr/>
                    <a:lstStyle/>
                    <a:p>
                      <a:r>
                        <a:t>0.32</a:t>
                      </a:r>
                    </a:p>
                  </a:txBody>
                  <a:tcPr/>
                </a:tc>
                <a:tc>
                  <a:txBody>
                    <a:bodyPr/>
                    <a:lstStyle/>
                    <a:p>
                      <a:r>
                        <a:t>0</a:t>
                      </a:r>
                    </a:p>
                  </a:txBody>
                  <a:tcPr/>
                </a:tc>
                <a:tc>
                  <a:txBody>
                    <a:bodyPr/>
                    <a:lstStyle/>
                    <a:p>
                      <a:r>
                        <a:t>1</a:t>
                      </a:r>
                    </a:p>
                  </a:txBody>
                  <a:tcPr/>
                </a:tc>
                <a:extLst>
                  <a:ext uri="{0D108BD9-81ED-4DB2-BD59-A6C34878D82A}">
                    <a16:rowId xmlns:a16="http://schemas.microsoft.com/office/drawing/2014/main" val="10002"/>
                  </a:ext>
                </a:extLst>
              </a:tr>
              <a:tr h="216568">
                <a:tc>
                  <a:txBody>
                    <a:bodyPr/>
                    <a:lstStyle/>
                    <a:p>
                      <a:r>
                        <a:t>funding_speed</a:t>
                      </a:r>
                    </a:p>
                  </a:txBody>
                  <a:tcPr/>
                </a:tc>
                <a:tc>
                  <a:txBody>
                    <a:bodyPr/>
                    <a:lstStyle/>
                    <a:p>
                      <a:r>
                        <a:t>达成众筹目标的速度</a:t>
                      </a:r>
                    </a:p>
                  </a:txBody>
                  <a:tcPr/>
                </a:tc>
                <a:tc>
                  <a:txBody>
                    <a:bodyPr/>
                    <a:lstStyle/>
                    <a:p>
                      <a:r>
                        <a:t>4.53</a:t>
                      </a:r>
                    </a:p>
                  </a:txBody>
                  <a:tcPr/>
                </a:tc>
                <a:tc>
                  <a:txBody>
                    <a:bodyPr/>
                    <a:lstStyle/>
                    <a:p>
                      <a:r>
                        <a:t>2.36</a:t>
                      </a:r>
                    </a:p>
                  </a:txBody>
                  <a:tcPr/>
                </a:tc>
                <a:tc>
                  <a:txBody>
                    <a:bodyPr/>
                    <a:lstStyle/>
                    <a:p>
                      <a:r>
                        <a:t>0</a:t>
                      </a:r>
                    </a:p>
                  </a:txBody>
                  <a:tcPr/>
                </a:tc>
                <a:tc>
                  <a:txBody>
                    <a:bodyPr/>
                    <a:lstStyle/>
                    <a:p>
                      <a:r>
                        <a:t>13.05</a:t>
                      </a:r>
                    </a:p>
                  </a:txBody>
                  <a:tcPr/>
                </a:tc>
                <a:extLst>
                  <a:ext uri="{0D108BD9-81ED-4DB2-BD59-A6C34878D82A}">
                    <a16:rowId xmlns:a16="http://schemas.microsoft.com/office/drawing/2014/main" val="10003"/>
                  </a:ext>
                </a:extLst>
              </a:tr>
              <a:tr h="216568">
                <a:tc>
                  <a:txBody>
                    <a:bodyPr/>
                    <a:lstStyle/>
                    <a:p>
                      <a:r>
                        <a:t>自变量</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4"/>
                  </a:ext>
                </a:extLst>
              </a:tr>
              <a:tr h="216568">
                <a:tc>
                  <a:txBody>
                    <a:bodyPr/>
                    <a:lstStyle/>
                    <a:p>
                      <a:r>
                        <a:t>happiness</a:t>
                      </a:r>
                    </a:p>
                  </a:txBody>
                  <a:tcPr/>
                </a:tc>
                <a:tc>
                  <a:txBody>
                    <a:bodyPr/>
                    <a:lstStyle/>
                    <a:p>
                      <a:r>
                        <a:t>图片中人脸的快乐情绪值</a:t>
                      </a:r>
                    </a:p>
                  </a:txBody>
                  <a:tcPr/>
                </a:tc>
                <a:tc>
                  <a:txBody>
                    <a:bodyPr/>
                    <a:lstStyle/>
                    <a:p>
                      <a:r>
                        <a:t>0.360</a:t>
                      </a:r>
                    </a:p>
                  </a:txBody>
                  <a:tcPr/>
                </a:tc>
                <a:tc>
                  <a:txBody>
                    <a:bodyPr/>
                    <a:lstStyle/>
                    <a:p>
                      <a:r>
                        <a:t>0.430</a:t>
                      </a:r>
                    </a:p>
                  </a:txBody>
                  <a:tcPr/>
                </a:tc>
                <a:tc>
                  <a:txBody>
                    <a:bodyPr/>
                    <a:lstStyle/>
                    <a:p>
                      <a:r>
                        <a:t>0</a:t>
                      </a:r>
                    </a:p>
                  </a:txBody>
                  <a:tcPr/>
                </a:tc>
                <a:tc>
                  <a:txBody>
                    <a:bodyPr/>
                    <a:lstStyle/>
                    <a:p>
                      <a:r>
                        <a:t>3.580</a:t>
                      </a:r>
                    </a:p>
                  </a:txBody>
                  <a:tcPr/>
                </a:tc>
                <a:extLst>
                  <a:ext uri="{0D108BD9-81ED-4DB2-BD59-A6C34878D82A}">
                    <a16:rowId xmlns:a16="http://schemas.microsoft.com/office/drawing/2014/main" val="10005"/>
                  </a:ext>
                </a:extLst>
              </a:tr>
              <a:tr h="216568">
                <a:tc>
                  <a:txBody>
                    <a:bodyPr/>
                    <a:lstStyle/>
                    <a:p>
                      <a:r>
                        <a:t>sadness</a:t>
                      </a:r>
                    </a:p>
                  </a:txBody>
                  <a:tcPr/>
                </a:tc>
                <a:tc>
                  <a:txBody>
                    <a:bodyPr/>
                    <a:lstStyle/>
                    <a:p>
                      <a:r>
                        <a:t>图片中人脸的悲伤情绪值</a:t>
                      </a:r>
                    </a:p>
                  </a:txBody>
                  <a:tcPr/>
                </a:tc>
                <a:tc>
                  <a:txBody>
                    <a:bodyPr/>
                    <a:lstStyle/>
                    <a:p>
                      <a:r>
                        <a:t>0.020</a:t>
                      </a:r>
                    </a:p>
                  </a:txBody>
                  <a:tcPr/>
                </a:tc>
                <a:tc>
                  <a:txBody>
                    <a:bodyPr/>
                    <a:lstStyle/>
                    <a:p>
                      <a:r>
                        <a:t>0.080</a:t>
                      </a:r>
                    </a:p>
                  </a:txBody>
                  <a:tcPr/>
                </a:tc>
                <a:tc>
                  <a:txBody>
                    <a:bodyPr/>
                    <a:lstStyle/>
                    <a:p>
                      <a:r>
                        <a:t>0</a:t>
                      </a:r>
                    </a:p>
                  </a:txBody>
                  <a:tcPr/>
                </a:tc>
                <a:tc>
                  <a:txBody>
                    <a:bodyPr/>
                    <a:lstStyle/>
                    <a:p>
                      <a:r>
                        <a:t>1.000</a:t>
                      </a:r>
                    </a:p>
                  </a:txBody>
                  <a:tcPr/>
                </a:tc>
                <a:extLst>
                  <a:ext uri="{0D108BD9-81ED-4DB2-BD59-A6C34878D82A}">
                    <a16:rowId xmlns:a16="http://schemas.microsoft.com/office/drawing/2014/main" val="10006"/>
                  </a:ext>
                </a:extLst>
              </a:tr>
              <a:tr h="216568">
                <a:tc>
                  <a:txBody>
                    <a:bodyPr/>
                    <a:lstStyle/>
                    <a:p>
                      <a:r>
                        <a:t>调节变量</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7"/>
                  </a:ext>
                </a:extLst>
              </a:tr>
              <a:tr h="216568">
                <a:tc>
                  <a:txBody>
                    <a:bodyPr/>
                    <a:lstStyle/>
                    <a:p>
                      <a:r>
                        <a:t>pst_psyc_cptl</a:t>
                      </a:r>
                    </a:p>
                  </a:txBody>
                  <a:tcPr/>
                </a:tc>
                <a:tc>
                  <a:txBody>
                    <a:bodyPr/>
                    <a:lstStyle/>
                    <a:p>
                      <a:r>
                        <a:t>文本的积极心理资本分数</a:t>
                      </a:r>
                    </a:p>
                  </a:txBody>
                  <a:tcPr/>
                </a:tc>
                <a:tc>
                  <a:txBody>
                    <a:bodyPr/>
                    <a:lstStyle/>
                    <a:p>
                      <a:r>
                        <a:t>1.23</a:t>
                      </a:r>
                    </a:p>
                  </a:txBody>
                  <a:tcPr/>
                </a:tc>
                <a:tc>
                  <a:txBody>
                    <a:bodyPr/>
                    <a:lstStyle/>
                    <a:p>
                      <a:r>
                        <a:t>1.47</a:t>
                      </a:r>
                    </a:p>
                  </a:txBody>
                  <a:tcPr/>
                </a:tc>
                <a:tc>
                  <a:txBody>
                    <a:bodyPr/>
                    <a:lstStyle/>
                    <a:p>
                      <a:r>
                        <a:t>0</a:t>
                      </a:r>
                    </a:p>
                  </a:txBody>
                  <a:tcPr/>
                </a:tc>
                <a:tc>
                  <a:txBody>
                    <a:bodyPr/>
                    <a:lstStyle/>
                    <a:p>
                      <a:r>
                        <a:t>13</a:t>
                      </a:r>
                    </a:p>
                  </a:txBody>
                  <a:tcPr/>
                </a:tc>
                <a:extLst>
                  <a:ext uri="{0D108BD9-81ED-4DB2-BD59-A6C34878D82A}">
                    <a16:rowId xmlns:a16="http://schemas.microsoft.com/office/drawing/2014/main" val="10008"/>
                  </a:ext>
                </a:extLst>
              </a:tr>
              <a:tr h="216568">
                <a:tc>
                  <a:txBody>
                    <a:bodyPr/>
                    <a:lstStyle/>
                    <a:p>
                      <a:r>
                        <a:t>控制变量</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9"/>
                  </a:ext>
                </a:extLst>
              </a:tr>
              <a:tr h="216568">
                <a:tc>
                  <a:txBody>
                    <a:bodyPr/>
                    <a:lstStyle/>
                    <a:p>
                      <a:r>
                        <a:t>gender</a:t>
                      </a:r>
                    </a:p>
                  </a:txBody>
                  <a:tcPr/>
                </a:tc>
                <a:tc>
                  <a:txBody>
                    <a:bodyPr/>
                    <a:lstStyle/>
                    <a:p>
                      <a:r>
                        <a:t>虚拟变量，众筹者的性别，女性=1，男性=0</a:t>
                      </a:r>
                    </a:p>
                  </a:txBody>
                  <a:tcPr/>
                </a:tc>
                <a:tc>
                  <a:txBody>
                    <a:bodyPr/>
                    <a:lstStyle/>
                    <a:p>
                      <a:r>
                        <a:t>0.80</a:t>
                      </a:r>
                    </a:p>
                  </a:txBody>
                  <a:tcPr/>
                </a:tc>
                <a:tc>
                  <a:txBody>
                    <a:bodyPr/>
                    <a:lstStyle/>
                    <a:p>
                      <a:r>
                        <a:t>0.40</a:t>
                      </a:r>
                    </a:p>
                  </a:txBody>
                  <a:tcPr/>
                </a:tc>
                <a:tc>
                  <a:txBody>
                    <a:bodyPr/>
                    <a:lstStyle/>
                    <a:p>
                      <a:r>
                        <a:t>0</a:t>
                      </a:r>
                    </a:p>
                  </a:txBody>
                  <a:tcPr/>
                </a:tc>
                <a:tc>
                  <a:txBody>
                    <a:bodyPr/>
                    <a:lstStyle/>
                    <a:p>
                      <a:r>
                        <a:t>1</a:t>
                      </a:r>
                    </a:p>
                  </a:txBody>
                  <a:tcPr/>
                </a:tc>
                <a:extLst>
                  <a:ext uri="{0D108BD9-81ED-4DB2-BD59-A6C34878D82A}">
                    <a16:rowId xmlns:a16="http://schemas.microsoft.com/office/drawing/2014/main" val="10010"/>
                  </a:ext>
                </a:extLst>
              </a:tr>
              <a:tr h="216568">
                <a:tc>
                  <a:txBody>
                    <a:bodyPr/>
                    <a:lstStyle/>
                    <a:p>
                      <a:r>
                        <a:t>annual_income</a:t>
                      </a:r>
                    </a:p>
                  </a:txBody>
                  <a:tcPr/>
                </a:tc>
                <a:tc>
                  <a:txBody>
                    <a:bodyPr/>
                    <a:lstStyle/>
                    <a:p>
                      <a:r>
                        <a:t>所在国家的年人均收入（美元）</a:t>
                      </a:r>
                    </a:p>
                  </a:txBody>
                  <a:tcPr/>
                </a:tc>
                <a:tc>
                  <a:txBody>
                    <a:bodyPr/>
                    <a:lstStyle/>
                    <a:p>
                      <a:r>
                        <a:t>6017</a:t>
                      </a:r>
                    </a:p>
                  </a:txBody>
                  <a:tcPr/>
                </a:tc>
                <a:tc>
                  <a:txBody>
                    <a:bodyPr/>
                    <a:lstStyle/>
                    <a:p>
                      <a:r>
                        <a:t>3919</a:t>
                      </a:r>
                    </a:p>
                  </a:txBody>
                  <a:tcPr/>
                </a:tc>
                <a:tc>
                  <a:txBody>
                    <a:bodyPr/>
                    <a:lstStyle/>
                    <a:p>
                      <a:r>
                        <a:t>700</a:t>
                      </a:r>
                    </a:p>
                  </a:txBody>
                  <a:tcPr/>
                </a:tc>
                <a:tc>
                  <a:txBody>
                    <a:bodyPr/>
                    <a:lstStyle/>
                    <a:p>
                      <a:r>
                        <a:t>36200</a:t>
                      </a:r>
                    </a:p>
                  </a:txBody>
                  <a:tcPr/>
                </a:tc>
                <a:extLst>
                  <a:ext uri="{0D108BD9-81ED-4DB2-BD59-A6C34878D82A}">
                    <a16:rowId xmlns:a16="http://schemas.microsoft.com/office/drawing/2014/main" val="10011"/>
                  </a:ext>
                </a:extLst>
              </a:tr>
              <a:tr h="216568">
                <a:tc>
                  <a:txBody>
                    <a:bodyPr/>
                    <a:lstStyle/>
                    <a:p>
                      <a:r>
                        <a:t>group_borrower</a:t>
                      </a:r>
                    </a:p>
                  </a:txBody>
                  <a:tcPr/>
                </a:tc>
                <a:tc>
                  <a:txBody>
                    <a:bodyPr/>
                    <a:lstStyle/>
                    <a:p>
                      <a:r>
                        <a:t>虚拟变量，众筹者为团队=1，个人=0</a:t>
                      </a:r>
                    </a:p>
                  </a:txBody>
                  <a:tcPr/>
                </a:tc>
                <a:tc>
                  <a:txBody>
                    <a:bodyPr/>
                    <a:lstStyle/>
                    <a:p>
                      <a:r>
                        <a:t>0.02</a:t>
                      </a:r>
                    </a:p>
                  </a:txBody>
                  <a:tcPr/>
                </a:tc>
                <a:tc>
                  <a:txBody>
                    <a:bodyPr/>
                    <a:lstStyle/>
                    <a:p>
                      <a:r>
                        <a:t>0.12</a:t>
                      </a:r>
                    </a:p>
                  </a:txBody>
                  <a:tcPr/>
                </a:tc>
                <a:tc>
                  <a:txBody>
                    <a:bodyPr/>
                    <a:lstStyle/>
                    <a:p>
                      <a:r>
                        <a:t>0</a:t>
                      </a:r>
                    </a:p>
                  </a:txBody>
                  <a:tcPr/>
                </a:tc>
                <a:tc>
                  <a:txBody>
                    <a:bodyPr/>
                    <a:lstStyle/>
                    <a:p>
                      <a:r>
                        <a:t>1</a:t>
                      </a:r>
                    </a:p>
                  </a:txBody>
                  <a:tcPr/>
                </a:tc>
                <a:extLst>
                  <a:ext uri="{0D108BD9-81ED-4DB2-BD59-A6C34878D82A}">
                    <a16:rowId xmlns:a16="http://schemas.microsoft.com/office/drawing/2014/main" val="10012"/>
                  </a:ext>
                </a:extLst>
              </a:tr>
              <a:tr h="216568">
                <a:tc>
                  <a:txBody>
                    <a:bodyPr/>
                    <a:lstStyle/>
                    <a:p>
                      <a:r>
                        <a:t>loan_amount</a:t>
                      </a:r>
                    </a:p>
                  </a:txBody>
                  <a:tcPr/>
                </a:tc>
                <a:tc>
                  <a:txBody>
                    <a:bodyPr/>
                    <a:lstStyle/>
                    <a:p>
                      <a:r>
                        <a:t>贷款目标额</a:t>
                      </a:r>
                    </a:p>
                  </a:txBody>
                  <a:tcPr/>
                </a:tc>
                <a:tc>
                  <a:txBody>
                    <a:bodyPr/>
                    <a:lstStyle/>
                    <a:p>
                      <a:r>
                        <a:t>595.6</a:t>
                      </a:r>
                    </a:p>
                  </a:txBody>
                  <a:tcPr/>
                </a:tc>
                <a:tc>
                  <a:txBody>
                    <a:bodyPr/>
                    <a:lstStyle/>
                    <a:p>
                      <a:r>
                        <a:t>492.0</a:t>
                      </a:r>
                    </a:p>
                  </a:txBody>
                  <a:tcPr/>
                </a:tc>
                <a:tc>
                  <a:txBody>
                    <a:bodyPr/>
                    <a:lstStyle/>
                    <a:p>
                      <a:r>
                        <a:t>25</a:t>
                      </a:r>
                    </a:p>
                  </a:txBody>
                  <a:tcPr/>
                </a:tc>
                <a:tc>
                  <a:txBody>
                    <a:bodyPr/>
                    <a:lstStyle/>
                    <a:p>
                      <a:r>
                        <a:t>6650</a:t>
                      </a:r>
                    </a:p>
                  </a:txBody>
                  <a:tcPr/>
                </a:tc>
                <a:extLst>
                  <a:ext uri="{0D108BD9-81ED-4DB2-BD59-A6C34878D82A}">
                    <a16:rowId xmlns:a16="http://schemas.microsoft.com/office/drawing/2014/main" val="10013"/>
                  </a:ext>
                </a:extLst>
              </a:tr>
              <a:tr h="216568">
                <a:tc>
                  <a:txBody>
                    <a:bodyPr/>
                    <a:lstStyle/>
                    <a:p>
                      <a:r>
                        <a:t>loan_term</a:t>
                      </a:r>
                    </a:p>
                  </a:txBody>
                  <a:tcPr/>
                </a:tc>
                <a:tc>
                  <a:txBody>
                    <a:bodyPr/>
                    <a:lstStyle/>
                    <a:p>
                      <a:r>
                        <a:t>贷款期限（月）</a:t>
                      </a:r>
                    </a:p>
                  </a:txBody>
                  <a:tcPr/>
                </a:tc>
                <a:tc>
                  <a:txBody>
                    <a:bodyPr/>
                    <a:lstStyle/>
                    <a:p>
                      <a:r>
                        <a:t>13.45</a:t>
                      </a:r>
                    </a:p>
                  </a:txBody>
                  <a:tcPr/>
                </a:tc>
                <a:tc>
                  <a:txBody>
                    <a:bodyPr/>
                    <a:lstStyle/>
                    <a:p>
                      <a:r>
                        <a:t>5.870</a:t>
                      </a:r>
                    </a:p>
                  </a:txBody>
                  <a:tcPr/>
                </a:tc>
                <a:tc>
                  <a:txBody>
                    <a:bodyPr/>
                    <a:lstStyle/>
                    <a:p>
                      <a:r>
                        <a:t>5</a:t>
                      </a:r>
                    </a:p>
                  </a:txBody>
                  <a:tcPr/>
                </a:tc>
                <a:tc>
                  <a:txBody>
                    <a:bodyPr/>
                    <a:lstStyle/>
                    <a:p>
                      <a:r>
                        <a:t>86</a:t>
                      </a:r>
                    </a:p>
                  </a:txBody>
                  <a:tcPr/>
                </a:tc>
                <a:extLst>
                  <a:ext uri="{0D108BD9-81ED-4DB2-BD59-A6C34878D82A}">
                    <a16:rowId xmlns:a16="http://schemas.microsoft.com/office/drawing/2014/main" val="10014"/>
                  </a:ext>
                </a:extLst>
              </a:tr>
              <a:tr h="216568">
                <a:tc>
                  <a:txBody>
                    <a:bodyPr/>
                    <a:lstStyle/>
                    <a:p>
                      <a:r>
                        <a:t>partner_risk</a:t>
                      </a:r>
                    </a:p>
                  </a:txBody>
                  <a:tcPr/>
                </a:tc>
                <a:tc>
                  <a:txBody>
                    <a:bodyPr/>
                    <a:lstStyle/>
                    <a:p>
                      <a:r>
                        <a:t>区域合作伙伴的风险等级，越高表示还款问题的风险越低</a:t>
                      </a:r>
                    </a:p>
                  </a:txBody>
                  <a:tcPr/>
                </a:tc>
                <a:tc>
                  <a:txBody>
                    <a:bodyPr/>
                    <a:lstStyle/>
                    <a:p>
                      <a:r>
                        <a:t>3.34</a:t>
                      </a:r>
                    </a:p>
                  </a:txBody>
                  <a:tcPr/>
                </a:tc>
                <a:tc>
                  <a:txBody>
                    <a:bodyPr/>
                    <a:lstStyle/>
                    <a:p>
                      <a:r>
                        <a:t>0.97</a:t>
                      </a:r>
                    </a:p>
                  </a:txBody>
                  <a:tcPr/>
                </a:tc>
                <a:tc>
                  <a:txBody>
                    <a:bodyPr/>
                    <a:lstStyle/>
                    <a:p>
                      <a:r>
                        <a:t>0.50</a:t>
                      </a:r>
                    </a:p>
                  </a:txBody>
                  <a:tcPr/>
                </a:tc>
                <a:tc>
                  <a:txBody>
                    <a:bodyPr/>
                    <a:lstStyle/>
                    <a:p>
                      <a:r>
                        <a:t>4.50</a:t>
                      </a:r>
                    </a:p>
                  </a:txBody>
                  <a:tcPr/>
                </a:tc>
                <a:extLst>
                  <a:ext uri="{0D108BD9-81ED-4DB2-BD59-A6C34878D82A}">
                    <a16:rowId xmlns:a16="http://schemas.microsoft.com/office/drawing/2014/main" val="10015"/>
                  </a:ext>
                </a:extLst>
              </a:tr>
              <a:tr h="216568">
                <a:tc>
                  <a:txBody>
                    <a:bodyPr/>
                    <a:lstStyle/>
                    <a:p>
                      <a:r>
                        <a:t>repayment_schedule</a:t>
                      </a:r>
                    </a:p>
                  </a:txBody>
                  <a:tcPr/>
                </a:tc>
                <a:tc>
                  <a:txBody>
                    <a:bodyPr/>
                    <a:lstStyle/>
                    <a:p>
                      <a:r>
                        <a:t>偿还贷款方式，分期偿还=1，到期偿还=0</a:t>
                      </a:r>
                    </a:p>
                  </a:txBody>
                  <a:tcPr/>
                </a:tc>
                <a:tc>
                  <a:txBody>
                    <a:bodyPr/>
                    <a:lstStyle/>
                    <a:p>
                      <a:r>
                        <a:t>0.96</a:t>
                      </a:r>
                    </a:p>
                  </a:txBody>
                  <a:tcPr/>
                </a:tc>
                <a:tc>
                  <a:txBody>
                    <a:bodyPr/>
                    <a:lstStyle/>
                    <a:p>
                      <a:r>
                        <a:t>0.21</a:t>
                      </a:r>
                    </a:p>
                  </a:txBody>
                  <a:tcPr/>
                </a:tc>
                <a:tc>
                  <a:txBody>
                    <a:bodyPr/>
                    <a:lstStyle/>
                    <a:p>
                      <a:r>
                        <a:t>0</a:t>
                      </a:r>
                    </a:p>
                  </a:txBody>
                  <a:tcPr/>
                </a:tc>
                <a:tc>
                  <a:txBody>
                    <a:bodyPr/>
                    <a:lstStyle/>
                    <a:p>
                      <a:r>
                        <a:t>1</a:t>
                      </a:r>
                    </a:p>
                  </a:txBody>
                  <a:tcPr/>
                </a:tc>
                <a:extLst>
                  <a:ext uri="{0D108BD9-81ED-4DB2-BD59-A6C34878D82A}">
                    <a16:rowId xmlns:a16="http://schemas.microsoft.com/office/drawing/2014/main" val="10016"/>
                  </a:ext>
                </a:extLst>
              </a:tr>
              <a:tr h="216568">
                <a:tc>
                  <a:txBody>
                    <a:bodyPr/>
                    <a:lstStyle/>
                    <a:p>
                      <a:r>
                        <a:t>story_word_count</a:t>
                      </a:r>
                    </a:p>
                  </a:txBody>
                  <a:tcPr/>
                </a:tc>
                <a:tc>
                  <a:txBody>
                    <a:bodyPr/>
                    <a:lstStyle/>
                    <a:p>
                      <a:r>
                        <a:t>文本词数</a:t>
                      </a:r>
                    </a:p>
                  </a:txBody>
                  <a:tcPr/>
                </a:tc>
                <a:tc>
                  <a:txBody>
                    <a:bodyPr/>
                    <a:lstStyle/>
                    <a:p>
                      <a:r>
                        <a:t>112.1</a:t>
                      </a:r>
                    </a:p>
                  </a:txBody>
                  <a:tcPr/>
                </a:tc>
                <a:tc>
                  <a:txBody>
                    <a:bodyPr/>
                    <a:lstStyle/>
                    <a:p>
                      <a:r>
                        <a:t>37.72</a:t>
                      </a:r>
                    </a:p>
                  </a:txBody>
                  <a:tcPr/>
                </a:tc>
                <a:tc>
                  <a:txBody>
                    <a:bodyPr/>
                    <a:lstStyle/>
                    <a:p>
                      <a:r>
                        <a:t>27</a:t>
                      </a:r>
                    </a:p>
                  </a:txBody>
                  <a:tcPr/>
                </a:tc>
                <a:tc>
                  <a:txBody>
                    <a:bodyPr/>
                    <a:lstStyle/>
                    <a:p>
                      <a:r>
                        <a:t>254</a:t>
                      </a:r>
                    </a:p>
                  </a:txBody>
                  <a:tcPr/>
                </a:tc>
                <a:extLst>
                  <a:ext uri="{0D108BD9-81ED-4DB2-BD59-A6C34878D82A}">
                    <a16:rowId xmlns:a16="http://schemas.microsoft.com/office/drawing/2014/main" val="10017"/>
                  </a:ext>
                </a:extLst>
              </a:tr>
              <a:tr h="216576">
                <a:tc>
                  <a:txBody>
                    <a:bodyPr/>
                    <a:lstStyle/>
                    <a:p>
                      <a:r>
                        <a:t>picture_quality</a:t>
                      </a:r>
                    </a:p>
                  </a:txBody>
                  <a:tcPr/>
                </a:tc>
                <a:tc>
                  <a:txBody>
                    <a:bodyPr/>
                    <a:lstStyle/>
                    <a:p>
                      <a:r>
                        <a:t>虚拟变量，图片清晰度，高质量=1，否则=0</a:t>
                      </a:r>
                    </a:p>
                  </a:txBody>
                  <a:tcPr/>
                </a:tc>
                <a:tc>
                  <a:txBody>
                    <a:bodyPr/>
                    <a:lstStyle/>
                    <a:p>
                      <a:r>
                        <a:t>0.48</a:t>
                      </a:r>
                    </a:p>
                  </a:txBody>
                  <a:tcPr/>
                </a:tc>
                <a:tc>
                  <a:txBody>
                    <a:bodyPr/>
                    <a:lstStyle/>
                    <a:p>
                      <a:r>
                        <a:t>0.50</a:t>
                      </a:r>
                    </a:p>
                  </a:txBody>
                  <a:tcPr/>
                </a:tc>
                <a:tc>
                  <a:txBody>
                    <a:bodyPr/>
                    <a:lstStyle/>
                    <a:p>
                      <a:r>
                        <a:t>0</a:t>
                      </a:r>
                    </a:p>
                  </a:txBody>
                  <a:tcPr/>
                </a:tc>
                <a:tc>
                  <a:txBody>
                    <a:bodyPr/>
                    <a:lstStyle/>
                    <a:p>
                      <a:r>
                        <a:t>1</a:t>
                      </a:r>
                    </a:p>
                  </a:txBody>
                  <a:tcPr/>
                </a:tc>
                <a:extLst>
                  <a:ext uri="{0D108BD9-81ED-4DB2-BD59-A6C34878D82A}">
                    <a16:rowId xmlns:a16="http://schemas.microsoft.com/office/drawing/2014/main" val="1001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9418320"/>
        </p:xfrm>
        <a:graphic>
          <a:graphicData uri="http://schemas.openxmlformats.org/drawingml/2006/table">
            <a:tbl>
              <a:tblPr firstRow="1" bandRow="1">
                <a:tableStyleId>{5C22544A-7EE6-4342-B048-85BDC9FD1C3A}</a:tableStyleId>
              </a:tblPr>
              <a:tblGrid>
                <a:gridCol w="783771">
                  <a:extLst>
                    <a:ext uri="{9D8B030D-6E8A-4147-A177-3AD203B41FA5}">
                      <a16:colId xmlns:a16="http://schemas.microsoft.com/office/drawing/2014/main" val="20000"/>
                    </a:ext>
                  </a:extLst>
                </a:gridCol>
                <a:gridCol w="783771">
                  <a:extLst>
                    <a:ext uri="{9D8B030D-6E8A-4147-A177-3AD203B41FA5}">
                      <a16:colId xmlns:a16="http://schemas.microsoft.com/office/drawing/2014/main" val="20001"/>
                    </a:ext>
                  </a:extLst>
                </a:gridCol>
                <a:gridCol w="783771">
                  <a:extLst>
                    <a:ext uri="{9D8B030D-6E8A-4147-A177-3AD203B41FA5}">
                      <a16:colId xmlns:a16="http://schemas.microsoft.com/office/drawing/2014/main" val="20002"/>
                    </a:ext>
                  </a:extLst>
                </a:gridCol>
                <a:gridCol w="783771">
                  <a:extLst>
                    <a:ext uri="{9D8B030D-6E8A-4147-A177-3AD203B41FA5}">
                      <a16:colId xmlns:a16="http://schemas.microsoft.com/office/drawing/2014/main" val="20003"/>
                    </a:ext>
                  </a:extLst>
                </a:gridCol>
                <a:gridCol w="783771">
                  <a:extLst>
                    <a:ext uri="{9D8B030D-6E8A-4147-A177-3AD203B41FA5}">
                      <a16:colId xmlns:a16="http://schemas.microsoft.com/office/drawing/2014/main" val="20004"/>
                    </a:ext>
                  </a:extLst>
                </a:gridCol>
                <a:gridCol w="783771">
                  <a:extLst>
                    <a:ext uri="{9D8B030D-6E8A-4147-A177-3AD203B41FA5}">
                      <a16:colId xmlns:a16="http://schemas.microsoft.com/office/drawing/2014/main" val="20005"/>
                    </a:ext>
                  </a:extLst>
                </a:gridCol>
                <a:gridCol w="783774">
                  <a:extLst>
                    <a:ext uri="{9D8B030D-6E8A-4147-A177-3AD203B41FA5}">
                      <a16:colId xmlns:a16="http://schemas.microsoft.com/office/drawing/2014/main" val="20006"/>
                    </a:ext>
                  </a:extLst>
                </a:gridCol>
              </a:tblGrid>
              <a:tr h="187036">
                <a:tc>
                  <a:txBody>
                    <a:bodyPr/>
                    <a:lstStyle/>
                    <a:p>
                      <a:r>
                        <a:t>变量</a:t>
                      </a:r>
                    </a:p>
                  </a:txBody>
                  <a:tcPr/>
                </a:tc>
                <a:tc>
                  <a:txBody>
                    <a:bodyPr/>
                    <a:lstStyle/>
                    <a:p>
                      <a:r>
                        <a:t>取值</a:t>
                      </a:r>
                    </a:p>
                  </a:txBody>
                  <a:tcPr/>
                </a:tc>
                <a:tc>
                  <a:txBody>
                    <a:bodyPr/>
                    <a:lstStyle/>
                    <a:p>
                      <a:r>
                        <a:t>频数</a:t>
                      </a:r>
                    </a:p>
                  </a:txBody>
                  <a:tcPr/>
                </a:tc>
                <a:tc>
                  <a:txBody>
                    <a:bodyPr/>
                    <a:lstStyle/>
                    <a:p>
                      <a:r>
                        <a:t>百分比(%)</a:t>
                      </a:r>
                    </a:p>
                  </a:txBody>
                  <a:tcPr/>
                </a:tc>
                <a:tc>
                  <a:txBody>
                    <a:bodyPr/>
                    <a:lstStyle/>
                    <a:p>
                      <a:r>
                        <a:t>成功数</a:t>
                      </a:r>
                    </a:p>
                  </a:txBody>
                  <a:tcPr/>
                </a:tc>
                <a:tc>
                  <a:txBody>
                    <a:bodyPr/>
                    <a:lstStyle/>
                    <a:p>
                      <a:r>
                        <a:t>成功率(%)</a:t>
                      </a:r>
                    </a:p>
                  </a:txBody>
                  <a:tcPr/>
                </a:tc>
                <a:tc>
                  <a:txBody>
                    <a:bodyPr/>
                    <a:lstStyle/>
                    <a:p>
                      <a:r>
                        <a:t>平均天数</a:t>
                      </a:r>
                    </a:p>
                  </a:txBody>
                  <a:tcPr/>
                </a:tc>
                <a:extLst>
                  <a:ext uri="{0D108BD9-81ED-4DB2-BD59-A6C34878D82A}">
                    <a16:rowId xmlns:a16="http://schemas.microsoft.com/office/drawing/2014/main" val="10000"/>
                  </a:ext>
                </a:extLst>
              </a:tr>
              <a:tr h="187036">
                <a:tc>
                  <a:txBody>
                    <a:bodyPr/>
                    <a:lstStyle/>
                    <a:p>
                      <a:r>
                        <a:t>continent</a:t>
                      </a:r>
                    </a:p>
                  </a:txBody>
                  <a:tcPr/>
                </a:tc>
                <a:tc>
                  <a:txBody>
                    <a:bodyPr/>
                    <a:lstStyle/>
                    <a:p>
                      <a:r>
                        <a:t>亚洲</a:t>
                      </a:r>
                    </a:p>
                  </a:txBody>
                  <a:tcPr/>
                </a:tc>
                <a:tc>
                  <a:txBody>
                    <a:bodyPr/>
                    <a:lstStyle/>
                    <a:p>
                      <a:r>
                        <a:t>3,881</a:t>
                      </a:r>
                    </a:p>
                  </a:txBody>
                  <a:tcPr/>
                </a:tc>
                <a:tc>
                  <a:txBody>
                    <a:bodyPr/>
                    <a:lstStyle/>
                    <a:p>
                      <a:r>
                        <a:t>44.7</a:t>
                      </a:r>
                    </a:p>
                  </a:txBody>
                  <a:tcPr/>
                </a:tc>
                <a:tc>
                  <a:txBody>
                    <a:bodyPr/>
                    <a:lstStyle/>
                    <a:p>
                      <a:r>
                        <a:t>3,626</a:t>
                      </a:r>
                    </a:p>
                  </a:txBody>
                  <a:tcPr/>
                </a:tc>
                <a:tc>
                  <a:txBody>
                    <a:bodyPr/>
                    <a:lstStyle/>
                    <a:p>
                      <a:r>
                        <a:t>93.4</a:t>
                      </a:r>
                    </a:p>
                  </a:txBody>
                  <a:tcPr/>
                </a:tc>
                <a:tc>
                  <a:txBody>
                    <a:bodyPr/>
                    <a:lstStyle/>
                    <a:p>
                      <a:r>
                        <a:t>7.2</a:t>
                      </a:r>
                    </a:p>
                  </a:txBody>
                  <a:tcPr/>
                </a:tc>
                <a:extLst>
                  <a:ext uri="{0D108BD9-81ED-4DB2-BD59-A6C34878D82A}">
                    <a16:rowId xmlns:a16="http://schemas.microsoft.com/office/drawing/2014/main" val="10001"/>
                  </a:ext>
                </a:extLst>
              </a:tr>
              <a:tr h="187036">
                <a:tc>
                  <a:txBody>
                    <a:bodyPr/>
                    <a:lstStyle/>
                    <a:p>
                      <a:endParaRPr/>
                    </a:p>
                  </a:txBody>
                  <a:tcPr/>
                </a:tc>
                <a:tc>
                  <a:txBody>
                    <a:bodyPr/>
                    <a:lstStyle/>
                    <a:p>
                      <a:r>
                        <a:t>非洲</a:t>
                      </a:r>
                    </a:p>
                  </a:txBody>
                  <a:tcPr/>
                </a:tc>
                <a:tc>
                  <a:txBody>
                    <a:bodyPr/>
                    <a:lstStyle/>
                    <a:p>
                      <a:r>
                        <a:t>2,434</a:t>
                      </a:r>
                    </a:p>
                  </a:txBody>
                  <a:tcPr/>
                </a:tc>
                <a:tc>
                  <a:txBody>
                    <a:bodyPr/>
                    <a:lstStyle/>
                    <a:p>
                      <a:r>
                        <a:t>28.0</a:t>
                      </a:r>
                    </a:p>
                  </a:txBody>
                  <a:tcPr/>
                </a:tc>
                <a:tc>
                  <a:txBody>
                    <a:bodyPr/>
                    <a:lstStyle/>
                    <a:p>
                      <a:r>
                        <a:t>2,111</a:t>
                      </a:r>
                    </a:p>
                  </a:txBody>
                  <a:tcPr/>
                </a:tc>
                <a:tc>
                  <a:txBody>
                    <a:bodyPr/>
                    <a:lstStyle/>
                    <a:p>
                      <a:r>
                        <a:t>86.7</a:t>
                      </a:r>
                    </a:p>
                  </a:txBody>
                  <a:tcPr/>
                </a:tc>
                <a:tc>
                  <a:txBody>
                    <a:bodyPr/>
                    <a:lstStyle/>
                    <a:p>
                      <a:r>
                        <a:t>8.7</a:t>
                      </a:r>
                    </a:p>
                  </a:txBody>
                  <a:tcPr/>
                </a:tc>
                <a:extLst>
                  <a:ext uri="{0D108BD9-81ED-4DB2-BD59-A6C34878D82A}">
                    <a16:rowId xmlns:a16="http://schemas.microsoft.com/office/drawing/2014/main" val="10002"/>
                  </a:ext>
                </a:extLst>
              </a:tr>
              <a:tr h="187036">
                <a:tc>
                  <a:txBody>
                    <a:bodyPr/>
                    <a:lstStyle/>
                    <a:p>
                      <a:endParaRPr/>
                    </a:p>
                  </a:txBody>
                  <a:tcPr/>
                </a:tc>
                <a:tc>
                  <a:txBody>
                    <a:bodyPr/>
                    <a:lstStyle/>
                    <a:p>
                      <a:r>
                        <a:t>拉丁美洲</a:t>
                      </a:r>
                    </a:p>
                  </a:txBody>
                  <a:tcPr/>
                </a:tc>
                <a:tc>
                  <a:txBody>
                    <a:bodyPr/>
                    <a:lstStyle/>
                    <a:p>
                      <a:r>
                        <a:t>2,021</a:t>
                      </a:r>
                    </a:p>
                  </a:txBody>
                  <a:tcPr/>
                </a:tc>
                <a:tc>
                  <a:txBody>
                    <a:bodyPr/>
                    <a:lstStyle/>
                    <a:p>
                      <a:r>
                        <a:t>23.2</a:t>
                      </a:r>
                    </a:p>
                  </a:txBody>
                  <a:tcPr/>
                </a:tc>
                <a:tc>
                  <a:txBody>
                    <a:bodyPr/>
                    <a:lstStyle/>
                    <a:p>
                      <a:r>
                        <a:t>1,615</a:t>
                      </a:r>
                    </a:p>
                  </a:txBody>
                  <a:tcPr/>
                </a:tc>
                <a:tc>
                  <a:txBody>
                    <a:bodyPr/>
                    <a:lstStyle/>
                    <a:p>
                      <a:r>
                        <a:t>79.9</a:t>
                      </a:r>
                    </a:p>
                  </a:txBody>
                  <a:tcPr/>
                </a:tc>
                <a:tc>
                  <a:txBody>
                    <a:bodyPr/>
                    <a:lstStyle/>
                    <a:p>
                      <a:r>
                        <a:t>9.6</a:t>
                      </a:r>
                    </a:p>
                  </a:txBody>
                  <a:tcPr/>
                </a:tc>
                <a:extLst>
                  <a:ext uri="{0D108BD9-81ED-4DB2-BD59-A6C34878D82A}">
                    <a16:rowId xmlns:a16="http://schemas.microsoft.com/office/drawing/2014/main" val="10003"/>
                  </a:ext>
                </a:extLst>
              </a:tr>
              <a:tr h="187036">
                <a:tc>
                  <a:txBody>
                    <a:bodyPr/>
                    <a:lstStyle/>
                    <a:p>
                      <a:endParaRPr/>
                    </a:p>
                  </a:txBody>
                  <a:tcPr/>
                </a:tc>
                <a:tc>
                  <a:txBody>
                    <a:bodyPr/>
                    <a:lstStyle/>
                    <a:p>
                      <a:r>
                        <a:t>大洋洲</a:t>
                      </a:r>
                    </a:p>
                  </a:txBody>
                  <a:tcPr/>
                </a:tc>
                <a:tc>
                  <a:txBody>
                    <a:bodyPr/>
                    <a:lstStyle/>
                    <a:p>
                      <a:r>
                        <a:t>317</a:t>
                      </a:r>
                    </a:p>
                  </a:txBody>
                  <a:tcPr/>
                </a:tc>
                <a:tc>
                  <a:txBody>
                    <a:bodyPr/>
                    <a:lstStyle/>
                    <a:p>
                      <a:r>
                        <a:t>3.6</a:t>
                      </a:r>
                    </a:p>
                  </a:txBody>
                  <a:tcPr/>
                </a:tc>
                <a:tc>
                  <a:txBody>
                    <a:bodyPr/>
                    <a:lstStyle/>
                    <a:p>
                      <a:r>
                        <a:t>301</a:t>
                      </a:r>
                    </a:p>
                  </a:txBody>
                  <a:tcPr/>
                </a:tc>
                <a:tc>
                  <a:txBody>
                    <a:bodyPr/>
                    <a:lstStyle/>
                    <a:p>
                      <a:r>
                        <a:t>95.0</a:t>
                      </a:r>
                    </a:p>
                  </a:txBody>
                  <a:tcPr/>
                </a:tc>
                <a:tc>
                  <a:txBody>
                    <a:bodyPr/>
                    <a:lstStyle/>
                    <a:p>
                      <a:r>
                        <a:t>11.8</a:t>
                      </a:r>
                    </a:p>
                  </a:txBody>
                  <a:tcPr/>
                </a:tc>
                <a:extLst>
                  <a:ext uri="{0D108BD9-81ED-4DB2-BD59-A6C34878D82A}">
                    <a16:rowId xmlns:a16="http://schemas.microsoft.com/office/drawing/2014/main" val="10004"/>
                  </a:ext>
                </a:extLst>
              </a:tr>
              <a:tr h="187036">
                <a:tc>
                  <a:txBody>
                    <a:bodyPr/>
                    <a:lstStyle/>
                    <a:p>
                      <a:endParaRPr/>
                    </a:p>
                  </a:txBody>
                  <a:tcPr/>
                </a:tc>
                <a:tc>
                  <a:txBody>
                    <a:bodyPr/>
                    <a:lstStyle/>
                    <a:p>
                      <a:r>
                        <a:t>欧洲</a:t>
                      </a:r>
                    </a:p>
                  </a:txBody>
                  <a:tcPr/>
                </a:tc>
                <a:tc>
                  <a:txBody>
                    <a:bodyPr/>
                    <a:lstStyle/>
                    <a:p>
                      <a:r>
                        <a:t>40</a:t>
                      </a:r>
                    </a:p>
                  </a:txBody>
                  <a:tcPr/>
                </a:tc>
                <a:tc>
                  <a:txBody>
                    <a:bodyPr/>
                    <a:lstStyle/>
                    <a:p>
                      <a:r>
                        <a:t>0.5</a:t>
                      </a:r>
                    </a:p>
                  </a:txBody>
                  <a:tcPr/>
                </a:tc>
                <a:tc>
                  <a:txBody>
                    <a:bodyPr/>
                    <a:lstStyle/>
                    <a:p>
                      <a:r>
                        <a:t>30</a:t>
                      </a:r>
                    </a:p>
                  </a:txBody>
                  <a:tcPr/>
                </a:tc>
                <a:tc>
                  <a:txBody>
                    <a:bodyPr/>
                    <a:lstStyle/>
                    <a:p>
                      <a:r>
                        <a:t>75.0</a:t>
                      </a:r>
                    </a:p>
                  </a:txBody>
                  <a:tcPr/>
                </a:tc>
                <a:tc>
                  <a:txBody>
                    <a:bodyPr/>
                    <a:lstStyle/>
                    <a:p>
                      <a:r>
                        <a:t>9.6</a:t>
                      </a:r>
                    </a:p>
                  </a:txBody>
                  <a:tcPr/>
                </a:tc>
                <a:extLst>
                  <a:ext uri="{0D108BD9-81ED-4DB2-BD59-A6C34878D82A}">
                    <a16:rowId xmlns:a16="http://schemas.microsoft.com/office/drawing/2014/main" val="10005"/>
                  </a:ext>
                </a:extLst>
              </a:tr>
              <a:tr h="187036">
                <a:tc>
                  <a:txBody>
                    <a:bodyPr/>
                    <a:lstStyle/>
                    <a:p>
                      <a:r>
                        <a:t>sector</a:t>
                      </a:r>
                    </a:p>
                  </a:txBody>
                  <a:tcPr/>
                </a:tc>
                <a:tc>
                  <a:txBody>
                    <a:bodyPr/>
                    <a:lstStyle/>
                    <a:p>
                      <a:r>
                        <a:t>农业</a:t>
                      </a:r>
                    </a:p>
                  </a:txBody>
                  <a:tcPr/>
                </a:tc>
                <a:tc>
                  <a:txBody>
                    <a:bodyPr/>
                    <a:lstStyle/>
                    <a:p>
                      <a:r>
                        <a:t>2,336</a:t>
                      </a:r>
                    </a:p>
                  </a:txBody>
                  <a:tcPr/>
                </a:tc>
                <a:tc>
                  <a:txBody>
                    <a:bodyPr/>
                    <a:lstStyle/>
                    <a:p>
                      <a:r>
                        <a:t>26.9</a:t>
                      </a:r>
                    </a:p>
                  </a:txBody>
                  <a:tcPr/>
                </a:tc>
                <a:tc>
                  <a:txBody>
                    <a:bodyPr/>
                    <a:lstStyle/>
                    <a:p>
                      <a:r>
                        <a:t>2,024</a:t>
                      </a:r>
                    </a:p>
                  </a:txBody>
                  <a:tcPr/>
                </a:tc>
                <a:tc>
                  <a:txBody>
                    <a:bodyPr/>
                    <a:lstStyle/>
                    <a:p>
                      <a:r>
                        <a:t>86.6</a:t>
                      </a:r>
                    </a:p>
                  </a:txBody>
                  <a:tcPr/>
                </a:tc>
                <a:tc>
                  <a:txBody>
                    <a:bodyPr/>
                    <a:lstStyle/>
                    <a:p>
                      <a:r>
                        <a:t>9.6 </a:t>
                      </a:r>
                    </a:p>
                  </a:txBody>
                  <a:tcPr/>
                </a:tc>
                <a:extLst>
                  <a:ext uri="{0D108BD9-81ED-4DB2-BD59-A6C34878D82A}">
                    <a16:rowId xmlns:a16="http://schemas.microsoft.com/office/drawing/2014/main" val="10006"/>
                  </a:ext>
                </a:extLst>
              </a:tr>
              <a:tr h="187036">
                <a:tc>
                  <a:txBody>
                    <a:bodyPr/>
                    <a:lstStyle/>
                    <a:p>
                      <a:endParaRPr/>
                    </a:p>
                  </a:txBody>
                  <a:tcPr/>
                </a:tc>
                <a:tc>
                  <a:txBody>
                    <a:bodyPr/>
                    <a:lstStyle/>
                    <a:p>
                      <a:r>
                        <a:t>艺术</a:t>
                      </a:r>
                    </a:p>
                  </a:txBody>
                  <a:tcPr/>
                </a:tc>
                <a:tc>
                  <a:txBody>
                    <a:bodyPr/>
                    <a:lstStyle/>
                    <a:p>
                      <a:r>
                        <a:t>173</a:t>
                      </a:r>
                    </a:p>
                  </a:txBody>
                  <a:tcPr/>
                </a:tc>
                <a:tc>
                  <a:txBody>
                    <a:bodyPr/>
                    <a:lstStyle/>
                    <a:p>
                      <a:r>
                        <a:t>2.0</a:t>
                      </a:r>
                    </a:p>
                  </a:txBody>
                  <a:tcPr/>
                </a:tc>
                <a:tc>
                  <a:txBody>
                    <a:bodyPr/>
                    <a:lstStyle/>
                    <a:p>
                      <a:r>
                        <a:t>173</a:t>
                      </a:r>
                    </a:p>
                  </a:txBody>
                  <a:tcPr/>
                </a:tc>
                <a:tc>
                  <a:txBody>
                    <a:bodyPr/>
                    <a:lstStyle/>
                    <a:p>
                      <a:r>
                        <a:t>100.0</a:t>
                      </a:r>
                    </a:p>
                  </a:txBody>
                  <a:tcPr/>
                </a:tc>
                <a:tc>
                  <a:txBody>
                    <a:bodyPr/>
                    <a:lstStyle/>
                    <a:p>
                      <a:r>
                        <a:t>3.3 </a:t>
                      </a:r>
                    </a:p>
                  </a:txBody>
                  <a:tcPr/>
                </a:tc>
                <a:extLst>
                  <a:ext uri="{0D108BD9-81ED-4DB2-BD59-A6C34878D82A}">
                    <a16:rowId xmlns:a16="http://schemas.microsoft.com/office/drawing/2014/main" val="10007"/>
                  </a:ext>
                </a:extLst>
              </a:tr>
              <a:tr h="187036">
                <a:tc>
                  <a:txBody>
                    <a:bodyPr/>
                    <a:lstStyle/>
                    <a:p>
                      <a:endParaRPr/>
                    </a:p>
                  </a:txBody>
                  <a:tcPr/>
                </a:tc>
                <a:tc>
                  <a:txBody>
                    <a:bodyPr/>
                    <a:lstStyle/>
                    <a:p>
                      <a:r>
                        <a:t>服装</a:t>
                      </a:r>
                    </a:p>
                  </a:txBody>
                  <a:tcPr/>
                </a:tc>
                <a:tc>
                  <a:txBody>
                    <a:bodyPr/>
                    <a:lstStyle/>
                    <a:p>
                      <a:r>
                        <a:t>425</a:t>
                      </a:r>
                    </a:p>
                  </a:txBody>
                  <a:tcPr/>
                </a:tc>
                <a:tc>
                  <a:txBody>
                    <a:bodyPr/>
                    <a:lstStyle/>
                    <a:p>
                      <a:r>
                        <a:t>4.9</a:t>
                      </a:r>
                    </a:p>
                  </a:txBody>
                  <a:tcPr/>
                </a:tc>
                <a:tc>
                  <a:txBody>
                    <a:bodyPr/>
                    <a:lstStyle/>
                    <a:p>
                      <a:r>
                        <a:t>380</a:t>
                      </a:r>
                    </a:p>
                  </a:txBody>
                  <a:tcPr/>
                </a:tc>
                <a:tc>
                  <a:txBody>
                    <a:bodyPr/>
                    <a:lstStyle/>
                    <a:p>
                      <a:r>
                        <a:t>89.4</a:t>
                      </a:r>
                    </a:p>
                  </a:txBody>
                  <a:tcPr/>
                </a:tc>
                <a:tc>
                  <a:txBody>
                    <a:bodyPr/>
                    <a:lstStyle/>
                    <a:p>
                      <a:r>
                        <a:t>9.6 </a:t>
                      </a:r>
                    </a:p>
                  </a:txBody>
                  <a:tcPr/>
                </a:tc>
                <a:extLst>
                  <a:ext uri="{0D108BD9-81ED-4DB2-BD59-A6C34878D82A}">
                    <a16:rowId xmlns:a16="http://schemas.microsoft.com/office/drawing/2014/main" val="10008"/>
                  </a:ext>
                </a:extLst>
              </a:tr>
              <a:tr h="187036">
                <a:tc>
                  <a:txBody>
                    <a:bodyPr/>
                    <a:lstStyle/>
                    <a:p>
                      <a:endParaRPr/>
                    </a:p>
                  </a:txBody>
                  <a:tcPr/>
                </a:tc>
                <a:tc>
                  <a:txBody>
                    <a:bodyPr/>
                    <a:lstStyle/>
                    <a:p>
                      <a:r>
                        <a:t>建筑</a:t>
                      </a:r>
                    </a:p>
                  </a:txBody>
                  <a:tcPr/>
                </a:tc>
                <a:tc>
                  <a:txBody>
                    <a:bodyPr/>
                    <a:lstStyle/>
                    <a:p>
                      <a:r>
                        <a:t>70</a:t>
                      </a:r>
                    </a:p>
                  </a:txBody>
                  <a:tcPr/>
                </a:tc>
                <a:tc>
                  <a:txBody>
                    <a:bodyPr/>
                    <a:lstStyle/>
                    <a:p>
                      <a:r>
                        <a:t>0.8</a:t>
                      </a:r>
                    </a:p>
                  </a:txBody>
                  <a:tcPr/>
                </a:tc>
                <a:tc>
                  <a:txBody>
                    <a:bodyPr/>
                    <a:lstStyle/>
                    <a:p>
                      <a:r>
                        <a:t>54</a:t>
                      </a:r>
                    </a:p>
                  </a:txBody>
                  <a:tcPr/>
                </a:tc>
                <a:tc>
                  <a:txBody>
                    <a:bodyPr/>
                    <a:lstStyle/>
                    <a:p>
                      <a:r>
                        <a:t>77.1</a:t>
                      </a:r>
                    </a:p>
                  </a:txBody>
                  <a:tcPr/>
                </a:tc>
                <a:tc>
                  <a:txBody>
                    <a:bodyPr/>
                    <a:lstStyle/>
                    <a:p>
                      <a:r>
                        <a:t>9.9 </a:t>
                      </a:r>
                    </a:p>
                  </a:txBody>
                  <a:tcPr/>
                </a:tc>
                <a:extLst>
                  <a:ext uri="{0D108BD9-81ED-4DB2-BD59-A6C34878D82A}">
                    <a16:rowId xmlns:a16="http://schemas.microsoft.com/office/drawing/2014/main" val="10009"/>
                  </a:ext>
                </a:extLst>
              </a:tr>
              <a:tr h="187036">
                <a:tc>
                  <a:txBody>
                    <a:bodyPr/>
                    <a:lstStyle/>
                    <a:p>
                      <a:endParaRPr/>
                    </a:p>
                  </a:txBody>
                  <a:tcPr/>
                </a:tc>
                <a:tc>
                  <a:txBody>
                    <a:bodyPr/>
                    <a:lstStyle/>
                    <a:p>
                      <a:r>
                        <a:t>教育</a:t>
                      </a:r>
                    </a:p>
                  </a:txBody>
                  <a:tcPr/>
                </a:tc>
                <a:tc>
                  <a:txBody>
                    <a:bodyPr/>
                    <a:lstStyle/>
                    <a:p>
                      <a:r>
                        <a:t>464</a:t>
                      </a:r>
                    </a:p>
                  </a:txBody>
                  <a:tcPr/>
                </a:tc>
                <a:tc>
                  <a:txBody>
                    <a:bodyPr/>
                    <a:lstStyle/>
                    <a:p>
                      <a:r>
                        <a:t>5.3</a:t>
                      </a:r>
                    </a:p>
                  </a:txBody>
                  <a:tcPr/>
                </a:tc>
                <a:tc>
                  <a:txBody>
                    <a:bodyPr/>
                    <a:lstStyle/>
                    <a:p>
                      <a:r>
                        <a:t>464</a:t>
                      </a:r>
                    </a:p>
                  </a:txBody>
                  <a:tcPr/>
                </a:tc>
                <a:tc>
                  <a:txBody>
                    <a:bodyPr/>
                    <a:lstStyle/>
                    <a:p>
                      <a:r>
                        <a:t>100.0</a:t>
                      </a:r>
                    </a:p>
                  </a:txBody>
                  <a:tcPr/>
                </a:tc>
                <a:tc>
                  <a:txBody>
                    <a:bodyPr/>
                    <a:lstStyle/>
                    <a:p>
                      <a:r>
                        <a:t>4.0 </a:t>
                      </a:r>
                    </a:p>
                  </a:txBody>
                  <a:tcPr/>
                </a:tc>
                <a:extLst>
                  <a:ext uri="{0D108BD9-81ED-4DB2-BD59-A6C34878D82A}">
                    <a16:rowId xmlns:a16="http://schemas.microsoft.com/office/drawing/2014/main" val="10010"/>
                  </a:ext>
                </a:extLst>
              </a:tr>
              <a:tr h="187036">
                <a:tc>
                  <a:txBody>
                    <a:bodyPr/>
                    <a:lstStyle/>
                    <a:p>
                      <a:endParaRPr/>
                    </a:p>
                  </a:txBody>
                  <a:tcPr/>
                </a:tc>
                <a:tc>
                  <a:txBody>
                    <a:bodyPr/>
                    <a:lstStyle/>
                    <a:p>
                      <a:r>
                        <a:t>娱乐</a:t>
                      </a:r>
                    </a:p>
                  </a:txBody>
                  <a:tcPr/>
                </a:tc>
                <a:tc>
                  <a:txBody>
                    <a:bodyPr/>
                    <a:lstStyle/>
                    <a:p>
                      <a:r>
                        <a:t>4</a:t>
                      </a:r>
                    </a:p>
                  </a:txBody>
                  <a:tcPr/>
                </a:tc>
                <a:tc>
                  <a:txBody>
                    <a:bodyPr/>
                    <a:lstStyle/>
                    <a:p>
                      <a:r>
                        <a:t>0.1</a:t>
                      </a:r>
                    </a:p>
                  </a:txBody>
                  <a:tcPr/>
                </a:tc>
                <a:tc>
                  <a:txBody>
                    <a:bodyPr/>
                    <a:lstStyle/>
                    <a:p>
                      <a:r>
                        <a:t>4</a:t>
                      </a:r>
                    </a:p>
                  </a:txBody>
                  <a:tcPr/>
                </a:tc>
                <a:tc>
                  <a:txBody>
                    <a:bodyPr/>
                    <a:lstStyle/>
                    <a:p>
                      <a:r>
                        <a:t>100.0</a:t>
                      </a:r>
                    </a:p>
                  </a:txBody>
                  <a:tcPr/>
                </a:tc>
                <a:tc>
                  <a:txBody>
                    <a:bodyPr/>
                    <a:lstStyle/>
                    <a:p>
                      <a:r>
                        <a:t>7.5 </a:t>
                      </a:r>
                    </a:p>
                  </a:txBody>
                  <a:tcPr/>
                </a:tc>
                <a:extLst>
                  <a:ext uri="{0D108BD9-81ED-4DB2-BD59-A6C34878D82A}">
                    <a16:rowId xmlns:a16="http://schemas.microsoft.com/office/drawing/2014/main" val="10011"/>
                  </a:ext>
                </a:extLst>
              </a:tr>
              <a:tr h="187036">
                <a:tc>
                  <a:txBody>
                    <a:bodyPr/>
                    <a:lstStyle/>
                    <a:p>
                      <a:endParaRPr/>
                    </a:p>
                  </a:txBody>
                  <a:tcPr/>
                </a:tc>
                <a:tc>
                  <a:txBody>
                    <a:bodyPr/>
                    <a:lstStyle/>
                    <a:p>
                      <a:r>
                        <a:t>食物</a:t>
                      </a:r>
                    </a:p>
                  </a:txBody>
                  <a:tcPr/>
                </a:tc>
                <a:tc>
                  <a:txBody>
                    <a:bodyPr/>
                    <a:lstStyle/>
                    <a:p>
                      <a:r>
                        <a:t>1,829</a:t>
                      </a:r>
                    </a:p>
                  </a:txBody>
                  <a:tcPr/>
                </a:tc>
                <a:tc>
                  <a:txBody>
                    <a:bodyPr/>
                    <a:lstStyle/>
                    <a:p>
                      <a:r>
                        <a:t>21.0</a:t>
                      </a:r>
                    </a:p>
                  </a:txBody>
                  <a:tcPr/>
                </a:tc>
                <a:tc>
                  <a:txBody>
                    <a:bodyPr/>
                    <a:lstStyle/>
                    <a:p>
                      <a:r>
                        <a:t>1,632</a:t>
                      </a:r>
                    </a:p>
                  </a:txBody>
                  <a:tcPr/>
                </a:tc>
                <a:tc>
                  <a:txBody>
                    <a:bodyPr/>
                    <a:lstStyle/>
                    <a:p>
                      <a:r>
                        <a:t>89.2</a:t>
                      </a:r>
                    </a:p>
                  </a:txBody>
                  <a:tcPr/>
                </a:tc>
                <a:tc>
                  <a:txBody>
                    <a:bodyPr/>
                    <a:lstStyle/>
                    <a:p>
                      <a:r>
                        <a:t>8.9 </a:t>
                      </a:r>
                    </a:p>
                  </a:txBody>
                  <a:tcPr/>
                </a:tc>
                <a:extLst>
                  <a:ext uri="{0D108BD9-81ED-4DB2-BD59-A6C34878D82A}">
                    <a16:rowId xmlns:a16="http://schemas.microsoft.com/office/drawing/2014/main" val="10012"/>
                  </a:ext>
                </a:extLst>
              </a:tr>
              <a:tr h="187036">
                <a:tc>
                  <a:txBody>
                    <a:bodyPr/>
                    <a:lstStyle/>
                    <a:p>
                      <a:endParaRPr/>
                    </a:p>
                  </a:txBody>
                  <a:tcPr/>
                </a:tc>
                <a:tc>
                  <a:txBody>
                    <a:bodyPr/>
                    <a:lstStyle/>
                    <a:p>
                      <a:r>
                        <a:t>健康</a:t>
                      </a:r>
                    </a:p>
                  </a:txBody>
                  <a:tcPr/>
                </a:tc>
                <a:tc>
                  <a:txBody>
                    <a:bodyPr/>
                    <a:lstStyle/>
                    <a:p>
                      <a:r>
                        <a:t>168</a:t>
                      </a:r>
                    </a:p>
                  </a:txBody>
                  <a:tcPr/>
                </a:tc>
                <a:tc>
                  <a:txBody>
                    <a:bodyPr/>
                    <a:lstStyle/>
                    <a:p>
                      <a:r>
                        <a:t>1.9</a:t>
                      </a:r>
                    </a:p>
                  </a:txBody>
                  <a:tcPr/>
                </a:tc>
                <a:tc>
                  <a:txBody>
                    <a:bodyPr/>
                    <a:lstStyle/>
                    <a:p>
                      <a:r>
                        <a:t>139</a:t>
                      </a:r>
                    </a:p>
                  </a:txBody>
                  <a:tcPr/>
                </a:tc>
                <a:tc>
                  <a:txBody>
                    <a:bodyPr/>
                    <a:lstStyle/>
                    <a:p>
                      <a:r>
                        <a:t>82.7</a:t>
                      </a:r>
                    </a:p>
                  </a:txBody>
                  <a:tcPr/>
                </a:tc>
                <a:tc>
                  <a:txBody>
                    <a:bodyPr/>
                    <a:lstStyle/>
                    <a:p>
                      <a:r>
                        <a:t>11.3 </a:t>
                      </a:r>
                    </a:p>
                  </a:txBody>
                  <a:tcPr/>
                </a:tc>
                <a:extLst>
                  <a:ext uri="{0D108BD9-81ED-4DB2-BD59-A6C34878D82A}">
                    <a16:rowId xmlns:a16="http://schemas.microsoft.com/office/drawing/2014/main" val="10013"/>
                  </a:ext>
                </a:extLst>
              </a:tr>
              <a:tr h="187036">
                <a:tc>
                  <a:txBody>
                    <a:bodyPr/>
                    <a:lstStyle/>
                    <a:p>
                      <a:endParaRPr/>
                    </a:p>
                  </a:txBody>
                  <a:tcPr/>
                </a:tc>
                <a:tc>
                  <a:txBody>
                    <a:bodyPr/>
                    <a:lstStyle/>
                    <a:p>
                      <a:r>
                        <a:t>住宿</a:t>
                      </a:r>
                    </a:p>
                  </a:txBody>
                  <a:tcPr/>
                </a:tc>
                <a:tc>
                  <a:txBody>
                    <a:bodyPr/>
                    <a:lstStyle/>
                    <a:p>
                      <a:r>
                        <a:t>573</a:t>
                      </a:r>
                    </a:p>
                  </a:txBody>
                  <a:tcPr/>
                </a:tc>
                <a:tc>
                  <a:txBody>
                    <a:bodyPr/>
                    <a:lstStyle/>
                    <a:p>
                      <a:r>
                        <a:t>6.6</a:t>
                      </a:r>
                    </a:p>
                  </a:txBody>
                  <a:tcPr/>
                </a:tc>
                <a:tc>
                  <a:txBody>
                    <a:bodyPr/>
                    <a:lstStyle/>
                    <a:p>
                      <a:r>
                        <a:t>532</a:t>
                      </a:r>
                    </a:p>
                  </a:txBody>
                  <a:tcPr/>
                </a:tc>
                <a:tc>
                  <a:txBody>
                    <a:bodyPr/>
                    <a:lstStyle/>
                    <a:p>
                      <a:r>
                        <a:t>92.8</a:t>
                      </a:r>
                    </a:p>
                  </a:txBody>
                  <a:tcPr/>
                </a:tc>
                <a:tc>
                  <a:txBody>
                    <a:bodyPr/>
                    <a:lstStyle/>
                    <a:p>
                      <a:r>
                        <a:t>3.9 </a:t>
                      </a:r>
                    </a:p>
                  </a:txBody>
                  <a:tcPr/>
                </a:tc>
                <a:extLst>
                  <a:ext uri="{0D108BD9-81ED-4DB2-BD59-A6C34878D82A}">
                    <a16:rowId xmlns:a16="http://schemas.microsoft.com/office/drawing/2014/main" val="10014"/>
                  </a:ext>
                </a:extLst>
              </a:tr>
              <a:tr h="187036">
                <a:tc>
                  <a:txBody>
                    <a:bodyPr/>
                    <a:lstStyle/>
                    <a:p>
                      <a:endParaRPr/>
                    </a:p>
                  </a:txBody>
                  <a:tcPr/>
                </a:tc>
                <a:tc>
                  <a:txBody>
                    <a:bodyPr/>
                    <a:lstStyle/>
                    <a:p>
                      <a:r>
                        <a:t>制造</a:t>
                      </a:r>
                    </a:p>
                  </a:txBody>
                  <a:tcPr/>
                </a:tc>
                <a:tc>
                  <a:txBody>
                    <a:bodyPr/>
                    <a:lstStyle/>
                    <a:p>
                      <a:r>
                        <a:t>86</a:t>
                      </a:r>
                    </a:p>
                  </a:txBody>
                  <a:tcPr/>
                </a:tc>
                <a:tc>
                  <a:txBody>
                    <a:bodyPr/>
                    <a:lstStyle/>
                    <a:p>
                      <a:r>
                        <a:t>1.0</a:t>
                      </a:r>
                    </a:p>
                  </a:txBody>
                  <a:tcPr/>
                </a:tc>
                <a:tc>
                  <a:txBody>
                    <a:bodyPr/>
                    <a:lstStyle/>
                    <a:p>
                      <a:r>
                        <a:t>86</a:t>
                      </a:r>
                    </a:p>
                  </a:txBody>
                  <a:tcPr/>
                </a:tc>
                <a:tc>
                  <a:txBody>
                    <a:bodyPr/>
                    <a:lstStyle/>
                    <a:p>
                      <a:r>
                        <a:t>100.0</a:t>
                      </a:r>
                    </a:p>
                  </a:txBody>
                  <a:tcPr/>
                </a:tc>
                <a:tc>
                  <a:txBody>
                    <a:bodyPr/>
                    <a:lstStyle/>
                    <a:p>
                      <a:r>
                        <a:t>6.2 </a:t>
                      </a:r>
                    </a:p>
                  </a:txBody>
                  <a:tcPr/>
                </a:tc>
                <a:extLst>
                  <a:ext uri="{0D108BD9-81ED-4DB2-BD59-A6C34878D82A}">
                    <a16:rowId xmlns:a16="http://schemas.microsoft.com/office/drawing/2014/main" val="10015"/>
                  </a:ext>
                </a:extLst>
              </a:tr>
              <a:tr h="187036">
                <a:tc>
                  <a:txBody>
                    <a:bodyPr/>
                    <a:lstStyle/>
                    <a:p>
                      <a:endParaRPr/>
                    </a:p>
                  </a:txBody>
                  <a:tcPr/>
                </a:tc>
                <a:tc>
                  <a:txBody>
                    <a:bodyPr/>
                    <a:lstStyle/>
                    <a:p>
                      <a:r>
                        <a:t>个人</a:t>
                      </a:r>
                    </a:p>
                  </a:txBody>
                  <a:tcPr/>
                </a:tc>
                <a:tc>
                  <a:txBody>
                    <a:bodyPr/>
                    <a:lstStyle/>
                    <a:p>
                      <a:r>
                        <a:t>168</a:t>
                      </a:r>
                    </a:p>
                  </a:txBody>
                  <a:tcPr/>
                </a:tc>
                <a:tc>
                  <a:txBody>
                    <a:bodyPr/>
                    <a:lstStyle/>
                    <a:p>
                      <a:r>
                        <a:t>1.9</a:t>
                      </a:r>
                    </a:p>
                  </a:txBody>
                  <a:tcPr/>
                </a:tc>
                <a:tc>
                  <a:txBody>
                    <a:bodyPr/>
                    <a:lstStyle/>
                    <a:p>
                      <a:r>
                        <a:t>159</a:t>
                      </a:r>
                    </a:p>
                  </a:txBody>
                  <a:tcPr/>
                </a:tc>
                <a:tc>
                  <a:txBody>
                    <a:bodyPr/>
                    <a:lstStyle/>
                    <a:p>
                      <a:r>
                        <a:t>94.6</a:t>
                      </a:r>
                    </a:p>
                  </a:txBody>
                  <a:tcPr/>
                </a:tc>
                <a:tc>
                  <a:txBody>
                    <a:bodyPr/>
                    <a:lstStyle/>
                    <a:p>
                      <a:r>
                        <a:t>2.8 </a:t>
                      </a:r>
                    </a:p>
                  </a:txBody>
                  <a:tcPr/>
                </a:tc>
                <a:extLst>
                  <a:ext uri="{0D108BD9-81ED-4DB2-BD59-A6C34878D82A}">
                    <a16:rowId xmlns:a16="http://schemas.microsoft.com/office/drawing/2014/main" val="10016"/>
                  </a:ext>
                </a:extLst>
              </a:tr>
              <a:tr h="187036">
                <a:tc>
                  <a:txBody>
                    <a:bodyPr/>
                    <a:lstStyle/>
                    <a:p>
                      <a:endParaRPr/>
                    </a:p>
                  </a:txBody>
                  <a:tcPr/>
                </a:tc>
                <a:tc>
                  <a:txBody>
                    <a:bodyPr/>
                    <a:lstStyle/>
                    <a:p>
                      <a:r>
                        <a:t>零售</a:t>
                      </a:r>
                    </a:p>
                  </a:txBody>
                  <a:tcPr/>
                </a:tc>
                <a:tc>
                  <a:txBody>
                    <a:bodyPr/>
                    <a:lstStyle/>
                    <a:p>
                      <a:r>
                        <a:t>1,652</a:t>
                      </a:r>
                    </a:p>
                  </a:txBody>
                  <a:tcPr/>
                </a:tc>
                <a:tc>
                  <a:txBody>
                    <a:bodyPr/>
                    <a:lstStyle/>
                    <a:p>
                      <a:r>
                        <a:t>19.0</a:t>
                      </a:r>
                    </a:p>
                  </a:txBody>
                  <a:tcPr/>
                </a:tc>
                <a:tc>
                  <a:txBody>
                    <a:bodyPr/>
                    <a:lstStyle/>
                    <a:p>
                      <a:r>
                        <a:t>1,414</a:t>
                      </a:r>
                    </a:p>
                  </a:txBody>
                  <a:tcPr/>
                </a:tc>
                <a:tc>
                  <a:txBody>
                    <a:bodyPr/>
                    <a:lstStyle/>
                    <a:p>
                      <a:r>
                        <a:t>85.6</a:t>
                      </a:r>
                    </a:p>
                  </a:txBody>
                  <a:tcPr/>
                </a:tc>
                <a:tc>
                  <a:txBody>
                    <a:bodyPr/>
                    <a:lstStyle/>
                    <a:p>
                      <a:r>
                        <a:t>8.9 </a:t>
                      </a:r>
                    </a:p>
                  </a:txBody>
                  <a:tcPr/>
                </a:tc>
                <a:extLst>
                  <a:ext uri="{0D108BD9-81ED-4DB2-BD59-A6C34878D82A}">
                    <a16:rowId xmlns:a16="http://schemas.microsoft.com/office/drawing/2014/main" val="10017"/>
                  </a:ext>
                </a:extLst>
              </a:tr>
              <a:tr h="187036">
                <a:tc>
                  <a:txBody>
                    <a:bodyPr/>
                    <a:lstStyle/>
                    <a:p>
                      <a:endParaRPr/>
                    </a:p>
                  </a:txBody>
                  <a:tcPr/>
                </a:tc>
                <a:tc>
                  <a:txBody>
                    <a:bodyPr/>
                    <a:lstStyle/>
                    <a:p>
                      <a:r>
                        <a:t>服务</a:t>
                      </a:r>
                    </a:p>
                  </a:txBody>
                  <a:tcPr/>
                </a:tc>
                <a:tc>
                  <a:txBody>
                    <a:bodyPr/>
                    <a:lstStyle/>
                    <a:p>
                      <a:r>
                        <a:t>577</a:t>
                      </a:r>
                    </a:p>
                  </a:txBody>
                  <a:tcPr/>
                </a:tc>
                <a:tc>
                  <a:txBody>
                    <a:bodyPr/>
                    <a:lstStyle/>
                    <a:p>
                      <a:r>
                        <a:t>6.6</a:t>
                      </a:r>
                    </a:p>
                  </a:txBody>
                  <a:tcPr/>
                </a:tc>
                <a:tc>
                  <a:txBody>
                    <a:bodyPr/>
                    <a:lstStyle/>
                    <a:p>
                      <a:r>
                        <a:t>498</a:t>
                      </a:r>
                    </a:p>
                  </a:txBody>
                  <a:tcPr/>
                </a:tc>
                <a:tc>
                  <a:txBody>
                    <a:bodyPr/>
                    <a:lstStyle/>
                    <a:p>
                      <a:r>
                        <a:t>86.3</a:t>
                      </a:r>
                    </a:p>
                  </a:txBody>
                  <a:tcPr/>
                </a:tc>
                <a:tc>
                  <a:txBody>
                    <a:bodyPr/>
                    <a:lstStyle/>
                    <a:p>
                      <a:r>
                        <a:t>9.6 </a:t>
                      </a:r>
                    </a:p>
                  </a:txBody>
                  <a:tcPr/>
                </a:tc>
                <a:extLst>
                  <a:ext uri="{0D108BD9-81ED-4DB2-BD59-A6C34878D82A}">
                    <a16:rowId xmlns:a16="http://schemas.microsoft.com/office/drawing/2014/main" val="10018"/>
                  </a:ext>
                </a:extLst>
              </a:tr>
              <a:tr h="187036">
                <a:tc>
                  <a:txBody>
                    <a:bodyPr/>
                    <a:lstStyle/>
                    <a:p>
                      <a:endParaRPr/>
                    </a:p>
                  </a:txBody>
                  <a:tcPr/>
                </a:tc>
                <a:tc>
                  <a:txBody>
                    <a:bodyPr/>
                    <a:lstStyle/>
                    <a:p>
                      <a:r>
                        <a:t>交通</a:t>
                      </a:r>
                    </a:p>
                  </a:txBody>
                  <a:tcPr/>
                </a:tc>
                <a:tc>
                  <a:txBody>
                    <a:bodyPr/>
                    <a:lstStyle/>
                    <a:p>
                      <a:r>
                        <a:t>160</a:t>
                      </a:r>
                    </a:p>
                  </a:txBody>
                  <a:tcPr/>
                </a:tc>
                <a:tc>
                  <a:txBody>
                    <a:bodyPr/>
                    <a:lstStyle/>
                    <a:p>
                      <a:r>
                        <a:t>1.8</a:t>
                      </a:r>
                    </a:p>
                  </a:txBody>
                  <a:tcPr/>
                </a:tc>
                <a:tc>
                  <a:txBody>
                    <a:bodyPr/>
                    <a:lstStyle/>
                    <a:p>
                      <a:r>
                        <a:t>119</a:t>
                      </a:r>
                    </a:p>
                  </a:txBody>
                  <a:tcPr/>
                </a:tc>
                <a:tc>
                  <a:txBody>
                    <a:bodyPr/>
                    <a:lstStyle/>
                    <a:p>
                      <a:r>
                        <a:t>74.4</a:t>
                      </a:r>
                    </a:p>
                  </a:txBody>
                  <a:tcPr/>
                </a:tc>
                <a:tc>
                  <a:txBody>
                    <a:bodyPr/>
                    <a:lstStyle/>
                    <a:p>
                      <a:r>
                        <a:t>9.7 </a:t>
                      </a:r>
                    </a:p>
                  </a:txBody>
                  <a:tcPr/>
                </a:tc>
                <a:extLst>
                  <a:ext uri="{0D108BD9-81ED-4DB2-BD59-A6C34878D82A}">
                    <a16:rowId xmlns:a16="http://schemas.microsoft.com/office/drawing/2014/main" val="10019"/>
                  </a:ext>
                </a:extLst>
              </a:tr>
              <a:tr h="187036">
                <a:tc>
                  <a:txBody>
                    <a:bodyPr/>
                    <a:lstStyle/>
                    <a:p>
                      <a:endParaRPr/>
                    </a:p>
                  </a:txBody>
                  <a:tcPr/>
                </a:tc>
                <a:tc>
                  <a:txBody>
                    <a:bodyPr/>
                    <a:lstStyle/>
                    <a:p>
                      <a:r>
                        <a:t>批发</a:t>
                      </a:r>
                    </a:p>
                  </a:txBody>
                  <a:tcPr/>
                </a:tc>
                <a:tc>
                  <a:txBody>
                    <a:bodyPr/>
                    <a:lstStyle/>
                    <a:p>
                      <a:r>
                        <a:t>8</a:t>
                      </a:r>
                    </a:p>
                  </a:txBody>
                  <a:tcPr/>
                </a:tc>
                <a:tc>
                  <a:txBody>
                    <a:bodyPr/>
                    <a:lstStyle/>
                    <a:p>
                      <a:r>
                        <a:t>0.1</a:t>
                      </a:r>
                    </a:p>
                  </a:txBody>
                  <a:tcPr/>
                </a:tc>
                <a:tc>
                  <a:txBody>
                    <a:bodyPr/>
                    <a:lstStyle/>
                    <a:p>
                      <a:r>
                        <a:t>5</a:t>
                      </a:r>
                    </a:p>
                  </a:txBody>
                  <a:tcPr/>
                </a:tc>
                <a:tc>
                  <a:txBody>
                    <a:bodyPr/>
                    <a:lstStyle/>
                    <a:p>
                      <a:r>
                        <a:t>62.5</a:t>
                      </a:r>
                    </a:p>
                  </a:txBody>
                  <a:tcPr/>
                </a:tc>
                <a:tc>
                  <a:txBody>
                    <a:bodyPr/>
                    <a:lstStyle/>
                    <a:p>
                      <a:r>
                        <a:t>11.6 </a:t>
                      </a:r>
                    </a:p>
                  </a:txBody>
                  <a:tcPr/>
                </a:tc>
                <a:extLst>
                  <a:ext uri="{0D108BD9-81ED-4DB2-BD59-A6C34878D82A}">
                    <a16:rowId xmlns:a16="http://schemas.microsoft.com/office/drawing/2014/main" val="10020"/>
                  </a:ext>
                </a:extLst>
              </a:tr>
              <a:tr h="187044">
                <a:tc>
                  <a:txBody>
                    <a:bodyPr/>
                    <a:lstStyle/>
                    <a:p>
                      <a:endParaRPr/>
                    </a:p>
                  </a:txBody>
                  <a:tcPr/>
                </a:tc>
                <a:tc>
                  <a:txBody>
                    <a:bodyPr/>
                    <a:lstStyle/>
                    <a:p>
                      <a:r>
                        <a:t>总计</a:t>
                      </a:r>
                    </a:p>
                  </a:txBody>
                  <a:tcPr/>
                </a:tc>
                <a:tc>
                  <a:txBody>
                    <a:bodyPr/>
                    <a:lstStyle/>
                    <a:p>
                      <a:r>
                        <a:t>8693</a:t>
                      </a:r>
                    </a:p>
                  </a:txBody>
                  <a:tcPr/>
                </a:tc>
                <a:tc>
                  <a:txBody>
                    <a:bodyPr/>
                    <a:lstStyle/>
                    <a:p>
                      <a:r>
                        <a:t>100.0</a:t>
                      </a:r>
                    </a:p>
                  </a:txBody>
                  <a:tcPr/>
                </a:tc>
                <a:tc>
                  <a:txBody>
                    <a:bodyPr/>
                    <a:lstStyle/>
                    <a:p>
                      <a:r>
                        <a:t>7683</a:t>
                      </a:r>
                    </a:p>
                  </a:txBody>
                  <a:tcPr/>
                </a:tc>
                <a:tc>
                  <a:txBody>
                    <a:bodyPr/>
                    <a:lstStyle/>
                    <a:p>
                      <a:r>
                        <a:t>88.3</a:t>
                      </a:r>
                    </a:p>
                  </a:txBody>
                  <a:tcPr/>
                </a:tc>
                <a:tc>
                  <a:txBody>
                    <a:bodyPr/>
                    <a:lstStyle/>
                    <a:p>
                      <a:r>
                        <a:t>8.3</a:t>
                      </a:r>
                    </a:p>
                  </a:txBody>
                  <a:tcPr/>
                </a:tc>
                <a:extLst>
                  <a:ext uri="{0D108BD9-81ED-4DB2-BD59-A6C34878D82A}">
                    <a16:rowId xmlns:a16="http://schemas.microsoft.com/office/drawing/2014/main" val="1002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pic>
        <p:nvPicPr>
          <p:cNvPr id="82" name="Picture 81" descr="09-rId30-image7.png"/>
          <p:cNvPicPr>
            <a:picLocks noChangeAspect="1"/>
          </p:cNvPicPr>
          <p:nvPr/>
        </p:nvPicPr>
        <p:blipFill>
          <a:blip r:embed="rId6"/>
          <a:stretch>
            <a:fillRect/>
          </a:stretch>
        </p:blipFill>
        <p:spPr>
          <a:xfrm>
            <a:off x="914400" y="1828800"/>
            <a:ext cx="5486400" cy="4114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7</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检验</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1. 稳健性检验</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进行两个稳健性检验测结果稳定性。</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样本数据平均众筹贷款目标额595.5美元，依规则至少需24个借贷人。</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删去loan_amount小于等于200的数据后做进一步回归分析（N = 7023）。</a:t>
            </a:r>
          </a:p>
        </p:txBody>
      </p:sp>
      <p:sp>
        <p:nvSpPr>
          <p:cNvPr id="9" name="TextBox 8"/>
          <p:cNvSpPr txBox="1"/>
          <p:nvPr/>
        </p:nvSpPr>
        <p:spPr>
          <a:xfrm>
            <a:off x="1371600" y="6126480"/>
            <a:ext cx="9144000" cy="1371600"/>
          </a:xfrm>
          <a:prstGeom prst="rect">
            <a:avLst/>
          </a:prstGeom>
          <a:noFill/>
        </p:spPr>
        <p:txBody>
          <a:bodyPr wrap="square">
            <a:spAutoFit/>
          </a:bodyPr>
          <a:lstStyle/>
          <a:p>
            <a:pPr>
              <a:defRPr sz="2000" b="0">
                <a:solidFill>
                  <a:srgbClr val="000000"/>
                </a:solidFill>
                <a:latin typeface="微软雅黑"/>
              </a:defRPr>
            </a:pPr>
            <a:r>
              <a:t>- 两测试表明研究结果稳健，H1a和H1b有效成立。</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2. 相关表格</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表53：稳健性检验——替换回归模型</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表54：稳健性检验——删去loan_amount &lt;= 200的项目</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sector有15个分组值，14个虚拟变量，该表不汇报结果</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18470880"/>
        </p:xfrm>
        <a:graphic>
          <a:graphicData uri="http://schemas.openxmlformats.org/drawingml/2006/table">
            <a:tbl>
              <a:tblPr firstRow="1" bandRow="1">
                <a:tableStyleId>{5C22544A-7EE6-4342-B048-85BDC9FD1C3A}</a:tableStyleId>
              </a:tblPr>
              <a:tblGrid>
                <a:gridCol w="1097280">
                  <a:extLst>
                    <a:ext uri="{9D8B030D-6E8A-4147-A177-3AD203B41FA5}">
                      <a16:colId xmlns:a16="http://schemas.microsoft.com/office/drawing/2014/main" val="20000"/>
                    </a:ext>
                  </a:extLst>
                </a:gridCol>
                <a:gridCol w="1097280">
                  <a:extLst>
                    <a:ext uri="{9D8B030D-6E8A-4147-A177-3AD203B41FA5}">
                      <a16:colId xmlns:a16="http://schemas.microsoft.com/office/drawing/2014/main" val="20001"/>
                    </a:ext>
                  </a:extLst>
                </a:gridCol>
                <a:gridCol w="1097280">
                  <a:extLst>
                    <a:ext uri="{9D8B030D-6E8A-4147-A177-3AD203B41FA5}">
                      <a16:colId xmlns:a16="http://schemas.microsoft.com/office/drawing/2014/main" val="20002"/>
                    </a:ext>
                  </a:extLst>
                </a:gridCol>
                <a:gridCol w="1097280">
                  <a:extLst>
                    <a:ext uri="{9D8B030D-6E8A-4147-A177-3AD203B41FA5}">
                      <a16:colId xmlns:a16="http://schemas.microsoft.com/office/drawing/2014/main" val="20003"/>
                    </a:ext>
                  </a:extLst>
                </a:gridCol>
                <a:gridCol w="1097280">
                  <a:extLst>
                    <a:ext uri="{9D8B030D-6E8A-4147-A177-3AD203B41FA5}">
                      <a16:colId xmlns:a16="http://schemas.microsoft.com/office/drawing/2014/main" val="20004"/>
                    </a:ext>
                  </a:extLst>
                </a:gridCol>
              </a:tblGrid>
              <a:tr h="121023">
                <a:tc>
                  <a:txBody>
                    <a:bodyPr/>
                    <a:lstStyle/>
                    <a:p>
                      <a:r>
                        <a:t>Variable</a:t>
                      </a:r>
                    </a:p>
                  </a:txBody>
                  <a:tcPr/>
                </a:tc>
                <a:tc>
                  <a:txBody>
                    <a:bodyPr/>
                    <a:lstStyle/>
                    <a:p>
                      <a:r>
                        <a:t>funding_success</a:t>
                      </a:r>
                    </a:p>
                  </a:txBody>
                  <a:tcPr/>
                </a:tc>
                <a:tc>
                  <a:txBody>
                    <a:bodyPr/>
                    <a:lstStyle/>
                    <a:p>
                      <a:endParaRPr/>
                    </a:p>
                  </a:txBody>
                  <a:tcPr/>
                </a:tc>
                <a:tc>
                  <a:txBody>
                    <a:bodyPr/>
                    <a:lstStyle/>
                    <a:p>
                      <a:r>
                        <a:t>funding_speed</a:t>
                      </a:r>
                    </a:p>
                  </a:txBody>
                  <a:tcPr/>
                </a:tc>
                <a:tc>
                  <a:txBody>
                    <a:bodyPr/>
                    <a:lstStyle/>
                    <a:p>
                      <a:endParaRPr/>
                    </a:p>
                  </a:txBody>
                  <a:tcPr/>
                </a:tc>
                <a:extLst>
                  <a:ext uri="{0D108BD9-81ED-4DB2-BD59-A6C34878D82A}">
                    <a16:rowId xmlns:a16="http://schemas.microsoft.com/office/drawing/2014/main" val="10000"/>
                  </a:ext>
                </a:extLst>
              </a:tr>
              <a:tr h="121023">
                <a:tc>
                  <a:txBody>
                    <a:bodyPr/>
                    <a:lstStyle/>
                    <a:p>
                      <a:endParaRPr/>
                    </a:p>
                  </a:txBody>
                  <a:tcPr/>
                </a:tc>
                <a:tc>
                  <a:txBody>
                    <a:bodyPr/>
                    <a:lstStyle/>
                    <a:p>
                      <a:r>
                        <a:t> 1 - Probit(controls)</a:t>
                      </a:r>
                    </a:p>
                  </a:txBody>
                  <a:tcPr/>
                </a:tc>
                <a:tc>
                  <a:txBody>
                    <a:bodyPr/>
                    <a:lstStyle/>
                    <a:p>
                      <a:r>
                        <a:t> 3 - Probit(main effect)</a:t>
                      </a:r>
                    </a:p>
                  </a:txBody>
                  <a:tcPr/>
                </a:tc>
                <a:tc>
                  <a:txBody>
                    <a:bodyPr/>
                    <a:lstStyle/>
                    <a:p>
                      <a:r>
                        <a:t> 1 - OLS(controls)</a:t>
                      </a:r>
                    </a:p>
                  </a:txBody>
                  <a:tcPr/>
                </a:tc>
                <a:tc>
                  <a:txBody>
                    <a:bodyPr/>
                    <a:lstStyle/>
                    <a:p>
                      <a:r>
                        <a:t> 3 - OLS(main effect)</a:t>
                      </a:r>
                    </a:p>
                  </a:txBody>
                  <a:tcPr/>
                </a:tc>
                <a:extLst>
                  <a:ext uri="{0D108BD9-81ED-4DB2-BD59-A6C34878D82A}">
                    <a16:rowId xmlns:a16="http://schemas.microsoft.com/office/drawing/2014/main" val="10001"/>
                  </a:ext>
                </a:extLst>
              </a:tr>
              <a:tr h="121023">
                <a:tc>
                  <a:txBody>
                    <a:bodyPr/>
                    <a:lstStyle/>
                    <a:p>
                      <a:r>
                        <a:t>happiness</a:t>
                      </a:r>
                    </a:p>
                  </a:txBody>
                  <a:tcPr/>
                </a:tc>
                <a:tc>
                  <a:txBody>
                    <a:bodyPr/>
                    <a:lstStyle/>
                    <a:p>
                      <a:endParaRPr/>
                    </a:p>
                  </a:txBody>
                  <a:tcPr/>
                </a:tc>
                <a:tc>
                  <a:txBody>
                    <a:bodyPr/>
                    <a:lstStyle/>
                    <a:p>
                      <a:r>
                        <a:t>0.101*</a:t>
                      </a:r>
                    </a:p>
                  </a:txBody>
                  <a:tcPr/>
                </a:tc>
                <a:tc>
                  <a:txBody>
                    <a:bodyPr/>
                    <a:lstStyle/>
                    <a:p>
                      <a:endParaRPr/>
                    </a:p>
                  </a:txBody>
                  <a:tcPr/>
                </a:tc>
                <a:tc>
                  <a:txBody>
                    <a:bodyPr/>
                    <a:lstStyle/>
                    <a:p>
                      <a:r>
                        <a:t>0.265***</a:t>
                      </a:r>
                    </a:p>
                  </a:txBody>
                  <a:tcPr/>
                </a:tc>
                <a:extLst>
                  <a:ext uri="{0D108BD9-81ED-4DB2-BD59-A6C34878D82A}">
                    <a16:rowId xmlns:a16="http://schemas.microsoft.com/office/drawing/2014/main" val="10002"/>
                  </a:ext>
                </a:extLst>
              </a:tr>
              <a:tr h="121023">
                <a:tc>
                  <a:txBody>
                    <a:bodyPr/>
                    <a:lstStyle/>
                    <a:p>
                      <a:endParaRPr/>
                    </a:p>
                  </a:txBody>
                  <a:tcPr/>
                </a:tc>
                <a:tc>
                  <a:txBody>
                    <a:bodyPr/>
                    <a:lstStyle/>
                    <a:p>
                      <a:endParaRPr/>
                    </a:p>
                  </a:txBody>
                  <a:tcPr/>
                </a:tc>
                <a:tc>
                  <a:txBody>
                    <a:bodyPr/>
                    <a:lstStyle/>
                    <a:p>
                      <a:r>
                        <a:t>(1.96)</a:t>
                      </a:r>
                    </a:p>
                  </a:txBody>
                  <a:tcPr/>
                </a:tc>
                <a:tc>
                  <a:txBody>
                    <a:bodyPr/>
                    <a:lstStyle/>
                    <a:p>
                      <a:endParaRPr/>
                    </a:p>
                  </a:txBody>
                  <a:tcPr/>
                </a:tc>
                <a:tc>
                  <a:txBody>
                    <a:bodyPr/>
                    <a:lstStyle/>
                    <a:p>
                      <a:r>
                        <a:t>(4.95)</a:t>
                      </a:r>
                    </a:p>
                  </a:txBody>
                  <a:tcPr/>
                </a:tc>
                <a:extLst>
                  <a:ext uri="{0D108BD9-81ED-4DB2-BD59-A6C34878D82A}">
                    <a16:rowId xmlns:a16="http://schemas.microsoft.com/office/drawing/2014/main" val="10003"/>
                  </a:ext>
                </a:extLst>
              </a:tr>
              <a:tr h="121023">
                <a:tc>
                  <a:txBody>
                    <a:bodyPr/>
                    <a:lstStyle/>
                    <a:p>
                      <a:r>
                        <a:t>sadness</a:t>
                      </a:r>
                    </a:p>
                  </a:txBody>
                  <a:tcPr/>
                </a:tc>
                <a:tc>
                  <a:txBody>
                    <a:bodyPr/>
                    <a:lstStyle/>
                    <a:p>
                      <a:endParaRPr/>
                    </a:p>
                  </a:txBody>
                  <a:tcPr/>
                </a:tc>
                <a:tc>
                  <a:txBody>
                    <a:bodyPr/>
                    <a:lstStyle/>
                    <a:p>
                      <a:r>
                        <a:t>0.585*</a:t>
                      </a:r>
                    </a:p>
                  </a:txBody>
                  <a:tcPr/>
                </a:tc>
                <a:tc>
                  <a:txBody>
                    <a:bodyPr/>
                    <a:lstStyle/>
                    <a:p>
                      <a:endParaRPr/>
                    </a:p>
                  </a:txBody>
                  <a:tcPr/>
                </a:tc>
                <a:tc>
                  <a:txBody>
                    <a:bodyPr/>
                    <a:lstStyle/>
                    <a:p>
                      <a:r>
                        <a:t>0.598**</a:t>
                      </a:r>
                    </a:p>
                  </a:txBody>
                  <a:tcPr/>
                </a:tc>
                <a:extLst>
                  <a:ext uri="{0D108BD9-81ED-4DB2-BD59-A6C34878D82A}">
                    <a16:rowId xmlns:a16="http://schemas.microsoft.com/office/drawing/2014/main" val="10004"/>
                  </a:ext>
                </a:extLst>
              </a:tr>
              <a:tr h="121023">
                <a:tc>
                  <a:txBody>
                    <a:bodyPr/>
                    <a:lstStyle/>
                    <a:p>
                      <a:endParaRPr/>
                    </a:p>
                  </a:txBody>
                  <a:tcPr/>
                </a:tc>
                <a:tc>
                  <a:txBody>
                    <a:bodyPr/>
                    <a:lstStyle/>
                    <a:p>
                      <a:endParaRPr/>
                    </a:p>
                  </a:txBody>
                  <a:tcPr/>
                </a:tc>
                <a:tc>
                  <a:txBody>
                    <a:bodyPr/>
                    <a:lstStyle/>
                    <a:p>
                      <a:r>
                        <a:t>(1.89)</a:t>
                      </a:r>
                    </a:p>
                  </a:txBody>
                  <a:tcPr/>
                </a:tc>
                <a:tc>
                  <a:txBody>
                    <a:bodyPr/>
                    <a:lstStyle/>
                    <a:p>
                      <a:endParaRPr/>
                    </a:p>
                  </a:txBody>
                  <a:tcPr/>
                </a:tc>
                <a:tc>
                  <a:txBody>
                    <a:bodyPr/>
                    <a:lstStyle/>
                    <a:p>
                      <a:r>
                        <a:t>(2.22)</a:t>
                      </a:r>
                    </a:p>
                  </a:txBody>
                  <a:tcPr/>
                </a:tc>
                <a:extLst>
                  <a:ext uri="{0D108BD9-81ED-4DB2-BD59-A6C34878D82A}">
                    <a16:rowId xmlns:a16="http://schemas.microsoft.com/office/drawing/2014/main" val="10005"/>
                  </a:ext>
                </a:extLst>
              </a:tr>
              <a:tr h="121023">
                <a:tc>
                  <a:txBody>
                    <a:bodyPr/>
                    <a:lstStyle/>
                    <a:p>
                      <a:r>
                        <a:t>pst_psyc_cptl</a:t>
                      </a:r>
                    </a:p>
                  </a:txBody>
                  <a:tcPr/>
                </a:tc>
                <a:tc>
                  <a:txBody>
                    <a:bodyPr/>
                    <a:lstStyle/>
                    <a:p>
                      <a:endParaRPr/>
                    </a:p>
                  </a:txBody>
                  <a:tcPr/>
                </a:tc>
                <a:tc>
                  <a:txBody>
                    <a:bodyPr/>
                    <a:lstStyle/>
                    <a:p>
                      <a:r>
                        <a:t>-0.0566***</a:t>
                      </a:r>
                    </a:p>
                  </a:txBody>
                  <a:tcPr/>
                </a:tc>
                <a:tc>
                  <a:txBody>
                    <a:bodyPr/>
                    <a:lstStyle/>
                    <a:p>
                      <a:endParaRPr/>
                    </a:p>
                  </a:txBody>
                  <a:tcPr/>
                </a:tc>
                <a:tc>
                  <a:txBody>
                    <a:bodyPr/>
                    <a:lstStyle/>
                    <a:p>
                      <a:r>
                        <a:t>-0.0571***</a:t>
                      </a:r>
                    </a:p>
                  </a:txBody>
                  <a:tcPr/>
                </a:tc>
                <a:extLst>
                  <a:ext uri="{0D108BD9-81ED-4DB2-BD59-A6C34878D82A}">
                    <a16:rowId xmlns:a16="http://schemas.microsoft.com/office/drawing/2014/main" val="10006"/>
                  </a:ext>
                </a:extLst>
              </a:tr>
              <a:tr h="121023">
                <a:tc>
                  <a:txBody>
                    <a:bodyPr/>
                    <a:lstStyle/>
                    <a:p>
                      <a:endParaRPr/>
                    </a:p>
                  </a:txBody>
                  <a:tcPr/>
                </a:tc>
                <a:tc>
                  <a:txBody>
                    <a:bodyPr/>
                    <a:lstStyle/>
                    <a:p>
                      <a:endParaRPr/>
                    </a:p>
                  </a:txBody>
                  <a:tcPr/>
                </a:tc>
                <a:tc>
                  <a:txBody>
                    <a:bodyPr/>
                    <a:lstStyle/>
                    <a:p>
                      <a:r>
                        <a:t>(-3.85)</a:t>
                      </a:r>
                    </a:p>
                  </a:txBody>
                  <a:tcPr/>
                </a:tc>
                <a:tc>
                  <a:txBody>
                    <a:bodyPr/>
                    <a:lstStyle/>
                    <a:p>
                      <a:endParaRPr/>
                    </a:p>
                  </a:txBody>
                  <a:tcPr/>
                </a:tc>
                <a:tc>
                  <a:txBody>
                    <a:bodyPr/>
                    <a:lstStyle/>
                    <a:p>
                      <a:r>
                        <a:t>(-3.40)</a:t>
                      </a:r>
                    </a:p>
                  </a:txBody>
                  <a:tcPr/>
                </a:tc>
                <a:extLst>
                  <a:ext uri="{0D108BD9-81ED-4DB2-BD59-A6C34878D82A}">
                    <a16:rowId xmlns:a16="http://schemas.microsoft.com/office/drawing/2014/main" val="10007"/>
                  </a:ext>
                </a:extLst>
              </a:tr>
              <a:tr h="121023">
                <a:tc>
                  <a:txBody>
                    <a:bodyPr/>
                    <a:lstStyle/>
                    <a:p>
                      <a:r>
                        <a:t>picture_quality</a:t>
                      </a:r>
                    </a:p>
                  </a:txBody>
                  <a:tcPr/>
                </a:tc>
                <a:tc>
                  <a:txBody>
                    <a:bodyPr/>
                    <a:lstStyle/>
                    <a:p>
                      <a:r>
                        <a:t>0.239***</a:t>
                      </a:r>
                    </a:p>
                  </a:txBody>
                  <a:tcPr/>
                </a:tc>
                <a:tc>
                  <a:txBody>
                    <a:bodyPr/>
                    <a:lstStyle/>
                    <a:p>
                      <a:r>
                        <a:t>0.243***</a:t>
                      </a:r>
                    </a:p>
                  </a:txBody>
                  <a:tcPr/>
                </a:tc>
                <a:tc>
                  <a:txBody>
                    <a:bodyPr/>
                    <a:lstStyle/>
                    <a:p>
                      <a:r>
                        <a:t>0.309***</a:t>
                      </a:r>
                    </a:p>
                  </a:txBody>
                  <a:tcPr/>
                </a:tc>
                <a:tc>
                  <a:txBody>
                    <a:bodyPr/>
                    <a:lstStyle/>
                    <a:p>
                      <a:r>
                        <a:t>0.308***</a:t>
                      </a:r>
                    </a:p>
                  </a:txBody>
                  <a:tcPr/>
                </a:tc>
                <a:extLst>
                  <a:ext uri="{0D108BD9-81ED-4DB2-BD59-A6C34878D82A}">
                    <a16:rowId xmlns:a16="http://schemas.microsoft.com/office/drawing/2014/main" val="10008"/>
                  </a:ext>
                </a:extLst>
              </a:tr>
              <a:tr h="121023">
                <a:tc>
                  <a:txBody>
                    <a:bodyPr/>
                    <a:lstStyle/>
                    <a:p>
                      <a:endParaRPr/>
                    </a:p>
                  </a:txBody>
                  <a:tcPr/>
                </a:tc>
                <a:tc>
                  <a:txBody>
                    <a:bodyPr/>
                    <a:lstStyle/>
                    <a:p>
                      <a:r>
                        <a:t>(5.56)</a:t>
                      </a:r>
                    </a:p>
                  </a:txBody>
                  <a:tcPr/>
                </a:tc>
                <a:tc>
                  <a:txBody>
                    <a:bodyPr/>
                    <a:lstStyle/>
                    <a:p>
                      <a:r>
                        <a:t>(5.62)</a:t>
                      </a:r>
                    </a:p>
                  </a:txBody>
                  <a:tcPr/>
                </a:tc>
                <a:tc>
                  <a:txBody>
                    <a:bodyPr/>
                    <a:lstStyle/>
                    <a:p>
                      <a:r>
                        <a:t>(6.97)</a:t>
                      </a:r>
                    </a:p>
                  </a:txBody>
                  <a:tcPr/>
                </a:tc>
                <a:tc>
                  <a:txBody>
                    <a:bodyPr/>
                    <a:lstStyle/>
                    <a:p>
                      <a:r>
                        <a:t>(6.94)</a:t>
                      </a:r>
                    </a:p>
                  </a:txBody>
                  <a:tcPr/>
                </a:tc>
                <a:extLst>
                  <a:ext uri="{0D108BD9-81ED-4DB2-BD59-A6C34878D82A}">
                    <a16:rowId xmlns:a16="http://schemas.microsoft.com/office/drawing/2014/main" val="10009"/>
                  </a:ext>
                </a:extLst>
              </a:tr>
              <a:tr h="121023">
                <a:tc>
                  <a:txBody>
                    <a:bodyPr/>
                    <a:lstStyle/>
                    <a:p>
                      <a:r>
                        <a:t>story_word_count</a:t>
                      </a:r>
                    </a:p>
                  </a:txBody>
                  <a:tcPr/>
                </a:tc>
                <a:tc>
                  <a:txBody>
                    <a:bodyPr/>
                    <a:lstStyle/>
                    <a:p>
                      <a:r>
                        <a:t>0.00125**</a:t>
                      </a:r>
                    </a:p>
                  </a:txBody>
                  <a:tcPr/>
                </a:tc>
                <a:tc>
                  <a:txBody>
                    <a:bodyPr/>
                    <a:lstStyle/>
                    <a:p>
                      <a:r>
                        <a:t>0.00214***</a:t>
                      </a:r>
                    </a:p>
                  </a:txBody>
                  <a:tcPr/>
                </a:tc>
                <a:tc>
                  <a:txBody>
                    <a:bodyPr/>
                    <a:lstStyle/>
                    <a:p>
                      <a:r>
                        <a:t>0.00194***</a:t>
                      </a:r>
                    </a:p>
                  </a:txBody>
                  <a:tcPr/>
                </a:tc>
                <a:tc>
                  <a:txBody>
                    <a:bodyPr/>
                    <a:lstStyle/>
                    <a:p>
                      <a:r>
                        <a:t>0.00277***</a:t>
                      </a:r>
                    </a:p>
                  </a:txBody>
                  <a:tcPr/>
                </a:tc>
                <a:extLst>
                  <a:ext uri="{0D108BD9-81ED-4DB2-BD59-A6C34878D82A}">
                    <a16:rowId xmlns:a16="http://schemas.microsoft.com/office/drawing/2014/main" val="10010"/>
                  </a:ext>
                </a:extLst>
              </a:tr>
              <a:tr h="121023">
                <a:tc>
                  <a:txBody>
                    <a:bodyPr/>
                    <a:lstStyle/>
                    <a:p>
                      <a:endParaRPr/>
                    </a:p>
                  </a:txBody>
                  <a:tcPr/>
                </a:tc>
                <a:tc>
                  <a:txBody>
                    <a:bodyPr/>
                    <a:lstStyle/>
                    <a:p>
                      <a:r>
                        <a:t>(1.99)</a:t>
                      </a:r>
                    </a:p>
                  </a:txBody>
                  <a:tcPr/>
                </a:tc>
                <a:tc>
                  <a:txBody>
                    <a:bodyPr/>
                    <a:lstStyle/>
                    <a:p>
                      <a:r>
                        <a:t>(3.18)</a:t>
                      </a:r>
                    </a:p>
                  </a:txBody>
                  <a:tcPr/>
                </a:tc>
                <a:tc>
                  <a:txBody>
                    <a:bodyPr/>
                    <a:lstStyle/>
                    <a:p>
                      <a:r>
                        <a:t>(2.92)</a:t>
                      </a:r>
                    </a:p>
                  </a:txBody>
                  <a:tcPr/>
                </a:tc>
                <a:tc>
                  <a:txBody>
                    <a:bodyPr/>
                    <a:lstStyle/>
                    <a:p>
                      <a:r>
                        <a:t>(3.91)</a:t>
                      </a:r>
                    </a:p>
                  </a:txBody>
                  <a:tcPr/>
                </a:tc>
                <a:extLst>
                  <a:ext uri="{0D108BD9-81ED-4DB2-BD59-A6C34878D82A}">
                    <a16:rowId xmlns:a16="http://schemas.microsoft.com/office/drawing/2014/main" val="10011"/>
                  </a:ext>
                </a:extLst>
              </a:tr>
              <a:tr h="121023">
                <a:tc>
                  <a:txBody>
                    <a:bodyPr/>
                    <a:lstStyle/>
                    <a:p>
                      <a:r>
                        <a:t>gender</a:t>
                      </a:r>
                    </a:p>
                  </a:txBody>
                  <a:tcPr/>
                </a:tc>
                <a:tc>
                  <a:txBody>
                    <a:bodyPr/>
                    <a:lstStyle/>
                    <a:p>
                      <a:r>
                        <a:t>0.626***</a:t>
                      </a:r>
                    </a:p>
                  </a:txBody>
                  <a:tcPr/>
                </a:tc>
                <a:tc>
                  <a:txBody>
                    <a:bodyPr/>
                    <a:lstStyle/>
                    <a:p>
                      <a:r>
                        <a:t>0.603***</a:t>
                      </a:r>
                    </a:p>
                  </a:txBody>
                  <a:tcPr/>
                </a:tc>
                <a:tc>
                  <a:txBody>
                    <a:bodyPr/>
                    <a:lstStyle/>
                    <a:p>
                      <a:r>
                        <a:t>1.299***</a:t>
                      </a:r>
                    </a:p>
                  </a:txBody>
                  <a:tcPr/>
                </a:tc>
                <a:tc>
                  <a:txBody>
                    <a:bodyPr/>
                    <a:lstStyle/>
                    <a:p>
                      <a:r>
                        <a:t>1.246***</a:t>
                      </a:r>
                    </a:p>
                  </a:txBody>
                  <a:tcPr/>
                </a:tc>
                <a:extLst>
                  <a:ext uri="{0D108BD9-81ED-4DB2-BD59-A6C34878D82A}">
                    <a16:rowId xmlns:a16="http://schemas.microsoft.com/office/drawing/2014/main" val="10012"/>
                  </a:ext>
                </a:extLst>
              </a:tr>
              <a:tr h="121023">
                <a:tc>
                  <a:txBody>
                    <a:bodyPr/>
                    <a:lstStyle/>
                    <a:p>
                      <a:endParaRPr/>
                    </a:p>
                  </a:txBody>
                  <a:tcPr/>
                </a:tc>
                <a:tc>
                  <a:txBody>
                    <a:bodyPr/>
                    <a:lstStyle/>
                    <a:p>
                      <a:r>
                        <a:t>(12.42)</a:t>
                      </a:r>
                    </a:p>
                  </a:txBody>
                  <a:tcPr/>
                </a:tc>
                <a:tc>
                  <a:txBody>
                    <a:bodyPr/>
                    <a:lstStyle/>
                    <a:p>
                      <a:r>
                        <a:t>(11.81)</a:t>
                      </a:r>
                    </a:p>
                  </a:txBody>
                  <a:tcPr/>
                </a:tc>
                <a:tc>
                  <a:txBody>
                    <a:bodyPr/>
                    <a:lstStyle/>
                    <a:p>
                      <a:r>
                        <a:t>(21.63)</a:t>
                      </a:r>
                    </a:p>
                  </a:txBody>
                  <a:tcPr/>
                </a:tc>
                <a:tc>
                  <a:txBody>
                    <a:bodyPr/>
                    <a:lstStyle/>
                    <a:p>
                      <a:r>
                        <a:t>(20.54)</a:t>
                      </a:r>
                    </a:p>
                  </a:txBody>
                  <a:tcPr/>
                </a:tc>
                <a:extLst>
                  <a:ext uri="{0D108BD9-81ED-4DB2-BD59-A6C34878D82A}">
                    <a16:rowId xmlns:a16="http://schemas.microsoft.com/office/drawing/2014/main" val="10013"/>
                  </a:ext>
                </a:extLst>
              </a:tr>
              <a:tr h="121023">
                <a:tc>
                  <a:txBody>
                    <a:bodyPr/>
                    <a:lstStyle/>
                    <a:p>
                      <a:r>
                        <a:t>group_borrower</a:t>
                      </a:r>
                    </a:p>
                  </a:txBody>
                  <a:tcPr/>
                </a:tc>
                <a:tc>
                  <a:txBody>
                    <a:bodyPr/>
                    <a:lstStyle/>
                    <a:p>
                      <a:r>
                        <a:t>1.895***</a:t>
                      </a:r>
                    </a:p>
                  </a:txBody>
                  <a:tcPr/>
                </a:tc>
                <a:tc>
                  <a:txBody>
                    <a:bodyPr/>
                    <a:lstStyle/>
                    <a:p>
                      <a:r>
                        <a:t>1.815***</a:t>
                      </a:r>
                    </a:p>
                  </a:txBody>
                  <a:tcPr/>
                </a:tc>
                <a:tc>
                  <a:txBody>
                    <a:bodyPr/>
                    <a:lstStyle/>
                    <a:p>
                      <a:r>
                        <a:t>1.193***</a:t>
                      </a:r>
                    </a:p>
                  </a:txBody>
                  <a:tcPr/>
                </a:tc>
                <a:tc>
                  <a:txBody>
                    <a:bodyPr/>
                    <a:lstStyle/>
                    <a:p>
                      <a:r>
                        <a:t>1.066***</a:t>
                      </a:r>
                    </a:p>
                  </a:txBody>
                  <a:tcPr/>
                </a:tc>
                <a:extLst>
                  <a:ext uri="{0D108BD9-81ED-4DB2-BD59-A6C34878D82A}">
                    <a16:rowId xmlns:a16="http://schemas.microsoft.com/office/drawing/2014/main" val="10014"/>
                  </a:ext>
                </a:extLst>
              </a:tr>
              <a:tr h="121023">
                <a:tc>
                  <a:txBody>
                    <a:bodyPr/>
                    <a:lstStyle/>
                    <a:p>
                      <a:endParaRPr/>
                    </a:p>
                  </a:txBody>
                  <a:tcPr/>
                </a:tc>
                <a:tc>
                  <a:txBody>
                    <a:bodyPr/>
                    <a:lstStyle/>
                    <a:p>
                      <a:r>
                        <a:t>(4.07)</a:t>
                      </a:r>
                    </a:p>
                  </a:txBody>
                  <a:tcPr/>
                </a:tc>
                <a:tc>
                  <a:txBody>
                    <a:bodyPr/>
                    <a:lstStyle/>
                    <a:p>
                      <a:r>
                        <a:t>(3.85)</a:t>
                      </a:r>
                    </a:p>
                  </a:txBody>
                  <a:tcPr/>
                </a:tc>
                <a:tc>
                  <a:txBody>
                    <a:bodyPr/>
                    <a:lstStyle/>
                    <a:p>
                      <a:r>
                        <a:t>(5.46)</a:t>
                      </a:r>
                    </a:p>
                  </a:txBody>
                  <a:tcPr/>
                </a:tc>
                <a:tc>
                  <a:txBody>
                    <a:bodyPr/>
                    <a:lstStyle/>
                    <a:p>
                      <a:r>
                        <a:t>(4.87)</a:t>
                      </a:r>
                    </a:p>
                  </a:txBody>
                  <a:tcPr/>
                </a:tc>
                <a:extLst>
                  <a:ext uri="{0D108BD9-81ED-4DB2-BD59-A6C34878D82A}">
                    <a16:rowId xmlns:a16="http://schemas.microsoft.com/office/drawing/2014/main" val="10015"/>
                  </a:ext>
                </a:extLst>
              </a:tr>
              <a:tr h="121023">
                <a:tc>
                  <a:txBody>
                    <a:bodyPr/>
                    <a:lstStyle/>
                    <a:p>
                      <a:r>
                        <a:t>annual_income</a:t>
                      </a:r>
                    </a:p>
                  </a:txBody>
                  <a:tcPr/>
                </a:tc>
                <a:tc>
                  <a:txBody>
                    <a:bodyPr/>
                    <a:lstStyle/>
                    <a:p>
                      <a:r>
                        <a:t>-0.281***</a:t>
                      </a:r>
                    </a:p>
                  </a:txBody>
                  <a:tcPr/>
                </a:tc>
                <a:tc>
                  <a:txBody>
                    <a:bodyPr/>
                    <a:lstStyle/>
                    <a:p>
                      <a:r>
                        <a:t>-0.286***</a:t>
                      </a:r>
                    </a:p>
                  </a:txBody>
                  <a:tcPr/>
                </a:tc>
                <a:tc>
                  <a:txBody>
                    <a:bodyPr/>
                    <a:lstStyle/>
                    <a:p>
                      <a:r>
                        <a:t>-0.329***</a:t>
                      </a:r>
                    </a:p>
                  </a:txBody>
                  <a:tcPr/>
                </a:tc>
                <a:tc>
                  <a:txBody>
                    <a:bodyPr/>
                    <a:lstStyle/>
                    <a:p>
                      <a:r>
                        <a:t>-0.345***</a:t>
                      </a:r>
                    </a:p>
                  </a:txBody>
                  <a:tcPr/>
                </a:tc>
                <a:extLst>
                  <a:ext uri="{0D108BD9-81ED-4DB2-BD59-A6C34878D82A}">
                    <a16:rowId xmlns:a16="http://schemas.microsoft.com/office/drawing/2014/main" val="10016"/>
                  </a:ext>
                </a:extLst>
              </a:tr>
              <a:tr h="121023">
                <a:tc>
                  <a:txBody>
                    <a:bodyPr/>
                    <a:lstStyle/>
                    <a:p>
                      <a:endParaRPr/>
                    </a:p>
                  </a:txBody>
                  <a:tcPr/>
                </a:tc>
                <a:tc>
                  <a:txBody>
                    <a:bodyPr/>
                    <a:lstStyle/>
                    <a:p>
                      <a:r>
                        <a:t>(-4.94)</a:t>
                      </a:r>
                    </a:p>
                  </a:txBody>
                  <a:tcPr/>
                </a:tc>
                <a:tc>
                  <a:txBody>
                    <a:bodyPr/>
                    <a:lstStyle/>
                    <a:p>
                      <a:r>
                        <a:t>(-4.98)</a:t>
                      </a:r>
                    </a:p>
                  </a:txBody>
                  <a:tcPr/>
                </a:tc>
                <a:tc>
                  <a:txBody>
                    <a:bodyPr/>
                    <a:lstStyle/>
                    <a:p>
                      <a:r>
                        <a:t>(-5.83)</a:t>
                      </a:r>
                    </a:p>
                  </a:txBody>
                  <a:tcPr/>
                </a:tc>
                <a:tc>
                  <a:txBody>
                    <a:bodyPr/>
                    <a:lstStyle/>
                    <a:p>
                      <a:r>
                        <a:t>(-6.10)</a:t>
                      </a:r>
                    </a:p>
                  </a:txBody>
                  <a:tcPr/>
                </a:tc>
                <a:extLst>
                  <a:ext uri="{0D108BD9-81ED-4DB2-BD59-A6C34878D82A}">
                    <a16:rowId xmlns:a16="http://schemas.microsoft.com/office/drawing/2014/main" val="10017"/>
                  </a:ext>
                </a:extLst>
              </a:tr>
              <a:tr h="121023">
                <a:tc>
                  <a:txBody>
                    <a:bodyPr/>
                    <a:lstStyle/>
                    <a:p>
                      <a:r>
                        <a:t>partner_risk</a:t>
                      </a:r>
                    </a:p>
                  </a:txBody>
                  <a:tcPr/>
                </a:tc>
                <a:tc>
                  <a:txBody>
                    <a:bodyPr/>
                    <a:lstStyle/>
                    <a:p>
                      <a:r>
                        <a:t>-0.0504*</a:t>
                      </a:r>
                    </a:p>
                  </a:txBody>
                  <a:tcPr/>
                </a:tc>
                <a:tc>
                  <a:txBody>
                    <a:bodyPr/>
                    <a:lstStyle/>
                    <a:p>
                      <a:r>
                        <a:t>-0.0686**</a:t>
                      </a:r>
                    </a:p>
                  </a:txBody>
                  <a:tcPr/>
                </a:tc>
                <a:tc>
                  <a:txBody>
                    <a:bodyPr/>
                    <a:lstStyle/>
                    <a:p>
                      <a:r>
                        <a:t>-0.0119</a:t>
                      </a:r>
                    </a:p>
                  </a:txBody>
                  <a:tcPr/>
                </a:tc>
                <a:tc>
                  <a:txBody>
                    <a:bodyPr/>
                    <a:lstStyle/>
                    <a:p>
                      <a:r>
                        <a:t>-0.0287</a:t>
                      </a:r>
                    </a:p>
                  </a:txBody>
                  <a:tcPr/>
                </a:tc>
                <a:extLst>
                  <a:ext uri="{0D108BD9-81ED-4DB2-BD59-A6C34878D82A}">
                    <a16:rowId xmlns:a16="http://schemas.microsoft.com/office/drawing/2014/main" val="10018"/>
                  </a:ext>
                </a:extLst>
              </a:tr>
              <a:tr h="121023">
                <a:tc>
                  <a:txBody>
                    <a:bodyPr/>
                    <a:lstStyle/>
                    <a:p>
                      <a:endParaRPr/>
                    </a:p>
                  </a:txBody>
                  <a:tcPr/>
                </a:tc>
                <a:tc>
                  <a:txBody>
                    <a:bodyPr/>
                    <a:lstStyle/>
                    <a:p>
                      <a:r>
                        <a:t>(-1.82)</a:t>
                      </a:r>
                    </a:p>
                  </a:txBody>
                  <a:tcPr/>
                </a:tc>
                <a:tc>
                  <a:txBody>
                    <a:bodyPr/>
                    <a:lstStyle/>
                    <a:p>
                      <a:r>
                        <a:t>(-2.43)</a:t>
                      </a:r>
                    </a:p>
                  </a:txBody>
                  <a:tcPr/>
                </a:tc>
                <a:tc>
                  <a:txBody>
                    <a:bodyPr/>
                    <a:lstStyle/>
                    <a:p>
                      <a:r>
                        <a:t>(-0.45)</a:t>
                      </a:r>
                    </a:p>
                  </a:txBody>
                  <a:tcPr/>
                </a:tc>
                <a:tc>
                  <a:txBody>
                    <a:bodyPr/>
                    <a:lstStyle/>
                    <a:p>
                      <a:r>
                        <a:t>(-1.07)</a:t>
                      </a:r>
                    </a:p>
                  </a:txBody>
                  <a:tcPr/>
                </a:tc>
                <a:extLst>
                  <a:ext uri="{0D108BD9-81ED-4DB2-BD59-A6C34878D82A}">
                    <a16:rowId xmlns:a16="http://schemas.microsoft.com/office/drawing/2014/main" val="10019"/>
                  </a:ext>
                </a:extLst>
              </a:tr>
              <a:tr h="121023">
                <a:tc>
                  <a:txBody>
                    <a:bodyPr/>
                    <a:lstStyle/>
                    <a:p>
                      <a:r>
                        <a:t>loan_amount</a:t>
                      </a:r>
                    </a:p>
                  </a:txBody>
                  <a:tcPr/>
                </a:tc>
                <a:tc>
                  <a:txBody>
                    <a:bodyPr/>
                    <a:lstStyle/>
                    <a:p>
                      <a:r>
                        <a:t>-0.810***</a:t>
                      </a:r>
                    </a:p>
                  </a:txBody>
                  <a:tcPr/>
                </a:tc>
                <a:tc>
                  <a:txBody>
                    <a:bodyPr/>
                    <a:lstStyle/>
                    <a:p>
                      <a:r>
                        <a:t>-0.807***</a:t>
                      </a:r>
                    </a:p>
                  </a:txBody>
                  <a:tcPr/>
                </a:tc>
                <a:tc>
                  <a:txBody>
                    <a:bodyPr/>
                    <a:lstStyle/>
                    <a:p>
                      <a:r>
                        <a:t>-0.486***</a:t>
                      </a:r>
                    </a:p>
                  </a:txBody>
                  <a:tcPr/>
                </a:tc>
                <a:tc>
                  <a:txBody>
                    <a:bodyPr/>
                    <a:lstStyle/>
                    <a:p>
                      <a:r>
                        <a:t>-0.486***</a:t>
                      </a:r>
                    </a:p>
                  </a:txBody>
                  <a:tcPr/>
                </a:tc>
                <a:extLst>
                  <a:ext uri="{0D108BD9-81ED-4DB2-BD59-A6C34878D82A}">
                    <a16:rowId xmlns:a16="http://schemas.microsoft.com/office/drawing/2014/main" val="10020"/>
                  </a:ext>
                </a:extLst>
              </a:tr>
              <a:tr h="121023">
                <a:tc>
                  <a:txBody>
                    <a:bodyPr/>
                    <a:lstStyle/>
                    <a:p>
                      <a:endParaRPr/>
                    </a:p>
                  </a:txBody>
                  <a:tcPr/>
                </a:tc>
                <a:tc>
                  <a:txBody>
                    <a:bodyPr/>
                    <a:lstStyle/>
                    <a:p>
                      <a:r>
                        <a:t>(-20.91)</a:t>
                      </a:r>
                    </a:p>
                  </a:txBody>
                  <a:tcPr/>
                </a:tc>
                <a:tc>
                  <a:txBody>
                    <a:bodyPr/>
                    <a:lstStyle/>
                    <a:p>
                      <a:r>
                        <a:t>(-20.78)</a:t>
                      </a:r>
                    </a:p>
                  </a:txBody>
                  <a:tcPr/>
                </a:tc>
                <a:tc>
                  <a:txBody>
                    <a:bodyPr/>
                    <a:lstStyle/>
                    <a:p>
                      <a:r>
                        <a:t>(-13.93)</a:t>
                      </a:r>
                    </a:p>
                  </a:txBody>
                  <a:tcPr/>
                </a:tc>
                <a:tc>
                  <a:txBody>
                    <a:bodyPr/>
                    <a:lstStyle/>
                    <a:p>
                      <a:r>
                        <a:t>(-13.93)</a:t>
                      </a:r>
                    </a:p>
                  </a:txBody>
                  <a:tcPr/>
                </a:tc>
                <a:extLst>
                  <a:ext uri="{0D108BD9-81ED-4DB2-BD59-A6C34878D82A}">
                    <a16:rowId xmlns:a16="http://schemas.microsoft.com/office/drawing/2014/main" val="10021"/>
                  </a:ext>
                </a:extLst>
              </a:tr>
              <a:tr h="121023">
                <a:tc>
                  <a:txBody>
                    <a:bodyPr/>
                    <a:lstStyle/>
                    <a:p>
                      <a:r>
                        <a:t>loan_term</a:t>
                      </a:r>
                    </a:p>
                  </a:txBody>
                  <a:tcPr/>
                </a:tc>
                <a:tc>
                  <a:txBody>
                    <a:bodyPr/>
                    <a:lstStyle/>
                    <a:p>
                      <a:r>
                        <a:t>-0.0424***</a:t>
                      </a:r>
                    </a:p>
                  </a:txBody>
                  <a:tcPr/>
                </a:tc>
                <a:tc>
                  <a:txBody>
                    <a:bodyPr/>
                    <a:lstStyle/>
                    <a:p>
                      <a:r>
                        <a:t>-0.0411***</a:t>
                      </a:r>
                    </a:p>
                  </a:txBody>
                  <a:tcPr/>
                </a:tc>
                <a:tc>
                  <a:txBody>
                    <a:bodyPr/>
                    <a:lstStyle/>
                    <a:p>
                      <a:r>
                        <a:t>-0.101***</a:t>
                      </a:r>
                    </a:p>
                  </a:txBody>
                  <a:tcPr/>
                </a:tc>
                <a:tc>
                  <a:txBody>
                    <a:bodyPr/>
                    <a:lstStyle/>
                    <a:p>
                      <a:r>
                        <a:t>-0.1000***</a:t>
                      </a:r>
                    </a:p>
                  </a:txBody>
                  <a:tcPr/>
                </a:tc>
                <a:extLst>
                  <a:ext uri="{0D108BD9-81ED-4DB2-BD59-A6C34878D82A}">
                    <a16:rowId xmlns:a16="http://schemas.microsoft.com/office/drawing/2014/main" val="10022"/>
                  </a:ext>
                </a:extLst>
              </a:tr>
              <a:tr h="121023">
                <a:tc>
                  <a:txBody>
                    <a:bodyPr/>
                    <a:lstStyle/>
                    <a:p>
                      <a:endParaRPr/>
                    </a:p>
                  </a:txBody>
                  <a:tcPr/>
                </a:tc>
                <a:tc>
                  <a:txBody>
                    <a:bodyPr/>
                    <a:lstStyle/>
                    <a:p>
                      <a:r>
                        <a:t>(-11.72)</a:t>
                      </a:r>
                    </a:p>
                  </a:txBody>
                  <a:tcPr/>
                </a:tc>
                <a:tc>
                  <a:txBody>
                    <a:bodyPr/>
                    <a:lstStyle/>
                    <a:p>
                      <a:r>
                        <a:t>(-11.26)</a:t>
                      </a:r>
                    </a:p>
                  </a:txBody>
                  <a:tcPr/>
                </a:tc>
                <a:tc>
                  <a:txBody>
                    <a:bodyPr/>
                    <a:lstStyle/>
                    <a:p>
                      <a:r>
                        <a:t>(-23.05)</a:t>
                      </a:r>
                    </a:p>
                  </a:txBody>
                  <a:tcPr/>
                </a:tc>
                <a:tc>
                  <a:txBody>
                    <a:bodyPr/>
                    <a:lstStyle/>
                    <a:p>
                      <a:r>
                        <a:t>(-22.69)</a:t>
                      </a:r>
                    </a:p>
                  </a:txBody>
                  <a:tcPr/>
                </a:tc>
                <a:extLst>
                  <a:ext uri="{0D108BD9-81ED-4DB2-BD59-A6C34878D82A}">
                    <a16:rowId xmlns:a16="http://schemas.microsoft.com/office/drawing/2014/main" val="10023"/>
                  </a:ext>
                </a:extLst>
              </a:tr>
              <a:tr h="121023">
                <a:tc>
                  <a:txBody>
                    <a:bodyPr/>
                    <a:lstStyle/>
                    <a:p>
                      <a:r>
                        <a:t>repayment_schedule</a:t>
                      </a:r>
                    </a:p>
                  </a:txBody>
                  <a:tcPr/>
                </a:tc>
                <a:tc>
                  <a:txBody>
                    <a:bodyPr/>
                    <a:lstStyle/>
                    <a:p>
                      <a:r>
                        <a:t>-0.119</a:t>
                      </a:r>
                    </a:p>
                  </a:txBody>
                  <a:tcPr/>
                </a:tc>
                <a:tc>
                  <a:txBody>
                    <a:bodyPr/>
                    <a:lstStyle/>
                    <a:p>
                      <a:r>
                        <a:t>-0.129</a:t>
                      </a:r>
                    </a:p>
                  </a:txBody>
                  <a:tcPr/>
                </a:tc>
                <a:tc>
                  <a:txBody>
                    <a:bodyPr/>
                    <a:lstStyle/>
                    <a:p>
                      <a:r>
                        <a:t>-0.414***</a:t>
                      </a:r>
                    </a:p>
                  </a:txBody>
                  <a:tcPr/>
                </a:tc>
                <a:tc>
                  <a:txBody>
                    <a:bodyPr/>
                    <a:lstStyle/>
                    <a:p>
                      <a:r>
                        <a:t>-0.392***</a:t>
                      </a:r>
                    </a:p>
                  </a:txBody>
                  <a:tcPr/>
                </a:tc>
                <a:extLst>
                  <a:ext uri="{0D108BD9-81ED-4DB2-BD59-A6C34878D82A}">
                    <a16:rowId xmlns:a16="http://schemas.microsoft.com/office/drawing/2014/main" val="10024"/>
                  </a:ext>
                </a:extLst>
              </a:tr>
              <a:tr h="121023">
                <a:tc>
                  <a:txBody>
                    <a:bodyPr/>
                    <a:lstStyle/>
                    <a:p>
                      <a:endParaRPr/>
                    </a:p>
                  </a:txBody>
                  <a:tcPr/>
                </a:tc>
                <a:tc>
                  <a:txBody>
                    <a:bodyPr/>
                    <a:lstStyle/>
                    <a:p>
                      <a:r>
                        <a:t>(-0.96)</a:t>
                      </a:r>
                    </a:p>
                  </a:txBody>
                  <a:tcPr/>
                </a:tc>
                <a:tc>
                  <a:txBody>
                    <a:bodyPr/>
                    <a:lstStyle/>
                    <a:p>
                      <a:r>
                        <a:t>(-1.04)</a:t>
                      </a:r>
                    </a:p>
                  </a:txBody>
                  <a:tcPr/>
                </a:tc>
                <a:tc>
                  <a:txBody>
                    <a:bodyPr/>
                    <a:lstStyle/>
                    <a:p>
                      <a:r>
                        <a:t>(-3.02)</a:t>
                      </a:r>
                    </a:p>
                  </a:txBody>
                  <a:tcPr/>
                </a:tc>
                <a:tc>
                  <a:txBody>
                    <a:bodyPr/>
                    <a:lstStyle/>
                    <a:p>
                      <a:r>
                        <a:t>(-2.87)</a:t>
                      </a:r>
                    </a:p>
                  </a:txBody>
                  <a:tcPr/>
                </a:tc>
                <a:extLst>
                  <a:ext uri="{0D108BD9-81ED-4DB2-BD59-A6C34878D82A}">
                    <a16:rowId xmlns:a16="http://schemas.microsoft.com/office/drawing/2014/main" val="10025"/>
                  </a:ext>
                </a:extLst>
              </a:tr>
              <a:tr h="121023">
                <a:tc>
                  <a:txBody>
                    <a:bodyPr/>
                    <a:lstStyle/>
                    <a:p>
                      <a:r>
                        <a:t>continenta</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26"/>
                  </a:ext>
                </a:extLst>
              </a:tr>
              <a:tr h="121023">
                <a:tc>
                  <a:txBody>
                    <a:bodyPr/>
                    <a:lstStyle/>
                    <a:p>
                      <a:r>
                        <a:t>sectorb</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27"/>
                  </a:ext>
                </a:extLst>
              </a:tr>
              <a:tr h="121023">
                <a:tc>
                  <a:txBody>
                    <a:bodyPr/>
                    <a:lstStyle/>
                    <a:p>
                      <a:r>
                        <a:t>_cons</a:t>
                      </a:r>
                    </a:p>
                  </a:txBody>
                  <a:tcPr/>
                </a:tc>
                <a:tc>
                  <a:txBody>
                    <a:bodyPr/>
                    <a:lstStyle/>
                    <a:p>
                      <a:r>
                        <a:t>8.310***</a:t>
                      </a:r>
                    </a:p>
                  </a:txBody>
                  <a:tcPr/>
                </a:tc>
                <a:tc>
                  <a:txBody>
                    <a:bodyPr/>
                    <a:lstStyle/>
                    <a:p>
                      <a:r>
                        <a:t>8.343***</a:t>
                      </a:r>
                    </a:p>
                  </a:txBody>
                  <a:tcPr/>
                </a:tc>
                <a:tc>
                  <a:txBody>
                    <a:bodyPr/>
                    <a:lstStyle/>
                    <a:p>
                      <a:r>
                        <a:t>9.862***</a:t>
                      </a:r>
                    </a:p>
                  </a:txBody>
                  <a:tcPr/>
                </a:tc>
                <a:tc>
                  <a:txBody>
                    <a:bodyPr/>
                    <a:lstStyle/>
                    <a:p>
                      <a:r>
                        <a:t>9.942***</a:t>
                      </a:r>
                    </a:p>
                  </a:txBody>
                  <a:tcPr/>
                </a:tc>
                <a:extLst>
                  <a:ext uri="{0D108BD9-81ED-4DB2-BD59-A6C34878D82A}">
                    <a16:rowId xmlns:a16="http://schemas.microsoft.com/office/drawing/2014/main" val="10028"/>
                  </a:ext>
                </a:extLst>
              </a:tr>
              <a:tr h="121023">
                <a:tc>
                  <a:txBody>
                    <a:bodyPr/>
                    <a:lstStyle/>
                    <a:p>
                      <a:endParaRPr/>
                    </a:p>
                  </a:txBody>
                  <a:tcPr/>
                </a:tc>
                <a:tc>
                  <a:txBody>
                    <a:bodyPr/>
                    <a:lstStyle/>
                    <a:p>
                      <a:r>
                        <a:t>(16.76)</a:t>
                      </a:r>
                    </a:p>
                  </a:txBody>
                  <a:tcPr/>
                </a:tc>
                <a:tc>
                  <a:txBody>
                    <a:bodyPr/>
                    <a:lstStyle/>
                    <a:p>
                      <a:r>
                        <a:t>(16.68)</a:t>
                      </a:r>
                    </a:p>
                  </a:txBody>
                  <a:tcPr/>
                </a:tc>
                <a:tc>
                  <a:txBody>
                    <a:bodyPr/>
                    <a:lstStyle/>
                    <a:p>
                      <a:r>
                        <a:t>(20.88)</a:t>
                      </a:r>
                    </a:p>
                  </a:txBody>
                  <a:tcPr/>
                </a:tc>
                <a:tc>
                  <a:txBody>
                    <a:bodyPr/>
                    <a:lstStyle/>
                    <a:p>
                      <a:r>
                        <a:t>(21.01)</a:t>
                      </a:r>
                    </a:p>
                  </a:txBody>
                  <a:tcPr/>
                </a:tc>
                <a:extLst>
                  <a:ext uri="{0D108BD9-81ED-4DB2-BD59-A6C34878D82A}">
                    <a16:rowId xmlns:a16="http://schemas.microsoft.com/office/drawing/2014/main" val="10029"/>
                  </a:ext>
                </a:extLst>
              </a:tr>
              <a:tr h="121023">
                <a:tc>
                  <a:txBody>
                    <a:bodyPr/>
                    <a:lstStyle/>
                    <a:p>
                      <a:r>
                        <a:t>pseudo R2</a:t>
                      </a:r>
                    </a:p>
                  </a:txBody>
                  <a:tcPr/>
                </a:tc>
                <a:tc>
                  <a:txBody>
                    <a:bodyPr/>
                    <a:lstStyle/>
                    <a:p>
                      <a:r>
                        <a:t>0.257</a:t>
                      </a:r>
                    </a:p>
                  </a:txBody>
                  <a:tcPr/>
                </a:tc>
                <a:tc>
                  <a:txBody>
                    <a:bodyPr/>
                    <a:lstStyle/>
                    <a:p>
                      <a:r>
                        <a:t>0.261</a:t>
                      </a:r>
                    </a:p>
                  </a:txBody>
                  <a:tcPr/>
                </a:tc>
                <a:tc>
                  <a:txBody>
                    <a:bodyPr/>
                    <a:lstStyle/>
                    <a:p>
                      <a:endParaRPr/>
                    </a:p>
                  </a:txBody>
                  <a:tcPr/>
                </a:tc>
                <a:tc>
                  <a:txBody>
                    <a:bodyPr/>
                    <a:lstStyle/>
                    <a:p>
                      <a:endParaRPr/>
                    </a:p>
                  </a:txBody>
                  <a:tcPr/>
                </a:tc>
                <a:extLst>
                  <a:ext uri="{0D108BD9-81ED-4DB2-BD59-A6C34878D82A}">
                    <a16:rowId xmlns:a16="http://schemas.microsoft.com/office/drawing/2014/main" val="10030"/>
                  </a:ext>
                </a:extLst>
              </a:tr>
              <a:tr h="121023">
                <a:tc>
                  <a:txBody>
                    <a:bodyPr/>
                    <a:lstStyle/>
                    <a:p>
                      <a:r>
                        <a:t>Log likelihood</a:t>
                      </a:r>
                    </a:p>
                  </a:txBody>
                  <a:tcPr/>
                </a:tc>
                <a:tc>
                  <a:txBody>
                    <a:bodyPr/>
                    <a:lstStyle/>
                    <a:p>
                      <a:r>
                        <a:t>-2250.2</a:t>
                      </a:r>
                    </a:p>
                  </a:txBody>
                  <a:tcPr/>
                </a:tc>
                <a:tc>
                  <a:txBody>
                    <a:bodyPr/>
                    <a:lstStyle/>
                    <a:p>
                      <a:r>
                        <a:t>-2239.7</a:t>
                      </a:r>
                    </a:p>
                  </a:txBody>
                  <a:tcPr/>
                </a:tc>
                <a:tc>
                  <a:txBody>
                    <a:bodyPr/>
                    <a:lstStyle/>
                    <a:p>
                      <a:r>
                        <a:t>-18497.7</a:t>
                      </a:r>
                    </a:p>
                  </a:txBody>
                  <a:tcPr/>
                </a:tc>
                <a:tc>
                  <a:txBody>
                    <a:bodyPr/>
                    <a:lstStyle/>
                    <a:p>
                      <a:r>
                        <a:t>-18478.7</a:t>
                      </a:r>
                    </a:p>
                  </a:txBody>
                  <a:tcPr/>
                </a:tc>
                <a:extLst>
                  <a:ext uri="{0D108BD9-81ED-4DB2-BD59-A6C34878D82A}">
                    <a16:rowId xmlns:a16="http://schemas.microsoft.com/office/drawing/2014/main" val="10031"/>
                  </a:ext>
                </a:extLst>
              </a:tr>
              <a:tr h="121023">
                <a:tc>
                  <a:txBody>
                    <a:bodyPr/>
                    <a:lstStyle/>
                    <a:p>
                      <a:r>
                        <a:t>2</a:t>
                      </a:r>
                    </a:p>
                  </a:txBody>
                  <a:tcPr/>
                </a:tc>
                <a:tc>
                  <a:txBody>
                    <a:bodyPr/>
                    <a:lstStyle/>
                    <a:p>
                      <a:r>
                        <a:t>1557.6</a:t>
                      </a:r>
                    </a:p>
                  </a:txBody>
                  <a:tcPr/>
                </a:tc>
                <a:tc>
                  <a:txBody>
                    <a:bodyPr/>
                    <a:lstStyle/>
                    <a:p>
                      <a:r>
                        <a:t>1578.6</a:t>
                      </a:r>
                    </a:p>
                  </a:txBody>
                  <a:tcPr/>
                </a:tc>
                <a:tc>
                  <a:txBody>
                    <a:bodyPr/>
                    <a:lstStyle/>
                    <a:p>
                      <a:endParaRPr/>
                    </a:p>
                  </a:txBody>
                  <a:tcPr/>
                </a:tc>
                <a:tc>
                  <a:txBody>
                    <a:bodyPr/>
                    <a:lstStyle/>
                    <a:p>
                      <a:endParaRPr/>
                    </a:p>
                  </a:txBody>
                  <a:tcPr/>
                </a:tc>
                <a:extLst>
                  <a:ext uri="{0D108BD9-81ED-4DB2-BD59-A6C34878D82A}">
                    <a16:rowId xmlns:a16="http://schemas.microsoft.com/office/drawing/2014/main" val="10032"/>
                  </a:ext>
                </a:extLst>
              </a:tr>
              <a:tr h="121041">
                <a:tc>
                  <a:txBody>
                    <a:bodyPr/>
                    <a:lstStyle/>
                    <a:p>
                      <a:r>
                        <a:t>p</a:t>
                      </a:r>
                    </a:p>
                  </a:txBody>
                  <a:tcPr/>
                </a:tc>
                <a:tc>
                  <a:txBody>
                    <a:bodyPr/>
                    <a:lstStyle/>
                    <a:p>
                      <a:r>
                        <a:t>1.2e-315</a:t>
                      </a:r>
                    </a:p>
                  </a:txBody>
                  <a:tcPr/>
                </a:tc>
                <a:tc>
                  <a:txBody>
                    <a:bodyPr/>
                    <a:lstStyle/>
                    <a:p>
                      <a:r>
                        <a:t>2.0e-317</a:t>
                      </a:r>
                    </a:p>
                  </a:txBody>
                  <a:tcPr/>
                </a:tc>
                <a:tc>
                  <a:txBody>
                    <a:bodyPr/>
                    <a:lstStyle/>
                    <a:p>
                      <a:r>
                        <a:t>0</a:t>
                      </a:r>
                    </a:p>
                  </a:txBody>
                  <a:tcPr/>
                </a:tc>
                <a:tc>
                  <a:txBody>
                    <a:bodyPr/>
                    <a:lstStyle/>
                    <a:p>
                      <a:r>
                        <a:t>0</a:t>
                      </a:r>
                    </a:p>
                  </a:txBody>
                  <a:tcPr/>
                </a:tc>
                <a:extLst>
                  <a:ext uri="{0D108BD9-81ED-4DB2-BD59-A6C34878D82A}">
                    <a16:rowId xmlns:a16="http://schemas.microsoft.com/office/drawing/2014/main" val="1003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目前关于亲社会众筹影响因素的研究主要探讨了项目叙述文本和发起人个人特征对众筹成功的影响。</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部分研究聚焦于叙述文本传递的信号。</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为了理解图片中的面部情绪表达如何影响投资者决策，本文参考了社会心理学中的情绪感染理论[19]。</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此外，有研究表明情绪的感染性会随情绪的类型和表达强烈程度而异[17][29]。</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18196560"/>
        </p:xfrm>
        <a:graphic>
          <a:graphicData uri="http://schemas.openxmlformats.org/drawingml/2006/table">
            <a:tbl>
              <a:tblPr firstRow="1" bandRow="1">
                <a:tableStyleId>{5C22544A-7EE6-4342-B048-85BDC9FD1C3A}</a:tableStyleId>
              </a:tblPr>
              <a:tblGrid>
                <a:gridCol w="1097280">
                  <a:extLst>
                    <a:ext uri="{9D8B030D-6E8A-4147-A177-3AD203B41FA5}">
                      <a16:colId xmlns:a16="http://schemas.microsoft.com/office/drawing/2014/main" val="20000"/>
                    </a:ext>
                  </a:extLst>
                </a:gridCol>
                <a:gridCol w="1097280">
                  <a:extLst>
                    <a:ext uri="{9D8B030D-6E8A-4147-A177-3AD203B41FA5}">
                      <a16:colId xmlns:a16="http://schemas.microsoft.com/office/drawing/2014/main" val="20001"/>
                    </a:ext>
                  </a:extLst>
                </a:gridCol>
                <a:gridCol w="1097280">
                  <a:extLst>
                    <a:ext uri="{9D8B030D-6E8A-4147-A177-3AD203B41FA5}">
                      <a16:colId xmlns:a16="http://schemas.microsoft.com/office/drawing/2014/main" val="20002"/>
                    </a:ext>
                  </a:extLst>
                </a:gridCol>
                <a:gridCol w="1097280">
                  <a:extLst>
                    <a:ext uri="{9D8B030D-6E8A-4147-A177-3AD203B41FA5}">
                      <a16:colId xmlns:a16="http://schemas.microsoft.com/office/drawing/2014/main" val="20003"/>
                    </a:ext>
                  </a:extLst>
                </a:gridCol>
                <a:gridCol w="1097280">
                  <a:extLst>
                    <a:ext uri="{9D8B030D-6E8A-4147-A177-3AD203B41FA5}">
                      <a16:colId xmlns:a16="http://schemas.microsoft.com/office/drawing/2014/main" val="20004"/>
                    </a:ext>
                  </a:extLst>
                </a:gridCol>
              </a:tblGrid>
              <a:tr h="121023">
                <a:tc>
                  <a:txBody>
                    <a:bodyPr/>
                    <a:lstStyle/>
                    <a:p>
                      <a:r>
                        <a:t>Variable</a:t>
                      </a:r>
                    </a:p>
                  </a:txBody>
                  <a:tcPr/>
                </a:tc>
                <a:tc>
                  <a:txBody>
                    <a:bodyPr/>
                    <a:lstStyle/>
                    <a:p>
                      <a:r>
                        <a:t>funding_success</a:t>
                      </a:r>
                    </a:p>
                  </a:txBody>
                  <a:tcPr/>
                </a:tc>
                <a:tc>
                  <a:txBody>
                    <a:bodyPr/>
                    <a:lstStyle/>
                    <a:p>
                      <a:endParaRPr/>
                    </a:p>
                  </a:txBody>
                  <a:tcPr/>
                </a:tc>
                <a:tc>
                  <a:txBody>
                    <a:bodyPr/>
                    <a:lstStyle/>
                    <a:p>
                      <a:r>
                        <a:t>funding_speed</a:t>
                      </a:r>
                    </a:p>
                  </a:txBody>
                  <a:tcPr/>
                </a:tc>
                <a:tc>
                  <a:txBody>
                    <a:bodyPr/>
                    <a:lstStyle/>
                    <a:p>
                      <a:endParaRPr/>
                    </a:p>
                  </a:txBody>
                  <a:tcPr/>
                </a:tc>
                <a:extLst>
                  <a:ext uri="{0D108BD9-81ED-4DB2-BD59-A6C34878D82A}">
                    <a16:rowId xmlns:a16="http://schemas.microsoft.com/office/drawing/2014/main" val="10000"/>
                  </a:ext>
                </a:extLst>
              </a:tr>
              <a:tr h="121023">
                <a:tc>
                  <a:txBody>
                    <a:bodyPr/>
                    <a:lstStyle/>
                    <a:p>
                      <a:endParaRPr/>
                    </a:p>
                  </a:txBody>
                  <a:tcPr/>
                </a:tc>
                <a:tc>
                  <a:txBody>
                    <a:bodyPr/>
                    <a:lstStyle/>
                    <a:p>
                      <a:r>
                        <a:t>Model 1(controls)</a:t>
                      </a:r>
                    </a:p>
                  </a:txBody>
                  <a:tcPr/>
                </a:tc>
                <a:tc>
                  <a:txBody>
                    <a:bodyPr/>
                    <a:lstStyle/>
                    <a:p>
                      <a:r>
                        <a:t>Model 3(main effect)</a:t>
                      </a:r>
                    </a:p>
                  </a:txBody>
                  <a:tcPr/>
                </a:tc>
                <a:tc>
                  <a:txBody>
                    <a:bodyPr/>
                    <a:lstStyle/>
                    <a:p>
                      <a:r>
                        <a:t>Model 1(controls)</a:t>
                      </a:r>
                    </a:p>
                  </a:txBody>
                  <a:tcPr/>
                </a:tc>
                <a:tc>
                  <a:txBody>
                    <a:bodyPr/>
                    <a:lstStyle/>
                    <a:p>
                      <a:r>
                        <a:t>Model 3(main effect)</a:t>
                      </a:r>
                    </a:p>
                  </a:txBody>
                  <a:tcPr/>
                </a:tc>
                <a:extLst>
                  <a:ext uri="{0D108BD9-81ED-4DB2-BD59-A6C34878D82A}">
                    <a16:rowId xmlns:a16="http://schemas.microsoft.com/office/drawing/2014/main" val="10001"/>
                  </a:ext>
                </a:extLst>
              </a:tr>
              <a:tr h="121023">
                <a:tc>
                  <a:txBody>
                    <a:bodyPr/>
                    <a:lstStyle/>
                    <a:p>
                      <a:r>
                        <a:t>happiness</a:t>
                      </a:r>
                    </a:p>
                  </a:txBody>
                  <a:tcPr/>
                </a:tc>
                <a:tc>
                  <a:txBody>
                    <a:bodyPr/>
                    <a:lstStyle/>
                    <a:p>
                      <a:endParaRPr/>
                    </a:p>
                  </a:txBody>
                  <a:tcPr/>
                </a:tc>
                <a:tc>
                  <a:txBody>
                    <a:bodyPr/>
                    <a:lstStyle/>
                    <a:p>
                      <a:r>
                        <a:t>0.176*</a:t>
                      </a:r>
                    </a:p>
                  </a:txBody>
                  <a:tcPr/>
                </a:tc>
                <a:tc>
                  <a:txBody>
                    <a:bodyPr/>
                    <a:lstStyle/>
                    <a:p>
                      <a:endParaRPr/>
                    </a:p>
                  </a:txBody>
                  <a:tcPr/>
                </a:tc>
                <a:tc>
                  <a:txBody>
                    <a:bodyPr/>
                    <a:lstStyle/>
                    <a:p>
                      <a:r>
                        <a:t>0.238***</a:t>
                      </a:r>
                    </a:p>
                  </a:txBody>
                  <a:tcPr/>
                </a:tc>
                <a:extLst>
                  <a:ext uri="{0D108BD9-81ED-4DB2-BD59-A6C34878D82A}">
                    <a16:rowId xmlns:a16="http://schemas.microsoft.com/office/drawing/2014/main" val="10002"/>
                  </a:ext>
                </a:extLst>
              </a:tr>
              <a:tr h="121023">
                <a:tc>
                  <a:txBody>
                    <a:bodyPr/>
                    <a:lstStyle/>
                    <a:p>
                      <a:endParaRPr/>
                    </a:p>
                  </a:txBody>
                  <a:tcPr/>
                </a:tc>
                <a:tc>
                  <a:txBody>
                    <a:bodyPr/>
                    <a:lstStyle/>
                    <a:p>
                      <a:endParaRPr/>
                    </a:p>
                  </a:txBody>
                  <a:tcPr/>
                </a:tc>
                <a:tc>
                  <a:txBody>
                    <a:bodyPr/>
                    <a:lstStyle/>
                    <a:p>
                      <a:r>
                        <a:t>(1.85)</a:t>
                      </a:r>
                    </a:p>
                  </a:txBody>
                  <a:tcPr/>
                </a:tc>
                <a:tc>
                  <a:txBody>
                    <a:bodyPr/>
                    <a:lstStyle/>
                    <a:p>
                      <a:endParaRPr/>
                    </a:p>
                  </a:txBody>
                  <a:tcPr/>
                </a:tc>
                <a:tc>
                  <a:txBody>
                    <a:bodyPr/>
                    <a:lstStyle/>
                    <a:p>
                      <a:r>
                        <a:t>(3.34)</a:t>
                      </a:r>
                    </a:p>
                  </a:txBody>
                  <a:tcPr/>
                </a:tc>
                <a:extLst>
                  <a:ext uri="{0D108BD9-81ED-4DB2-BD59-A6C34878D82A}">
                    <a16:rowId xmlns:a16="http://schemas.microsoft.com/office/drawing/2014/main" val="10003"/>
                  </a:ext>
                </a:extLst>
              </a:tr>
              <a:tr h="121023">
                <a:tc>
                  <a:txBody>
                    <a:bodyPr/>
                    <a:lstStyle/>
                    <a:p>
                      <a:r>
                        <a:t>sadness</a:t>
                      </a:r>
                    </a:p>
                  </a:txBody>
                  <a:tcPr/>
                </a:tc>
                <a:tc>
                  <a:txBody>
                    <a:bodyPr/>
                    <a:lstStyle/>
                    <a:p>
                      <a:endParaRPr/>
                    </a:p>
                  </a:txBody>
                  <a:tcPr/>
                </a:tc>
                <a:tc>
                  <a:txBody>
                    <a:bodyPr/>
                    <a:lstStyle/>
                    <a:p>
                      <a:r>
                        <a:t>1.021*</a:t>
                      </a:r>
                    </a:p>
                  </a:txBody>
                  <a:tcPr/>
                </a:tc>
                <a:tc>
                  <a:txBody>
                    <a:bodyPr/>
                    <a:lstStyle/>
                    <a:p>
                      <a:endParaRPr/>
                    </a:p>
                  </a:txBody>
                  <a:tcPr/>
                </a:tc>
                <a:tc>
                  <a:txBody>
                    <a:bodyPr/>
                    <a:lstStyle/>
                    <a:p>
                      <a:r>
                        <a:t>0.730**</a:t>
                      </a:r>
                    </a:p>
                  </a:txBody>
                  <a:tcPr/>
                </a:tc>
                <a:extLst>
                  <a:ext uri="{0D108BD9-81ED-4DB2-BD59-A6C34878D82A}">
                    <a16:rowId xmlns:a16="http://schemas.microsoft.com/office/drawing/2014/main" val="10004"/>
                  </a:ext>
                </a:extLst>
              </a:tr>
              <a:tr h="121023">
                <a:tc>
                  <a:txBody>
                    <a:bodyPr/>
                    <a:lstStyle/>
                    <a:p>
                      <a:endParaRPr/>
                    </a:p>
                  </a:txBody>
                  <a:tcPr/>
                </a:tc>
                <a:tc>
                  <a:txBody>
                    <a:bodyPr/>
                    <a:lstStyle/>
                    <a:p>
                      <a:endParaRPr/>
                    </a:p>
                  </a:txBody>
                  <a:tcPr/>
                </a:tc>
                <a:tc>
                  <a:txBody>
                    <a:bodyPr/>
                    <a:lstStyle/>
                    <a:p>
                      <a:r>
                        <a:t>(1.76)</a:t>
                      </a:r>
                    </a:p>
                  </a:txBody>
                  <a:tcPr/>
                </a:tc>
                <a:tc>
                  <a:txBody>
                    <a:bodyPr/>
                    <a:lstStyle/>
                    <a:p>
                      <a:endParaRPr/>
                    </a:p>
                  </a:txBody>
                  <a:tcPr/>
                </a:tc>
                <a:tc>
                  <a:txBody>
                    <a:bodyPr/>
                    <a:lstStyle/>
                    <a:p>
                      <a:r>
                        <a:t>(2.08)</a:t>
                      </a:r>
                    </a:p>
                  </a:txBody>
                  <a:tcPr/>
                </a:tc>
                <a:extLst>
                  <a:ext uri="{0D108BD9-81ED-4DB2-BD59-A6C34878D82A}">
                    <a16:rowId xmlns:a16="http://schemas.microsoft.com/office/drawing/2014/main" val="10005"/>
                  </a:ext>
                </a:extLst>
              </a:tr>
              <a:tr h="121023">
                <a:tc>
                  <a:txBody>
                    <a:bodyPr/>
                    <a:lstStyle/>
                    <a:p>
                      <a:r>
                        <a:t>pst_psyc_cptl</a:t>
                      </a:r>
                    </a:p>
                  </a:txBody>
                  <a:tcPr/>
                </a:tc>
                <a:tc>
                  <a:txBody>
                    <a:bodyPr/>
                    <a:lstStyle/>
                    <a:p>
                      <a:endParaRPr/>
                    </a:p>
                  </a:txBody>
                  <a:tcPr/>
                </a:tc>
                <a:tc>
                  <a:txBody>
                    <a:bodyPr/>
                    <a:lstStyle/>
                    <a:p>
                      <a:r>
                        <a:t>-0.0997***</a:t>
                      </a:r>
                    </a:p>
                  </a:txBody>
                  <a:tcPr/>
                </a:tc>
                <a:tc>
                  <a:txBody>
                    <a:bodyPr/>
                    <a:lstStyle/>
                    <a:p>
                      <a:endParaRPr/>
                    </a:p>
                  </a:txBody>
                  <a:tcPr/>
                </a:tc>
                <a:tc>
                  <a:txBody>
                    <a:bodyPr/>
                    <a:lstStyle/>
                    <a:p>
                      <a:r>
                        <a:t>-0.0935***</a:t>
                      </a:r>
                    </a:p>
                  </a:txBody>
                  <a:tcPr/>
                </a:tc>
                <a:extLst>
                  <a:ext uri="{0D108BD9-81ED-4DB2-BD59-A6C34878D82A}">
                    <a16:rowId xmlns:a16="http://schemas.microsoft.com/office/drawing/2014/main" val="10006"/>
                  </a:ext>
                </a:extLst>
              </a:tr>
              <a:tr h="121023">
                <a:tc>
                  <a:txBody>
                    <a:bodyPr/>
                    <a:lstStyle/>
                    <a:p>
                      <a:endParaRPr/>
                    </a:p>
                  </a:txBody>
                  <a:tcPr/>
                </a:tc>
                <a:tc>
                  <a:txBody>
                    <a:bodyPr/>
                    <a:lstStyle/>
                    <a:p>
                      <a:endParaRPr/>
                    </a:p>
                  </a:txBody>
                  <a:tcPr/>
                </a:tc>
                <a:tc>
                  <a:txBody>
                    <a:bodyPr/>
                    <a:lstStyle/>
                    <a:p>
                      <a:r>
                        <a:t>(-3.79)</a:t>
                      </a:r>
                    </a:p>
                  </a:txBody>
                  <a:tcPr/>
                </a:tc>
                <a:tc>
                  <a:txBody>
                    <a:bodyPr/>
                    <a:lstStyle/>
                    <a:p>
                      <a:endParaRPr/>
                    </a:p>
                  </a:txBody>
                  <a:tcPr/>
                </a:tc>
                <a:tc>
                  <a:txBody>
                    <a:bodyPr/>
                    <a:lstStyle/>
                    <a:p>
                      <a:r>
                        <a:t>(-4.30)</a:t>
                      </a:r>
                    </a:p>
                  </a:txBody>
                  <a:tcPr/>
                </a:tc>
                <a:extLst>
                  <a:ext uri="{0D108BD9-81ED-4DB2-BD59-A6C34878D82A}">
                    <a16:rowId xmlns:a16="http://schemas.microsoft.com/office/drawing/2014/main" val="10007"/>
                  </a:ext>
                </a:extLst>
              </a:tr>
              <a:tr h="121023">
                <a:tc>
                  <a:txBody>
                    <a:bodyPr/>
                    <a:lstStyle/>
                    <a:p>
                      <a:r>
                        <a:t>picture_quality</a:t>
                      </a:r>
                    </a:p>
                  </a:txBody>
                  <a:tcPr/>
                </a:tc>
                <a:tc>
                  <a:txBody>
                    <a:bodyPr/>
                    <a:lstStyle/>
                    <a:p>
                      <a:r>
                        <a:t>0.418***</a:t>
                      </a:r>
                    </a:p>
                  </a:txBody>
                  <a:tcPr/>
                </a:tc>
                <a:tc>
                  <a:txBody>
                    <a:bodyPr/>
                    <a:lstStyle/>
                    <a:p>
                      <a:r>
                        <a:t>0.426***</a:t>
                      </a:r>
                    </a:p>
                  </a:txBody>
                  <a:tcPr/>
                </a:tc>
                <a:tc>
                  <a:txBody>
                    <a:bodyPr/>
                    <a:lstStyle/>
                    <a:p>
                      <a:r>
                        <a:t>0.365***</a:t>
                      </a:r>
                    </a:p>
                  </a:txBody>
                  <a:tcPr/>
                </a:tc>
                <a:tc>
                  <a:txBody>
                    <a:bodyPr/>
                    <a:lstStyle/>
                    <a:p>
                      <a:r>
                        <a:t>0.366***</a:t>
                      </a:r>
                    </a:p>
                  </a:txBody>
                  <a:tcPr/>
                </a:tc>
                <a:extLst>
                  <a:ext uri="{0D108BD9-81ED-4DB2-BD59-A6C34878D82A}">
                    <a16:rowId xmlns:a16="http://schemas.microsoft.com/office/drawing/2014/main" val="10008"/>
                  </a:ext>
                </a:extLst>
              </a:tr>
              <a:tr h="121023">
                <a:tc>
                  <a:txBody>
                    <a:bodyPr/>
                    <a:lstStyle/>
                    <a:p>
                      <a:endParaRPr/>
                    </a:p>
                  </a:txBody>
                  <a:tcPr/>
                </a:tc>
                <a:tc>
                  <a:txBody>
                    <a:bodyPr/>
                    <a:lstStyle/>
                    <a:p>
                      <a:r>
                        <a:t>(5.32)</a:t>
                      </a:r>
                    </a:p>
                  </a:txBody>
                  <a:tcPr/>
                </a:tc>
                <a:tc>
                  <a:txBody>
                    <a:bodyPr/>
                    <a:lstStyle/>
                    <a:p>
                      <a:r>
                        <a:t>(5.40)</a:t>
                      </a:r>
                    </a:p>
                  </a:txBody>
                  <a:tcPr/>
                </a:tc>
                <a:tc>
                  <a:txBody>
                    <a:bodyPr/>
                    <a:lstStyle/>
                    <a:p>
                      <a:r>
                        <a:t>(6.17)</a:t>
                      </a:r>
                    </a:p>
                  </a:txBody>
                  <a:tcPr/>
                </a:tc>
                <a:tc>
                  <a:txBody>
                    <a:bodyPr/>
                    <a:lstStyle/>
                    <a:p>
                      <a:r>
                        <a:t>(6.19)</a:t>
                      </a:r>
                    </a:p>
                  </a:txBody>
                  <a:tcPr/>
                </a:tc>
                <a:extLst>
                  <a:ext uri="{0D108BD9-81ED-4DB2-BD59-A6C34878D82A}">
                    <a16:rowId xmlns:a16="http://schemas.microsoft.com/office/drawing/2014/main" val="10009"/>
                  </a:ext>
                </a:extLst>
              </a:tr>
              <a:tr h="121023">
                <a:tc>
                  <a:txBody>
                    <a:bodyPr/>
                    <a:lstStyle/>
                    <a:p>
                      <a:r>
                        <a:t>story_word_count</a:t>
                      </a:r>
                    </a:p>
                  </a:txBody>
                  <a:tcPr/>
                </a:tc>
                <a:tc>
                  <a:txBody>
                    <a:bodyPr/>
                    <a:lstStyle/>
                    <a:p>
                      <a:r>
                        <a:t>0.00233**</a:t>
                      </a:r>
                    </a:p>
                  </a:txBody>
                  <a:tcPr/>
                </a:tc>
                <a:tc>
                  <a:txBody>
                    <a:bodyPr/>
                    <a:lstStyle/>
                    <a:p>
                      <a:r>
                        <a:t>0.00385***</a:t>
                      </a:r>
                    </a:p>
                  </a:txBody>
                  <a:tcPr/>
                </a:tc>
                <a:tc>
                  <a:txBody>
                    <a:bodyPr/>
                    <a:lstStyle/>
                    <a:p>
                      <a:r>
                        <a:t>0.00230**</a:t>
                      </a:r>
                    </a:p>
                  </a:txBody>
                  <a:tcPr/>
                </a:tc>
                <a:tc>
                  <a:txBody>
                    <a:bodyPr/>
                    <a:lstStyle/>
                    <a:p>
                      <a:r>
                        <a:t>0.00359***</a:t>
                      </a:r>
                    </a:p>
                  </a:txBody>
                  <a:tcPr/>
                </a:tc>
                <a:extLst>
                  <a:ext uri="{0D108BD9-81ED-4DB2-BD59-A6C34878D82A}">
                    <a16:rowId xmlns:a16="http://schemas.microsoft.com/office/drawing/2014/main" val="10010"/>
                  </a:ext>
                </a:extLst>
              </a:tr>
              <a:tr h="121023">
                <a:tc>
                  <a:txBody>
                    <a:bodyPr/>
                    <a:lstStyle/>
                    <a:p>
                      <a:endParaRPr/>
                    </a:p>
                  </a:txBody>
                  <a:tcPr/>
                </a:tc>
                <a:tc>
                  <a:txBody>
                    <a:bodyPr/>
                    <a:lstStyle/>
                    <a:p>
                      <a:r>
                        <a:t>(2.01)</a:t>
                      </a:r>
                    </a:p>
                  </a:txBody>
                  <a:tcPr/>
                </a:tc>
                <a:tc>
                  <a:txBody>
                    <a:bodyPr/>
                    <a:lstStyle/>
                    <a:p>
                      <a:r>
                        <a:t>(3.13)</a:t>
                      </a:r>
                    </a:p>
                  </a:txBody>
                  <a:tcPr/>
                </a:tc>
                <a:tc>
                  <a:txBody>
                    <a:bodyPr/>
                    <a:lstStyle/>
                    <a:p>
                      <a:r>
                        <a:t>(2.57)</a:t>
                      </a:r>
                    </a:p>
                  </a:txBody>
                  <a:tcPr/>
                </a:tc>
                <a:tc>
                  <a:txBody>
                    <a:bodyPr/>
                    <a:lstStyle/>
                    <a:p>
                      <a:r>
                        <a:t>(3.80)</a:t>
                      </a:r>
                    </a:p>
                  </a:txBody>
                  <a:tcPr/>
                </a:tc>
                <a:extLst>
                  <a:ext uri="{0D108BD9-81ED-4DB2-BD59-A6C34878D82A}">
                    <a16:rowId xmlns:a16="http://schemas.microsoft.com/office/drawing/2014/main" val="10011"/>
                  </a:ext>
                </a:extLst>
              </a:tr>
              <a:tr h="121023">
                <a:tc>
                  <a:txBody>
                    <a:bodyPr/>
                    <a:lstStyle/>
                    <a:p>
                      <a:r>
                        <a:t>gender</a:t>
                      </a:r>
                    </a:p>
                  </a:txBody>
                  <a:tcPr/>
                </a:tc>
                <a:tc>
                  <a:txBody>
                    <a:bodyPr/>
                    <a:lstStyle/>
                    <a:p>
                      <a:r>
                        <a:t>1.084***</a:t>
                      </a:r>
                    </a:p>
                  </a:txBody>
                  <a:tcPr/>
                </a:tc>
                <a:tc>
                  <a:txBody>
                    <a:bodyPr/>
                    <a:lstStyle/>
                    <a:p>
                      <a:r>
                        <a:t>1.045***</a:t>
                      </a:r>
                    </a:p>
                  </a:txBody>
                  <a:tcPr/>
                </a:tc>
                <a:tc>
                  <a:txBody>
                    <a:bodyPr/>
                    <a:lstStyle/>
                    <a:p>
                      <a:r>
                        <a:t>1.594***</a:t>
                      </a:r>
                    </a:p>
                  </a:txBody>
                  <a:tcPr/>
                </a:tc>
                <a:tc>
                  <a:txBody>
                    <a:bodyPr/>
                    <a:lstStyle/>
                    <a:p>
                      <a:r>
                        <a:t>1.543***</a:t>
                      </a:r>
                    </a:p>
                  </a:txBody>
                  <a:tcPr/>
                </a:tc>
                <a:extLst>
                  <a:ext uri="{0D108BD9-81ED-4DB2-BD59-A6C34878D82A}">
                    <a16:rowId xmlns:a16="http://schemas.microsoft.com/office/drawing/2014/main" val="10012"/>
                  </a:ext>
                </a:extLst>
              </a:tr>
              <a:tr h="121023">
                <a:tc>
                  <a:txBody>
                    <a:bodyPr/>
                    <a:lstStyle/>
                    <a:p>
                      <a:endParaRPr/>
                    </a:p>
                  </a:txBody>
                  <a:tcPr/>
                </a:tc>
                <a:tc>
                  <a:txBody>
                    <a:bodyPr/>
                    <a:lstStyle/>
                    <a:p>
                      <a:r>
                        <a:t>(12.18)</a:t>
                      </a:r>
                    </a:p>
                  </a:txBody>
                  <a:tcPr/>
                </a:tc>
                <a:tc>
                  <a:txBody>
                    <a:bodyPr/>
                    <a:lstStyle/>
                    <a:p>
                      <a:r>
                        <a:t>(11.56)</a:t>
                      </a:r>
                    </a:p>
                  </a:txBody>
                  <a:tcPr/>
                </a:tc>
                <a:tc>
                  <a:txBody>
                    <a:bodyPr/>
                    <a:lstStyle/>
                    <a:p>
                      <a:r>
                        <a:t>(20.52)</a:t>
                      </a:r>
                    </a:p>
                  </a:txBody>
                  <a:tcPr/>
                </a:tc>
                <a:tc>
                  <a:txBody>
                    <a:bodyPr/>
                    <a:lstStyle/>
                    <a:p>
                      <a:r>
                        <a:t>(19.66)</a:t>
                      </a:r>
                    </a:p>
                  </a:txBody>
                  <a:tcPr/>
                </a:tc>
                <a:extLst>
                  <a:ext uri="{0D108BD9-81ED-4DB2-BD59-A6C34878D82A}">
                    <a16:rowId xmlns:a16="http://schemas.microsoft.com/office/drawing/2014/main" val="10013"/>
                  </a:ext>
                </a:extLst>
              </a:tr>
              <a:tr h="121023">
                <a:tc>
                  <a:txBody>
                    <a:bodyPr/>
                    <a:lstStyle/>
                    <a:p>
                      <a:r>
                        <a:t>group_borrower</a:t>
                      </a:r>
                    </a:p>
                  </a:txBody>
                  <a:tcPr/>
                </a:tc>
                <a:tc>
                  <a:txBody>
                    <a:bodyPr/>
                    <a:lstStyle/>
                    <a:p>
                      <a:r>
                        <a:t>3.639***</a:t>
                      </a:r>
                    </a:p>
                  </a:txBody>
                  <a:tcPr/>
                </a:tc>
                <a:tc>
                  <a:txBody>
                    <a:bodyPr/>
                    <a:lstStyle/>
                    <a:p>
                      <a:r>
                        <a:t>3.485***</a:t>
                      </a:r>
                    </a:p>
                  </a:txBody>
                  <a:tcPr/>
                </a:tc>
                <a:tc>
                  <a:txBody>
                    <a:bodyPr/>
                    <a:lstStyle/>
                    <a:p>
                      <a:r>
                        <a:t>1.622***</a:t>
                      </a:r>
                    </a:p>
                  </a:txBody>
                  <a:tcPr/>
                </a:tc>
                <a:tc>
                  <a:txBody>
                    <a:bodyPr/>
                    <a:lstStyle/>
                    <a:p>
                      <a:r>
                        <a:t>1.464***</a:t>
                      </a:r>
                    </a:p>
                  </a:txBody>
                  <a:tcPr/>
                </a:tc>
                <a:extLst>
                  <a:ext uri="{0D108BD9-81ED-4DB2-BD59-A6C34878D82A}">
                    <a16:rowId xmlns:a16="http://schemas.microsoft.com/office/drawing/2014/main" val="10014"/>
                  </a:ext>
                </a:extLst>
              </a:tr>
              <a:tr h="121023">
                <a:tc>
                  <a:txBody>
                    <a:bodyPr/>
                    <a:lstStyle/>
                    <a:p>
                      <a:endParaRPr/>
                    </a:p>
                  </a:txBody>
                  <a:tcPr/>
                </a:tc>
                <a:tc>
                  <a:txBody>
                    <a:bodyPr/>
                    <a:lstStyle/>
                    <a:p>
                      <a:r>
                        <a:t>(3.52)</a:t>
                      </a:r>
                    </a:p>
                  </a:txBody>
                  <a:tcPr/>
                </a:tc>
                <a:tc>
                  <a:txBody>
                    <a:bodyPr/>
                    <a:lstStyle/>
                    <a:p>
                      <a:r>
                        <a:t>(3.37)</a:t>
                      </a:r>
                    </a:p>
                  </a:txBody>
                  <a:tcPr/>
                </a:tc>
                <a:tc>
                  <a:txBody>
                    <a:bodyPr/>
                    <a:lstStyle/>
                    <a:p>
                      <a:r>
                        <a:t>(5.96)</a:t>
                      </a:r>
                    </a:p>
                  </a:txBody>
                  <a:tcPr/>
                </a:tc>
                <a:tc>
                  <a:txBody>
                    <a:bodyPr/>
                    <a:lstStyle/>
                    <a:p>
                      <a:r>
                        <a:t>(5.36)</a:t>
                      </a:r>
                    </a:p>
                  </a:txBody>
                  <a:tcPr/>
                </a:tc>
                <a:extLst>
                  <a:ext uri="{0D108BD9-81ED-4DB2-BD59-A6C34878D82A}">
                    <a16:rowId xmlns:a16="http://schemas.microsoft.com/office/drawing/2014/main" val="10015"/>
                  </a:ext>
                </a:extLst>
              </a:tr>
              <a:tr h="121023">
                <a:tc>
                  <a:txBody>
                    <a:bodyPr/>
                    <a:lstStyle/>
                    <a:p>
                      <a:r>
                        <a:t>annual_income</a:t>
                      </a:r>
                    </a:p>
                  </a:txBody>
                  <a:tcPr/>
                </a:tc>
                <a:tc>
                  <a:txBody>
                    <a:bodyPr/>
                    <a:lstStyle/>
                    <a:p>
                      <a:r>
                        <a:t>-0.543***</a:t>
                      </a:r>
                    </a:p>
                  </a:txBody>
                  <a:tcPr/>
                </a:tc>
                <a:tc>
                  <a:txBody>
                    <a:bodyPr/>
                    <a:lstStyle/>
                    <a:p>
                      <a:r>
                        <a:t>-0.550***</a:t>
                      </a:r>
                    </a:p>
                  </a:txBody>
                  <a:tcPr/>
                </a:tc>
                <a:tc>
                  <a:txBody>
                    <a:bodyPr/>
                    <a:lstStyle/>
                    <a:p>
                      <a:r>
                        <a:t>-0.563***</a:t>
                      </a:r>
                    </a:p>
                  </a:txBody>
                  <a:tcPr/>
                </a:tc>
                <a:tc>
                  <a:txBody>
                    <a:bodyPr/>
                    <a:lstStyle/>
                    <a:p>
                      <a:r>
                        <a:t>-0.570***</a:t>
                      </a:r>
                    </a:p>
                  </a:txBody>
                  <a:tcPr/>
                </a:tc>
                <a:extLst>
                  <a:ext uri="{0D108BD9-81ED-4DB2-BD59-A6C34878D82A}">
                    <a16:rowId xmlns:a16="http://schemas.microsoft.com/office/drawing/2014/main" val="10016"/>
                  </a:ext>
                </a:extLst>
              </a:tr>
              <a:tr h="121023">
                <a:tc>
                  <a:txBody>
                    <a:bodyPr/>
                    <a:lstStyle/>
                    <a:p>
                      <a:endParaRPr/>
                    </a:p>
                  </a:txBody>
                  <a:tcPr/>
                </a:tc>
                <a:tc>
                  <a:txBody>
                    <a:bodyPr/>
                    <a:lstStyle/>
                    <a:p>
                      <a:r>
                        <a:t>(-5.18)</a:t>
                      </a:r>
                    </a:p>
                  </a:txBody>
                  <a:tcPr/>
                </a:tc>
                <a:tc>
                  <a:txBody>
                    <a:bodyPr/>
                    <a:lstStyle/>
                    <a:p>
                      <a:r>
                        <a:t>(-5.19)</a:t>
                      </a:r>
                    </a:p>
                  </a:txBody>
                  <a:tcPr/>
                </a:tc>
                <a:tc>
                  <a:txBody>
                    <a:bodyPr/>
                    <a:lstStyle/>
                    <a:p>
                      <a:r>
                        <a:t>(-7.74)</a:t>
                      </a:r>
                    </a:p>
                  </a:txBody>
                  <a:tcPr/>
                </a:tc>
                <a:tc>
                  <a:txBody>
                    <a:bodyPr/>
                    <a:lstStyle/>
                    <a:p>
                      <a:r>
                        <a:t>(-7.82)</a:t>
                      </a:r>
                    </a:p>
                  </a:txBody>
                  <a:tcPr/>
                </a:tc>
                <a:extLst>
                  <a:ext uri="{0D108BD9-81ED-4DB2-BD59-A6C34878D82A}">
                    <a16:rowId xmlns:a16="http://schemas.microsoft.com/office/drawing/2014/main" val="10017"/>
                  </a:ext>
                </a:extLst>
              </a:tr>
              <a:tr h="121023">
                <a:tc>
                  <a:txBody>
                    <a:bodyPr/>
                    <a:lstStyle/>
                    <a:p>
                      <a:r>
                        <a:t>partner_risk</a:t>
                      </a:r>
                    </a:p>
                  </a:txBody>
                  <a:tcPr/>
                </a:tc>
                <a:tc>
                  <a:txBody>
                    <a:bodyPr/>
                    <a:lstStyle/>
                    <a:p>
                      <a:r>
                        <a:t>-0.116**</a:t>
                      </a:r>
                    </a:p>
                  </a:txBody>
                  <a:tcPr/>
                </a:tc>
                <a:tc>
                  <a:txBody>
                    <a:bodyPr/>
                    <a:lstStyle/>
                    <a:p>
                      <a:r>
                        <a:t>-0.145***</a:t>
                      </a:r>
                    </a:p>
                  </a:txBody>
                  <a:tcPr/>
                </a:tc>
                <a:tc>
                  <a:txBody>
                    <a:bodyPr/>
                    <a:lstStyle/>
                    <a:p>
                      <a:r>
                        <a:t>-0.0614*</a:t>
                      </a:r>
                    </a:p>
                  </a:txBody>
                  <a:tcPr/>
                </a:tc>
                <a:tc>
                  <a:txBody>
                    <a:bodyPr/>
                    <a:lstStyle/>
                    <a:p>
                      <a:r>
                        <a:t>-0.0846**</a:t>
                      </a:r>
                    </a:p>
                  </a:txBody>
                  <a:tcPr/>
                </a:tc>
                <a:extLst>
                  <a:ext uri="{0D108BD9-81ED-4DB2-BD59-A6C34878D82A}">
                    <a16:rowId xmlns:a16="http://schemas.microsoft.com/office/drawing/2014/main" val="10018"/>
                  </a:ext>
                </a:extLst>
              </a:tr>
              <a:tr h="121023">
                <a:tc>
                  <a:txBody>
                    <a:bodyPr/>
                    <a:lstStyle/>
                    <a:p>
                      <a:endParaRPr/>
                    </a:p>
                  </a:txBody>
                  <a:tcPr/>
                </a:tc>
                <a:tc>
                  <a:txBody>
                    <a:bodyPr/>
                    <a:lstStyle/>
                    <a:p>
                      <a:r>
                        <a:t>(-2.26)</a:t>
                      </a:r>
                    </a:p>
                  </a:txBody>
                  <a:tcPr/>
                </a:tc>
                <a:tc>
                  <a:txBody>
                    <a:bodyPr/>
                    <a:lstStyle/>
                    <a:p>
                      <a:r>
                        <a:t>(-2.78)</a:t>
                      </a:r>
                    </a:p>
                  </a:txBody>
                  <a:tcPr/>
                </a:tc>
                <a:tc>
                  <a:txBody>
                    <a:bodyPr/>
                    <a:lstStyle/>
                    <a:p>
                      <a:r>
                        <a:t>(-1.74)</a:t>
                      </a:r>
                    </a:p>
                  </a:txBody>
                  <a:tcPr/>
                </a:tc>
                <a:tc>
                  <a:txBody>
                    <a:bodyPr/>
                    <a:lstStyle/>
                    <a:p>
                      <a:r>
                        <a:t>(-2.38)</a:t>
                      </a:r>
                    </a:p>
                  </a:txBody>
                  <a:tcPr/>
                </a:tc>
                <a:extLst>
                  <a:ext uri="{0D108BD9-81ED-4DB2-BD59-A6C34878D82A}">
                    <a16:rowId xmlns:a16="http://schemas.microsoft.com/office/drawing/2014/main" val="10019"/>
                  </a:ext>
                </a:extLst>
              </a:tr>
              <a:tr h="121023">
                <a:tc>
                  <a:txBody>
                    <a:bodyPr/>
                    <a:lstStyle/>
                    <a:p>
                      <a:r>
                        <a:t>loan_amount</a:t>
                      </a:r>
                    </a:p>
                  </a:txBody>
                  <a:tcPr/>
                </a:tc>
                <a:tc>
                  <a:txBody>
                    <a:bodyPr/>
                    <a:lstStyle/>
                    <a:p>
                      <a:r>
                        <a:t>-1.171***</a:t>
                      </a:r>
                    </a:p>
                  </a:txBody>
                  <a:tcPr/>
                </a:tc>
                <a:tc>
                  <a:txBody>
                    <a:bodyPr/>
                    <a:lstStyle/>
                    <a:p>
                      <a:r>
                        <a:t>-1.167***</a:t>
                      </a:r>
                    </a:p>
                  </a:txBody>
                  <a:tcPr/>
                </a:tc>
                <a:tc>
                  <a:txBody>
                    <a:bodyPr/>
                    <a:lstStyle/>
                    <a:p>
                      <a:r>
                        <a:t>0.00173</a:t>
                      </a:r>
                    </a:p>
                  </a:txBody>
                  <a:tcPr/>
                </a:tc>
                <a:tc>
                  <a:txBody>
                    <a:bodyPr/>
                    <a:lstStyle/>
                    <a:p>
                      <a:r>
                        <a:t>0.00122</a:t>
                      </a:r>
                    </a:p>
                  </a:txBody>
                  <a:tcPr/>
                </a:tc>
                <a:extLst>
                  <a:ext uri="{0D108BD9-81ED-4DB2-BD59-A6C34878D82A}">
                    <a16:rowId xmlns:a16="http://schemas.microsoft.com/office/drawing/2014/main" val="10020"/>
                  </a:ext>
                </a:extLst>
              </a:tr>
              <a:tr h="121023">
                <a:tc>
                  <a:txBody>
                    <a:bodyPr/>
                    <a:lstStyle/>
                    <a:p>
                      <a:endParaRPr/>
                    </a:p>
                  </a:txBody>
                  <a:tcPr/>
                </a:tc>
                <a:tc>
                  <a:txBody>
                    <a:bodyPr/>
                    <a:lstStyle/>
                    <a:p>
                      <a:r>
                        <a:t>(-15.08)</a:t>
                      </a:r>
                    </a:p>
                  </a:txBody>
                  <a:tcPr/>
                </a:tc>
                <a:tc>
                  <a:txBody>
                    <a:bodyPr/>
                    <a:lstStyle/>
                    <a:p>
                      <a:r>
                        <a:t>(-14.99)</a:t>
                      </a:r>
                    </a:p>
                  </a:txBody>
                  <a:tcPr/>
                </a:tc>
                <a:tc>
                  <a:txBody>
                    <a:bodyPr/>
                    <a:lstStyle/>
                    <a:p>
                      <a:r>
                        <a:t>(0.03)</a:t>
                      </a:r>
                    </a:p>
                  </a:txBody>
                  <a:tcPr/>
                </a:tc>
                <a:tc>
                  <a:txBody>
                    <a:bodyPr/>
                    <a:lstStyle/>
                    <a:p>
                      <a:r>
                        <a:t>(0.02)</a:t>
                      </a:r>
                    </a:p>
                  </a:txBody>
                  <a:tcPr/>
                </a:tc>
                <a:extLst>
                  <a:ext uri="{0D108BD9-81ED-4DB2-BD59-A6C34878D82A}">
                    <a16:rowId xmlns:a16="http://schemas.microsoft.com/office/drawing/2014/main" val="10021"/>
                  </a:ext>
                </a:extLst>
              </a:tr>
              <a:tr h="121023">
                <a:tc>
                  <a:txBody>
                    <a:bodyPr/>
                    <a:lstStyle/>
                    <a:p>
                      <a:r>
                        <a:t>loan_term</a:t>
                      </a:r>
                    </a:p>
                  </a:txBody>
                  <a:tcPr/>
                </a:tc>
                <a:tc>
                  <a:txBody>
                    <a:bodyPr/>
                    <a:lstStyle/>
                    <a:p>
                      <a:r>
                        <a:t>-0.0775***</a:t>
                      </a:r>
                    </a:p>
                  </a:txBody>
                  <a:tcPr/>
                </a:tc>
                <a:tc>
                  <a:txBody>
                    <a:bodyPr/>
                    <a:lstStyle/>
                    <a:p>
                      <a:r>
                        <a:t>-0.0749***</a:t>
                      </a:r>
                    </a:p>
                  </a:txBody>
                  <a:tcPr/>
                </a:tc>
                <a:tc>
                  <a:txBody>
                    <a:bodyPr/>
                    <a:lstStyle/>
                    <a:p>
                      <a:r>
                        <a:t>-0.123***</a:t>
                      </a:r>
                    </a:p>
                  </a:txBody>
                  <a:tcPr/>
                </a:tc>
                <a:tc>
                  <a:txBody>
                    <a:bodyPr/>
                    <a:lstStyle/>
                    <a:p>
                      <a:r>
                        <a:t>-0.121***</a:t>
                      </a:r>
                    </a:p>
                  </a:txBody>
                  <a:tcPr/>
                </a:tc>
                <a:extLst>
                  <a:ext uri="{0D108BD9-81ED-4DB2-BD59-A6C34878D82A}">
                    <a16:rowId xmlns:a16="http://schemas.microsoft.com/office/drawing/2014/main" val="10022"/>
                  </a:ext>
                </a:extLst>
              </a:tr>
              <a:tr h="121023">
                <a:tc>
                  <a:txBody>
                    <a:bodyPr/>
                    <a:lstStyle/>
                    <a:p>
                      <a:endParaRPr/>
                    </a:p>
                  </a:txBody>
                  <a:tcPr/>
                </a:tc>
                <a:tc>
                  <a:txBody>
                    <a:bodyPr/>
                    <a:lstStyle/>
                    <a:p>
                      <a:r>
                        <a:t>(-11.50)</a:t>
                      </a:r>
                    </a:p>
                  </a:txBody>
                  <a:tcPr/>
                </a:tc>
                <a:tc>
                  <a:txBody>
                    <a:bodyPr/>
                    <a:lstStyle/>
                    <a:p>
                      <a:r>
                        <a:t>(-11.01)</a:t>
                      </a:r>
                    </a:p>
                  </a:txBody>
                  <a:tcPr/>
                </a:tc>
                <a:tc>
                  <a:txBody>
                    <a:bodyPr/>
                    <a:lstStyle/>
                    <a:p>
                      <a:r>
                        <a:t>(-22.05)</a:t>
                      </a:r>
                    </a:p>
                  </a:txBody>
                  <a:tcPr/>
                </a:tc>
                <a:tc>
                  <a:txBody>
                    <a:bodyPr/>
                    <a:lstStyle/>
                    <a:p>
                      <a:r>
                        <a:t>(-21.55)</a:t>
                      </a:r>
                    </a:p>
                  </a:txBody>
                  <a:tcPr/>
                </a:tc>
                <a:extLst>
                  <a:ext uri="{0D108BD9-81ED-4DB2-BD59-A6C34878D82A}">
                    <a16:rowId xmlns:a16="http://schemas.microsoft.com/office/drawing/2014/main" val="10023"/>
                  </a:ext>
                </a:extLst>
              </a:tr>
              <a:tr h="121023">
                <a:tc>
                  <a:txBody>
                    <a:bodyPr/>
                    <a:lstStyle/>
                    <a:p>
                      <a:r>
                        <a:t>repayment_schedule</a:t>
                      </a:r>
                    </a:p>
                  </a:txBody>
                  <a:tcPr/>
                </a:tc>
                <a:tc>
                  <a:txBody>
                    <a:bodyPr/>
                    <a:lstStyle/>
                    <a:p>
                      <a:r>
                        <a:t>-0.200</a:t>
                      </a:r>
                    </a:p>
                  </a:txBody>
                  <a:tcPr/>
                </a:tc>
                <a:tc>
                  <a:txBody>
                    <a:bodyPr/>
                    <a:lstStyle/>
                    <a:p>
                      <a:r>
                        <a:t>-0.218</a:t>
                      </a:r>
                    </a:p>
                  </a:txBody>
                  <a:tcPr/>
                </a:tc>
                <a:tc>
                  <a:txBody>
                    <a:bodyPr/>
                    <a:lstStyle/>
                    <a:p>
                      <a:r>
                        <a:t>-0.454***</a:t>
                      </a:r>
                    </a:p>
                  </a:txBody>
                  <a:tcPr/>
                </a:tc>
                <a:tc>
                  <a:txBody>
                    <a:bodyPr/>
                    <a:lstStyle/>
                    <a:p>
                      <a:r>
                        <a:t>-0.443***</a:t>
                      </a:r>
                    </a:p>
                  </a:txBody>
                  <a:tcPr/>
                </a:tc>
                <a:extLst>
                  <a:ext uri="{0D108BD9-81ED-4DB2-BD59-A6C34878D82A}">
                    <a16:rowId xmlns:a16="http://schemas.microsoft.com/office/drawing/2014/main" val="10024"/>
                  </a:ext>
                </a:extLst>
              </a:tr>
              <a:tr h="121023">
                <a:tc>
                  <a:txBody>
                    <a:bodyPr/>
                    <a:lstStyle/>
                    <a:p>
                      <a:endParaRPr/>
                    </a:p>
                  </a:txBody>
                  <a:tcPr/>
                </a:tc>
                <a:tc>
                  <a:txBody>
                    <a:bodyPr/>
                    <a:lstStyle/>
                    <a:p>
                      <a:r>
                        <a:t>(-0.88)</a:t>
                      </a:r>
                    </a:p>
                  </a:txBody>
                  <a:tcPr/>
                </a:tc>
                <a:tc>
                  <a:txBody>
                    <a:bodyPr/>
                    <a:lstStyle/>
                    <a:p>
                      <a:r>
                        <a:t>(-0.96)</a:t>
                      </a:r>
                    </a:p>
                  </a:txBody>
                  <a:tcPr/>
                </a:tc>
                <a:tc>
                  <a:txBody>
                    <a:bodyPr/>
                    <a:lstStyle/>
                    <a:p>
                      <a:r>
                        <a:t>(-2.64)</a:t>
                      </a:r>
                    </a:p>
                  </a:txBody>
                  <a:tcPr/>
                </a:tc>
                <a:tc>
                  <a:txBody>
                    <a:bodyPr/>
                    <a:lstStyle/>
                    <a:p>
                      <a:r>
                        <a:t>(-2.58)</a:t>
                      </a:r>
                    </a:p>
                  </a:txBody>
                  <a:tcPr/>
                </a:tc>
                <a:extLst>
                  <a:ext uri="{0D108BD9-81ED-4DB2-BD59-A6C34878D82A}">
                    <a16:rowId xmlns:a16="http://schemas.microsoft.com/office/drawing/2014/main" val="10025"/>
                  </a:ext>
                </a:extLst>
              </a:tr>
              <a:tr h="121023">
                <a:tc>
                  <a:txBody>
                    <a:bodyPr/>
                    <a:lstStyle/>
                    <a:p>
                      <a:r>
                        <a:t>continenta</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26"/>
                  </a:ext>
                </a:extLst>
              </a:tr>
              <a:tr h="121023">
                <a:tc>
                  <a:txBody>
                    <a:bodyPr/>
                    <a:lstStyle/>
                    <a:p>
                      <a:r>
                        <a:t>sectorb</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27"/>
                  </a:ext>
                </a:extLst>
              </a:tr>
              <a:tr h="121023">
                <a:tc>
                  <a:txBody>
                    <a:bodyPr/>
                    <a:lstStyle/>
                    <a:p>
                      <a:r>
                        <a:t>_cons</a:t>
                      </a:r>
                    </a:p>
                  </a:txBody>
                  <a:tcPr/>
                </a:tc>
                <a:tc>
                  <a:txBody>
                    <a:bodyPr/>
                    <a:lstStyle/>
                    <a:p>
                      <a:r>
                        <a:t>13.31***</a:t>
                      </a:r>
                    </a:p>
                  </a:txBody>
                  <a:tcPr/>
                </a:tc>
                <a:tc>
                  <a:txBody>
                    <a:bodyPr/>
                    <a:lstStyle/>
                    <a:p>
                      <a:r>
                        <a:t>13.35***</a:t>
                      </a:r>
                    </a:p>
                  </a:txBody>
                  <a:tcPr/>
                </a:tc>
                <a:tc>
                  <a:txBody>
                    <a:bodyPr/>
                    <a:lstStyle/>
                    <a:p>
                      <a:r>
                        <a:t>8.151***</a:t>
                      </a:r>
                    </a:p>
                  </a:txBody>
                  <a:tcPr/>
                </a:tc>
                <a:tc>
                  <a:txBody>
                    <a:bodyPr/>
                    <a:lstStyle/>
                    <a:p>
                      <a:r>
                        <a:t>8.188***</a:t>
                      </a:r>
                    </a:p>
                  </a:txBody>
                  <a:tcPr/>
                </a:tc>
                <a:extLst>
                  <a:ext uri="{0D108BD9-81ED-4DB2-BD59-A6C34878D82A}">
                    <a16:rowId xmlns:a16="http://schemas.microsoft.com/office/drawing/2014/main" val="10028"/>
                  </a:ext>
                </a:extLst>
              </a:tr>
              <a:tr h="121023">
                <a:tc>
                  <a:txBody>
                    <a:bodyPr/>
                    <a:lstStyle/>
                    <a:p>
                      <a:endParaRPr/>
                    </a:p>
                  </a:txBody>
                  <a:tcPr/>
                </a:tc>
                <a:tc>
                  <a:txBody>
                    <a:bodyPr/>
                    <a:lstStyle/>
                    <a:p>
                      <a:r>
                        <a:t>(14.32)</a:t>
                      </a:r>
                    </a:p>
                  </a:txBody>
                  <a:tcPr/>
                </a:tc>
                <a:tc>
                  <a:txBody>
                    <a:bodyPr/>
                    <a:lstStyle/>
                    <a:p>
                      <a:r>
                        <a:t>(14.25)</a:t>
                      </a:r>
                    </a:p>
                  </a:txBody>
                  <a:tcPr/>
                </a:tc>
                <a:tc>
                  <a:txBody>
                    <a:bodyPr/>
                    <a:lstStyle/>
                    <a:p>
                      <a:r>
                        <a:t>(12.98)</a:t>
                      </a:r>
                    </a:p>
                  </a:txBody>
                  <a:tcPr/>
                </a:tc>
                <a:tc>
                  <a:txBody>
                    <a:bodyPr/>
                    <a:lstStyle/>
                    <a:p>
                      <a:r>
                        <a:t>(13.00)</a:t>
                      </a:r>
                    </a:p>
                  </a:txBody>
                  <a:tcPr/>
                </a:tc>
                <a:extLst>
                  <a:ext uri="{0D108BD9-81ED-4DB2-BD59-A6C34878D82A}">
                    <a16:rowId xmlns:a16="http://schemas.microsoft.com/office/drawing/2014/main" val="10029"/>
                  </a:ext>
                </a:extLst>
              </a:tr>
              <a:tr h="121023">
                <a:tc>
                  <a:txBody>
                    <a:bodyPr/>
                    <a:lstStyle/>
                    <a:p>
                      <a:r>
                        <a:t>pseudo R2</a:t>
                      </a:r>
                    </a:p>
                  </a:txBody>
                  <a:tcPr/>
                </a:tc>
                <a:tc>
                  <a:txBody>
                    <a:bodyPr/>
                    <a:lstStyle/>
                    <a:p>
                      <a:r>
                        <a:t>0.199</a:t>
                      </a:r>
                    </a:p>
                  </a:txBody>
                  <a:tcPr/>
                </a:tc>
                <a:tc>
                  <a:txBody>
                    <a:bodyPr/>
                    <a:lstStyle/>
                    <a:p>
                      <a:r>
                        <a:t>0.202</a:t>
                      </a:r>
                    </a:p>
                  </a:txBody>
                  <a:tcPr/>
                </a:tc>
                <a:tc>
                  <a:txBody>
                    <a:bodyPr/>
                    <a:lstStyle/>
                    <a:p>
                      <a:r>
                        <a:t>0.058</a:t>
                      </a:r>
                    </a:p>
                  </a:txBody>
                  <a:tcPr/>
                </a:tc>
                <a:tc>
                  <a:txBody>
                    <a:bodyPr/>
                    <a:lstStyle/>
                    <a:p>
                      <a:r>
                        <a:t>0.059</a:t>
                      </a:r>
                    </a:p>
                  </a:txBody>
                  <a:tcPr/>
                </a:tc>
                <a:extLst>
                  <a:ext uri="{0D108BD9-81ED-4DB2-BD59-A6C34878D82A}">
                    <a16:rowId xmlns:a16="http://schemas.microsoft.com/office/drawing/2014/main" val="10030"/>
                  </a:ext>
                </a:extLst>
              </a:tr>
              <a:tr h="121023">
                <a:tc>
                  <a:txBody>
                    <a:bodyPr/>
                    <a:lstStyle/>
                    <a:p>
                      <a:r>
                        <a:t>Log likelihood</a:t>
                      </a:r>
                    </a:p>
                  </a:txBody>
                  <a:tcPr/>
                </a:tc>
                <a:tc>
                  <a:txBody>
                    <a:bodyPr/>
                    <a:lstStyle/>
                    <a:p>
                      <a:r>
                        <a:t>-2229.6</a:t>
                      </a:r>
                    </a:p>
                  </a:txBody>
                  <a:tcPr/>
                </a:tc>
                <a:tc>
                  <a:txBody>
                    <a:bodyPr/>
                    <a:lstStyle/>
                    <a:p>
                      <a:r>
                        <a:t>-2219.7</a:t>
                      </a:r>
                    </a:p>
                  </a:txBody>
                  <a:tcPr/>
                </a:tc>
                <a:tc>
                  <a:txBody>
                    <a:bodyPr/>
                    <a:lstStyle/>
                    <a:p>
                      <a:r>
                        <a:t>-14984.1</a:t>
                      </a:r>
                    </a:p>
                  </a:txBody>
                  <a:tcPr/>
                </a:tc>
                <a:tc>
                  <a:txBody>
                    <a:bodyPr/>
                    <a:lstStyle/>
                    <a:p>
                      <a:r>
                        <a:t>-14968.2</a:t>
                      </a:r>
                    </a:p>
                  </a:txBody>
                  <a:tcPr/>
                </a:tc>
                <a:extLst>
                  <a:ext uri="{0D108BD9-81ED-4DB2-BD59-A6C34878D82A}">
                    <a16:rowId xmlns:a16="http://schemas.microsoft.com/office/drawing/2014/main" val="10031"/>
                  </a:ext>
                </a:extLst>
              </a:tr>
              <a:tr h="121023">
                <a:tc>
                  <a:txBody>
                    <a:bodyPr/>
                    <a:lstStyle/>
                    <a:p>
                      <a:r>
                        <a:t>2</a:t>
                      </a:r>
                    </a:p>
                  </a:txBody>
                  <a:tcPr/>
                </a:tc>
                <a:tc>
                  <a:txBody>
                    <a:bodyPr/>
                    <a:lstStyle/>
                    <a:p>
                      <a:r>
                        <a:t>1105.1</a:t>
                      </a:r>
                    </a:p>
                  </a:txBody>
                  <a:tcPr/>
                </a:tc>
                <a:tc>
                  <a:txBody>
                    <a:bodyPr/>
                    <a:lstStyle/>
                    <a:p>
                      <a:r>
                        <a:t>1124.8</a:t>
                      </a:r>
                    </a:p>
                  </a:txBody>
                  <a:tcPr/>
                </a:tc>
                <a:tc>
                  <a:txBody>
                    <a:bodyPr/>
                    <a:lstStyle/>
                    <a:p>
                      <a:r>
                        <a:t>1849.1</a:t>
                      </a:r>
                    </a:p>
                  </a:txBody>
                  <a:tcPr/>
                </a:tc>
                <a:tc>
                  <a:txBody>
                    <a:bodyPr/>
                    <a:lstStyle/>
                    <a:p>
                      <a:r>
                        <a:t>1880.9</a:t>
                      </a:r>
                    </a:p>
                  </a:txBody>
                  <a:tcPr/>
                </a:tc>
                <a:extLst>
                  <a:ext uri="{0D108BD9-81ED-4DB2-BD59-A6C34878D82A}">
                    <a16:rowId xmlns:a16="http://schemas.microsoft.com/office/drawing/2014/main" val="10032"/>
                  </a:ext>
                </a:extLst>
              </a:tr>
              <a:tr h="121041">
                <a:tc>
                  <a:txBody>
                    <a:bodyPr/>
                    <a:lstStyle/>
                    <a:p>
                      <a:r>
                        <a:t>p</a:t>
                      </a:r>
                    </a:p>
                  </a:txBody>
                  <a:tcPr/>
                </a:tc>
                <a:tc>
                  <a:txBody>
                    <a:bodyPr/>
                    <a:lstStyle/>
                    <a:p>
                      <a:r>
                        <a:t>5.8e-219</a:t>
                      </a:r>
                    </a:p>
                  </a:txBody>
                  <a:tcPr/>
                </a:tc>
                <a:tc>
                  <a:txBody>
                    <a:bodyPr/>
                    <a:lstStyle/>
                    <a:p>
                      <a:r>
                        <a:t>1.2e-220</a:t>
                      </a:r>
                    </a:p>
                  </a:txBody>
                  <a:tcPr/>
                </a:tc>
                <a:tc>
                  <a:txBody>
                    <a:bodyPr/>
                    <a:lstStyle/>
                    <a:p>
                      <a:r>
                        <a:t>0</a:t>
                      </a:r>
                    </a:p>
                  </a:txBody>
                  <a:tcPr/>
                </a:tc>
                <a:tc>
                  <a:txBody>
                    <a:bodyPr/>
                    <a:lstStyle/>
                    <a:p>
                      <a:r>
                        <a:t>0</a:t>
                      </a:r>
                    </a:p>
                  </a:txBody>
                  <a:tcPr/>
                </a:tc>
                <a:extLst>
                  <a:ext uri="{0D108BD9-81ED-4DB2-BD59-A6C34878D82A}">
                    <a16:rowId xmlns:a16="http://schemas.microsoft.com/office/drawing/2014/main" val="1003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8</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结论与分析</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1. 研究内容:</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以Kiva平台为对象，借情绪感染理论研究亲社会众筹中图片面部情绪表达对潜在投资者决策及众筹成功的影响，探讨优化众筹项目展示信息组合方式提升众筹表现。</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2. 研究结果:</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亲社会背景债权众筹平台中，众筹项目图片面部情绪表达对众筹成功有显著影响。</a:t>
            </a:r>
          </a:p>
        </p:txBody>
      </p:sp>
      <p:sp>
        <p:nvSpPr>
          <p:cNvPr id="9" name="TextBox 8"/>
          <p:cNvSpPr txBox="1"/>
          <p:nvPr/>
        </p:nvSpPr>
        <p:spPr>
          <a:xfrm>
            <a:off x="1371600" y="6126480"/>
            <a:ext cx="9144000" cy="1371600"/>
          </a:xfrm>
          <a:prstGeom prst="rect">
            <a:avLst/>
          </a:prstGeom>
          <a:noFill/>
        </p:spPr>
        <p:txBody>
          <a:bodyPr wrap="square">
            <a:spAutoFit/>
          </a:bodyPr>
          <a:lstStyle/>
          <a:p>
            <a:pPr>
              <a:defRPr sz="2000" b="0">
                <a:solidFill>
                  <a:srgbClr val="000000"/>
                </a:solidFill>
                <a:latin typeface="微软雅黑"/>
              </a:defRPr>
            </a:pPr>
            <a:r>
              <a:t>- 积极或消极面部情绪表达比中立情绪对众筹成功有更积极影响。</a:t>
            </a:r>
          </a:p>
        </p:txBody>
      </p:sp>
      <p:sp>
        <p:nvSpPr>
          <p:cNvPr id="10" name="TextBox 9"/>
          <p:cNvSpPr txBox="1"/>
          <p:nvPr/>
        </p:nvSpPr>
        <p:spPr>
          <a:xfrm>
            <a:off x="1371600" y="7498079"/>
            <a:ext cx="9144000" cy="1371600"/>
          </a:xfrm>
          <a:prstGeom prst="rect">
            <a:avLst/>
          </a:prstGeom>
          <a:noFill/>
        </p:spPr>
        <p:txBody>
          <a:bodyPr wrap="square">
            <a:spAutoFit/>
          </a:bodyPr>
          <a:lstStyle/>
          <a:p>
            <a:pPr>
              <a:defRPr sz="2000" b="0">
                <a:solidFill>
                  <a:srgbClr val="000000"/>
                </a:solidFill>
                <a:latin typeface="微软雅黑"/>
              </a:defRPr>
            </a:pPr>
            <a:r>
              <a:t>- 亲社会众筹中，文本叙述的积极心理资本水平对图片面部情绪表达与众筹成功关系无显著调节影响。</a:t>
            </a:r>
          </a:p>
        </p:txBody>
      </p:sp>
      <p:sp>
        <p:nvSpPr>
          <p:cNvPr id="11" name="TextBox 10"/>
          <p:cNvSpPr txBox="1"/>
          <p:nvPr/>
        </p:nvSpPr>
        <p:spPr>
          <a:xfrm>
            <a:off x="1371600" y="8869680"/>
            <a:ext cx="9144000" cy="1371600"/>
          </a:xfrm>
          <a:prstGeom prst="rect">
            <a:avLst/>
          </a:prstGeom>
          <a:noFill/>
        </p:spPr>
        <p:txBody>
          <a:bodyPr wrap="square">
            <a:spAutoFit/>
          </a:bodyPr>
          <a:lstStyle/>
          <a:p>
            <a:pPr>
              <a:defRPr sz="2000" b="0">
                <a:solidFill>
                  <a:srgbClr val="000000"/>
                </a:solidFill>
                <a:latin typeface="微软雅黑"/>
              </a:defRPr>
            </a:pPr>
            <a:r>
              <a:t>- 文本叙述积极心理资本水平与面部情绪表达无明显共同作用，揭示两者对投资决策影响机制可能存在较大潜在差异。</a:t>
            </a:r>
          </a:p>
        </p:txBody>
      </p:sp>
      <p:sp>
        <p:nvSpPr>
          <p:cNvPr id="12" name="TextBox 11"/>
          <p:cNvSpPr txBox="1"/>
          <p:nvPr/>
        </p:nvSpPr>
        <p:spPr>
          <a:xfrm>
            <a:off x="1371600" y="10241280"/>
            <a:ext cx="9144000" cy="1371600"/>
          </a:xfrm>
          <a:prstGeom prst="rect">
            <a:avLst/>
          </a:prstGeom>
          <a:noFill/>
        </p:spPr>
        <p:txBody>
          <a:bodyPr wrap="square">
            <a:spAutoFit/>
          </a:bodyPr>
          <a:lstStyle/>
          <a:p>
            <a:pPr>
              <a:defRPr sz="2000" b="0">
                <a:solidFill>
                  <a:srgbClr val="000000"/>
                </a:solidFill>
                <a:latin typeface="微软雅黑"/>
              </a:defRPr>
            </a:pPr>
            <a:r>
              <a:t>3. 研究意义:</a:t>
            </a:r>
          </a:p>
        </p:txBody>
      </p:sp>
      <p:sp>
        <p:nvSpPr>
          <p:cNvPr id="13" name="TextBox 12"/>
          <p:cNvSpPr txBox="1"/>
          <p:nvPr/>
        </p:nvSpPr>
        <p:spPr>
          <a:xfrm>
            <a:off x="1371600" y="11612880"/>
            <a:ext cx="9144000" cy="1371600"/>
          </a:xfrm>
          <a:prstGeom prst="rect">
            <a:avLst/>
          </a:prstGeom>
          <a:noFill/>
        </p:spPr>
        <p:txBody>
          <a:bodyPr wrap="square">
            <a:spAutoFit/>
          </a:bodyPr>
          <a:lstStyle/>
          <a:p>
            <a:pPr>
              <a:defRPr sz="2000" b="0">
                <a:solidFill>
                  <a:srgbClr val="000000"/>
                </a:solidFill>
                <a:latin typeface="微软雅黑"/>
              </a:defRPr>
            </a:pPr>
            <a:r>
              <a:t>- 利于理解亲社会众筹绩效影响因素，完善理论视角。</a:t>
            </a:r>
          </a:p>
        </p:txBody>
      </p:sp>
      <p:sp>
        <p:nvSpPr>
          <p:cNvPr id="14" name="TextBox 13"/>
          <p:cNvSpPr txBox="1"/>
          <p:nvPr/>
        </p:nvSpPr>
        <p:spPr>
          <a:xfrm>
            <a:off x="1371600" y="12984480"/>
            <a:ext cx="9144000" cy="1371600"/>
          </a:xfrm>
          <a:prstGeom prst="rect">
            <a:avLst/>
          </a:prstGeom>
          <a:noFill/>
        </p:spPr>
        <p:txBody>
          <a:bodyPr wrap="square">
            <a:spAutoFit/>
          </a:bodyPr>
          <a:lstStyle/>
          <a:p>
            <a:pPr>
              <a:defRPr sz="2000" b="0">
                <a:solidFill>
                  <a:srgbClr val="000000"/>
                </a:solidFill>
                <a:latin typeface="微软雅黑"/>
              </a:defRPr>
            </a:pPr>
            <a:r>
              <a:t>- 补充多种形式信号在影响决策行为上相互作用的研究。</a:t>
            </a:r>
          </a:p>
        </p:txBody>
      </p:sp>
      <p:sp>
        <p:nvSpPr>
          <p:cNvPr id="15" name="TextBox 14"/>
          <p:cNvSpPr txBox="1"/>
          <p:nvPr/>
        </p:nvSpPr>
        <p:spPr>
          <a:xfrm>
            <a:off x="1371600" y="14356080"/>
            <a:ext cx="9144000" cy="1371600"/>
          </a:xfrm>
          <a:prstGeom prst="rect">
            <a:avLst/>
          </a:prstGeom>
          <a:noFill/>
        </p:spPr>
        <p:txBody>
          <a:bodyPr wrap="square">
            <a:spAutoFit/>
          </a:bodyPr>
          <a:lstStyle/>
          <a:p>
            <a:pPr>
              <a:defRPr sz="2000" b="0">
                <a:solidFill>
                  <a:srgbClr val="000000"/>
                </a:solidFill>
                <a:latin typeface="微软雅黑"/>
              </a:defRPr>
            </a:pPr>
            <a:r>
              <a:t>- 为亲社会众筹平台及其对接群体和金融机构解释图片面部情绪表达如何影响众筹结果。</a:t>
            </a:r>
          </a:p>
        </p:txBody>
      </p:sp>
      <p:sp>
        <p:nvSpPr>
          <p:cNvPr id="16" name="TextBox 15"/>
          <p:cNvSpPr txBox="1"/>
          <p:nvPr/>
        </p:nvSpPr>
        <p:spPr>
          <a:xfrm>
            <a:off x="1371600" y="15727680"/>
            <a:ext cx="9144000" cy="1371600"/>
          </a:xfrm>
          <a:prstGeom prst="rect">
            <a:avLst/>
          </a:prstGeom>
          <a:noFill/>
        </p:spPr>
        <p:txBody>
          <a:bodyPr wrap="square">
            <a:spAutoFit/>
          </a:bodyPr>
          <a:lstStyle/>
          <a:p>
            <a:pPr>
              <a:defRPr sz="2000" b="0">
                <a:solidFill>
                  <a:srgbClr val="000000"/>
                </a:solidFill>
                <a:latin typeface="微软雅黑"/>
              </a:defRPr>
            </a:pPr>
            <a:r>
              <a:t>- 为亲社会众筹平台优化网站页面提供线索。</a:t>
            </a:r>
          </a:p>
        </p:txBody>
      </p:sp>
      <p:sp>
        <p:nvSpPr>
          <p:cNvPr id="17" name="TextBox 16"/>
          <p:cNvSpPr txBox="1"/>
          <p:nvPr/>
        </p:nvSpPr>
        <p:spPr>
          <a:xfrm>
            <a:off x="1371600" y="17099280"/>
            <a:ext cx="9144000" cy="1371600"/>
          </a:xfrm>
          <a:prstGeom prst="rect">
            <a:avLst/>
          </a:prstGeom>
          <a:noFill/>
        </p:spPr>
        <p:txBody>
          <a:bodyPr wrap="square">
            <a:spAutoFit/>
          </a:bodyPr>
          <a:lstStyle/>
          <a:p>
            <a:pPr>
              <a:defRPr sz="2000" b="0">
                <a:solidFill>
                  <a:srgbClr val="000000"/>
                </a:solidFill>
                <a:latin typeface="微软雅黑"/>
              </a:defRPr>
            </a:pPr>
            <a:r>
              <a:t>4. 研究局限:</a:t>
            </a:r>
          </a:p>
        </p:txBody>
      </p:sp>
      <p:sp>
        <p:nvSpPr>
          <p:cNvPr id="18" name="TextBox 17"/>
          <p:cNvSpPr txBox="1"/>
          <p:nvPr/>
        </p:nvSpPr>
        <p:spPr>
          <a:xfrm>
            <a:off x="1371600" y="18470880"/>
            <a:ext cx="9144000" cy="1371600"/>
          </a:xfrm>
          <a:prstGeom prst="rect">
            <a:avLst/>
          </a:prstGeom>
          <a:noFill/>
        </p:spPr>
        <p:txBody>
          <a:bodyPr wrap="square">
            <a:spAutoFit/>
          </a:bodyPr>
          <a:lstStyle/>
          <a:p>
            <a:pPr>
              <a:defRPr sz="2000" b="0">
                <a:solidFill>
                  <a:srgbClr val="000000"/>
                </a:solidFill>
                <a:latin typeface="微软雅黑"/>
              </a:defRPr>
            </a:pPr>
            <a:r>
              <a:t>- 采用Kiva平台数据样本，仅针对亲社会债权众筹模式，结果适用性待进一步研究。</a:t>
            </a:r>
          </a:p>
        </p:txBody>
      </p:sp>
      <p:sp>
        <p:nvSpPr>
          <p:cNvPr id="19" name="TextBox 18"/>
          <p:cNvSpPr txBox="1"/>
          <p:nvPr/>
        </p:nvSpPr>
        <p:spPr>
          <a:xfrm>
            <a:off x="1371600" y="19842480"/>
            <a:ext cx="9144000" cy="1371600"/>
          </a:xfrm>
          <a:prstGeom prst="rect">
            <a:avLst/>
          </a:prstGeom>
          <a:noFill/>
        </p:spPr>
        <p:txBody>
          <a:bodyPr wrap="square">
            <a:spAutoFit/>
          </a:bodyPr>
          <a:lstStyle/>
          <a:p>
            <a:pPr>
              <a:defRPr sz="2000" b="0">
                <a:solidFill>
                  <a:srgbClr val="000000"/>
                </a:solidFill>
                <a:latin typeface="微软雅黑"/>
              </a:defRPr>
            </a:pPr>
            <a:r>
              <a:t>- 基于快乐和悲伤面部表情探讨情绪表达对众筹成功影响，未深入研究情绪强度。</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该研究为亲社会众筹平台及其对接的贷款人群体和金融机构解释了图片形式的面部情绪表达如何影响众筹结果。</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Kiva等亲社会性质的众筹平台帮助的群体一般是全球贫困区域的经济困难人群，平均教育水平较低，不了解如何有效选择和编辑项目展示素材来更好地达成筹资目的。</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此外，本文为亲社会众筹平台优化网站页面提供了线索。</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本文对面部情绪表达的研究采用了Kiva平台的数据样本，仅针对亲社会性质的债权众筹模式。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因此该研究结果是否适用于这些模式有待进一步研究。</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此外，本文基于快乐和悲伤的面部表情来探讨积极和消极的情绪表达对众筹成功的影响，但未对情绪强度进行深入研究。</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该研究为亲社会众筹平台及其对接的贷款人群体和金融机构解释了图片形式的面部情绪表达如何影响众筹结果。</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Kiva等亲社会性质的众筹平台帮助的群体一般是全球贫困区域的经济困难人群，平均教育水平较低，不了解如何有效选择和编辑项目展示素材来更好地达成筹资目的。</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此外，本文为亲社会众筹平台优化网站页面提供了线索。</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9</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实证研究类v3</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1. 稳健性检验</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进行两个稳健性检验测结果稳定性。</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样本数据平均众筹贷款目标额595.5美元，依每人至少资助25美元规则，至少需24个借贷人。</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删去loan_amount小于等于200的数据后（N = 7023）进一步回归分析。</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除了辅助传递关于社交互动的额外信息，情绪感染在观察者身上引起的情绪会影响他们的决策行为。</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研究发现即时情绪可以改变人们对决策结果的预期评估，并影响他们的社会、个人和经济性决策[29][42]。</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因此，面部表情引起的情绪感染很可能成为亲社会众筹项目成功与否的重要影响因素之一。</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Small和Verrochi[43]发现广告图片中带情绪的面部表情如何通过情绪感染影响人们的亲社会行为。</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2. 结果说明</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两个测试表明研究结果稳健，H1a和H1b有效成立。</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3. 表格情况</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表53为稳健性检验：替换回归模型。</a:t>
            </a:r>
          </a:p>
        </p:txBody>
      </p:sp>
      <p:sp>
        <p:nvSpPr>
          <p:cNvPr id="9" name="TextBox 8"/>
          <p:cNvSpPr txBox="1"/>
          <p:nvPr/>
        </p:nvSpPr>
        <p:spPr>
          <a:xfrm>
            <a:off x="1371600" y="6126480"/>
            <a:ext cx="9144000" cy="1371600"/>
          </a:xfrm>
          <a:prstGeom prst="rect">
            <a:avLst/>
          </a:prstGeom>
          <a:noFill/>
        </p:spPr>
        <p:txBody>
          <a:bodyPr wrap="square">
            <a:spAutoFit/>
          </a:bodyPr>
          <a:lstStyle/>
          <a:p>
            <a:pPr>
              <a:defRPr sz="2000" b="0">
                <a:solidFill>
                  <a:srgbClr val="000000"/>
                </a:solidFill>
                <a:latin typeface="微软雅黑"/>
              </a:defRPr>
            </a:pPr>
            <a:r>
              <a:t>- 表54为稳健性检验：删去loan_amount &lt;= 200的项目。</a:t>
            </a:r>
          </a:p>
        </p:txBody>
      </p:sp>
      <p:sp>
        <p:nvSpPr>
          <p:cNvPr id="10" name="TextBox 9"/>
          <p:cNvSpPr txBox="1"/>
          <p:nvPr/>
        </p:nvSpPr>
        <p:spPr>
          <a:xfrm>
            <a:off x="1371600" y="7498079"/>
            <a:ext cx="9144000" cy="1371600"/>
          </a:xfrm>
          <a:prstGeom prst="rect">
            <a:avLst/>
          </a:prstGeom>
          <a:noFill/>
        </p:spPr>
        <p:txBody>
          <a:bodyPr wrap="square">
            <a:spAutoFit/>
          </a:bodyPr>
          <a:lstStyle/>
          <a:p>
            <a:pPr>
              <a:defRPr sz="2000" b="0">
                <a:solidFill>
                  <a:srgbClr val="000000"/>
                </a:solidFill>
                <a:latin typeface="微软雅黑"/>
              </a:defRPr>
            </a:pPr>
            <a:r>
              <a:t>- sector有15个分组值，14个虚拟变量，该表不汇报结果</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18470880"/>
        </p:xfrm>
        <a:graphic>
          <a:graphicData uri="http://schemas.openxmlformats.org/drawingml/2006/table">
            <a:tbl>
              <a:tblPr firstRow="1" bandRow="1">
                <a:tableStyleId>{5C22544A-7EE6-4342-B048-85BDC9FD1C3A}</a:tableStyleId>
              </a:tblPr>
              <a:tblGrid>
                <a:gridCol w="1097280">
                  <a:extLst>
                    <a:ext uri="{9D8B030D-6E8A-4147-A177-3AD203B41FA5}">
                      <a16:colId xmlns:a16="http://schemas.microsoft.com/office/drawing/2014/main" val="20000"/>
                    </a:ext>
                  </a:extLst>
                </a:gridCol>
                <a:gridCol w="1097280">
                  <a:extLst>
                    <a:ext uri="{9D8B030D-6E8A-4147-A177-3AD203B41FA5}">
                      <a16:colId xmlns:a16="http://schemas.microsoft.com/office/drawing/2014/main" val="20001"/>
                    </a:ext>
                  </a:extLst>
                </a:gridCol>
                <a:gridCol w="1097280">
                  <a:extLst>
                    <a:ext uri="{9D8B030D-6E8A-4147-A177-3AD203B41FA5}">
                      <a16:colId xmlns:a16="http://schemas.microsoft.com/office/drawing/2014/main" val="20002"/>
                    </a:ext>
                  </a:extLst>
                </a:gridCol>
                <a:gridCol w="1097280">
                  <a:extLst>
                    <a:ext uri="{9D8B030D-6E8A-4147-A177-3AD203B41FA5}">
                      <a16:colId xmlns:a16="http://schemas.microsoft.com/office/drawing/2014/main" val="20003"/>
                    </a:ext>
                  </a:extLst>
                </a:gridCol>
                <a:gridCol w="1097280">
                  <a:extLst>
                    <a:ext uri="{9D8B030D-6E8A-4147-A177-3AD203B41FA5}">
                      <a16:colId xmlns:a16="http://schemas.microsoft.com/office/drawing/2014/main" val="20004"/>
                    </a:ext>
                  </a:extLst>
                </a:gridCol>
              </a:tblGrid>
              <a:tr h="121023">
                <a:tc>
                  <a:txBody>
                    <a:bodyPr/>
                    <a:lstStyle/>
                    <a:p>
                      <a:r>
                        <a:t>Variable</a:t>
                      </a:r>
                    </a:p>
                  </a:txBody>
                  <a:tcPr/>
                </a:tc>
                <a:tc>
                  <a:txBody>
                    <a:bodyPr/>
                    <a:lstStyle/>
                    <a:p>
                      <a:r>
                        <a:t>funding_success</a:t>
                      </a:r>
                    </a:p>
                  </a:txBody>
                  <a:tcPr/>
                </a:tc>
                <a:tc>
                  <a:txBody>
                    <a:bodyPr/>
                    <a:lstStyle/>
                    <a:p>
                      <a:endParaRPr/>
                    </a:p>
                  </a:txBody>
                  <a:tcPr/>
                </a:tc>
                <a:tc>
                  <a:txBody>
                    <a:bodyPr/>
                    <a:lstStyle/>
                    <a:p>
                      <a:r>
                        <a:t>funding_speed</a:t>
                      </a:r>
                    </a:p>
                  </a:txBody>
                  <a:tcPr/>
                </a:tc>
                <a:tc>
                  <a:txBody>
                    <a:bodyPr/>
                    <a:lstStyle/>
                    <a:p>
                      <a:endParaRPr/>
                    </a:p>
                  </a:txBody>
                  <a:tcPr/>
                </a:tc>
                <a:extLst>
                  <a:ext uri="{0D108BD9-81ED-4DB2-BD59-A6C34878D82A}">
                    <a16:rowId xmlns:a16="http://schemas.microsoft.com/office/drawing/2014/main" val="10000"/>
                  </a:ext>
                </a:extLst>
              </a:tr>
              <a:tr h="121023">
                <a:tc>
                  <a:txBody>
                    <a:bodyPr/>
                    <a:lstStyle/>
                    <a:p>
                      <a:endParaRPr/>
                    </a:p>
                  </a:txBody>
                  <a:tcPr/>
                </a:tc>
                <a:tc>
                  <a:txBody>
                    <a:bodyPr/>
                    <a:lstStyle/>
                    <a:p>
                      <a:r>
                        <a:t> 1 - Probit(controls)</a:t>
                      </a:r>
                    </a:p>
                  </a:txBody>
                  <a:tcPr/>
                </a:tc>
                <a:tc>
                  <a:txBody>
                    <a:bodyPr/>
                    <a:lstStyle/>
                    <a:p>
                      <a:r>
                        <a:t> 3 - Probit(main effect)</a:t>
                      </a:r>
                    </a:p>
                  </a:txBody>
                  <a:tcPr/>
                </a:tc>
                <a:tc>
                  <a:txBody>
                    <a:bodyPr/>
                    <a:lstStyle/>
                    <a:p>
                      <a:r>
                        <a:t> 1 - OLS(controls)</a:t>
                      </a:r>
                    </a:p>
                  </a:txBody>
                  <a:tcPr/>
                </a:tc>
                <a:tc>
                  <a:txBody>
                    <a:bodyPr/>
                    <a:lstStyle/>
                    <a:p>
                      <a:r>
                        <a:t> 3 - OLS(main effect)</a:t>
                      </a:r>
                    </a:p>
                  </a:txBody>
                  <a:tcPr/>
                </a:tc>
                <a:extLst>
                  <a:ext uri="{0D108BD9-81ED-4DB2-BD59-A6C34878D82A}">
                    <a16:rowId xmlns:a16="http://schemas.microsoft.com/office/drawing/2014/main" val="10001"/>
                  </a:ext>
                </a:extLst>
              </a:tr>
              <a:tr h="121023">
                <a:tc>
                  <a:txBody>
                    <a:bodyPr/>
                    <a:lstStyle/>
                    <a:p>
                      <a:r>
                        <a:t>happiness</a:t>
                      </a:r>
                    </a:p>
                  </a:txBody>
                  <a:tcPr/>
                </a:tc>
                <a:tc>
                  <a:txBody>
                    <a:bodyPr/>
                    <a:lstStyle/>
                    <a:p>
                      <a:endParaRPr/>
                    </a:p>
                  </a:txBody>
                  <a:tcPr/>
                </a:tc>
                <a:tc>
                  <a:txBody>
                    <a:bodyPr/>
                    <a:lstStyle/>
                    <a:p>
                      <a:r>
                        <a:t>0.101*</a:t>
                      </a:r>
                    </a:p>
                  </a:txBody>
                  <a:tcPr/>
                </a:tc>
                <a:tc>
                  <a:txBody>
                    <a:bodyPr/>
                    <a:lstStyle/>
                    <a:p>
                      <a:endParaRPr/>
                    </a:p>
                  </a:txBody>
                  <a:tcPr/>
                </a:tc>
                <a:tc>
                  <a:txBody>
                    <a:bodyPr/>
                    <a:lstStyle/>
                    <a:p>
                      <a:r>
                        <a:t>0.265***</a:t>
                      </a:r>
                    </a:p>
                  </a:txBody>
                  <a:tcPr/>
                </a:tc>
                <a:extLst>
                  <a:ext uri="{0D108BD9-81ED-4DB2-BD59-A6C34878D82A}">
                    <a16:rowId xmlns:a16="http://schemas.microsoft.com/office/drawing/2014/main" val="10002"/>
                  </a:ext>
                </a:extLst>
              </a:tr>
              <a:tr h="121023">
                <a:tc>
                  <a:txBody>
                    <a:bodyPr/>
                    <a:lstStyle/>
                    <a:p>
                      <a:endParaRPr/>
                    </a:p>
                  </a:txBody>
                  <a:tcPr/>
                </a:tc>
                <a:tc>
                  <a:txBody>
                    <a:bodyPr/>
                    <a:lstStyle/>
                    <a:p>
                      <a:endParaRPr/>
                    </a:p>
                  </a:txBody>
                  <a:tcPr/>
                </a:tc>
                <a:tc>
                  <a:txBody>
                    <a:bodyPr/>
                    <a:lstStyle/>
                    <a:p>
                      <a:r>
                        <a:t>(1.96)</a:t>
                      </a:r>
                    </a:p>
                  </a:txBody>
                  <a:tcPr/>
                </a:tc>
                <a:tc>
                  <a:txBody>
                    <a:bodyPr/>
                    <a:lstStyle/>
                    <a:p>
                      <a:endParaRPr/>
                    </a:p>
                  </a:txBody>
                  <a:tcPr/>
                </a:tc>
                <a:tc>
                  <a:txBody>
                    <a:bodyPr/>
                    <a:lstStyle/>
                    <a:p>
                      <a:r>
                        <a:t>(4.95)</a:t>
                      </a:r>
                    </a:p>
                  </a:txBody>
                  <a:tcPr/>
                </a:tc>
                <a:extLst>
                  <a:ext uri="{0D108BD9-81ED-4DB2-BD59-A6C34878D82A}">
                    <a16:rowId xmlns:a16="http://schemas.microsoft.com/office/drawing/2014/main" val="10003"/>
                  </a:ext>
                </a:extLst>
              </a:tr>
              <a:tr h="121023">
                <a:tc>
                  <a:txBody>
                    <a:bodyPr/>
                    <a:lstStyle/>
                    <a:p>
                      <a:r>
                        <a:t>sadness</a:t>
                      </a:r>
                    </a:p>
                  </a:txBody>
                  <a:tcPr/>
                </a:tc>
                <a:tc>
                  <a:txBody>
                    <a:bodyPr/>
                    <a:lstStyle/>
                    <a:p>
                      <a:endParaRPr/>
                    </a:p>
                  </a:txBody>
                  <a:tcPr/>
                </a:tc>
                <a:tc>
                  <a:txBody>
                    <a:bodyPr/>
                    <a:lstStyle/>
                    <a:p>
                      <a:r>
                        <a:t>0.585*</a:t>
                      </a:r>
                    </a:p>
                  </a:txBody>
                  <a:tcPr/>
                </a:tc>
                <a:tc>
                  <a:txBody>
                    <a:bodyPr/>
                    <a:lstStyle/>
                    <a:p>
                      <a:endParaRPr/>
                    </a:p>
                  </a:txBody>
                  <a:tcPr/>
                </a:tc>
                <a:tc>
                  <a:txBody>
                    <a:bodyPr/>
                    <a:lstStyle/>
                    <a:p>
                      <a:r>
                        <a:t>0.598**</a:t>
                      </a:r>
                    </a:p>
                  </a:txBody>
                  <a:tcPr/>
                </a:tc>
                <a:extLst>
                  <a:ext uri="{0D108BD9-81ED-4DB2-BD59-A6C34878D82A}">
                    <a16:rowId xmlns:a16="http://schemas.microsoft.com/office/drawing/2014/main" val="10004"/>
                  </a:ext>
                </a:extLst>
              </a:tr>
              <a:tr h="121023">
                <a:tc>
                  <a:txBody>
                    <a:bodyPr/>
                    <a:lstStyle/>
                    <a:p>
                      <a:endParaRPr/>
                    </a:p>
                  </a:txBody>
                  <a:tcPr/>
                </a:tc>
                <a:tc>
                  <a:txBody>
                    <a:bodyPr/>
                    <a:lstStyle/>
                    <a:p>
                      <a:endParaRPr/>
                    </a:p>
                  </a:txBody>
                  <a:tcPr/>
                </a:tc>
                <a:tc>
                  <a:txBody>
                    <a:bodyPr/>
                    <a:lstStyle/>
                    <a:p>
                      <a:r>
                        <a:t>(1.89)</a:t>
                      </a:r>
                    </a:p>
                  </a:txBody>
                  <a:tcPr/>
                </a:tc>
                <a:tc>
                  <a:txBody>
                    <a:bodyPr/>
                    <a:lstStyle/>
                    <a:p>
                      <a:endParaRPr/>
                    </a:p>
                  </a:txBody>
                  <a:tcPr/>
                </a:tc>
                <a:tc>
                  <a:txBody>
                    <a:bodyPr/>
                    <a:lstStyle/>
                    <a:p>
                      <a:r>
                        <a:t>(2.22)</a:t>
                      </a:r>
                    </a:p>
                  </a:txBody>
                  <a:tcPr/>
                </a:tc>
                <a:extLst>
                  <a:ext uri="{0D108BD9-81ED-4DB2-BD59-A6C34878D82A}">
                    <a16:rowId xmlns:a16="http://schemas.microsoft.com/office/drawing/2014/main" val="10005"/>
                  </a:ext>
                </a:extLst>
              </a:tr>
              <a:tr h="121023">
                <a:tc>
                  <a:txBody>
                    <a:bodyPr/>
                    <a:lstStyle/>
                    <a:p>
                      <a:r>
                        <a:t>pst_psyc_cptl</a:t>
                      </a:r>
                    </a:p>
                  </a:txBody>
                  <a:tcPr/>
                </a:tc>
                <a:tc>
                  <a:txBody>
                    <a:bodyPr/>
                    <a:lstStyle/>
                    <a:p>
                      <a:endParaRPr/>
                    </a:p>
                  </a:txBody>
                  <a:tcPr/>
                </a:tc>
                <a:tc>
                  <a:txBody>
                    <a:bodyPr/>
                    <a:lstStyle/>
                    <a:p>
                      <a:r>
                        <a:t>-0.0566***</a:t>
                      </a:r>
                    </a:p>
                  </a:txBody>
                  <a:tcPr/>
                </a:tc>
                <a:tc>
                  <a:txBody>
                    <a:bodyPr/>
                    <a:lstStyle/>
                    <a:p>
                      <a:endParaRPr/>
                    </a:p>
                  </a:txBody>
                  <a:tcPr/>
                </a:tc>
                <a:tc>
                  <a:txBody>
                    <a:bodyPr/>
                    <a:lstStyle/>
                    <a:p>
                      <a:r>
                        <a:t>-0.0571***</a:t>
                      </a:r>
                    </a:p>
                  </a:txBody>
                  <a:tcPr/>
                </a:tc>
                <a:extLst>
                  <a:ext uri="{0D108BD9-81ED-4DB2-BD59-A6C34878D82A}">
                    <a16:rowId xmlns:a16="http://schemas.microsoft.com/office/drawing/2014/main" val="10006"/>
                  </a:ext>
                </a:extLst>
              </a:tr>
              <a:tr h="121023">
                <a:tc>
                  <a:txBody>
                    <a:bodyPr/>
                    <a:lstStyle/>
                    <a:p>
                      <a:endParaRPr/>
                    </a:p>
                  </a:txBody>
                  <a:tcPr/>
                </a:tc>
                <a:tc>
                  <a:txBody>
                    <a:bodyPr/>
                    <a:lstStyle/>
                    <a:p>
                      <a:endParaRPr/>
                    </a:p>
                  </a:txBody>
                  <a:tcPr/>
                </a:tc>
                <a:tc>
                  <a:txBody>
                    <a:bodyPr/>
                    <a:lstStyle/>
                    <a:p>
                      <a:r>
                        <a:t>(-3.85)</a:t>
                      </a:r>
                    </a:p>
                  </a:txBody>
                  <a:tcPr/>
                </a:tc>
                <a:tc>
                  <a:txBody>
                    <a:bodyPr/>
                    <a:lstStyle/>
                    <a:p>
                      <a:endParaRPr/>
                    </a:p>
                  </a:txBody>
                  <a:tcPr/>
                </a:tc>
                <a:tc>
                  <a:txBody>
                    <a:bodyPr/>
                    <a:lstStyle/>
                    <a:p>
                      <a:r>
                        <a:t>(-3.40)</a:t>
                      </a:r>
                    </a:p>
                  </a:txBody>
                  <a:tcPr/>
                </a:tc>
                <a:extLst>
                  <a:ext uri="{0D108BD9-81ED-4DB2-BD59-A6C34878D82A}">
                    <a16:rowId xmlns:a16="http://schemas.microsoft.com/office/drawing/2014/main" val="10007"/>
                  </a:ext>
                </a:extLst>
              </a:tr>
              <a:tr h="121023">
                <a:tc>
                  <a:txBody>
                    <a:bodyPr/>
                    <a:lstStyle/>
                    <a:p>
                      <a:r>
                        <a:t>picture_quality</a:t>
                      </a:r>
                    </a:p>
                  </a:txBody>
                  <a:tcPr/>
                </a:tc>
                <a:tc>
                  <a:txBody>
                    <a:bodyPr/>
                    <a:lstStyle/>
                    <a:p>
                      <a:r>
                        <a:t>0.239***</a:t>
                      </a:r>
                    </a:p>
                  </a:txBody>
                  <a:tcPr/>
                </a:tc>
                <a:tc>
                  <a:txBody>
                    <a:bodyPr/>
                    <a:lstStyle/>
                    <a:p>
                      <a:r>
                        <a:t>0.243***</a:t>
                      </a:r>
                    </a:p>
                  </a:txBody>
                  <a:tcPr/>
                </a:tc>
                <a:tc>
                  <a:txBody>
                    <a:bodyPr/>
                    <a:lstStyle/>
                    <a:p>
                      <a:r>
                        <a:t>0.309***</a:t>
                      </a:r>
                    </a:p>
                  </a:txBody>
                  <a:tcPr/>
                </a:tc>
                <a:tc>
                  <a:txBody>
                    <a:bodyPr/>
                    <a:lstStyle/>
                    <a:p>
                      <a:r>
                        <a:t>0.308***</a:t>
                      </a:r>
                    </a:p>
                  </a:txBody>
                  <a:tcPr/>
                </a:tc>
                <a:extLst>
                  <a:ext uri="{0D108BD9-81ED-4DB2-BD59-A6C34878D82A}">
                    <a16:rowId xmlns:a16="http://schemas.microsoft.com/office/drawing/2014/main" val="10008"/>
                  </a:ext>
                </a:extLst>
              </a:tr>
              <a:tr h="121023">
                <a:tc>
                  <a:txBody>
                    <a:bodyPr/>
                    <a:lstStyle/>
                    <a:p>
                      <a:endParaRPr/>
                    </a:p>
                  </a:txBody>
                  <a:tcPr/>
                </a:tc>
                <a:tc>
                  <a:txBody>
                    <a:bodyPr/>
                    <a:lstStyle/>
                    <a:p>
                      <a:r>
                        <a:t>(5.56)</a:t>
                      </a:r>
                    </a:p>
                  </a:txBody>
                  <a:tcPr/>
                </a:tc>
                <a:tc>
                  <a:txBody>
                    <a:bodyPr/>
                    <a:lstStyle/>
                    <a:p>
                      <a:r>
                        <a:t>(5.62)</a:t>
                      </a:r>
                    </a:p>
                  </a:txBody>
                  <a:tcPr/>
                </a:tc>
                <a:tc>
                  <a:txBody>
                    <a:bodyPr/>
                    <a:lstStyle/>
                    <a:p>
                      <a:r>
                        <a:t>(6.97)</a:t>
                      </a:r>
                    </a:p>
                  </a:txBody>
                  <a:tcPr/>
                </a:tc>
                <a:tc>
                  <a:txBody>
                    <a:bodyPr/>
                    <a:lstStyle/>
                    <a:p>
                      <a:r>
                        <a:t>(6.94)</a:t>
                      </a:r>
                    </a:p>
                  </a:txBody>
                  <a:tcPr/>
                </a:tc>
                <a:extLst>
                  <a:ext uri="{0D108BD9-81ED-4DB2-BD59-A6C34878D82A}">
                    <a16:rowId xmlns:a16="http://schemas.microsoft.com/office/drawing/2014/main" val="10009"/>
                  </a:ext>
                </a:extLst>
              </a:tr>
              <a:tr h="121023">
                <a:tc>
                  <a:txBody>
                    <a:bodyPr/>
                    <a:lstStyle/>
                    <a:p>
                      <a:r>
                        <a:t>story_word_count</a:t>
                      </a:r>
                    </a:p>
                  </a:txBody>
                  <a:tcPr/>
                </a:tc>
                <a:tc>
                  <a:txBody>
                    <a:bodyPr/>
                    <a:lstStyle/>
                    <a:p>
                      <a:r>
                        <a:t>0.00125**</a:t>
                      </a:r>
                    </a:p>
                  </a:txBody>
                  <a:tcPr/>
                </a:tc>
                <a:tc>
                  <a:txBody>
                    <a:bodyPr/>
                    <a:lstStyle/>
                    <a:p>
                      <a:r>
                        <a:t>0.00214***</a:t>
                      </a:r>
                    </a:p>
                  </a:txBody>
                  <a:tcPr/>
                </a:tc>
                <a:tc>
                  <a:txBody>
                    <a:bodyPr/>
                    <a:lstStyle/>
                    <a:p>
                      <a:r>
                        <a:t>0.00194***</a:t>
                      </a:r>
                    </a:p>
                  </a:txBody>
                  <a:tcPr/>
                </a:tc>
                <a:tc>
                  <a:txBody>
                    <a:bodyPr/>
                    <a:lstStyle/>
                    <a:p>
                      <a:r>
                        <a:t>0.00277***</a:t>
                      </a:r>
                    </a:p>
                  </a:txBody>
                  <a:tcPr/>
                </a:tc>
                <a:extLst>
                  <a:ext uri="{0D108BD9-81ED-4DB2-BD59-A6C34878D82A}">
                    <a16:rowId xmlns:a16="http://schemas.microsoft.com/office/drawing/2014/main" val="10010"/>
                  </a:ext>
                </a:extLst>
              </a:tr>
              <a:tr h="121023">
                <a:tc>
                  <a:txBody>
                    <a:bodyPr/>
                    <a:lstStyle/>
                    <a:p>
                      <a:endParaRPr/>
                    </a:p>
                  </a:txBody>
                  <a:tcPr/>
                </a:tc>
                <a:tc>
                  <a:txBody>
                    <a:bodyPr/>
                    <a:lstStyle/>
                    <a:p>
                      <a:r>
                        <a:t>(1.99)</a:t>
                      </a:r>
                    </a:p>
                  </a:txBody>
                  <a:tcPr/>
                </a:tc>
                <a:tc>
                  <a:txBody>
                    <a:bodyPr/>
                    <a:lstStyle/>
                    <a:p>
                      <a:r>
                        <a:t>(3.18)</a:t>
                      </a:r>
                    </a:p>
                  </a:txBody>
                  <a:tcPr/>
                </a:tc>
                <a:tc>
                  <a:txBody>
                    <a:bodyPr/>
                    <a:lstStyle/>
                    <a:p>
                      <a:r>
                        <a:t>(2.92)</a:t>
                      </a:r>
                    </a:p>
                  </a:txBody>
                  <a:tcPr/>
                </a:tc>
                <a:tc>
                  <a:txBody>
                    <a:bodyPr/>
                    <a:lstStyle/>
                    <a:p>
                      <a:r>
                        <a:t>(3.91)</a:t>
                      </a:r>
                    </a:p>
                  </a:txBody>
                  <a:tcPr/>
                </a:tc>
                <a:extLst>
                  <a:ext uri="{0D108BD9-81ED-4DB2-BD59-A6C34878D82A}">
                    <a16:rowId xmlns:a16="http://schemas.microsoft.com/office/drawing/2014/main" val="10011"/>
                  </a:ext>
                </a:extLst>
              </a:tr>
              <a:tr h="121023">
                <a:tc>
                  <a:txBody>
                    <a:bodyPr/>
                    <a:lstStyle/>
                    <a:p>
                      <a:r>
                        <a:t>gender</a:t>
                      </a:r>
                    </a:p>
                  </a:txBody>
                  <a:tcPr/>
                </a:tc>
                <a:tc>
                  <a:txBody>
                    <a:bodyPr/>
                    <a:lstStyle/>
                    <a:p>
                      <a:r>
                        <a:t>0.626***</a:t>
                      </a:r>
                    </a:p>
                  </a:txBody>
                  <a:tcPr/>
                </a:tc>
                <a:tc>
                  <a:txBody>
                    <a:bodyPr/>
                    <a:lstStyle/>
                    <a:p>
                      <a:r>
                        <a:t>0.603***</a:t>
                      </a:r>
                    </a:p>
                  </a:txBody>
                  <a:tcPr/>
                </a:tc>
                <a:tc>
                  <a:txBody>
                    <a:bodyPr/>
                    <a:lstStyle/>
                    <a:p>
                      <a:r>
                        <a:t>1.299***</a:t>
                      </a:r>
                    </a:p>
                  </a:txBody>
                  <a:tcPr/>
                </a:tc>
                <a:tc>
                  <a:txBody>
                    <a:bodyPr/>
                    <a:lstStyle/>
                    <a:p>
                      <a:r>
                        <a:t>1.246***</a:t>
                      </a:r>
                    </a:p>
                  </a:txBody>
                  <a:tcPr/>
                </a:tc>
                <a:extLst>
                  <a:ext uri="{0D108BD9-81ED-4DB2-BD59-A6C34878D82A}">
                    <a16:rowId xmlns:a16="http://schemas.microsoft.com/office/drawing/2014/main" val="10012"/>
                  </a:ext>
                </a:extLst>
              </a:tr>
              <a:tr h="121023">
                <a:tc>
                  <a:txBody>
                    <a:bodyPr/>
                    <a:lstStyle/>
                    <a:p>
                      <a:endParaRPr/>
                    </a:p>
                  </a:txBody>
                  <a:tcPr/>
                </a:tc>
                <a:tc>
                  <a:txBody>
                    <a:bodyPr/>
                    <a:lstStyle/>
                    <a:p>
                      <a:r>
                        <a:t>(12.42)</a:t>
                      </a:r>
                    </a:p>
                  </a:txBody>
                  <a:tcPr/>
                </a:tc>
                <a:tc>
                  <a:txBody>
                    <a:bodyPr/>
                    <a:lstStyle/>
                    <a:p>
                      <a:r>
                        <a:t>(11.81)</a:t>
                      </a:r>
                    </a:p>
                  </a:txBody>
                  <a:tcPr/>
                </a:tc>
                <a:tc>
                  <a:txBody>
                    <a:bodyPr/>
                    <a:lstStyle/>
                    <a:p>
                      <a:r>
                        <a:t>(21.63)</a:t>
                      </a:r>
                    </a:p>
                  </a:txBody>
                  <a:tcPr/>
                </a:tc>
                <a:tc>
                  <a:txBody>
                    <a:bodyPr/>
                    <a:lstStyle/>
                    <a:p>
                      <a:r>
                        <a:t>(20.54)</a:t>
                      </a:r>
                    </a:p>
                  </a:txBody>
                  <a:tcPr/>
                </a:tc>
                <a:extLst>
                  <a:ext uri="{0D108BD9-81ED-4DB2-BD59-A6C34878D82A}">
                    <a16:rowId xmlns:a16="http://schemas.microsoft.com/office/drawing/2014/main" val="10013"/>
                  </a:ext>
                </a:extLst>
              </a:tr>
              <a:tr h="121023">
                <a:tc>
                  <a:txBody>
                    <a:bodyPr/>
                    <a:lstStyle/>
                    <a:p>
                      <a:r>
                        <a:t>group_borrower</a:t>
                      </a:r>
                    </a:p>
                  </a:txBody>
                  <a:tcPr/>
                </a:tc>
                <a:tc>
                  <a:txBody>
                    <a:bodyPr/>
                    <a:lstStyle/>
                    <a:p>
                      <a:r>
                        <a:t>1.895***</a:t>
                      </a:r>
                    </a:p>
                  </a:txBody>
                  <a:tcPr/>
                </a:tc>
                <a:tc>
                  <a:txBody>
                    <a:bodyPr/>
                    <a:lstStyle/>
                    <a:p>
                      <a:r>
                        <a:t>1.815***</a:t>
                      </a:r>
                    </a:p>
                  </a:txBody>
                  <a:tcPr/>
                </a:tc>
                <a:tc>
                  <a:txBody>
                    <a:bodyPr/>
                    <a:lstStyle/>
                    <a:p>
                      <a:r>
                        <a:t>1.193***</a:t>
                      </a:r>
                    </a:p>
                  </a:txBody>
                  <a:tcPr/>
                </a:tc>
                <a:tc>
                  <a:txBody>
                    <a:bodyPr/>
                    <a:lstStyle/>
                    <a:p>
                      <a:r>
                        <a:t>1.066***</a:t>
                      </a:r>
                    </a:p>
                  </a:txBody>
                  <a:tcPr/>
                </a:tc>
                <a:extLst>
                  <a:ext uri="{0D108BD9-81ED-4DB2-BD59-A6C34878D82A}">
                    <a16:rowId xmlns:a16="http://schemas.microsoft.com/office/drawing/2014/main" val="10014"/>
                  </a:ext>
                </a:extLst>
              </a:tr>
              <a:tr h="121023">
                <a:tc>
                  <a:txBody>
                    <a:bodyPr/>
                    <a:lstStyle/>
                    <a:p>
                      <a:endParaRPr/>
                    </a:p>
                  </a:txBody>
                  <a:tcPr/>
                </a:tc>
                <a:tc>
                  <a:txBody>
                    <a:bodyPr/>
                    <a:lstStyle/>
                    <a:p>
                      <a:r>
                        <a:t>(4.07)</a:t>
                      </a:r>
                    </a:p>
                  </a:txBody>
                  <a:tcPr/>
                </a:tc>
                <a:tc>
                  <a:txBody>
                    <a:bodyPr/>
                    <a:lstStyle/>
                    <a:p>
                      <a:r>
                        <a:t>(3.85)</a:t>
                      </a:r>
                    </a:p>
                  </a:txBody>
                  <a:tcPr/>
                </a:tc>
                <a:tc>
                  <a:txBody>
                    <a:bodyPr/>
                    <a:lstStyle/>
                    <a:p>
                      <a:r>
                        <a:t>(5.46)</a:t>
                      </a:r>
                    </a:p>
                  </a:txBody>
                  <a:tcPr/>
                </a:tc>
                <a:tc>
                  <a:txBody>
                    <a:bodyPr/>
                    <a:lstStyle/>
                    <a:p>
                      <a:r>
                        <a:t>(4.87)</a:t>
                      </a:r>
                    </a:p>
                  </a:txBody>
                  <a:tcPr/>
                </a:tc>
                <a:extLst>
                  <a:ext uri="{0D108BD9-81ED-4DB2-BD59-A6C34878D82A}">
                    <a16:rowId xmlns:a16="http://schemas.microsoft.com/office/drawing/2014/main" val="10015"/>
                  </a:ext>
                </a:extLst>
              </a:tr>
              <a:tr h="121023">
                <a:tc>
                  <a:txBody>
                    <a:bodyPr/>
                    <a:lstStyle/>
                    <a:p>
                      <a:r>
                        <a:t>annual_income</a:t>
                      </a:r>
                    </a:p>
                  </a:txBody>
                  <a:tcPr/>
                </a:tc>
                <a:tc>
                  <a:txBody>
                    <a:bodyPr/>
                    <a:lstStyle/>
                    <a:p>
                      <a:r>
                        <a:t>-0.281***</a:t>
                      </a:r>
                    </a:p>
                  </a:txBody>
                  <a:tcPr/>
                </a:tc>
                <a:tc>
                  <a:txBody>
                    <a:bodyPr/>
                    <a:lstStyle/>
                    <a:p>
                      <a:r>
                        <a:t>-0.286***</a:t>
                      </a:r>
                    </a:p>
                  </a:txBody>
                  <a:tcPr/>
                </a:tc>
                <a:tc>
                  <a:txBody>
                    <a:bodyPr/>
                    <a:lstStyle/>
                    <a:p>
                      <a:r>
                        <a:t>-0.329***</a:t>
                      </a:r>
                    </a:p>
                  </a:txBody>
                  <a:tcPr/>
                </a:tc>
                <a:tc>
                  <a:txBody>
                    <a:bodyPr/>
                    <a:lstStyle/>
                    <a:p>
                      <a:r>
                        <a:t>-0.345***</a:t>
                      </a:r>
                    </a:p>
                  </a:txBody>
                  <a:tcPr/>
                </a:tc>
                <a:extLst>
                  <a:ext uri="{0D108BD9-81ED-4DB2-BD59-A6C34878D82A}">
                    <a16:rowId xmlns:a16="http://schemas.microsoft.com/office/drawing/2014/main" val="10016"/>
                  </a:ext>
                </a:extLst>
              </a:tr>
              <a:tr h="121023">
                <a:tc>
                  <a:txBody>
                    <a:bodyPr/>
                    <a:lstStyle/>
                    <a:p>
                      <a:endParaRPr/>
                    </a:p>
                  </a:txBody>
                  <a:tcPr/>
                </a:tc>
                <a:tc>
                  <a:txBody>
                    <a:bodyPr/>
                    <a:lstStyle/>
                    <a:p>
                      <a:r>
                        <a:t>(-4.94)</a:t>
                      </a:r>
                    </a:p>
                  </a:txBody>
                  <a:tcPr/>
                </a:tc>
                <a:tc>
                  <a:txBody>
                    <a:bodyPr/>
                    <a:lstStyle/>
                    <a:p>
                      <a:r>
                        <a:t>(-4.98)</a:t>
                      </a:r>
                    </a:p>
                  </a:txBody>
                  <a:tcPr/>
                </a:tc>
                <a:tc>
                  <a:txBody>
                    <a:bodyPr/>
                    <a:lstStyle/>
                    <a:p>
                      <a:r>
                        <a:t>(-5.83)</a:t>
                      </a:r>
                    </a:p>
                  </a:txBody>
                  <a:tcPr/>
                </a:tc>
                <a:tc>
                  <a:txBody>
                    <a:bodyPr/>
                    <a:lstStyle/>
                    <a:p>
                      <a:r>
                        <a:t>(-6.10)</a:t>
                      </a:r>
                    </a:p>
                  </a:txBody>
                  <a:tcPr/>
                </a:tc>
                <a:extLst>
                  <a:ext uri="{0D108BD9-81ED-4DB2-BD59-A6C34878D82A}">
                    <a16:rowId xmlns:a16="http://schemas.microsoft.com/office/drawing/2014/main" val="10017"/>
                  </a:ext>
                </a:extLst>
              </a:tr>
              <a:tr h="121023">
                <a:tc>
                  <a:txBody>
                    <a:bodyPr/>
                    <a:lstStyle/>
                    <a:p>
                      <a:r>
                        <a:t>partner_risk</a:t>
                      </a:r>
                    </a:p>
                  </a:txBody>
                  <a:tcPr/>
                </a:tc>
                <a:tc>
                  <a:txBody>
                    <a:bodyPr/>
                    <a:lstStyle/>
                    <a:p>
                      <a:r>
                        <a:t>-0.0504*</a:t>
                      </a:r>
                    </a:p>
                  </a:txBody>
                  <a:tcPr/>
                </a:tc>
                <a:tc>
                  <a:txBody>
                    <a:bodyPr/>
                    <a:lstStyle/>
                    <a:p>
                      <a:r>
                        <a:t>-0.0686**</a:t>
                      </a:r>
                    </a:p>
                  </a:txBody>
                  <a:tcPr/>
                </a:tc>
                <a:tc>
                  <a:txBody>
                    <a:bodyPr/>
                    <a:lstStyle/>
                    <a:p>
                      <a:r>
                        <a:t>-0.0119</a:t>
                      </a:r>
                    </a:p>
                  </a:txBody>
                  <a:tcPr/>
                </a:tc>
                <a:tc>
                  <a:txBody>
                    <a:bodyPr/>
                    <a:lstStyle/>
                    <a:p>
                      <a:r>
                        <a:t>-0.0287</a:t>
                      </a:r>
                    </a:p>
                  </a:txBody>
                  <a:tcPr/>
                </a:tc>
                <a:extLst>
                  <a:ext uri="{0D108BD9-81ED-4DB2-BD59-A6C34878D82A}">
                    <a16:rowId xmlns:a16="http://schemas.microsoft.com/office/drawing/2014/main" val="10018"/>
                  </a:ext>
                </a:extLst>
              </a:tr>
              <a:tr h="121023">
                <a:tc>
                  <a:txBody>
                    <a:bodyPr/>
                    <a:lstStyle/>
                    <a:p>
                      <a:endParaRPr/>
                    </a:p>
                  </a:txBody>
                  <a:tcPr/>
                </a:tc>
                <a:tc>
                  <a:txBody>
                    <a:bodyPr/>
                    <a:lstStyle/>
                    <a:p>
                      <a:r>
                        <a:t>(-1.82)</a:t>
                      </a:r>
                    </a:p>
                  </a:txBody>
                  <a:tcPr/>
                </a:tc>
                <a:tc>
                  <a:txBody>
                    <a:bodyPr/>
                    <a:lstStyle/>
                    <a:p>
                      <a:r>
                        <a:t>(-2.43)</a:t>
                      </a:r>
                    </a:p>
                  </a:txBody>
                  <a:tcPr/>
                </a:tc>
                <a:tc>
                  <a:txBody>
                    <a:bodyPr/>
                    <a:lstStyle/>
                    <a:p>
                      <a:r>
                        <a:t>(-0.45)</a:t>
                      </a:r>
                    </a:p>
                  </a:txBody>
                  <a:tcPr/>
                </a:tc>
                <a:tc>
                  <a:txBody>
                    <a:bodyPr/>
                    <a:lstStyle/>
                    <a:p>
                      <a:r>
                        <a:t>(-1.07)</a:t>
                      </a:r>
                    </a:p>
                  </a:txBody>
                  <a:tcPr/>
                </a:tc>
                <a:extLst>
                  <a:ext uri="{0D108BD9-81ED-4DB2-BD59-A6C34878D82A}">
                    <a16:rowId xmlns:a16="http://schemas.microsoft.com/office/drawing/2014/main" val="10019"/>
                  </a:ext>
                </a:extLst>
              </a:tr>
              <a:tr h="121023">
                <a:tc>
                  <a:txBody>
                    <a:bodyPr/>
                    <a:lstStyle/>
                    <a:p>
                      <a:r>
                        <a:t>loan_amount</a:t>
                      </a:r>
                    </a:p>
                  </a:txBody>
                  <a:tcPr/>
                </a:tc>
                <a:tc>
                  <a:txBody>
                    <a:bodyPr/>
                    <a:lstStyle/>
                    <a:p>
                      <a:r>
                        <a:t>-0.810***</a:t>
                      </a:r>
                    </a:p>
                  </a:txBody>
                  <a:tcPr/>
                </a:tc>
                <a:tc>
                  <a:txBody>
                    <a:bodyPr/>
                    <a:lstStyle/>
                    <a:p>
                      <a:r>
                        <a:t>-0.807***</a:t>
                      </a:r>
                    </a:p>
                  </a:txBody>
                  <a:tcPr/>
                </a:tc>
                <a:tc>
                  <a:txBody>
                    <a:bodyPr/>
                    <a:lstStyle/>
                    <a:p>
                      <a:r>
                        <a:t>-0.486***</a:t>
                      </a:r>
                    </a:p>
                  </a:txBody>
                  <a:tcPr/>
                </a:tc>
                <a:tc>
                  <a:txBody>
                    <a:bodyPr/>
                    <a:lstStyle/>
                    <a:p>
                      <a:r>
                        <a:t>-0.486***</a:t>
                      </a:r>
                    </a:p>
                  </a:txBody>
                  <a:tcPr/>
                </a:tc>
                <a:extLst>
                  <a:ext uri="{0D108BD9-81ED-4DB2-BD59-A6C34878D82A}">
                    <a16:rowId xmlns:a16="http://schemas.microsoft.com/office/drawing/2014/main" val="10020"/>
                  </a:ext>
                </a:extLst>
              </a:tr>
              <a:tr h="121023">
                <a:tc>
                  <a:txBody>
                    <a:bodyPr/>
                    <a:lstStyle/>
                    <a:p>
                      <a:endParaRPr/>
                    </a:p>
                  </a:txBody>
                  <a:tcPr/>
                </a:tc>
                <a:tc>
                  <a:txBody>
                    <a:bodyPr/>
                    <a:lstStyle/>
                    <a:p>
                      <a:r>
                        <a:t>(-20.91)</a:t>
                      </a:r>
                    </a:p>
                  </a:txBody>
                  <a:tcPr/>
                </a:tc>
                <a:tc>
                  <a:txBody>
                    <a:bodyPr/>
                    <a:lstStyle/>
                    <a:p>
                      <a:r>
                        <a:t>(-20.78)</a:t>
                      </a:r>
                    </a:p>
                  </a:txBody>
                  <a:tcPr/>
                </a:tc>
                <a:tc>
                  <a:txBody>
                    <a:bodyPr/>
                    <a:lstStyle/>
                    <a:p>
                      <a:r>
                        <a:t>(-13.93)</a:t>
                      </a:r>
                    </a:p>
                  </a:txBody>
                  <a:tcPr/>
                </a:tc>
                <a:tc>
                  <a:txBody>
                    <a:bodyPr/>
                    <a:lstStyle/>
                    <a:p>
                      <a:r>
                        <a:t>(-13.93)</a:t>
                      </a:r>
                    </a:p>
                  </a:txBody>
                  <a:tcPr/>
                </a:tc>
                <a:extLst>
                  <a:ext uri="{0D108BD9-81ED-4DB2-BD59-A6C34878D82A}">
                    <a16:rowId xmlns:a16="http://schemas.microsoft.com/office/drawing/2014/main" val="10021"/>
                  </a:ext>
                </a:extLst>
              </a:tr>
              <a:tr h="121023">
                <a:tc>
                  <a:txBody>
                    <a:bodyPr/>
                    <a:lstStyle/>
                    <a:p>
                      <a:r>
                        <a:t>loan_term</a:t>
                      </a:r>
                    </a:p>
                  </a:txBody>
                  <a:tcPr/>
                </a:tc>
                <a:tc>
                  <a:txBody>
                    <a:bodyPr/>
                    <a:lstStyle/>
                    <a:p>
                      <a:r>
                        <a:t>-0.0424***</a:t>
                      </a:r>
                    </a:p>
                  </a:txBody>
                  <a:tcPr/>
                </a:tc>
                <a:tc>
                  <a:txBody>
                    <a:bodyPr/>
                    <a:lstStyle/>
                    <a:p>
                      <a:r>
                        <a:t>-0.0411***</a:t>
                      </a:r>
                    </a:p>
                  </a:txBody>
                  <a:tcPr/>
                </a:tc>
                <a:tc>
                  <a:txBody>
                    <a:bodyPr/>
                    <a:lstStyle/>
                    <a:p>
                      <a:r>
                        <a:t>-0.101***</a:t>
                      </a:r>
                    </a:p>
                  </a:txBody>
                  <a:tcPr/>
                </a:tc>
                <a:tc>
                  <a:txBody>
                    <a:bodyPr/>
                    <a:lstStyle/>
                    <a:p>
                      <a:r>
                        <a:t>-0.1000***</a:t>
                      </a:r>
                    </a:p>
                  </a:txBody>
                  <a:tcPr/>
                </a:tc>
                <a:extLst>
                  <a:ext uri="{0D108BD9-81ED-4DB2-BD59-A6C34878D82A}">
                    <a16:rowId xmlns:a16="http://schemas.microsoft.com/office/drawing/2014/main" val="10022"/>
                  </a:ext>
                </a:extLst>
              </a:tr>
              <a:tr h="121023">
                <a:tc>
                  <a:txBody>
                    <a:bodyPr/>
                    <a:lstStyle/>
                    <a:p>
                      <a:endParaRPr/>
                    </a:p>
                  </a:txBody>
                  <a:tcPr/>
                </a:tc>
                <a:tc>
                  <a:txBody>
                    <a:bodyPr/>
                    <a:lstStyle/>
                    <a:p>
                      <a:r>
                        <a:t>(-11.72)</a:t>
                      </a:r>
                    </a:p>
                  </a:txBody>
                  <a:tcPr/>
                </a:tc>
                <a:tc>
                  <a:txBody>
                    <a:bodyPr/>
                    <a:lstStyle/>
                    <a:p>
                      <a:r>
                        <a:t>(-11.26)</a:t>
                      </a:r>
                    </a:p>
                  </a:txBody>
                  <a:tcPr/>
                </a:tc>
                <a:tc>
                  <a:txBody>
                    <a:bodyPr/>
                    <a:lstStyle/>
                    <a:p>
                      <a:r>
                        <a:t>(-23.05)</a:t>
                      </a:r>
                    </a:p>
                  </a:txBody>
                  <a:tcPr/>
                </a:tc>
                <a:tc>
                  <a:txBody>
                    <a:bodyPr/>
                    <a:lstStyle/>
                    <a:p>
                      <a:r>
                        <a:t>(-22.69)</a:t>
                      </a:r>
                    </a:p>
                  </a:txBody>
                  <a:tcPr/>
                </a:tc>
                <a:extLst>
                  <a:ext uri="{0D108BD9-81ED-4DB2-BD59-A6C34878D82A}">
                    <a16:rowId xmlns:a16="http://schemas.microsoft.com/office/drawing/2014/main" val="10023"/>
                  </a:ext>
                </a:extLst>
              </a:tr>
              <a:tr h="121023">
                <a:tc>
                  <a:txBody>
                    <a:bodyPr/>
                    <a:lstStyle/>
                    <a:p>
                      <a:r>
                        <a:t>repayment_schedule</a:t>
                      </a:r>
                    </a:p>
                  </a:txBody>
                  <a:tcPr/>
                </a:tc>
                <a:tc>
                  <a:txBody>
                    <a:bodyPr/>
                    <a:lstStyle/>
                    <a:p>
                      <a:r>
                        <a:t>-0.119</a:t>
                      </a:r>
                    </a:p>
                  </a:txBody>
                  <a:tcPr/>
                </a:tc>
                <a:tc>
                  <a:txBody>
                    <a:bodyPr/>
                    <a:lstStyle/>
                    <a:p>
                      <a:r>
                        <a:t>-0.129</a:t>
                      </a:r>
                    </a:p>
                  </a:txBody>
                  <a:tcPr/>
                </a:tc>
                <a:tc>
                  <a:txBody>
                    <a:bodyPr/>
                    <a:lstStyle/>
                    <a:p>
                      <a:r>
                        <a:t>-0.414***</a:t>
                      </a:r>
                    </a:p>
                  </a:txBody>
                  <a:tcPr/>
                </a:tc>
                <a:tc>
                  <a:txBody>
                    <a:bodyPr/>
                    <a:lstStyle/>
                    <a:p>
                      <a:r>
                        <a:t>-0.392***</a:t>
                      </a:r>
                    </a:p>
                  </a:txBody>
                  <a:tcPr/>
                </a:tc>
                <a:extLst>
                  <a:ext uri="{0D108BD9-81ED-4DB2-BD59-A6C34878D82A}">
                    <a16:rowId xmlns:a16="http://schemas.microsoft.com/office/drawing/2014/main" val="10024"/>
                  </a:ext>
                </a:extLst>
              </a:tr>
              <a:tr h="121023">
                <a:tc>
                  <a:txBody>
                    <a:bodyPr/>
                    <a:lstStyle/>
                    <a:p>
                      <a:endParaRPr/>
                    </a:p>
                  </a:txBody>
                  <a:tcPr/>
                </a:tc>
                <a:tc>
                  <a:txBody>
                    <a:bodyPr/>
                    <a:lstStyle/>
                    <a:p>
                      <a:r>
                        <a:t>(-0.96)</a:t>
                      </a:r>
                    </a:p>
                  </a:txBody>
                  <a:tcPr/>
                </a:tc>
                <a:tc>
                  <a:txBody>
                    <a:bodyPr/>
                    <a:lstStyle/>
                    <a:p>
                      <a:r>
                        <a:t>(-1.04)</a:t>
                      </a:r>
                    </a:p>
                  </a:txBody>
                  <a:tcPr/>
                </a:tc>
                <a:tc>
                  <a:txBody>
                    <a:bodyPr/>
                    <a:lstStyle/>
                    <a:p>
                      <a:r>
                        <a:t>(-3.02)</a:t>
                      </a:r>
                    </a:p>
                  </a:txBody>
                  <a:tcPr/>
                </a:tc>
                <a:tc>
                  <a:txBody>
                    <a:bodyPr/>
                    <a:lstStyle/>
                    <a:p>
                      <a:r>
                        <a:t>(-2.87)</a:t>
                      </a:r>
                    </a:p>
                  </a:txBody>
                  <a:tcPr/>
                </a:tc>
                <a:extLst>
                  <a:ext uri="{0D108BD9-81ED-4DB2-BD59-A6C34878D82A}">
                    <a16:rowId xmlns:a16="http://schemas.microsoft.com/office/drawing/2014/main" val="10025"/>
                  </a:ext>
                </a:extLst>
              </a:tr>
              <a:tr h="121023">
                <a:tc>
                  <a:txBody>
                    <a:bodyPr/>
                    <a:lstStyle/>
                    <a:p>
                      <a:r>
                        <a:t>continenta</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26"/>
                  </a:ext>
                </a:extLst>
              </a:tr>
              <a:tr h="121023">
                <a:tc>
                  <a:txBody>
                    <a:bodyPr/>
                    <a:lstStyle/>
                    <a:p>
                      <a:r>
                        <a:t>sectorb</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27"/>
                  </a:ext>
                </a:extLst>
              </a:tr>
              <a:tr h="121023">
                <a:tc>
                  <a:txBody>
                    <a:bodyPr/>
                    <a:lstStyle/>
                    <a:p>
                      <a:r>
                        <a:t>_cons</a:t>
                      </a:r>
                    </a:p>
                  </a:txBody>
                  <a:tcPr/>
                </a:tc>
                <a:tc>
                  <a:txBody>
                    <a:bodyPr/>
                    <a:lstStyle/>
                    <a:p>
                      <a:r>
                        <a:t>8.310***</a:t>
                      </a:r>
                    </a:p>
                  </a:txBody>
                  <a:tcPr/>
                </a:tc>
                <a:tc>
                  <a:txBody>
                    <a:bodyPr/>
                    <a:lstStyle/>
                    <a:p>
                      <a:r>
                        <a:t>8.343***</a:t>
                      </a:r>
                    </a:p>
                  </a:txBody>
                  <a:tcPr/>
                </a:tc>
                <a:tc>
                  <a:txBody>
                    <a:bodyPr/>
                    <a:lstStyle/>
                    <a:p>
                      <a:r>
                        <a:t>9.862***</a:t>
                      </a:r>
                    </a:p>
                  </a:txBody>
                  <a:tcPr/>
                </a:tc>
                <a:tc>
                  <a:txBody>
                    <a:bodyPr/>
                    <a:lstStyle/>
                    <a:p>
                      <a:r>
                        <a:t>9.942***</a:t>
                      </a:r>
                    </a:p>
                  </a:txBody>
                  <a:tcPr/>
                </a:tc>
                <a:extLst>
                  <a:ext uri="{0D108BD9-81ED-4DB2-BD59-A6C34878D82A}">
                    <a16:rowId xmlns:a16="http://schemas.microsoft.com/office/drawing/2014/main" val="10028"/>
                  </a:ext>
                </a:extLst>
              </a:tr>
              <a:tr h="121023">
                <a:tc>
                  <a:txBody>
                    <a:bodyPr/>
                    <a:lstStyle/>
                    <a:p>
                      <a:endParaRPr/>
                    </a:p>
                  </a:txBody>
                  <a:tcPr/>
                </a:tc>
                <a:tc>
                  <a:txBody>
                    <a:bodyPr/>
                    <a:lstStyle/>
                    <a:p>
                      <a:r>
                        <a:t>(16.76)</a:t>
                      </a:r>
                    </a:p>
                  </a:txBody>
                  <a:tcPr/>
                </a:tc>
                <a:tc>
                  <a:txBody>
                    <a:bodyPr/>
                    <a:lstStyle/>
                    <a:p>
                      <a:r>
                        <a:t>(16.68)</a:t>
                      </a:r>
                    </a:p>
                  </a:txBody>
                  <a:tcPr/>
                </a:tc>
                <a:tc>
                  <a:txBody>
                    <a:bodyPr/>
                    <a:lstStyle/>
                    <a:p>
                      <a:r>
                        <a:t>(20.88)</a:t>
                      </a:r>
                    </a:p>
                  </a:txBody>
                  <a:tcPr/>
                </a:tc>
                <a:tc>
                  <a:txBody>
                    <a:bodyPr/>
                    <a:lstStyle/>
                    <a:p>
                      <a:r>
                        <a:t>(21.01)</a:t>
                      </a:r>
                    </a:p>
                  </a:txBody>
                  <a:tcPr/>
                </a:tc>
                <a:extLst>
                  <a:ext uri="{0D108BD9-81ED-4DB2-BD59-A6C34878D82A}">
                    <a16:rowId xmlns:a16="http://schemas.microsoft.com/office/drawing/2014/main" val="10029"/>
                  </a:ext>
                </a:extLst>
              </a:tr>
              <a:tr h="121023">
                <a:tc>
                  <a:txBody>
                    <a:bodyPr/>
                    <a:lstStyle/>
                    <a:p>
                      <a:r>
                        <a:t>pseudo R2</a:t>
                      </a:r>
                    </a:p>
                  </a:txBody>
                  <a:tcPr/>
                </a:tc>
                <a:tc>
                  <a:txBody>
                    <a:bodyPr/>
                    <a:lstStyle/>
                    <a:p>
                      <a:r>
                        <a:t>0.257</a:t>
                      </a:r>
                    </a:p>
                  </a:txBody>
                  <a:tcPr/>
                </a:tc>
                <a:tc>
                  <a:txBody>
                    <a:bodyPr/>
                    <a:lstStyle/>
                    <a:p>
                      <a:r>
                        <a:t>0.261</a:t>
                      </a:r>
                    </a:p>
                  </a:txBody>
                  <a:tcPr/>
                </a:tc>
                <a:tc>
                  <a:txBody>
                    <a:bodyPr/>
                    <a:lstStyle/>
                    <a:p>
                      <a:endParaRPr/>
                    </a:p>
                  </a:txBody>
                  <a:tcPr/>
                </a:tc>
                <a:tc>
                  <a:txBody>
                    <a:bodyPr/>
                    <a:lstStyle/>
                    <a:p>
                      <a:endParaRPr/>
                    </a:p>
                  </a:txBody>
                  <a:tcPr/>
                </a:tc>
                <a:extLst>
                  <a:ext uri="{0D108BD9-81ED-4DB2-BD59-A6C34878D82A}">
                    <a16:rowId xmlns:a16="http://schemas.microsoft.com/office/drawing/2014/main" val="10030"/>
                  </a:ext>
                </a:extLst>
              </a:tr>
              <a:tr h="121023">
                <a:tc>
                  <a:txBody>
                    <a:bodyPr/>
                    <a:lstStyle/>
                    <a:p>
                      <a:r>
                        <a:t>Log likelihood</a:t>
                      </a:r>
                    </a:p>
                  </a:txBody>
                  <a:tcPr/>
                </a:tc>
                <a:tc>
                  <a:txBody>
                    <a:bodyPr/>
                    <a:lstStyle/>
                    <a:p>
                      <a:r>
                        <a:t>-2250.2</a:t>
                      </a:r>
                    </a:p>
                  </a:txBody>
                  <a:tcPr/>
                </a:tc>
                <a:tc>
                  <a:txBody>
                    <a:bodyPr/>
                    <a:lstStyle/>
                    <a:p>
                      <a:r>
                        <a:t>-2239.7</a:t>
                      </a:r>
                    </a:p>
                  </a:txBody>
                  <a:tcPr/>
                </a:tc>
                <a:tc>
                  <a:txBody>
                    <a:bodyPr/>
                    <a:lstStyle/>
                    <a:p>
                      <a:r>
                        <a:t>-18497.7</a:t>
                      </a:r>
                    </a:p>
                  </a:txBody>
                  <a:tcPr/>
                </a:tc>
                <a:tc>
                  <a:txBody>
                    <a:bodyPr/>
                    <a:lstStyle/>
                    <a:p>
                      <a:r>
                        <a:t>-18478.7</a:t>
                      </a:r>
                    </a:p>
                  </a:txBody>
                  <a:tcPr/>
                </a:tc>
                <a:extLst>
                  <a:ext uri="{0D108BD9-81ED-4DB2-BD59-A6C34878D82A}">
                    <a16:rowId xmlns:a16="http://schemas.microsoft.com/office/drawing/2014/main" val="10031"/>
                  </a:ext>
                </a:extLst>
              </a:tr>
              <a:tr h="121023">
                <a:tc>
                  <a:txBody>
                    <a:bodyPr/>
                    <a:lstStyle/>
                    <a:p>
                      <a:r>
                        <a:t>2</a:t>
                      </a:r>
                    </a:p>
                  </a:txBody>
                  <a:tcPr/>
                </a:tc>
                <a:tc>
                  <a:txBody>
                    <a:bodyPr/>
                    <a:lstStyle/>
                    <a:p>
                      <a:r>
                        <a:t>1557.6</a:t>
                      </a:r>
                    </a:p>
                  </a:txBody>
                  <a:tcPr/>
                </a:tc>
                <a:tc>
                  <a:txBody>
                    <a:bodyPr/>
                    <a:lstStyle/>
                    <a:p>
                      <a:r>
                        <a:t>1578.6</a:t>
                      </a:r>
                    </a:p>
                  </a:txBody>
                  <a:tcPr/>
                </a:tc>
                <a:tc>
                  <a:txBody>
                    <a:bodyPr/>
                    <a:lstStyle/>
                    <a:p>
                      <a:endParaRPr/>
                    </a:p>
                  </a:txBody>
                  <a:tcPr/>
                </a:tc>
                <a:tc>
                  <a:txBody>
                    <a:bodyPr/>
                    <a:lstStyle/>
                    <a:p>
                      <a:endParaRPr/>
                    </a:p>
                  </a:txBody>
                  <a:tcPr/>
                </a:tc>
                <a:extLst>
                  <a:ext uri="{0D108BD9-81ED-4DB2-BD59-A6C34878D82A}">
                    <a16:rowId xmlns:a16="http://schemas.microsoft.com/office/drawing/2014/main" val="10032"/>
                  </a:ext>
                </a:extLst>
              </a:tr>
              <a:tr h="121041">
                <a:tc>
                  <a:txBody>
                    <a:bodyPr/>
                    <a:lstStyle/>
                    <a:p>
                      <a:r>
                        <a:t>p</a:t>
                      </a:r>
                    </a:p>
                  </a:txBody>
                  <a:tcPr/>
                </a:tc>
                <a:tc>
                  <a:txBody>
                    <a:bodyPr/>
                    <a:lstStyle/>
                    <a:p>
                      <a:r>
                        <a:t>1.2e-315</a:t>
                      </a:r>
                    </a:p>
                  </a:txBody>
                  <a:tcPr/>
                </a:tc>
                <a:tc>
                  <a:txBody>
                    <a:bodyPr/>
                    <a:lstStyle/>
                    <a:p>
                      <a:r>
                        <a:t>2.0e-317</a:t>
                      </a:r>
                    </a:p>
                  </a:txBody>
                  <a:tcPr/>
                </a:tc>
                <a:tc>
                  <a:txBody>
                    <a:bodyPr/>
                    <a:lstStyle/>
                    <a:p>
                      <a:r>
                        <a:t>0</a:t>
                      </a:r>
                    </a:p>
                  </a:txBody>
                  <a:tcPr/>
                </a:tc>
                <a:tc>
                  <a:txBody>
                    <a:bodyPr/>
                    <a:lstStyle/>
                    <a:p>
                      <a:r>
                        <a:t>0</a:t>
                      </a:r>
                    </a:p>
                  </a:txBody>
                  <a:tcPr/>
                </a:tc>
                <a:extLst>
                  <a:ext uri="{0D108BD9-81ED-4DB2-BD59-A6C34878D82A}">
                    <a16:rowId xmlns:a16="http://schemas.microsoft.com/office/drawing/2014/main" val="1003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18196560"/>
        </p:xfrm>
        <a:graphic>
          <a:graphicData uri="http://schemas.openxmlformats.org/drawingml/2006/table">
            <a:tbl>
              <a:tblPr firstRow="1" bandRow="1">
                <a:tableStyleId>{5C22544A-7EE6-4342-B048-85BDC9FD1C3A}</a:tableStyleId>
              </a:tblPr>
              <a:tblGrid>
                <a:gridCol w="1097280">
                  <a:extLst>
                    <a:ext uri="{9D8B030D-6E8A-4147-A177-3AD203B41FA5}">
                      <a16:colId xmlns:a16="http://schemas.microsoft.com/office/drawing/2014/main" val="20000"/>
                    </a:ext>
                  </a:extLst>
                </a:gridCol>
                <a:gridCol w="1097280">
                  <a:extLst>
                    <a:ext uri="{9D8B030D-6E8A-4147-A177-3AD203B41FA5}">
                      <a16:colId xmlns:a16="http://schemas.microsoft.com/office/drawing/2014/main" val="20001"/>
                    </a:ext>
                  </a:extLst>
                </a:gridCol>
                <a:gridCol w="1097280">
                  <a:extLst>
                    <a:ext uri="{9D8B030D-6E8A-4147-A177-3AD203B41FA5}">
                      <a16:colId xmlns:a16="http://schemas.microsoft.com/office/drawing/2014/main" val="20002"/>
                    </a:ext>
                  </a:extLst>
                </a:gridCol>
                <a:gridCol w="1097280">
                  <a:extLst>
                    <a:ext uri="{9D8B030D-6E8A-4147-A177-3AD203B41FA5}">
                      <a16:colId xmlns:a16="http://schemas.microsoft.com/office/drawing/2014/main" val="20003"/>
                    </a:ext>
                  </a:extLst>
                </a:gridCol>
                <a:gridCol w="1097280">
                  <a:extLst>
                    <a:ext uri="{9D8B030D-6E8A-4147-A177-3AD203B41FA5}">
                      <a16:colId xmlns:a16="http://schemas.microsoft.com/office/drawing/2014/main" val="20004"/>
                    </a:ext>
                  </a:extLst>
                </a:gridCol>
              </a:tblGrid>
              <a:tr h="121023">
                <a:tc>
                  <a:txBody>
                    <a:bodyPr/>
                    <a:lstStyle/>
                    <a:p>
                      <a:r>
                        <a:t>Variable</a:t>
                      </a:r>
                    </a:p>
                  </a:txBody>
                  <a:tcPr/>
                </a:tc>
                <a:tc>
                  <a:txBody>
                    <a:bodyPr/>
                    <a:lstStyle/>
                    <a:p>
                      <a:r>
                        <a:t>funding_success</a:t>
                      </a:r>
                    </a:p>
                  </a:txBody>
                  <a:tcPr/>
                </a:tc>
                <a:tc>
                  <a:txBody>
                    <a:bodyPr/>
                    <a:lstStyle/>
                    <a:p>
                      <a:endParaRPr/>
                    </a:p>
                  </a:txBody>
                  <a:tcPr/>
                </a:tc>
                <a:tc>
                  <a:txBody>
                    <a:bodyPr/>
                    <a:lstStyle/>
                    <a:p>
                      <a:r>
                        <a:t>funding_speed</a:t>
                      </a:r>
                    </a:p>
                  </a:txBody>
                  <a:tcPr/>
                </a:tc>
                <a:tc>
                  <a:txBody>
                    <a:bodyPr/>
                    <a:lstStyle/>
                    <a:p>
                      <a:endParaRPr/>
                    </a:p>
                  </a:txBody>
                  <a:tcPr/>
                </a:tc>
                <a:extLst>
                  <a:ext uri="{0D108BD9-81ED-4DB2-BD59-A6C34878D82A}">
                    <a16:rowId xmlns:a16="http://schemas.microsoft.com/office/drawing/2014/main" val="10000"/>
                  </a:ext>
                </a:extLst>
              </a:tr>
              <a:tr h="121023">
                <a:tc>
                  <a:txBody>
                    <a:bodyPr/>
                    <a:lstStyle/>
                    <a:p>
                      <a:endParaRPr/>
                    </a:p>
                  </a:txBody>
                  <a:tcPr/>
                </a:tc>
                <a:tc>
                  <a:txBody>
                    <a:bodyPr/>
                    <a:lstStyle/>
                    <a:p>
                      <a:r>
                        <a:t>Model 1(controls)</a:t>
                      </a:r>
                    </a:p>
                  </a:txBody>
                  <a:tcPr/>
                </a:tc>
                <a:tc>
                  <a:txBody>
                    <a:bodyPr/>
                    <a:lstStyle/>
                    <a:p>
                      <a:r>
                        <a:t>Model 3(main effect)</a:t>
                      </a:r>
                    </a:p>
                  </a:txBody>
                  <a:tcPr/>
                </a:tc>
                <a:tc>
                  <a:txBody>
                    <a:bodyPr/>
                    <a:lstStyle/>
                    <a:p>
                      <a:r>
                        <a:t>Model 1(controls)</a:t>
                      </a:r>
                    </a:p>
                  </a:txBody>
                  <a:tcPr/>
                </a:tc>
                <a:tc>
                  <a:txBody>
                    <a:bodyPr/>
                    <a:lstStyle/>
                    <a:p>
                      <a:r>
                        <a:t>Model 3(main effect)</a:t>
                      </a:r>
                    </a:p>
                  </a:txBody>
                  <a:tcPr/>
                </a:tc>
                <a:extLst>
                  <a:ext uri="{0D108BD9-81ED-4DB2-BD59-A6C34878D82A}">
                    <a16:rowId xmlns:a16="http://schemas.microsoft.com/office/drawing/2014/main" val="10001"/>
                  </a:ext>
                </a:extLst>
              </a:tr>
              <a:tr h="121023">
                <a:tc>
                  <a:txBody>
                    <a:bodyPr/>
                    <a:lstStyle/>
                    <a:p>
                      <a:r>
                        <a:t>happiness</a:t>
                      </a:r>
                    </a:p>
                  </a:txBody>
                  <a:tcPr/>
                </a:tc>
                <a:tc>
                  <a:txBody>
                    <a:bodyPr/>
                    <a:lstStyle/>
                    <a:p>
                      <a:endParaRPr/>
                    </a:p>
                  </a:txBody>
                  <a:tcPr/>
                </a:tc>
                <a:tc>
                  <a:txBody>
                    <a:bodyPr/>
                    <a:lstStyle/>
                    <a:p>
                      <a:r>
                        <a:t>0.176*</a:t>
                      </a:r>
                    </a:p>
                  </a:txBody>
                  <a:tcPr/>
                </a:tc>
                <a:tc>
                  <a:txBody>
                    <a:bodyPr/>
                    <a:lstStyle/>
                    <a:p>
                      <a:endParaRPr/>
                    </a:p>
                  </a:txBody>
                  <a:tcPr/>
                </a:tc>
                <a:tc>
                  <a:txBody>
                    <a:bodyPr/>
                    <a:lstStyle/>
                    <a:p>
                      <a:r>
                        <a:t>0.238***</a:t>
                      </a:r>
                    </a:p>
                  </a:txBody>
                  <a:tcPr/>
                </a:tc>
                <a:extLst>
                  <a:ext uri="{0D108BD9-81ED-4DB2-BD59-A6C34878D82A}">
                    <a16:rowId xmlns:a16="http://schemas.microsoft.com/office/drawing/2014/main" val="10002"/>
                  </a:ext>
                </a:extLst>
              </a:tr>
              <a:tr h="121023">
                <a:tc>
                  <a:txBody>
                    <a:bodyPr/>
                    <a:lstStyle/>
                    <a:p>
                      <a:endParaRPr/>
                    </a:p>
                  </a:txBody>
                  <a:tcPr/>
                </a:tc>
                <a:tc>
                  <a:txBody>
                    <a:bodyPr/>
                    <a:lstStyle/>
                    <a:p>
                      <a:endParaRPr/>
                    </a:p>
                  </a:txBody>
                  <a:tcPr/>
                </a:tc>
                <a:tc>
                  <a:txBody>
                    <a:bodyPr/>
                    <a:lstStyle/>
                    <a:p>
                      <a:r>
                        <a:t>(1.85)</a:t>
                      </a:r>
                    </a:p>
                  </a:txBody>
                  <a:tcPr/>
                </a:tc>
                <a:tc>
                  <a:txBody>
                    <a:bodyPr/>
                    <a:lstStyle/>
                    <a:p>
                      <a:endParaRPr/>
                    </a:p>
                  </a:txBody>
                  <a:tcPr/>
                </a:tc>
                <a:tc>
                  <a:txBody>
                    <a:bodyPr/>
                    <a:lstStyle/>
                    <a:p>
                      <a:r>
                        <a:t>(3.34)</a:t>
                      </a:r>
                    </a:p>
                  </a:txBody>
                  <a:tcPr/>
                </a:tc>
                <a:extLst>
                  <a:ext uri="{0D108BD9-81ED-4DB2-BD59-A6C34878D82A}">
                    <a16:rowId xmlns:a16="http://schemas.microsoft.com/office/drawing/2014/main" val="10003"/>
                  </a:ext>
                </a:extLst>
              </a:tr>
              <a:tr h="121023">
                <a:tc>
                  <a:txBody>
                    <a:bodyPr/>
                    <a:lstStyle/>
                    <a:p>
                      <a:r>
                        <a:t>sadness</a:t>
                      </a:r>
                    </a:p>
                  </a:txBody>
                  <a:tcPr/>
                </a:tc>
                <a:tc>
                  <a:txBody>
                    <a:bodyPr/>
                    <a:lstStyle/>
                    <a:p>
                      <a:endParaRPr/>
                    </a:p>
                  </a:txBody>
                  <a:tcPr/>
                </a:tc>
                <a:tc>
                  <a:txBody>
                    <a:bodyPr/>
                    <a:lstStyle/>
                    <a:p>
                      <a:r>
                        <a:t>1.021*</a:t>
                      </a:r>
                    </a:p>
                  </a:txBody>
                  <a:tcPr/>
                </a:tc>
                <a:tc>
                  <a:txBody>
                    <a:bodyPr/>
                    <a:lstStyle/>
                    <a:p>
                      <a:endParaRPr/>
                    </a:p>
                  </a:txBody>
                  <a:tcPr/>
                </a:tc>
                <a:tc>
                  <a:txBody>
                    <a:bodyPr/>
                    <a:lstStyle/>
                    <a:p>
                      <a:r>
                        <a:t>0.730**</a:t>
                      </a:r>
                    </a:p>
                  </a:txBody>
                  <a:tcPr/>
                </a:tc>
                <a:extLst>
                  <a:ext uri="{0D108BD9-81ED-4DB2-BD59-A6C34878D82A}">
                    <a16:rowId xmlns:a16="http://schemas.microsoft.com/office/drawing/2014/main" val="10004"/>
                  </a:ext>
                </a:extLst>
              </a:tr>
              <a:tr h="121023">
                <a:tc>
                  <a:txBody>
                    <a:bodyPr/>
                    <a:lstStyle/>
                    <a:p>
                      <a:endParaRPr/>
                    </a:p>
                  </a:txBody>
                  <a:tcPr/>
                </a:tc>
                <a:tc>
                  <a:txBody>
                    <a:bodyPr/>
                    <a:lstStyle/>
                    <a:p>
                      <a:endParaRPr/>
                    </a:p>
                  </a:txBody>
                  <a:tcPr/>
                </a:tc>
                <a:tc>
                  <a:txBody>
                    <a:bodyPr/>
                    <a:lstStyle/>
                    <a:p>
                      <a:r>
                        <a:t>(1.76)</a:t>
                      </a:r>
                    </a:p>
                  </a:txBody>
                  <a:tcPr/>
                </a:tc>
                <a:tc>
                  <a:txBody>
                    <a:bodyPr/>
                    <a:lstStyle/>
                    <a:p>
                      <a:endParaRPr/>
                    </a:p>
                  </a:txBody>
                  <a:tcPr/>
                </a:tc>
                <a:tc>
                  <a:txBody>
                    <a:bodyPr/>
                    <a:lstStyle/>
                    <a:p>
                      <a:r>
                        <a:t>(2.08)</a:t>
                      </a:r>
                    </a:p>
                  </a:txBody>
                  <a:tcPr/>
                </a:tc>
                <a:extLst>
                  <a:ext uri="{0D108BD9-81ED-4DB2-BD59-A6C34878D82A}">
                    <a16:rowId xmlns:a16="http://schemas.microsoft.com/office/drawing/2014/main" val="10005"/>
                  </a:ext>
                </a:extLst>
              </a:tr>
              <a:tr h="121023">
                <a:tc>
                  <a:txBody>
                    <a:bodyPr/>
                    <a:lstStyle/>
                    <a:p>
                      <a:r>
                        <a:t>pst_psyc_cptl</a:t>
                      </a:r>
                    </a:p>
                  </a:txBody>
                  <a:tcPr/>
                </a:tc>
                <a:tc>
                  <a:txBody>
                    <a:bodyPr/>
                    <a:lstStyle/>
                    <a:p>
                      <a:endParaRPr/>
                    </a:p>
                  </a:txBody>
                  <a:tcPr/>
                </a:tc>
                <a:tc>
                  <a:txBody>
                    <a:bodyPr/>
                    <a:lstStyle/>
                    <a:p>
                      <a:r>
                        <a:t>-0.0997***</a:t>
                      </a:r>
                    </a:p>
                  </a:txBody>
                  <a:tcPr/>
                </a:tc>
                <a:tc>
                  <a:txBody>
                    <a:bodyPr/>
                    <a:lstStyle/>
                    <a:p>
                      <a:endParaRPr/>
                    </a:p>
                  </a:txBody>
                  <a:tcPr/>
                </a:tc>
                <a:tc>
                  <a:txBody>
                    <a:bodyPr/>
                    <a:lstStyle/>
                    <a:p>
                      <a:r>
                        <a:t>-0.0935***</a:t>
                      </a:r>
                    </a:p>
                  </a:txBody>
                  <a:tcPr/>
                </a:tc>
                <a:extLst>
                  <a:ext uri="{0D108BD9-81ED-4DB2-BD59-A6C34878D82A}">
                    <a16:rowId xmlns:a16="http://schemas.microsoft.com/office/drawing/2014/main" val="10006"/>
                  </a:ext>
                </a:extLst>
              </a:tr>
              <a:tr h="121023">
                <a:tc>
                  <a:txBody>
                    <a:bodyPr/>
                    <a:lstStyle/>
                    <a:p>
                      <a:endParaRPr/>
                    </a:p>
                  </a:txBody>
                  <a:tcPr/>
                </a:tc>
                <a:tc>
                  <a:txBody>
                    <a:bodyPr/>
                    <a:lstStyle/>
                    <a:p>
                      <a:endParaRPr/>
                    </a:p>
                  </a:txBody>
                  <a:tcPr/>
                </a:tc>
                <a:tc>
                  <a:txBody>
                    <a:bodyPr/>
                    <a:lstStyle/>
                    <a:p>
                      <a:r>
                        <a:t>(-3.79)</a:t>
                      </a:r>
                    </a:p>
                  </a:txBody>
                  <a:tcPr/>
                </a:tc>
                <a:tc>
                  <a:txBody>
                    <a:bodyPr/>
                    <a:lstStyle/>
                    <a:p>
                      <a:endParaRPr/>
                    </a:p>
                  </a:txBody>
                  <a:tcPr/>
                </a:tc>
                <a:tc>
                  <a:txBody>
                    <a:bodyPr/>
                    <a:lstStyle/>
                    <a:p>
                      <a:r>
                        <a:t>(-4.30)</a:t>
                      </a:r>
                    </a:p>
                  </a:txBody>
                  <a:tcPr/>
                </a:tc>
                <a:extLst>
                  <a:ext uri="{0D108BD9-81ED-4DB2-BD59-A6C34878D82A}">
                    <a16:rowId xmlns:a16="http://schemas.microsoft.com/office/drawing/2014/main" val="10007"/>
                  </a:ext>
                </a:extLst>
              </a:tr>
              <a:tr h="121023">
                <a:tc>
                  <a:txBody>
                    <a:bodyPr/>
                    <a:lstStyle/>
                    <a:p>
                      <a:r>
                        <a:t>picture_quality</a:t>
                      </a:r>
                    </a:p>
                  </a:txBody>
                  <a:tcPr/>
                </a:tc>
                <a:tc>
                  <a:txBody>
                    <a:bodyPr/>
                    <a:lstStyle/>
                    <a:p>
                      <a:r>
                        <a:t>0.418***</a:t>
                      </a:r>
                    </a:p>
                  </a:txBody>
                  <a:tcPr/>
                </a:tc>
                <a:tc>
                  <a:txBody>
                    <a:bodyPr/>
                    <a:lstStyle/>
                    <a:p>
                      <a:r>
                        <a:t>0.426***</a:t>
                      </a:r>
                    </a:p>
                  </a:txBody>
                  <a:tcPr/>
                </a:tc>
                <a:tc>
                  <a:txBody>
                    <a:bodyPr/>
                    <a:lstStyle/>
                    <a:p>
                      <a:r>
                        <a:t>0.365***</a:t>
                      </a:r>
                    </a:p>
                  </a:txBody>
                  <a:tcPr/>
                </a:tc>
                <a:tc>
                  <a:txBody>
                    <a:bodyPr/>
                    <a:lstStyle/>
                    <a:p>
                      <a:r>
                        <a:t>0.366***</a:t>
                      </a:r>
                    </a:p>
                  </a:txBody>
                  <a:tcPr/>
                </a:tc>
                <a:extLst>
                  <a:ext uri="{0D108BD9-81ED-4DB2-BD59-A6C34878D82A}">
                    <a16:rowId xmlns:a16="http://schemas.microsoft.com/office/drawing/2014/main" val="10008"/>
                  </a:ext>
                </a:extLst>
              </a:tr>
              <a:tr h="121023">
                <a:tc>
                  <a:txBody>
                    <a:bodyPr/>
                    <a:lstStyle/>
                    <a:p>
                      <a:endParaRPr/>
                    </a:p>
                  </a:txBody>
                  <a:tcPr/>
                </a:tc>
                <a:tc>
                  <a:txBody>
                    <a:bodyPr/>
                    <a:lstStyle/>
                    <a:p>
                      <a:r>
                        <a:t>(5.32)</a:t>
                      </a:r>
                    </a:p>
                  </a:txBody>
                  <a:tcPr/>
                </a:tc>
                <a:tc>
                  <a:txBody>
                    <a:bodyPr/>
                    <a:lstStyle/>
                    <a:p>
                      <a:r>
                        <a:t>(5.40)</a:t>
                      </a:r>
                    </a:p>
                  </a:txBody>
                  <a:tcPr/>
                </a:tc>
                <a:tc>
                  <a:txBody>
                    <a:bodyPr/>
                    <a:lstStyle/>
                    <a:p>
                      <a:r>
                        <a:t>(6.17)</a:t>
                      </a:r>
                    </a:p>
                  </a:txBody>
                  <a:tcPr/>
                </a:tc>
                <a:tc>
                  <a:txBody>
                    <a:bodyPr/>
                    <a:lstStyle/>
                    <a:p>
                      <a:r>
                        <a:t>(6.19)</a:t>
                      </a:r>
                    </a:p>
                  </a:txBody>
                  <a:tcPr/>
                </a:tc>
                <a:extLst>
                  <a:ext uri="{0D108BD9-81ED-4DB2-BD59-A6C34878D82A}">
                    <a16:rowId xmlns:a16="http://schemas.microsoft.com/office/drawing/2014/main" val="10009"/>
                  </a:ext>
                </a:extLst>
              </a:tr>
              <a:tr h="121023">
                <a:tc>
                  <a:txBody>
                    <a:bodyPr/>
                    <a:lstStyle/>
                    <a:p>
                      <a:r>
                        <a:t>story_word_count</a:t>
                      </a:r>
                    </a:p>
                  </a:txBody>
                  <a:tcPr/>
                </a:tc>
                <a:tc>
                  <a:txBody>
                    <a:bodyPr/>
                    <a:lstStyle/>
                    <a:p>
                      <a:r>
                        <a:t>0.00233**</a:t>
                      </a:r>
                    </a:p>
                  </a:txBody>
                  <a:tcPr/>
                </a:tc>
                <a:tc>
                  <a:txBody>
                    <a:bodyPr/>
                    <a:lstStyle/>
                    <a:p>
                      <a:r>
                        <a:t>0.00385***</a:t>
                      </a:r>
                    </a:p>
                  </a:txBody>
                  <a:tcPr/>
                </a:tc>
                <a:tc>
                  <a:txBody>
                    <a:bodyPr/>
                    <a:lstStyle/>
                    <a:p>
                      <a:r>
                        <a:t>0.00230**</a:t>
                      </a:r>
                    </a:p>
                  </a:txBody>
                  <a:tcPr/>
                </a:tc>
                <a:tc>
                  <a:txBody>
                    <a:bodyPr/>
                    <a:lstStyle/>
                    <a:p>
                      <a:r>
                        <a:t>0.00359***</a:t>
                      </a:r>
                    </a:p>
                  </a:txBody>
                  <a:tcPr/>
                </a:tc>
                <a:extLst>
                  <a:ext uri="{0D108BD9-81ED-4DB2-BD59-A6C34878D82A}">
                    <a16:rowId xmlns:a16="http://schemas.microsoft.com/office/drawing/2014/main" val="10010"/>
                  </a:ext>
                </a:extLst>
              </a:tr>
              <a:tr h="121023">
                <a:tc>
                  <a:txBody>
                    <a:bodyPr/>
                    <a:lstStyle/>
                    <a:p>
                      <a:endParaRPr/>
                    </a:p>
                  </a:txBody>
                  <a:tcPr/>
                </a:tc>
                <a:tc>
                  <a:txBody>
                    <a:bodyPr/>
                    <a:lstStyle/>
                    <a:p>
                      <a:r>
                        <a:t>(2.01)</a:t>
                      </a:r>
                    </a:p>
                  </a:txBody>
                  <a:tcPr/>
                </a:tc>
                <a:tc>
                  <a:txBody>
                    <a:bodyPr/>
                    <a:lstStyle/>
                    <a:p>
                      <a:r>
                        <a:t>(3.13)</a:t>
                      </a:r>
                    </a:p>
                  </a:txBody>
                  <a:tcPr/>
                </a:tc>
                <a:tc>
                  <a:txBody>
                    <a:bodyPr/>
                    <a:lstStyle/>
                    <a:p>
                      <a:r>
                        <a:t>(2.57)</a:t>
                      </a:r>
                    </a:p>
                  </a:txBody>
                  <a:tcPr/>
                </a:tc>
                <a:tc>
                  <a:txBody>
                    <a:bodyPr/>
                    <a:lstStyle/>
                    <a:p>
                      <a:r>
                        <a:t>(3.80)</a:t>
                      </a:r>
                    </a:p>
                  </a:txBody>
                  <a:tcPr/>
                </a:tc>
                <a:extLst>
                  <a:ext uri="{0D108BD9-81ED-4DB2-BD59-A6C34878D82A}">
                    <a16:rowId xmlns:a16="http://schemas.microsoft.com/office/drawing/2014/main" val="10011"/>
                  </a:ext>
                </a:extLst>
              </a:tr>
              <a:tr h="121023">
                <a:tc>
                  <a:txBody>
                    <a:bodyPr/>
                    <a:lstStyle/>
                    <a:p>
                      <a:r>
                        <a:t>gender</a:t>
                      </a:r>
                    </a:p>
                  </a:txBody>
                  <a:tcPr/>
                </a:tc>
                <a:tc>
                  <a:txBody>
                    <a:bodyPr/>
                    <a:lstStyle/>
                    <a:p>
                      <a:r>
                        <a:t>1.084***</a:t>
                      </a:r>
                    </a:p>
                  </a:txBody>
                  <a:tcPr/>
                </a:tc>
                <a:tc>
                  <a:txBody>
                    <a:bodyPr/>
                    <a:lstStyle/>
                    <a:p>
                      <a:r>
                        <a:t>1.045***</a:t>
                      </a:r>
                    </a:p>
                  </a:txBody>
                  <a:tcPr/>
                </a:tc>
                <a:tc>
                  <a:txBody>
                    <a:bodyPr/>
                    <a:lstStyle/>
                    <a:p>
                      <a:r>
                        <a:t>1.594***</a:t>
                      </a:r>
                    </a:p>
                  </a:txBody>
                  <a:tcPr/>
                </a:tc>
                <a:tc>
                  <a:txBody>
                    <a:bodyPr/>
                    <a:lstStyle/>
                    <a:p>
                      <a:r>
                        <a:t>1.543***</a:t>
                      </a:r>
                    </a:p>
                  </a:txBody>
                  <a:tcPr/>
                </a:tc>
                <a:extLst>
                  <a:ext uri="{0D108BD9-81ED-4DB2-BD59-A6C34878D82A}">
                    <a16:rowId xmlns:a16="http://schemas.microsoft.com/office/drawing/2014/main" val="10012"/>
                  </a:ext>
                </a:extLst>
              </a:tr>
              <a:tr h="121023">
                <a:tc>
                  <a:txBody>
                    <a:bodyPr/>
                    <a:lstStyle/>
                    <a:p>
                      <a:endParaRPr/>
                    </a:p>
                  </a:txBody>
                  <a:tcPr/>
                </a:tc>
                <a:tc>
                  <a:txBody>
                    <a:bodyPr/>
                    <a:lstStyle/>
                    <a:p>
                      <a:r>
                        <a:t>(12.18)</a:t>
                      </a:r>
                    </a:p>
                  </a:txBody>
                  <a:tcPr/>
                </a:tc>
                <a:tc>
                  <a:txBody>
                    <a:bodyPr/>
                    <a:lstStyle/>
                    <a:p>
                      <a:r>
                        <a:t>(11.56)</a:t>
                      </a:r>
                    </a:p>
                  </a:txBody>
                  <a:tcPr/>
                </a:tc>
                <a:tc>
                  <a:txBody>
                    <a:bodyPr/>
                    <a:lstStyle/>
                    <a:p>
                      <a:r>
                        <a:t>(20.52)</a:t>
                      </a:r>
                    </a:p>
                  </a:txBody>
                  <a:tcPr/>
                </a:tc>
                <a:tc>
                  <a:txBody>
                    <a:bodyPr/>
                    <a:lstStyle/>
                    <a:p>
                      <a:r>
                        <a:t>(19.66)</a:t>
                      </a:r>
                    </a:p>
                  </a:txBody>
                  <a:tcPr/>
                </a:tc>
                <a:extLst>
                  <a:ext uri="{0D108BD9-81ED-4DB2-BD59-A6C34878D82A}">
                    <a16:rowId xmlns:a16="http://schemas.microsoft.com/office/drawing/2014/main" val="10013"/>
                  </a:ext>
                </a:extLst>
              </a:tr>
              <a:tr h="121023">
                <a:tc>
                  <a:txBody>
                    <a:bodyPr/>
                    <a:lstStyle/>
                    <a:p>
                      <a:r>
                        <a:t>group_borrower</a:t>
                      </a:r>
                    </a:p>
                  </a:txBody>
                  <a:tcPr/>
                </a:tc>
                <a:tc>
                  <a:txBody>
                    <a:bodyPr/>
                    <a:lstStyle/>
                    <a:p>
                      <a:r>
                        <a:t>3.639***</a:t>
                      </a:r>
                    </a:p>
                  </a:txBody>
                  <a:tcPr/>
                </a:tc>
                <a:tc>
                  <a:txBody>
                    <a:bodyPr/>
                    <a:lstStyle/>
                    <a:p>
                      <a:r>
                        <a:t>3.485***</a:t>
                      </a:r>
                    </a:p>
                  </a:txBody>
                  <a:tcPr/>
                </a:tc>
                <a:tc>
                  <a:txBody>
                    <a:bodyPr/>
                    <a:lstStyle/>
                    <a:p>
                      <a:r>
                        <a:t>1.622***</a:t>
                      </a:r>
                    </a:p>
                  </a:txBody>
                  <a:tcPr/>
                </a:tc>
                <a:tc>
                  <a:txBody>
                    <a:bodyPr/>
                    <a:lstStyle/>
                    <a:p>
                      <a:r>
                        <a:t>1.464***</a:t>
                      </a:r>
                    </a:p>
                  </a:txBody>
                  <a:tcPr/>
                </a:tc>
                <a:extLst>
                  <a:ext uri="{0D108BD9-81ED-4DB2-BD59-A6C34878D82A}">
                    <a16:rowId xmlns:a16="http://schemas.microsoft.com/office/drawing/2014/main" val="10014"/>
                  </a:ext>
                </a:extLst>
              </a:tr>
              <a:tr h="121023">
                <a:tc>
                  <a:txBody>
                    <a:bodyPr/>
                    <a:lstStyle/>
                    <a:p>
                      <a:endParaRPr/>
                    </a:p>
                  </a:txBody>
                  <a:tcPr/>
                </a:tc>
                <a:tc>
                  <a:txBody>
                    <a:bodyPr/>
                    <a:lstStyle/>
                    <a:p>
                      <a:r>
                        <a:t>(3.52)</a:t>
                      </a:r>
                    </a:p>
                  </a:txBody>
                  <a:tcPr/>
                </a:tc>
                <a:tc>
                  <a:txBody>
                    <a:bodyPr/>
                    <a:lstStyle/>
                    <a:p>
                      <a:r>
                        <a:t>(3.37)</a:t>
                      </a:r>
                    </a:p>
                  </a:txBody>
                  <a:tcPr/>
                </a:tc>
                <a:tc>
                  <a:txBody>
                    <a:bodyPr/>
                    <a:lstStyle/>
                    <a:p>
                      <a:r>
                        <a:t>(5.96)</a:t>
                      </a:r>
                    </a:p>
                  </a:txBody>
                  <a:tcPr/>
                </a:tc>
                <a:tc>
                  <a:txBody>
                    <a:bodyPr/>
                    <a:lstStyle/>
                    <a:p>
                      <a:r>
                        <a:t>(5.36)</a:t>
                      </a:r>
                    </a:p>
                  </a:txBody>
                  <a:tcPr/>
                </a:tc>
                <a:extLst>
                  <a:ext uri="{0D108BD9-81ED-4DB2-BD59-A6C34878D82A}">
                    <a16:rowId xmlns:a16="http://schemas.microsoft.com/office/drawing/2014/main" val="10015"/>
                  </a:ext>
                </a:extLst>
              </a:tr>
              <a:tr h="121023">
                <a:tc>
                  <a:txBody>
                    <a:bodyPr/>
                    <a:lstStyle/>
                    <a:p>
                      <a:r>
                        <a:t>annual_income</a:t>
                      </a:r>
                    </a:p>
                  </a:txBody>
                  <a:tcPr/>
                </a:tc>
                <a:tc>
                  <a:txBody>
                    <a:bodyPr/>
                    <a:lstStyle/>
                    <a:p>
                      <a:r>
                        <a:t>-0.543***</a:t>
                      </a:r>
                    </a:p>
                  </a:txBody>
                  <a:tcPr/>
                </a:tc>
                <a:tc>
                  <a:txBody>
                    <a:bodyPr/>
                    <a:lstStyle/>
                    <a:p>
                      <a:r>
                        <a:t>-0.550***</a:t>
                      </a:r>
                    </a:p>
                  </a:txBody>
                  <a:tcPr/>
                </a:tc>
                <a:tc>
                  <a:txBody>
                    <a:bodyPr/>
                    <a:lstStyle/>
                    <a:p>
                      <a:r>
                        <a:t>-0.563***</a:t>
                      </a:r>
                    </a:p>
                  </a:txBody>
                  <a:tcPr/>
                </a:tc>
                <a:tc>
                  <a:txBody>
                    <a:bodyPr/>
                    <a:lstStyle/>
                    <a:p>
                      <a:r>
                        <a:t>-0.570***</a:t>
                      </a:r>
                    </a:p>
                  </a:txBody>
                  <a:tcPr/>
                </a:tc>
                <a:extLst>
                  <a:ext uri="{0D108BD9-81ED-4DB2-BD59-A6C34878D82A}">
                    <a16:rowId xmlns:a16="http://schemas.microsoft.com/office/drawing/2014/main" val="10016"/>
                  </a:ext>
                </a:extLst>
              </a:tr>
              <a:tr h="121023">
                <a:tc>
                  <a:txBody>
                    <a:bodyPr/>
                    <a:lstStyle/>
                    <a:p>
                      <a:endParaRPr/>
                    </a:p>
                  </a:txBody>
                  <a:tcPr/>
                </a:tc>
                <a:tc>
                  <a:txBody>
                    <a:bodyPr/>
                    <a:lstStyle/>
                    <a:p>
                      <a:r>
                        <a:t>(-5.18)</a:t>
                      </a:r>
                    </a:p>
                  </a:txBody>
                  <a:tcPr/>
                </a:tc>
                <a:tc>
                  <a:txBody>
                    <a:bodyPr/>
                    <a:lstStyle/>
                    <a:p>
                      <a:r>
                        <a:t>(-5.19)</a:t>
                      </a:r>
                    </a:p>
                  </a:txBody>
                  <a:tcPr/>
                </a:tc>
                <a:tc>
                  <a:txBody>
                    <a:bodyPr/>
                    <a:lstStyle/>
                    <a:p>
                      <a:r>
                        <a:t>(-7.74)</a:t>
                      </a:r>
                    </a:p>
                  </a:txBody>
                  <a:tcPr/>
                </a:tc>
                <a:tc>
                  <a:txBody>
                    <a:bodyPr/>
                    <a:lstStyle/>
                    <a:p>
                      <a:r>
                        <a:t>(-7.82)</a:t>
                      </a:r>
                    </a:p>
                  </a:txBody>
                  <a:tcPr/>
                </a:tc>
                <a:extLst>
                  <a:ext uri="{0D108BD9-81ED-4DB2-BD59-A6C34878D82A}">
                    <a16:rowId xmlns:a16="http://schemas.microsoft.com/office/drawing/2014/main" val="10017"/>
                  </a:ext>
                </a:extLst>
              </a:tr>
              <a:tr h="121023">
                <a:tc>
                  <a:txBody>
                    <a:bodyPr/>
                    <a:lstStyle/>
                    <a:p>
                      <a:r>
                        <a:t>partner_risk</a:t>
                      </a:r>
                    </a:p>
                  </a:txBody>
                  <a:tcPr/>
                </a:tc>
                <a:tc>
                  <a:txBody>
                    <a:bodyPr/>
                    <a:lstStyle/>
                    <a:p>
                      <a:r>
                        <a:t>-0.116**</a:t>
                      </a:r>
                    </a:p>
                  </a:txBody>
                  <a:tcPr/>
                </a:tc>
                <a:tc>
                  <a:txBody>
                    <a:bodyPr/>
                    <a:lstStyle/>
                    <a:p>
                      <a:r>
                        <a:t>-0.145***</a:t>
                      </a:r>
                    </a:p>
                  </a:txBody>
                  <a:tcPr/>
                </a:tc>
                <a:tc>
                  <a:txBody>
                    <a:bodyPr/>
                    <a:lstStyle/>
                    <a:p>
                      <a:r>
                        <a:t>-0.0614*</a:t>
                      </a:r>
                    </a:p>
                  </a:txBody>
                  <a:tcPr/>
                </a:tc>
                <a:tc>
                  <a:txBody>
                    <a:bodyPr/>
                    <a:lstStyle/>
                    <a:p>
                      <a:r>
                        <a:t>-0.0846**</a:t>
                      </a:r>
                    </a:p>
                  </a:txBody>
                  <a:tcPr/>
                </a:tc>
                <a:extLst>
                  <a:ext uri="{0D108BD9-81ED-4DB2-BD59-A6C34878D82A}">
                    <a16:rowId xmlns:a16="http://schemas.microsoft.com/office/drawing/2014/main" val="10018"/>
                  </a:ext>
                </a:extLst>
              </a:tr>
              <a:tr h="121023">
                <a:tc>
                  <a:txBody>
                    <a:bodyPr/>
                    <a:lstStyle/>
                    <a:p>
                      <a:endParaRPr/>
                    </a:p>
                  </a:txBody>
                  <a:tcPr/>
                </a:tc>
                <a:tc>
                  <a:txBody>
                    <a:bodyPr/>
                    <a:lstStyle/>
                    <a:p>
                      <a:r>
                        <a:t>(-2.26)</a:t>
                      </a:r>
                    </a:p>
                  </a:txBody>
                  <a:tcPr/>
                </a:tc>
                <a:tc>
                  <a:txBody>
                    <a:bodyPr/>
                    <a:lstStyle/>
                    <a:p>
                      <a:r>
                        <a:t>(-2.78)</a:t>
                      </a:r>
                    </a:p>
                  </a:txBody>
                  <a:tcPr/>
                </a:tc>
                <a:tc>
                  <a:txBody>
                    <a:bodyPr/>
                    <a:lstStyle/>
                    <a:p>
                      <a:r>
                        <a:t>(-1.74)</a:t>
                      </a:r>
                    </a:p>
                  </a:txBody>
                  <a:tcPr/>
                </a:tc>
                <a:tc>
                  <a:txBody>
                    <a:bodyPr/>
                    <a:lstStyle/>
                    <a:p>
                      <a:r>
                        <a:t>(-2.38)</a:t>
                      </a:r>
                    </a:p>
                  </a:txBody>
                  <a:tcPr/>
                </a:tc>
                <a:extLst>
                  <a:ext uri="{0D108BD9-81ED-4DB2-BD59-A6C34878D82A}">
                    <a16:rowId xmlns:a16="http://schemas.microsoft.com/office/drawing/2014/main" val="10019"/>
                  </a:ext>
                </a:extLst>
              </a:tr>
              <a:tr h="121023">
                <a:tc>
                  <a:txBody>
                    <a:bodyPr/>
                    <a:lstStyle/>
                    <a:p>
                      <a:r>
                        <a:t>loan_amount</a:t>
                      </a:r>
                    </a:p>
                  </a:txBody>
                  <a:tcPr/>
                </a:tc>
                <a:tc>
                  <a:txBody>
                    <a:bodyPr/>
                    <a:lstStyle/>
                    <a:p>
                      <a:r>
                        <a:t>-1.171***</a:t>
                      </a:r>
                    </a:p>
                  </a:txBody>
                  <a:tcPr/>
                </a:tc>
                <a:tc>
                  <a:txBody>
                    <a:bodyPr/>
                    <a:lstStyle/>
                    <a:p>
                      <a:r>
                        <a:t>-1.167***</a:t>
                      </a:r>
                    </a:p>
                  </a:txBody>
                  <a:tcPr/>
                </a:tc>
                <a:tc>
                  <a:txBody>
                    <a:bodyPr/>
                    <a:lstStyle/>
                    <a:p>
                      <a:r>
                        <a:t>0.00173</a:t>
                      </a:r>
                    </a:p>
                  </a:txBody>
                  <a:tcPr/>
                </a:tc>
                <a:tc>
                  <a:txBody>
                    <a:bodyPr/>
                    <a:lstStyle/>
                    <a:p>
                      <a:r>
                        <a:t>0.00122</a:t>
                      </a:r>
                    </a:p>
                  </a:txBody>
                  <a:tcPr/>
                </a:tc>
                <a:extLst>
                  <a:ext uri="{0D108BD9-81ED-4DB2-BD59-A6C34878D82A}">
                    <a16:rowId xmlns:a16="http://schemas.microsoft.com/office/drawing/2014/main" val="10020"/>
                  </a:ext>
                </a:extLst>
              </a:tr>
              <a:tr h="121023">
                <a:tc>
                  <a:txBody>
                    <a:bodyPr/>
                    <a:lstStyle/>
                    <a:p>
                      <a:endParaRPr/>
                    </a:p>
                  </a:txBody>
                  <a:tcPr/>
                </a:tc>
                <a:tc>
                  <a:txBody>
                    <a:bodyPr/>
                    <a:lstStyle/>
                    <a:p>
                      <a:r>
                        <a:t>(-15.08)</a:t>
                      </a:r>
                    </a:p>
                  </a:txBody>
                  <a:tcPr/>
                </a:tc>
                <a:tc>
                  <a:txBody>
                    <a:bodyPr/>
                    <a:lstStyle/>
                    <a:p>
                      <a:r>
                        <a:t>(-14.99)</a:t>
                      </a:r>
                    </a:p>
                  </a:txBody>
                  <a:tcPr/>
                </a:tc>
                <a:tc>
                  <a:txBody>
                    <a:bodyPr/>
                    <a:lstStyle/>
                    <a:p>
                      <a:r>
                        <a:t>(0.03)</a:t>
                      </a:r>
                    </a:p>
                  </a:txBody>
                  <a:tcPr/>
                </a:tc>
                <a:tc>
                  <a:txBody>
                    <a:bodyPr/>
                    <a:lstStyle/>
                    <a:p>
                      <a:r>
                        <a:t>(0.02)</a:t>
                      </a:r>
                    </a:p>
                  </a:txBody>
                  <a:tcPr/>
                </a:tc>
                <a:extLst>
                  <a:ext uri="{0D108BD9-81ED-4DB2-BD59-A6C34878D82A}">
                    <a16:rowId xmlns:a16="http://schemas.microsoft.com/office/drawing/2014/main" val="10021"/>
                  </a:ext>
                </a:extLst>
              </a:tr>
              <a:tr h="121023">
                <a:tc>
                  <a:txBody>
                    <a:bodyPr/>
                    <a:lstStyle/>
                    <a:p>
                      <a:r>
                        <a:t>loan_term</a:t>
                      </a:r>
                    </a:p>
                  </a:txBody>
                  <a:tcPr/>
                </a:tc>
                <a:tc>
                  <a:txBody>
                    <a:bodyPr/>
                    <a:lstStyle/>
                    <a:p>
                      <a:r>
                        <a:t>-0.0775***</a:t>
                      </a:r>
                    </a:p>
                  </a:txBody>
                  <a:tcPr/>
                </a:tc>
                <a:tc>
                  <a:txBody>
                    <a:bodyPr/>
                    <a:lstStyle/>
                    <a:p>
                      <a:r>
                        <a:t>-0.0749***</a:t>
                      </a:r>
                    </a:p>
                  </a:txBody>
                  <a:tcPr/>
                </a:tc>
                <a:tc>
                  <a:txBody>
                    <a:bodyPr/>
                    <a:lstStyle/>
                    <a:p>
                      <a:r>
                        <a:t>-0.123***</a:t>
                      </a:r>
                    </a:p>
                  </a:txBody>
                  <a:tcPr/>
                </a:tc>
                <a:tc>
                  <a:txBody>
                    <a:bodyPr/>
                    <a:lstStyle/>
                    <a:p>
                      <a:r>
                        <a:t>-0.121***</a:t>
                      </a:r>
                    </a:p>
                  </a:txBody>
                  <a:tcPr/>
                </a:tc>
                <a:extLst>
                  <a:ext uri="{0D108BD9-81ED-4DB2-BD59-A6C34878D82A}">
                    <a16:rowId xmlns:a16="http://schemas.microsoft.com/office/drawing/2014/main" val="10022"/>
                  </a:ext>
                </a:extLst>
              </a:tr>
              <a:tr h="121023">
                <a:tc>
                  <a:txBody>
                    <a:bodyPr/>
                    <a:lstStyle/>
                    <a:p>
                      <a:endParaRPr/>
                    </a:p>
                  </a:txBody>
                  <a:tcPr/>
                </a:tc>
                <a:tc>
                  <a:txBody>
                    <a:bodyPr/>
                    <a:lstStyle/>
                    <a:p>
                      <a:r>
                        <a:t>(-11.50)</a:t>
                      </a:r>
                    </a:p>
                  </a:txBody>
                  <a:tcPr/>
                </a:tc>
                <a:tc>
                  <a:txBody>
                    <a:bodyPr/>
                    <a:lstStyle/>
                    <a:p>
                      <a:r>
                        <a:t>(-11.01)</a:t>
                      </a:r>
                    </a:p>
                  </a:txBody>
                  <a:tcPr/>
                </a:tc>
                <a:tc>
                  <a:txBody>
                    <a:bodyPr/>
                    <a:lstStyle/>
                    <a:p>
                      <a:r>
                        <a:t>(-22.05)</a:t>
                      </a:r>
                    </a:p>
                  </a:txBody>
                  <a:tcPr/>
                </a:tc>
                <a:tc>
                  <a:txBody>
                    <a:bodyPr/>
                    <a:lstStyle/>
                    <a:p>
                      <a:r>
                        <a:t>(-21.55)</a:t>
                      </a:r>
                    </a:p>
                  </a:txBody>
                  <a:tcPr/>
                </a:tc>
                <a:extLst>
                  <a:ext uri="{0D108BD9-81ED-4DB2-BD59-A6C34878D82A}">
                    <a16:rowId xmlns:a16="http://schemas.microsoft.com/office/drawing/2014/main" val="10023"/>
                  </a:ext>
                </a:extLst>
              </a:tr>
              <a:tr h="121023">
                <a:tc>
                  <a:txBody>
                    <a:bodyPr/>
                    <a:lstStyle/>
                    <a:p>
                      <a:r>
                        <a:t>repayment_schedule</a:t>
                      </a:r>
                    </a:p>
                  </a:txBody>
                  <a:tcPr/>
                </a:tc>
                <a:tc>
                  <a:txBody>
                    <a:bodyPr/>
                    <a:lstStyle/>
                    <a:p>
                      <a:r>
                        <a:t>-0.200</a:t>
                      </a:r>
                    </a:p>
                  </a:txBody>
                  <a:tcPr/>
                </a:tc>
                <a:tc>
                  <a:txBody>
                    <a:bodyPr/>
                    <a:lstStyle/>
                    <a:p>
                      <a:r>
                        <a:t>-0.218</a:t>
                      </a:r>
                    </a:p>
                  </a:txBody>
                  <a:tcPr/>
                </a:tc>
                <a:tc>
                  <a:txBody>
                    <a:bodyPr/>
                    <a:lstStyle/>
                    <a:p>
                      <a:r>
                        <a:t>-0.454***</a:t>
                      </a:r>
                    </a:p>
                  </a:txBody>
                  <a:tcPr/>
                </a:tc>
                <a:tc>
                  <a:txBody>
                    <a:bodyPr/>
                    <a:lstStyle/>
                    <a:p>
                      <a:r>
                        <a:t>-0.443***</a:t>
                      </a:r>
                    </a:p>
                  </a:txBody>
                  <a:tcPr/>
                </a:tc>
                <a:extLst>
                  <a:ext uri="{0D108BD9-81ED-4DB2-BD59-A6C34878D82A}">
                    <a16:rowId xmlns:a16="http://schemas.microsoft.com/office/drawing/2014/main" val="10024"/>
                  </a:ext>
                </a:extLst>
              </a:tr>
              <a:tr h="121023">
                <a:tc>
                  <a:txBody>
                    <a:bodyPr/>
                    <a:lstStyle/>
                    <a:p>
                      <a:endParaRPr/>
                    </a:p>
                  </a:txBody>
                  <a:tcPr/>
                </a:tc>
                <a:tc>
                  <a:txBody>
                    <a:bodyPr/>
                    <a:lstStyle/>
                    <a:p>
                      <a:r>
                        <a:t>(-0.88)</a:t>
                      </a:r>
                    </a:p>
                  </a:txBody>
                  <a:tcPr/>
                </a:tc>
                <a:tc>
                  <a:txBody>
                    <a:bodyPr/>
                    <a:lstStyle/>
                    <a:p>
                      <a:r>
                        <a:t>(-0.96)</a:t>
                      </a:r>
                    </a:p>
                  </a:txBody>
                  <a:tcPr/>
                </a:tc>
                <a:tc>
                  <a:txBody>
                    <a:bodyPr/>
                    <a:lstStyle/>
                    <a:p>
                      <a:r>
                        <a:t>(-2.64)</a:t>
                      </a:r>
                    </a:p>
                  </a:txBody>
                  <a:tcPr/>
                </a:tc>
                <a:tc>
                  <a:txBody>
                    <a:bodyPr/>
                    <a:lstStyle/>
                    <a:p>
                      <a:r>
                        <a:t>(-2.58)</a:t>
                      </a:r>
                    </a:p>
                  </a:txBody>
                  <a:tcPr/>
                </a:tc>
                <a:extLst>
                  <a:ext uri="{0D108BD9-81ED-4DB2-BD59-A6C34878D82A}">
                    <a16:rowId xmlns:a16="http://schemas.microsoft.com/office/drawing/2014/main" val="10025"/>
                  </a:ext>
                </a:extLst>
              </a:tr>
              <a:tr h="121023">
                <a:tc>
                  <a:txBody>
                    <a:bodyPr/>
                    <a:lstStyle/>
                    <a:p>
                      <a:r>
                        <a:t>continenta</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26"/>
                  </a:ext>
                </a:extLst>
              </a:tr>
              <a:tr h="121023">
                <a:tc>
                  <a:txBody>
                    <a:bodyPr/>
                    <a:lstStyle/>
                    <a:p>
                      <a:r>
                        <a:t>sectorb</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27"/>
                  </a:ext>
                </a:extLst>
              </a:tr>
              <a:tr h="121023">
                <a:tc>
                  <a:txBody>
                    <a:bodyPr/>
                    <a:lstStyle/>
                    <a:p>
                      <a:r>
                        <a:t>_cons</a:t>
                      </a:r>
                    </a:p>
                  </a:txBody>
                  <a:tcPr/>
                </a:tc>
                <a:tc>
                  <a:txBody>
                    <a:bodyPr/>
                    <a:lstStyle/>
                    <a:p>
                      <a:r>
                        <a:t>13.31***</a:t>
                      </a:r>
                    </a:p>
                  </a:txBody>
                  <a:tcPr/>
                </a:tc>
                <a:tc>
                  <a:txBody>
                    <a:bodyPr/>
                    <a:lstStyle/>
                    <a:p>
                      <a:r>
                        <a:t>13.35***</a:t>
                      </a:r>
                    </a:p>
                  </a:txBody>
                  <a:tcPr/>
                </a:tc>
                <a:tc>
                  <a:txBody>
                    <a:bodyPr/>
                    <a:lstStyle/>
                    <a:p>
                      <a:r>
                        <a:t>8.151***</a:t>
                      </a:r>
                    </a:p>
                  </a:txBody>
                  <a:tcPr/>
                </a:tc>
                <a:tc>
                  <a:txBody>
                    <a:bodyPr/>
                    <a:lstStyle/>
                    <a:p>
                      <a:r>
                        <a:t>8.188***</a:t>
                      </a:r>
                    </a:p>
                  </a:txBody>
                  <a:tcPr/>
                </a:tc>
                <a:extLst>
                  <a:ext uri="{0D108BD9-81ED-4DB2-BD59-A6C34878D82A}">
                    <a16:rowId xmlns:a16="http://schemas.microsoft.com/office/drawing/2014/main" val="10028"/>
                  </a:ext>
                </a:extLst>
              </a:tr>
              <a:tr h="121023">
                <a:tc>
                  <a:txBody>
                    <a:bodyPr/>
                    <a:lstStyle/>
                    <a:p>
                      <a:endParaRPr/>
                    </a:p>
                  </a:txBody>
                  <a:tcPr/>
                </a:tc>
                <a:tc>
                  <a:txBody>
                    <a:bodyPr/>
                    <a:lstStyle/>
                    <a:p>
                      <a:r>
                        <a:t>(14.32)</a:t>
                      </a:r>
                    </a:p>
                  </a:txBody>
                  <a:tcPr/>
                </a:tc>
                <a:tc>
                  <a:txBody>
                    <a:bodyPr/>
                    <a:lstStyle/>
                    <a:p>
                      <a:r>
                        <a:t>(14.25)</a:t>
                      </a:r>
                    </a:p>
                  </a:txBody>
                  <a:tcPr/>
                </a:tc>
                <a:tc>
                  <a:txBody>
                    <a:bodyPr/>
                    <a:lstStyle/>
                    <a:p>
                      <a:r>
                        <a:t>(12.98)</a:t>
                      </a:r>
                    </a:p>
                  </a:txBody>
                  <a:tcPr/>
                </a:tc>
                <a:tc>
                  <a:txBody>
                    <a:bodyPr/>
                    <a:lstStyle/>
                    <a:p>
                      <a:r>
                        <a:t>(13.00)</a:t>
                      </a:r>
                    </a:p>
                  </a:txBody>
                  <a:tcPr/>
                </a:tc>
                <a:extLst>
                  <a:ext uri="{0D108BD9-81ED-4DB2-BD59-A6C34878D82A}">
                    <a16:rowId xmlns:a16="http://schemas.microsoft.com/office/drawing/2014/main" val="10029"/>
                  </a:ext>
                </a:extLst>
              </a:tr>
              <a:tr h="121023">
                <a:tc>
                  <a:txBody>
                    <a:bodyPr/>
                    <a:lstStyle/>
                    <a:p>
                      <a:r>
                        <a:t>pseudo R2</a:t>
                      </a:r>
                    </a:p>
                  </a:txBody>
                  <a:tcPr/>
                </a:tc>
                <a:tc>
                  <a:txBody>
                    <a:bodyPr/>
                    <a:lstStyle/>
                    <a:p>
                      <a:r>
                        <a:t>0.199</a:t>
                      </a:r>
                    </a:p>
                  </a:txBody>
                  <a:tcPr/>
                </a:tc>
                <a:tc>
                  <a:txBody>
                    <a:bodyPr/>
                    <a:lstStyle/>
                    <a:p>
                      <a:r>
                        <a:t>0.202</a:t>
                      </a:r>
                    </a:p>
                  </a:txBody>
                  <a:tcPr/>
                </a:tc>
                <a:tc>
                  <a:txBody>
                    <a:bodyPr/>
                    <a:lstStyle/>
                    <a:p>
                      <a:r>
                        <a:t>0.058</a:t>
                      </a:r>
                    </a:p>
                  </a:txBody>
                  <a:tcPr/>
                </a:tc>
                <a:tc>
                  <a:txBody>
                    <a:bodyPr/>
                    <a:lstStyle/>
                    <a:p>
                      <a:r>
                        <a:t>0.059</a:t>
                      </a:r>
                    </a:p>
                  </a:txBody>
                  <a:tcPr/>
                </a:tc>
                <a:extLst>
                  <a:ext uri="{0D108BD9-81ED-4DB2-BD59-A6C34878D82A}">
                    <a16:rowId xmlns:a16="http://schemas.microsoft.com/office/drawing/2014/main" val="10030"/>
                  </a:ext>
                </a:extLst>
              </a:tr>
              <a:tr h="121023">
                <a:tc>
                  <a:txBody>
                    <a:bodyPr/>
                    <a:lstStyle/>
                    <a:p>
                      <a:r>
                        <a:t>Log likelihood</a:t>
                      </a:r>
                    </a:p>
                  </a:txBody>
                  <a:tcPr/>
                </a:tc>
                <a:tc>
                  <a:txBody>
                    <a:bodyPr/>
                    <a:lstStyle/>
                    <a:p>
                      <a:r>
                        <a:t>-2229.6</a:t>
                      </a:r>
                    </a:p>
                  </a:txBody>
                  <a:tcPr/>
                </a:tc>
                <a:tc>
                  <a:txBody>
                    <a:bodyPr/>
                    <a:lstStyle/>
                    <a:p>
                      <a:r>
                        <a:t>-2219.7</a:t>
                      </a:r>
                    </a:p>
                  </a:txBody>
                  <a:tcPr/>
                </a:tc>
                <a:tc>
                  <a:txBody>
                    <a:bodyPr/>
                    <a:lstStyle/>
                    <a:p>
                      <a:r>
                        <a:t>-14984.1</a:t>
                      </a:r>
                    </a:p>
                  </a:txBody>
                  <a:tcPr/>
                </a:tc>
                <a:tc>
                  <a:txBody>
                    <a:bodyPr/>
                    <a:lstStyle/>
                    <a:p>
                      <a:r>
                        <a:t>-14968.2</a:t>
                      </a:r>
                    </a:p>
                  </a:txBody>
                  <a:tcPr/>
                </a:tc>
                <a:extLst>
                  <a:ext uri="{0D108BD9-81ED-4DB2-BD59-A6C34878D82A}">
                    <a16:rowId xmlns:a16="http://schemas.microsoft.com/office/drawing/2014/main" val="10031"/>
                  </a:ext>
                </a:extLst>
              </a:tr>
              <a:tr h="121023">
                <a:tc>
                  <a:txBody>
                    <a:bodyPr/>
                    <a:lstStyle/>
                    <a:p>
                      <a:r>
                        <a:t>2</a:t>
                      </a:r>
                    </a:p>
                  </a:txBody>
                  <a:tcPr/>
                </a:tc>
                <a:tc>
                  <a:txBody>
                    <a:bodyPr/>
                    <a:lstStyle/>
                    <a:p>
                      <a:r>
                        <a:t>1105.1</a:t>
                      </a:r>
                    </a:p>
                  </a:txBody>
                  <a:tcPr/>
                </a:tc>
                <a:tc>
                  <a:txBody>
                    <a:bodyPr/>
                    <a:lstStyle/>
                    <a:p>
                      <a:r>
                        <a:t>1124.8</a:t>
                      </a:r>
                    </a:p>
                  </a:txBody>
                  <a:tcPr/>
                </a:tc>
                <a:tc>
                  <a:txBody>
                    <a:bodyPr/>
                    <a:lstStyle/>
                    <a:p>
                      <a:r>
                        <a:t>1849.1</a:t>
                      </a:r>
                    </a:p>
                  </a:txBody>
                  <a:tcPr/>
                </a:tc>
                <a:tc>
                  <a:txBody>
                    <a:bodyPr/>
                    <a:lstStyle/>
                    <a:p>
                      <a:r>
                        <a:t>1880.9</a:t>
                      </a:r>
                    </a:p>
                  </a:txBody>
                  <a:tcPr/>
                </a:tc>
                <a:extLst>
                  <a:ext uri="{0D108BD9-81ED-4DB2-BD59-A6C34878D82A}">
                    <a16:rowId xmlns:a16="http://schemas.microsoft.com/office/drawing/2014/main" val="10032"/>
                  </a:ext>
                </a:extLst>
              </a:tr>
              <a:tr h="121041">
                <a:tc>
                  <a:txBody>
                    <a:bodyPr/>
                    <a:lstStyle/>
                    <a:p>
                      <a:r>
                        <a:t>p</a:t>
                      </a:r>
                    </a:p>
                  </a:txBody>
                  <a:tcPr/>
                </a:tc>
                <a:tc>
                  <a:txBody>
                    <a:bodyPr/>
                    <a:lstStyle/>
                    <a:p>
                      <a:r>
                        <a:t>5.8e-219</a:t>
                      </a:r>
                    </a:p>
                  </a:txBody>
                  <a:tcPr/>
                </a:tc>
                <a:tc>
                  <a:txBody>
                    <a:bodyPr/>
                    <a:lstStyle/>
                    <a:p>
                      <a:r>
                        <a:t>1.2e-220</a:t>
                      </a:r>
                    </a:p>
                  </a:txBody>
                  <a:tcPr/>
                </a:tc>
                <a:tc>
                  <a:txBody>
                    <a:bodyPr/>
                    <a:lstStyle/>
                    <a:p>
                      <a:r>
                        <a:t>0</a:t>
                      </a:r>
                    </a:p>
                  </a:txBody>
                  <a:tcPr/>
                </a:tc>
                <a:tc>
                  <a:txBody>
                    <a:bodyPr/>
                    <a:lstStyle/>
                    <a:p>
                      <a:r>
                        <a:t>0</a:t>
                      </a:r>
                    </a:p>
                  </a:txBody>
                  <a:tcPr/>
                </a:tc>
                <a:extLst>
                  <a:ext uri="{0D108BD9-81ED-4DB2-BD59-A6C34878D82A}">
                    <a16:rowId xmlns:a16="http://schemas.microsoft.com/office/drawing/2014/main" val="1003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p:cNvSpPr/>
          <p:nvPr>
            <p:custDataLst>
              <p:tags r:id="rId1"/>
            </p:custDataLst>
          </p:nvPr>
        </p:nvSpPr>
        <p:spPr>
          <a:xfrm>
            <a:off x="0" y="2532380"/>
            <a:ext cx="12192000" cy="1793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4" name="文本框 13"/>
          <p:cNvSpPr txBox="1"/>
          <p:nvPr>
            <p:custDataLst>
              <p:tags r:id="rId2"/>
            </p:custDataLst>
          </p:nvPr>
        </p:nvSpPr>
        <p:spPr>
          <a:xfrm>
            <a:off x="71120" y="3137218"/>
            <a:ext cx="12050395" cy="583565"/>
          </a:xfrm>
          <a:prstGeom prst="rect">
            <a:avLst/>
          </a:prstGeom>
          <a:noFill/>
        </p:spPr>
        <p:txBody>
          <a:bodyPr wrap="square">
            <a:spAutoFit/>
          </a:bodyPr>
          <a:lstStyle/>
          <a:p>
            <a:pPr algn="ctr">
              <a:defRPr sz="3200" b="1">
                <a:solidFill>
                  <a:srgbClr val="FFFFFF"/>
                </a:solidFill>
                <a:latin typeface="微软雅黑"/>
              </a:defRPr>
            </a:pPr>
            <a:r>
              <a:t>U201816007-李佳妮-1.《面部情绪表达对亲社会众筹成功的影响》</a:t>
            </a:r>
            <a:endParaRPr kumimoji="0" lang="zh-CN" altLang="en-US" sz="3200" b="1" i="0" u="none" strike="noStrike" kern="1200" cap="none" spc="0" normalizeH="0" baseline="0" noProof="0" dirty="0">
              <a:ln>
                <a:noFill/>
              </a:ln>
              <a:solidFill>
                <a:schemeClr val="bg1"/>
              </a:solidFill>
              <a:effectLst/>
              <a:uLnTx/>
              <a:uFillTx/>
              <a:latin typeface="+mj-ea"/>
              <a:ea typeface="+mj-ea"/>
              <a:cs typeface="+mn-cs"/>
              <a:sym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0"/>
            <a:ext cx="12192000" cy="6858000"/>
          </a:xfrm>
          <a:prstGeom prst="rect">
            <a:avLst/>
          </a:pr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圆角 54"/>
          <p:cNvSpPr/>
          <p:nvPr/>
        </p:nvSpPr>
        <p:spPr>
          <a:xfrm>
            <a:off x="339524" y="312516"/>
            <a:ext cx="11512952" cy="6232968"/>
          </a:xfrm>
          <a:prstGeom prst="roundRect">
            <a:avLst>
              <a:gd name="adj" fmla="val 1344"/>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5583038" y="685800"/>
            <a:ext cx="1025922" cy="615553"/>
          </a:xfrm>
          <a:prstGeom prst="rect">
            <a:avLst/>
          </a:prstGeom>
        </p:spPr>
        <p:txBody>
          <a:bodyPr wrap="none" lIns="0" tIns="0" rIns="0" bIns="0">
            <a:spAutoFit/>
          </a:bodyPr>
          <a:lstStyle/>
          <a:p>
            <a:pPr algn="ctr" fontAlgn="base"/>
            <a:r>
              <a:rPr lang="zh-CN" altLang="en-US" sz="4000" b="1">
                <a:solidFill>
                  <a:schemeClr val="accent1"/>
                </a:solidFill>
                <a:latin typeface="+mj-ea"/>
                <a:ea typeface="+mj-ea"/>
              </a:rPr>
              <a:t>目录</a:t>
            </a:r>
            <a:endParaRPr lang="zh-CN" altLang="en-US" sz="4000" b="1" i="0">
              <a:solidFill>
                <a:schemeClr val="accent1"/>
              </a:solidFill>
              <a:effectLst/>
              <a:latin typeface="+mj-ea"/>
              <a:ea typeface="+mj-ea"/>
            </a:endParaRPr>
          </a:p>
        </p:txBody>
      </p:sp>
      <p:sp>
        <p:nvSpPr>
          <p:cNvPr id="18" name="矩形 17"/>
          <p:cNvSpPr/>
          <p:nvPr>
            <p:custDataLst>
              <p:tags r:id="rId1"/>
            </p:custDataLst>
          </p:nvPr>
        </p:nvSpPr>
        <p:spPr>
          <a:xfrm>
            <a:off x="2725420" y="2286635"/>
            <a:ext cx="495300" cy="36639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a:solidFill>
                  <a:schemeClr val="bg1"/>
                </a:solidFill>
              </a:rPr>
              <a:t>01</a:t>
            </a:r>
            <a:endParaRPr lang="zh-CN" altLang="en-US" sz="2000" b="1">
              <a:solidFill>
                <a:schemeClr val="bg1"/>
              </a:solidFill>
            </a:endParaRPr>
          </a:p>
        </p:txBody>
      </p:sp>
      <p:sp>
        <p:nvSpPr>
          <p:cNvPr id="35" name="矩形 34"/>
          <p:cNvSpPr/>
          <p:nvPr>
            <p:custDataLst>
              <p:tags r:id="rId2"/>
            </p:custDataLst>
          </p:nvPr>
        </p:nvSpPr>
        <p:spPr>
          <a:xfrm flipH="1">
            <a:off x="8676640" y="3043555"/>
            <a:ext cx="495300" cy="36639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dirty="0">
                <a:solidFill>
                  <a:schemeClr val="bg1"/>
                </a:solidFill>
              </a:rPr>
              <a:t>02</a:t>
            </a:r>
            <a:endParaRPr lang="zh-CN" altLang="en-US" sz="2000" b="1" dirty="0">
              <a:solidFill>
                <a:schemeClr val="bg1"/>
              </a:solidFill>
            </a:endParaRPr>
          </a:p>
        </p:txBody>
      </p:sp>
      <p:sp>
        <p:nvSpPr>
          <p:cNvPr id="39" name="矩形 38"/>
          <p:cNvSpPr/>
          <p:nvPr>
            <p:custDataLst>
              <p:tags r:id="rId3"/>
            </p:custDataLst>
          </p:nvPr>
        </p:nvSpPr>
        <p:spPr>
          <a:xfrm>
            <a:off x="2725420" y="3800475"/>
            <a:ext cx="495300" cy="36639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a:solidFill>
                  <a:schemeClr val="bg1"/>
                </a:solidFill>
              </a:rPr>
              <a:t>03</a:t>
            </a:r>
            <a:endParaRPr lang="zh-CN" altLang="en-US" sz="2000" b="1">
              <a:solidFill>
                <a:schemeClr val="bg1"/>
              </a:solidFill>
            </a:endParaRPr>
          </a:p>
        </p:txBody>
      </p:sp>
      <p:sp>
        <p:nvSpPr>
          <p:cNvPr id="43" name="矩形 42"/>
          <p:cNvSpPr/>
          <p:nvPr>
            <p:custDataLst>
              <p:tags r:id="rId4"/>
            </p:custDataLst>
          </p:nvPr>
        </p:nvSpPr>
        <p:spPr>
          <a:xfrm flipH="1">
            <a:off x="8676640" y="4556760"/>
            <a:ext cx="495300" cy="36639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dirty="0">
                <a:solidFill>
                  <a:schemeClr val="bg1"/>
                </a:solidFill>
              </a:rPr>
              <a:t>04</a:t>
            </a:r>
            <a:endParaRPr lang="zh-CN" altLang="en-US" sz="2000" b="1" dirty="0">
              <a:solidFill>
                <a:schemeClr val="bg1"/>
              </a:solidFill>
            </a:endParaRPr>
          </a:p>
        </p:txBody>
      </p:sp>
      <p:sp>
        <p:nvSpPr>
          <p:cNvPr id="56" name="TextBox 55"/>
          <p:cNvSpPr txBox="1"/>
          <p:nvPr/>
        </p:nvSpPr>
        <p:spPr>
          <a:xfrm>
            <a:off x="5120640" y="1371600"/>
            <a:ext cx="2286000" cy="457200"/>
          </a:xfrm>
          <a:prstGeom prst="rect">
            <a:avLst/>
          </a:prstGeom>
          <a:noFill/>
        </p:spPr>
        <p:txBody>
          <a:bodyPr wrap="none">
            <a:spAutoFit/>
          </a:bodyPr>
          <a:lstStyle/>
          <a:p>
            <a:pPr algn="ctr">
              <a:defRPr sz="1800" b="1">
                <a:solidFill>
                  <a:srgbClr val="6096E6"/>
                </a:solidFill>
                <a:latin typeface="微软雅黑"/>
              </a:defRPr>
            </a:pPr>
            <a:r>
              <a:t>1 研究背景</a:t>
            </a:r>
          </a:p>
        </p:txBody>
      </p:sp>
      <p:sp>
        <p:nvSpPr>
          <p:cNvPr id="57" name="TextBox 56"/>
          <p:cNvSpPr txBox="1"/>
          <p:nvPr/>
        </p:nvSpPr>
        <p:spPr>
          <a:xfrm>
            <a:off x="5120640" y="1920240"/>
            <a:ext cx="2286000" cy="457200"/>
          </a:xfrm>
          <a:prstGeom prst="rect">
            <a:avLst/>
          </a:prstGeom>
          <a:noFill/>
        </p:spPr>
        <p:txBody>
          <a:bodyPr wrap="none">
            <a:spAutoFit/>
          </a:bodyPr>
          <a:lstStyle/>
          <a:p>
            <a:pPr algn="ctr">
              <a:defRPr sz="1800" b="1">
                <a:solidFill>
                  <a:srgbClr val="6096E6"/>
                </a:solidFill>
                <a:latin typeface="微软雅黑"/>
              </a:defRPr>
            </a:pPr>
            <a:r>
              <a:t>2 研究目的</a:t>
            </a:r>
          </a:p>
        </p:txBody>
      </p:sp>
      <p:sp>
        <p:nvSpPr>
          <p:cNvPr id="58" name="TextBox 57"/>
          <p:cNvSpPr txBox="1"/>
          <p:nvPr/>
        </p:nvSpPr>
        <p:spPr>
          <a:xfrm>
            <a:off x="5120640" y="2468880"/>
            <a:ext cx="2286000" cy="457200"/>
          </a:xfrm>
          <a:prstGeom prst="rect">
            <a:avLst/>
          </a:prstGeom>
          <a:noFill/>
        </p:spPr>
        <p:txBody>
          <a:bodyPr wrap="none">
            <a:spAutoFit/>
          </a:bodyPr>
          <a:lstStyle/>
          <a:p>
            <a:pPr algn="ctr">
              <a:defRPr sz="1800" b="1">
                <a:solidFill>
                  <a:srgbClr val="6096E6"/>
                </a:solidFill>
                <a:latin typeface="微软雅黑"/>
              </a:defRPr>
            </a:pPr>
            <a:r>
              <a:t>3 研究综述</a:t>
            </a:r>
          </a:p>
        </p:txBody>
      </p:sp>
      <p:sp>
        <p:nvSpPr>
          <p:cNvPr id="59" name="TextBox 58"/>
          <p:cNvSpPr txBox="1"/>
          <p:nvPr/>
        </p:nvSpPr>
        <p:spPr>
          <a:xfrm>
            <a:off x="5120640" y="3017520"/>
            <a:ext cx="2286000" cy="457200"/>
          </a:xfrm>
          <a:prstGeom prst="rect">
            <a:avLst/>
          </a:prstGeom>
          <a:noFill/>
        </p:spPr>
        <p:txBody>
          <a:bodyPr wrap="none">
            <a:spAutoFit/>
          </a:bodyPr>
          <a:lstStyle/>
          <a:p>
            <a:pPr algn="ctr">
              <a:defRPr sz="1800" b="1">
                <a:solidFill>
                  <a:srgbClr val="6096E6"/>
                </a:solidFill>
                <a:latin typeface="微软雅黑"/>
              </a:defRPr>
            </a:pPr>
            <a:r>
              <a:t>4 研究假设</a:t>
            </a:r>
          </a:p>
        </p:txBody>
      </p:sp>
      <p:sp>
        <p:nvSpPr>
          <p:cNvPr id="60" name="TextBox 59"/>
          <p:cNvSpPr txBox="1"/>
          <p:nvPr/>
        </p:nvSpPr>
        <p:spPr>
          <a:xfrm>
            <a:off x="5120640" y="3566160"/>
            <a:ext cx="2286000" cy="457200"/>
          </a:xfrm>
          <a:prstGeom prst="rect">
            <a:avLst/>
          </a:prstGeom>
          <a:noFill/>
        </p:spPr>
        <p:txBody>
          <a:bodyPr wrap="none">
            <a:spAutoFit/>
          </a:bodyPr>
          <a:lstStyle/>
          <a:p>
            <a:pPr algn="ctr">
              <a:defRPr sz="1800" b="1">
                <a:solidFill>
                  <a:srgbClr val="6096E6"/>
                </a:solidFill>
                <a:latin typeface="微软雅黑"/>
              </a:defRPr>
            </a:pPr>
            <a:r>
              <a:t>5 数据与样本</a:t>
            </a:r>
          </a:p>
        </p:txBody>
      </p:sp>
      <p:sp>
        <p:nvSpPr>
          <p:cNvPr id="61" name="TextBox 60"/>
          <p:cNvSpPr txBox="1"/>
          <p:nvPr/>
        </p:nvSpPr>
        <p:spPr>
          <a:xfrm>
            <a:off x="5120640" y="4114800"/>
            <a:ext cx="2286000" cy="457200"/>
          </a:xfrm>
          <a:prstGeom prst="rect">
            <a:avLst/>
          </a:prstGeom>
          <a:noFill/>
        </p:spPr>
        <p:txBody>
          <a:bodyPr wrap="none">
            <a:spAutoFit/>
          </a:bodyPr>
          <a:lstStyle/>
          <a:p>
            <a:pPr algn="ctr">
              <a:defRPr sz="1800" b="1">
                <a:solidFill>
                  <a:srgbClr val="6096E6"/>
                </a:solidFill>
                <a:latin typeface="微软雅黑"/>
              </a:defRPr>
            </a:pPr>
            <a:r>
              <a:t>6 变量定义</a:t>
            </a:r>
          </a:p>
        </p:txBody>
      </p:sp>
      <p:sp>
        <p:nvSpPr>
          <p:cNvPr id="62" name="TextBox 61"/>
          <p:cNvSpPr txBox="1"/>
          <p:nvPr/>
        </p:nvSpPr>
        <p:spPr>
          <a:xfrm>
            <a:off x="5120640" y="4663440"/>
            <a:ext cx="2286000" cy="457200"/>
          </a:xfrm>
          <a:prstGeom prst="rect">
            <a:avLst/>
          </a:prstGeom>
          <a:noFill/>
        </p:spPr>
        <p:txBody>
          <a:bodyPr wrap="none">
            <a:spAutoFit/>
          </a:bodyPr>
          <a:lstStyle/>
          <a:p>
            <a:pPr algn="ctr">
              <a:defRPr sz="1800" b="1">
                <a:solidFill>
                  <a:srgbClr val="6096E6"/>
                </a:solidFill>
                <a:latin typeface="微软雅黑"/>
              </a:defRPr>
            </a:pPr>
            <a:r>
              <a:t>7 检验</a:t>
            </a:r>
          </a:p>
        </p:txBody>
      </p:sp>
      <p:sp>
        <p:nvSpPr>
          <p:cNvPr id="63" name="TextBox 62"/>
          <p:cNvSpPr txBox="1"/>
          <p:nvPr/>
        </p:nvSpPr>
        <p:spPr>
          <a:xfrm>
            <a:off x="5120640" y="5212080"/>
            <a:ext cx="2286000" cy="457200"/>
          </a:xfrm>
          <a:prstGeom prst="rect">
            <a:avLst/>
          </a:prstGeom>
          <a:noFill/>
        </p:spPr>
        <p:txBody>
          <a:bodyPr wrap="none">
            <a:spAutoFit/>
          </a:bodyPr>
          <a:lstStyle/>
          <a:p>
            <a:pPr algn="ctr">
              <a:defRPr sz="1800" b="1">
                <a:solidFill>
                  <a:srgbClr val="6096E6"/>
                </a:solidFill>
                <a:latin typeface="微软雅黑"/>
              </a:defRPr>
            </a:pPr>
            <a:r>
              <a:t>8 结论与分析</a:t>
            </a:r>
          </a:p>
        </p:txBody>
      </p:sp>
      <p:sp>
        <p:nvSpPr>
          <p:cNvPr id="64" name="TextBox 63"/>
          <p:cNvSpPr txBox="1"/>
          <p:nvPr/>
        </p:nvSpPr>
        <p:spPr>
          <a:xfrm>
            <a:off x="5120640" y="5760720"/>
            <a:ext cx="2286000" cy="457200"/>
          </a:xfrm>
          <a:prstGeom prst="rect">
            <a:avLst/>
          </a:prstGeom>
          <a:noFill/>
        </p:spPr>
        <p:txBody>
          <a:bodyPr wrap="none">
            <a:spAutoFit/>
          </a:bodyPr>
          <a:lstStyle/>
          <a:p>
            <a:pPr algn="ctr">
              <a:defRPr sz="1800" b="1">
                <a:solidFill>
                  <a:srgbClr val="6096E6"/>
                </a:solidFill>
                <a:latin typeface="微软雅黑"/>
              </a:defRPr>
            </a:pPr>
            <a:r>
              <a:t>9 实证研究类v3</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1</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研究背景</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1. 众筹</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是个人或组织面向大众为特定项目公开募集资金的新型筹资方式。</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中国众筹市场自2011年高速发展，2018年规模超270亿元。</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“十四五”规划指出应创新发展网络众筹。</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 众筹市场是全球资本市场重要板块，其发展助初创企业等解决融资难，丰富投资渠道，推动普惠金融。</a:t>
            </a:r>
          </a:p>
        </p:txBody>
      </p:sp>
      <p:sp>
        <p:nvSpPr>
          <p:cNvPr id="6" name="TextBox 5"/>
          <p:cNvSpPr txBox="1"/>
          <p:nvPr/>
        </p:nvSpPr>
        <p:spPr>
          <a:xfrm>
            <a:off x="1371600" y="2011680"/>
            <a:ext cx="9144000" cy="1371600"/>
          </a:xfrm>
          <a:prstGeom prst="rect">
            <a:avLst/>
          </a:prstGeom>
          <a:noFill/>
        </p:spPr>
        <p:txBody>
          <a:bodyPr wrap="square">
            <a:spAutoFit/>
          </a:bodyPr>
          <a:lstStyle/>
          <a:p>
            <a:pPr>
              <a:defRPr sz="2200" b="1">
                <a:solidFill>
                  <a:srgbClr val="000000"/>
                </a:solidFill>
                <a:latin typeface="微软雅黑"/>
              </a:defRPr>
            </a:pPr>
            <a:r>
              <a:t>2. 亲社会众筹</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以Kiva平台为代表，是基于小额借贷的债权众筹模式，简称亲社会众筹。</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全球经济提升下，亲社会众筹平台规模显著发展。</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3. 信息不对称问题</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会减弱投资人信任，阻碍投资决策。</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探讨如何结合多媒体高效组织传递信息，减弱信息不对称以吸引投资者并最大化众筹成功。</a:t>
            </a:r>
          </a:p>
        </p:txBody>
      </p:sp>
      <p:sp>
        <p:nvSpPr>
          <p:cNvPr id="8" name="TextBox 7"/>
          <p:cNvSpPr txBox="1"/>
          <p:nvPr/>
        </p:nvSpPr>
        <p:spPr>
          <a:xfrm>
            <a:off x="1371600" y="4754880"/>
            <a:ext cx="9144000" cy="1371600"/>
          </a:xfrm>
          <a:prstGeom prst="rect">
            <a:avLst/>
          </a:prstGeom>
          <a:noFill/>
        </p:spPr>
        <p:txBody>
          <a:bodyPr wrap="square">
            <a:spAutoFit/>
          </a:bodyPr>
          <a:lstStyle/>
          <a:p>
            <a:pPr>
              <a:defRPr sz="2200" b="1">
                <a:solidFill>
                  <a:srgbClr val="000000"/>
                </a:solidFill>
                <a:latin typeface="微软雅黑"/>
              </a:defRPr>
            </a:pPr>
            <a:r>
              <a:t>4. 面部信息影响</a:t>
            </a:r>
          </a:p>
        </p:txBody>
      </p:sp>
      <p:sp>
        <p:nvSpPr>
          <p:cNvPr id="9" name="TextBox 8"/>
          <p:cNvSpPr txBox="1"/>
          <p:nvPr/>
        </p:nvSpPr>
        <p:spPr>
          <a:xfrm>
            <a:off x="1371600" y="6126480"/>
            <a:ext cx="9144000" cy="1371600"/>
          </a:xfrm>
          <a:prstGeom prst="rect">
            <a:avLst/>
          </a:prstGeom>
          <a:noFill/>
        </p:spPr>
        <p:txBody>
          <a:bodyPr wrap="square">
            <a:spAutoFit/>
          </a:bodyPr>
          <a:lstStyle/>
          <a:p>
            <a:pPr>
              <a:defRPr sz="2000" b="0">
                <a:solidFill>
                  <a:srgbClr val="000000"/>
                </a:solidFill>
                <a:latin typeface="微软雅黑"/>
              </a:defRPr>
            </a:pPr>
            <a:r>
              <a:t>- 人的面部信息及情感反映众筹项目质量和发起人特质，影响潜在投资者决策。</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例如，研究发现在奖励型众筹的项目描述中适当使用积极情绪化的词汇有助于成功筹资[26][37]。</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 照片面部表情有情绪感染效应，影响投资或捐赠决策。</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众筹背景下，视觉媒介传递的面部情绪影响潜在投资者决策及众筹成功表现。</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Raab等人发现奖励型众筹中快乐和悲伤面部情绪表达提升众筹绩效。</a:t>
            </a:r>
          </a:p>
        </p:txBody>
      </p:sp>
      <p:sp>
        <p:nvSpPr>
          <p:cNvPr id="8" name="TextBox 7"/>
          <p:cNvSpPr txBox="1"/>
          <p:nvPr/>
        </p:nvSpPr>
        <p:spPr>
          <a:xfrm>
            <a:off x="1371600" y="4754880"/>
            <a:ext cx="9144000" cy="1371600"/>
          </a:xfrm>
          <a:prstGeom prst="rect">
            <a:avLst/>
          </a:prstGeom>
          <a:noFill/>
        </p:spPr>
        <p:txBody>
          <a:bodyPr wrap="square">
            <a:spAutoFit/>
          </a:bodyPr>
          <a:lstStyle/>
          <a:p>
            <a:pPr>
              <a:defRPr sz="2200" b="1">
                <a:solidFill>
                  <a:srgbClr val="000000"/>
                </a:solidFill>
                <a:latin typeface="微软雅黑"/>
              </a:defRPr>
            </a:pPr>
            <a:r>
              <a:t>5. 众筹项目页面</a:t>
            </a:r>
          </a:p>
        </p:txBody>
      </p:sp>
      <p:sp>
        <p:nvSpPr>
          <p:cNvPr id="9" name="TextBox 8"/>
          <p:cNvSpPr txBox="1"/>
          <p:nvPr/>
        </p:nvSpPr>
        <p:spPr>
          <a:xfrm>
            <a:off x="1371600" y="6126480"/>
            <a:ext cx="9144000" cy="1371600"/>
          </a:xfrm>
          <a:prstGeom prst="rect">
            <a:avLst/>
          </a:prstGeom>
          <a:noFill/>
        </p:spPr>
        <p:txBody>
          <a:bodyPr wrap="square">
            <a:spAutoFit/>
          </a:bodyPr>
          <a:lstStyle/>
          <a:p>
            <a:pPr>
              <a:defRPr sz="2000" b="0">
                <a:solidFill>
                  <a:srgbClr val="000000"/>
                </a:solidFill>
                <a:latin typeface="微软雅黑"/>
              </a:defRPr>
            </a:pPr>
            <a:r>
              <a:t>- 单个众筹项目的图片和文本信息组织在一个页面，增加生动性和可读性，方便用户接受信息，如图12所示（展示Kiva平台某众筹项目详细信息页面）。</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pic>
        <p:nvPicPr>
          <p:cNvPr id="82" name="Picture 81" descr="03-rId24-image2.png"/>
          <p:cNvPicPr>
            <a:picLocks noChangeAspect="1"/>
          </p:cNvPicPr>
          <p:nvPr/>
        </p:nvPicPr>
        <p:blipFill>
          <a:blip r:embed="rId6"/>
          <a:stretch>
            <a:fillRect/>
          </a:stretch>
        </p:blipFill>
        <p:spPr>
          <a:xfrm>
            <a:off x="914400" y="1828800"/>
            <a:ext cx="5486400" cy="4114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pic>
        <p:nvPicPr>
          <p:cNvPr id="82" name="Picture 81" descr="01-rId25-image3.png"/>
          <p:cNvPicPr>
            <a:picLocks noChangeAspect="1"/>
          </p:cNvPicPr>
          <p:nvPr/>
        </p:nvPicPr>
        <p:blipFill>
          <a:blip r:embed="rId6"/>
          <a:stretch>
            <a:fillRect/>
          </a:stretch>
        </p:blipFill>
        <p:spPr>
          <a:xfrm>
            <a:off x="914400" y="1828800"/>
            <a:ext cx="5486400" cy="4114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2</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研究目的</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1. 丰富众筹绩效影响因素研究</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视觉情绪表达对决策的影响在慈善捐赠等场景研究丰富，但众筹场景缺探讨，从图像和情绪表达角度丰富相关研究。</a:t>
            </a:r>
          </a:p>
        </p:txBody>
      </p:sp>
      <p:sp>
        <p:nvSpPr>
          <p:cNvPr id="7" name="TextBox 6"/>
          <p:cNvSpPr txBox="1"/>
          <p:nvPr/>
        </p:nvSpPr>
        <p:spPr>
          <a:xfrm>
            <a:off x="1371600" y="3383280"/>
            <a:ext cx="9144000" cy="1371600"/>
          </a:xfrm>
          <a:prstGeom prst="rect">
            <a:avLst/>
          </a:prstGeom>
          <a:noFill/>
        </p:spPr>
        <p:txBody>
          <a:bodyPr wrap="square">
            <a:spAutoFit/>
          </a:bodyPr>
          <a:lstStyle/>
          <a:p>
            <a:pPr>
              <a:defRPr sz="2200" b="1">
                <a:solidFill>
                  <a:srgbClr val="000000"/>
                </a:solidFill>
                <a:latin typeface="微软雅黑"/>
              </a:defRPr>
            </a:pPr>
            <a:r>
              <a:t>2. 拓展亲社会众筹模式研究</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亲社会背景下众筹活动学术关注有限。</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 研究以 Kiva 为代表的亲社会众筹平台中亲社会决策影响因素，提供理论支持。</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3</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研究综述</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1. 众筹优势明显，发展迅速且成长空间巨大</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多数初创企业筹资额小，但大量级项目数量使众筹融资潜力巨大。</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世界银行预测2025年众筹市场资金超3000亿美元。</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中国众筹市场自2013年迅猛发展，2016年平台数量达532家峰值。</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2. 众筹平台和项目分类</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按项目发起者性质分个人类、企业类、组织类等。</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按项目内容和主题分科技类、艺术类、健康类等。</a:t>
            </a:r>
          </a:p>
        </p:txBody>
      </p:sp>
      <p:sp>
        <p:nvSpPr>
          <p:cNvPr id="8" name="TextBox 7"/>
          <p:cNvSpPr txBox="1"/>
          <p:nvPr/>
        </p:nvSpPr>
        <p:spPr>
          <a:xfrm>
            <a:off x="1371600" y="4754880"/>
            <a:ext cx="9144000" cy="1371600"/>
          </a:xfrm>
          <a:prstGeom prst="rect">
            <a:avLst/>
          </a:prstGeom>
          <a:noFill/>
        </p:spPr>
        <p:txBody>
          <a:bodyPr wrap="square">
            <a:spAutoFit/>
          </a:bodyPr>
          <a:lstStyle/>
          <a:p>
            <a:pPr>
              <a:defRPr sz="2200" b="1">
                <a:solidFill>
                  <a:srgbClr val="000000"/>
                </a:solidFill>
                <a:latin typeface="微软雅黑"/>
              </a:defRPr>
            </a:pPr>
            <a:r>
              <a:t>3. 债权众筹相关</a:t>
            </a:r>
          </a:p>
        </p:txBody>
      </p:sp>
      <p:sp>
        <p:nvSpPr>
          <p:cNvPr id="9" name="TextBox 8"/>
          <p:cNvSpPr txBox="1"/>
          <p:nvPr/>
        </p:nvSpPr>
        <p:spPr>
          <a:xfrm>
            <a:off x="1371600" y="6126480"/>
            <a:ext cx="9144000" cy="1371600"/>
          </a:xfrm>
          <a:prstGeom prst="rect">
            <a:avLst/>
          </a:prstGeom>
          <a:noFill/>
        </p:spPr>
        <p:txBody>
          <a:bodyPr wrap="square">
            <a:spAutoFit/>
          </a:bodyPr>
          <a:lstStyle/>
          <a:p>
            <a:pPr>
              <a:defRPr sz="2000" b="0">
                <a:solidFill>
                  <a:srgbClr val="000000"/>
                </a:solidFill>
                <a:latin typeface="微软雅黑"/>
              </a:defRPr>
            </a:pPr>
            <a:r>
              <a:t>- 当今小额信贷模式源于1975年孟加拉国Grameen Bank，成功后被推广，本质是众筹模式，视为债权众筹，代表平台有Kiva等。</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4</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研究假设</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 债权众筹不同平台回报模式可能不同。</a:t>
            </a:r>
          </a:p>
        </p:txBody>
      </p:sp>
      <p:sp>
        <p:nvSpPr>
          <p:cNvPr id="6" name="TextBox 5"/>
          <p:cNvSpPr txBox="1"/>
          <p:nvPr/>
        </p:nvSpPr>
        <p:spPr>
          <a:xfrm>
            <a:off x="1371600" y="2011680"/>
            <a:ext cx="9144000" cy="1371600"/>
          </a:xfrm>
          <a:prstGeom prst="rect">
            <a:avLst/>
          </a:prstGeom>
          <a:noFill/>
        </p:spPr>
        <p:txBody>
          <a:bodyPr wrap="square">
            <a:spAutoFit/>
          </a:bodyPr>
          <a:lstStyle/>
          <a:p>
            <a:pPr>
              <a:defRPr sz="2200" b="1">
                <a:solidFill>
                  <a:srgbClr val="000000"/>
                </a:solidFill>
                <a:latin typeface="微软雅黑"/>
              </a:defRPr>
            </a:pPr>
            <a:r>
              <a:t>4. 众筹领域研究情况</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已有研究集中在众筹绩效影响因素及模式与项目信息框架设计。</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两类信息通过平台网页披露给投资者，投资者据此决策。</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 亲社会众筹影响因素研究主要探讨项目叙述文本和发起人个人特征对众筹成功的影响，部分研究聚焦叙述文本信号。</a:t>
            </a:r>
          </a:p>
        </p:txBody>
      </p:sp>
      <p:sp>
        <p:nvSpPr>
          <p:cNvPr id="6" name="TextBox 5"/>
          <p:cNvSpPr txBox="1"/>
          <p:nvPr/>
        </p:nvSpPr>
        <p:spPr>
          <a:xfrm>
            <a:off x="1371600" y="2011680"/>
            <a:ext cx="9144000" cy="1371600"/>
          </a:xfrm>
          <a:prstGeom prst="rect">
            <a:avLst/>
          </a:prstGeom>
          <a:noFill/>
        </p:spPr>
        <p:txBody>
          <a:bodyPr wrap="square">
            <a:spAutoFit/>
          </a:bodyPr>
          <a:lstStyle/>
          <a:p>
            <a:pPr>
              <a:defRPr sz="2200" b="1">
                <a:solidFill>
                  <a:srgbClr val="000000"/>
                </a:solidFill>
                <a:latin typeface="微软雅黑"/>
              </a:defRPr>
            </a:pPr>
            <a:r>
              <a:t>5. 情绪感染与亲社会众筹</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本文参考情绪感染理论理解面部情绪表达对投资者决策的影响。</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情绪感染性随情绪类型和表达强烈程度而异，能辅助传递信息且影响决策行为。</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 即时情绪可改变决策结果预期评估并影响决策，面部表情引起的情绪感染可能是亲社会众筹项目成功的重要因素。</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Small和Verrochi发现广告图片中带情绪面部表情通过情绪感染影响亲社会行为，如奖励型众筹项目描述中用积极情绪化词汇助于筹资。</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例如，研究发现在奖励型众筹的项目描述中适当使用积极情绪化的词汇有助于成功筹资[26][37]。</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4</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研究假设</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1.研究背景与模型</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基于情绪感染理论提出研究模型，探究不同面部情绪表达的感染效应及其对投资决策和众筹成功的影响。</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即时情绪影响投资者最终投资决策。</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亲社会债权众筹平台项目信息呈现更模糊。</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pic>
        <p:nvPicPr>
          <p:cNvPr id="82" name="Picture 81" descr="08-rId27-image4.png"/>
          <p:cNvPicPr>
            <a:picLocks noChangeAspect="1"/>
          </p:cNvPicPr>
          <p:nvPr/>
        </p:nvPicPr>
        <p:blipFill>
          <a:blip r:embed="rId6"/>
          <a:stretch>
            <a:fillRect/>
          </a:stretch>
        </p:blipFill>
        <p:spPr>
          <a:xfrm>
            <a:off x="914400" y="1828800"/>
            <a:ext cx="5486400" cy="4114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型</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2.研究假设</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假设在亲社会众筹模式中，项目图片的面部表情对众筹成功有显著影响。</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分别探究快乐和悲伤两种情绪对投资者决策的影响。</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H1a: 在亲社会众筹中，快乐的面部情绪表达对众筹成功有积极影响。</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 H1b：在亲社会众筹中，悲伤的面部情绪表达对众筹成功有积极影响。</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选择积极心理资本探究其对视觉情绪表达影响的潜在调节作用。</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积极心理资本的四个维度反映不同积极品质。</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图片与文本信息传递一致信号利于提升众筹绩效。</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基于以上背景，本文根据情绪感染理论提出了一个研究模型来探究不同面部情绪表达的感染效应及其对投资决策和众筹成功的影响。</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这种即时情绪在投资者继续浏览当前项目、接收和处理其他信息时产生作用，影响最终的投资决策。</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相比聚集了创业型商业项目的奖励型众筹平台，亲社会债权众筹平台中的项目信息呈现会更加模糊[22]。</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基于以上讨论，本文假设在亲社会众筹模式中，项目图片的面部表情对众筹成功有显著影响。</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 H2a：在亲社会众筹中，积极心理资本对快乐的面部情绪表达与众筹成功之间的关系有调节作用，更高水平的积极心理资本会增强快乐的面部情绪表达对众筹成功的积极影响。</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H2b：在亲社会众筹中，积极心理资本对悲伤的面部情绪表达与众筹成功之间的关系有调节作用，更高水平的积极心理资本会减弱悲伤的面部情绪表达对众筹成功的积极影响。</a:t>
            </a:r>
          </a:p>
        </p:txBody>
      </p:sp>
      <p:sp>
        <p:nvSpPr>
          <p:cNvPr id="7" name="TextBox 6"/>
          <p:cNvSpPr txBox="1"/>
          <p:nvPr/>
        </p:nvSpPr>
        <p:spPr>
          <a:xfrm>
            <a:off x="1371600" y="3383280"/>
            <a:ext cx="9144000" cy="1371600"/>
          </a:xfrm>
          <a:prstGeom prst="rect">
            <a:avLst/>
          </a:prstGeom>
          <a:noFill/>
        </p:spPr>
        <p:txBody>
          <a:bodyPr wrap="square">
            <a:spAutoFit/>
          </a:bodyPr>
          <a:lstStyle/>
          <a:p>
            <a:pPr>
              <a:defRPr sz="2200" b="1">
                <a:solidFill>
                  <a:srgbClr val="000000"/>
                </a:solidFill>
                <a:latin typeface="微软雅黑"/>
              </a:defRPr>
            </a:pPr>
            <a:r>
              <a:t>3.研究模型</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图</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3</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1</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为</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面</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部</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情</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绪</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表</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达</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对</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众</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筹</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成</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功</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的</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影</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响</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研</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究</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模</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5</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数据与样本</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1. 数据来源</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采</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用</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亲</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亲</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社</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会</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性</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质</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a:t>
            </a:r>
          </a:p>
        </p:txBody>
      </p:sp>
      <p:sp>
        <p:nvSpPr>
          <p:cNvPr id="7" name="TextBox 6"/>
          <p:cNvSpPr txBox="1"/>
          <p:nvPr/>
        </p:nvSpPr>
        <p:spPr>
          <a:xfrm>
            <a:off x="1371600" y="3383280"/>
            <a:ext cx="9144000" cy="1371600"/>
          </a:xfrm>
          <a:prstGeom prst="rect">
            <a:avLst/>
          </a:prstGeom>
          <a:noFill/>
        </p:spPr>
        <p:txBody>
          <a:bodyPr wrap="square">
            <a:spAutoFit/>
          </a:bodyPr>
          <a:lstStyle/>
          <a:p>
            <a:pPr>
              <a:defRPr sz="2200" b="1">
                <a:solidFill>
                  <a:srgbClr val="000000"/>
                </a:solidFill>
                <a:latin typeface="微软雅黑"/>
              </a:defRPr>
            </a:pPr>
            <a:r>
              <a:t>2. 众筹流程</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一</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0"/>
            <a:ext cx="12192000" cy="6858000"/>
          </a:xfrm>
          <a:prstGeom prst="rect">
            <a:avLst/>
          </a:pr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圆角 54"/>
          <p:cNvSpPr/>
          <p:nvPr/>
        </p:nvSpPr>
        <p:spPr>
          <a:xfrm>
            <a:off x="339524" y="312516"/>
            <a:ext cx="11512952" cy="6232968"/>
          </a:xfrm>
          <a:prstGeom prst="roundRect">
            <a:avLst>
              <a:gd name="adj" fmla="val 1344"/>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5583038" y="685800"/>
            <a:ext cx="1025922" cy="615553"/>
          </a:xfrm>
          <a:prstGeom prst="rect">
            <a:avLst/>
          </a:prstGeom>
        </p:spPr>
        <p:txBody>
          <a:bodyPr wrap="none" lIns="0" tIns="0" rIns="0" bIns="0">
            <a:spAutoFit/>
          </a:bodyPr>
          <a:lstStyle/>
          <a:p>
            <a:pPr algn="ctr" fontAlgn="base"/>
            <a:r>
              <a:rPr lang="zh-CN" altLang="en-US" sz="4000" b="1">
                <a:solidFill>
                  <a:schemeClr val="accent1"/>
                </a:solidFill>
                <a:latin typeface="+mj-ea"/>
                <a:ea typeface="+mj-ea"/>
              </a:rPr>
              <a:t>目录</a:t>
            </a:r>
            <a:endParaRPr lang="zh-CN" altLang="en-US" sz="4000" b="1" i="0">
              <a:solidFill>
                <a:schemeClr val="accent1"/>
              </a:solidFill>
              <a:effectLst/>
              <a:latin typeface="+mj-ea"/>
              <a:ea typeface="+mj-ea"/>
            </a:endParaRPr>
          </a:p>
        </p:txBody>
      </p:sp>
      <p:sp>
        <p:nvSpPr>
          <p:cNvPr id="18" name="矩形 17"/>
          <p:cNvSpPr/>
          <p:nvPr>
            <p:custDataLst>
              <p:tags r:id="rId1"/>
            </p:custDataLst>
          </p:nvPr>
        </p:nvSpPr>
        <p:spPr>
          <a:xfrm>
            <a:off x="2725420" y="2286635"/>
            <a:ext cx="495300" cy="36639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a:solidFill>
                  <a:schemeClr val="bg1"/>
                </a:solidFill>
              </a:rPr>
              <a:t>01</a:t>
            </a:r>
            <a:endParaRPr lang="zh-CN" altLang="en-US" sz="2000" b="1">
              <a:solidFill>
                <a:schemeClr val="bg1"/>
              </a:solidFill>
            </a:endParaRPr>
          </a:p>
        </p:txBody>
      </p:sp>
      <p:sp>
        <p:nvSpPr>
          <p:cNvPr id="35" name="矩形 34"/>
          <p:cNvSpPr/>
          <p:nvPr>
            <p:custDataLst>
              <p:tags r:id="rId2"/>
            </p:custDataLst>
          </p:nvPr>
        </p:nvSpPr>
        <p:spPr>
          <a:xfrm flipH="1">
            <a:off x="8676640" y="3043555"/>
            <a:ext cx="495300" cy="36639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dirty="0">
                <a:solidFill>
                  <a:schemeClr val="bg1"/>
                </a:solidFill>
              </a:rPr>
              <a:t>02</a:t>
            </a:r>
            <a:endParaRPr lang="zh-CN" altLang="en-US" sz="2000" b="1" dirty="0">
              <a:solidFill>
                <a:schemeClr val="bg1"/>
              </a:solidFill>
            </a:endParaRPr>
          </a:p>
        </p:txBody>
      </p:sp>
      <p:sp>
        <p:nvSpPr>
          <p:cNvPr id="39" name="矩形 38"/>
          <p:cNvSpPr/>
          <p:nvPr>
            <p:custDataLst>
              <p:tags r:id="rId3"/>
            </p:custDataLst>
          </p:nvPr>
        </p:nvSpPr>
        <p:spPr>
          <a:xfrm>
            <a:off x="2725420" y="3800475"/>
            <a:ext cx="495300" cy="36639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a:solidFill>
                  <a:schemeClr val="bg1"/>
                </a:solidFill>
              </a:rPr>
              <a:t>03</a:t>
            </a:r>
            <a:endParaRPr lang="zh-CN" altLang="en-US" sz="2000" b="1">
              <a:solidFill>
                <a:schemeClr val="bg1"/>
              </a:solidFill>
            </a:endParaRPr>
          </a:p>
        </p:txBody>
      </p:sp>
      <p:sp>
        <p:nvSpPr>
          <p:cNvPr id="43" name="矩形 42"/>
          <p:cNvSpPr/>
          <p:nvPr>
            <p:custDataLst>
              <p:tags r:id="rId4"/>
            </p:custDataLst>
          </p:nvPr>
        </p:nvSpPr>
        <p:spPr>
          <a:xfrm flipH="1">
            <a:off x="8676640" y="4556760"/>
            <a:ext cx="495300" cy="36639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dirty="0">
                <a:solidFill>
                  <a:schemeClr val="bg1"/>
                </a:solidFill>
              </a:rPr>
              <a:t>04</a:t>
            </a:r>
            <a:endParaRPr lang="zh-CN" altLang="en-US" sz="2000" b="1" dirty="0">
              <a:solidFill>
                <a:schemeClr val="bg1"/>
              </a:solidFill>
            </a:endParaRPr>
          </a:p>
        </p:txBody>
      </p:sp>
      <p:sp>
        <p:nvSpPr>
          <p:cNvPr id="56" name="TextBox 55"/>
          <p:cNvSpPr txBox="1"/>
          <p:nvPr/>
        </p:nvSpPr>
        <p:spPr>
          <a:xfrm>
            <a:off x="5120640" y="1371600"/>
            <a:ext cx="2286000" cy="457200"/>
          </a:xfrm>
          <a:prstGeom prst="rect">
            <a:avLst/>
          </a:prstGeom>
          <a:noFill/>
        </p:spPr>
        <p:txBody>
          <a:bodyPr wrap="none">
            <a:spAutoFit/>
          </a:bodyPr>
          <a:lstStyle/>
          <a:p>
            <a:pPr algn="ctr">
              <a:defRPr sz="1800" b="1">
                <a:solidFill>
                  <a:srgbClr val="6096E6"/>
                </a:solidFill>
                <a:latin typeface="微软雅黑"/>
              </a:defRPr>
            </a:pPr>
            <a:r>
              <a:t>1 研究背景</a:t>
            </a:r>
          </a:p>
        </p:txBody>
      </p:sp>
      <p:sp>
        <p:nvSpPr>
          <p:cNvPr id="57" name="TextBox 56"/>
          <p:cNvSpPr txBox="1"/>
          <p:nvPr/>
        </p:nvSpPr>
        <p:spPr>
          <a:xfrm>
            <a:off x="5120640" y="1920240"/>
            <a:ext cx="2286000" cy="457200"/>
          </a:xfrm>
          <a:prstGeom prst="rect">
            <a:avLst/>
          </a:prstGeom>
          <a:noFill/>
        </p:spPr>
        <p:txBody>
          <a:bodyPr wrap="none">
            <a:spAutoFit/>
          </a:bodyPr>
          <a:lstStyle/>
          <a:p>
            <a:pPr algn="ctr">
              <a:defRPr sz="1800" b="1">
                <a:solidFill>
                  <a:srgbClr val="6096E6"/>
                </a:solidFill>
                <a:latin typeface="微软雅黑"/>
              </a:defRPr>
            </a:pPr>
            <a:r>
              <a:t>2 研究目的</a:t>
            </a:r>
          </a:p>
        </p:txBody>
      </p:sp>
      <p:sp>
        <p:nvSpPr>
          <p:cNvPr id="58" name="TextBox 57"/>
          <p:cNvSpPr txBox="1"/>
          <p:nvPr/>
        </p:nvSpPr>
        <p:spPr>
          <a:xfrm>
            <a:off x="5120640" y="2468880"/>
            <a:ext cx="2286000" cy="457200"/>
          </a:xfrm>
          <a:prstGeom prst="rect">
            <a:avLst/>
          </a:prstGeom>
          <a:noFill/>
        </p:spPr>
        <p:txBody>
          <a:bodyPr wrap="none">
            <a:spAutoFit/>
          </a:bodyPr>
          <a:lstStyle/>
          <a:p>
            <a:pPr algn="ctr">
              <a:defRPr sz="1800" b="1">
                <a:solidFill>
                  <a:srgbClr val="6096E6"/>
                </a:solidFill>
                <a:latin typeface="微软雅黑"/>
              </a:defRPr>
            </a:pPr>
            <a:r>
              <a:t>3 研究综述</a:t>
            </a:r>
          </a:p>
        </p:txBody>
      </p:sp>
      <p:sp>
        <p:nvSpPr>
          <p:cNvPr id="59" name="TextBox 58"/>
          <p:cNvSpPr txBox="1"/>
          <p:nvPr/>
        </p:nvSpPr>
        <p:spPr>
          <a:xfrm>
            <a:off x="5120640" y="3017520"/>
            <a:ext cx="2286000" cy="457200"/>
          </a:xfrm>
          <a:prstGeom prst="rect">
            <a:avLst/>
          </a:prstGeom>
          <a:noFill/>
        </p:spPr>
        <p:txBody>
          <a:bodyPr wrap="none">
            <a:spAutoFit/>
          </a:bodyPr>
          <a:lstStyle/>
          <a:p>
            <a:pPr algn="ctr">
              <a:defRPr sz="1800" b="1">
                <a:solidFill>
                  <a:srgbClr val="6096E6"/>
                </a:solidFill>
                <a:latin typeface="微软雅黑"/>
              </a:defRPr>
            </a:pPr>
            <a:r>
              <a:t>4 研究假设</a:t>
            </a:r>
          </a:p>
        </p:txBody>
      </p:sp>
      <p:sp>
        <p:nvSpPr>
          <p:cNvPr id="60" name="TextBox 59"/>
          <p:cNvSpPr txBox="1"/>
          <p:nvPr/>
        </p:nvSpPr>
        <p:spPr>
          <a:xfrm>
            <a:off x="5120640" y="3566160"/>
            <a:ext cx="2286000" cy="457200"/>
          </a:xfrm>
          <a:prstGeom prst="rect">
            <a:avLst/>
          </a:prstGeom>
          <a:noFill/>
        </p:spPr>
        <p:txBody>
          <a:bodyPr wrap="none">
            <a:spAutoFit/>
          </a:bodyPr>
          <a:lstStyle/>
          <a:p>
            <a:pPr algn="ctr">
              <a:defRPr sz="1800" b="1">
                <a:solidFill>
                  <a:srgbClr val="6096E6"/>
                </a:solidFill>
                <a:latin typeface="微软雅黑"/>
              </a:defRPr>
            </a:pPr>
            <a:r>
              <a:t>5 数据与样本</a:t>
            </a:r>
          </a:p>
        </p:txBody>
      </p:sp>
      <p:sp>
        <p:nvSpPr>
          <p:cNvPr id="61" name="TextBox 60"/>
          <p:cNvSpPr txBox="1"/>
          <p:nvPr/>
        </p:nvSpPr>
        <p:spPr>
          <a:xfrm>
            <a:off x="5120640" y="4114800"/>
            <a:ext cx="2286000" cy="457200"/>
          </a:xfrm>
          <a:prstGeom prst="rect">
            <a:avLst/>
          </a:prstGeom>
          <a:noFill/>
        </p:spPr>
        <p:txBody>
          <a:bodyPr wrap="none">
            <a:spAutoFit/>
          </a:bodyPr>
          <a:lstStyle/>
          <a:p>
            <a:pPr algn="ctr">
              <a:defRPr sz="1800" b="1">
                <a:solidFill>
                  <a:srgbClr val="6096E6"/>
                </a:solidFill>
                <a:latin typeface="微软雅黑"/>
              </a:defRPr>
            </a:pPr>
            <a:r>
              <a:t>6 变量定义</a:t>
            </a:r>
          </a:p>
        </p:txBody>
      </p:sp>
      <p:sp>
        <p:nvSpPr>
          <p:cNvPr id="63" name="TextBox 62"/>
          <p:cNvSpPr txBox="1"/>
          <p:nvPr/>
        </p:nvSpPr>
        <p:spPr>
          <a:xfrm>
            <a:off x="5488427" y="5301734"/>
            <a:ext cx="1550424" cy="369332"/>
          </a:xfrm>
          <a:prstGeom prst="rect">
            <a:avLst/>
          </a:prstGeom>
          <a:noFill/>
        </p:spPr>
        <p:txBody>
          <a:bodyPr wrap="none">
            <a:spAutoFit/>
          </a:bodyPr>
          <a:lstStyle/>
          <a:p>
            <a:pPr algn="ctr">
              <a:defRPr sz="1800" b="1">
                <a:solidFill>
                  <a:srgbClr val="6096E6"/>
                </a:solidFill>
                <a:latin typeface="微软雅黑"/>
              </a:defRPr>
            </a:pPr>
            <a:r>
              <a:rPr lang="en-US" dirty="0"/>
              <a:t>8</a:t>
            </a:r>
            <a:r>
              <a:rPr dirty="0"/>
              <a:t> </a:t>
            </a:r>
            <a:r>
              <a:rPr dirty="0" err="1"/>
              <a:t>结论与分析</a:t>
            </a:r>
            <a:endParaRPr dirty="0"/>
          </a:p>
        </p:txBody>
      </p:sp>
      <p:sp>
        <p:nvSpPr>
          <p:cNvPr id="64" name="TextBox 63"/>
          <p:cNvSpPr txBox="1"/>
          <p:nvPr/>
        </p:nvSpPr>
        <p:spPr>
          <a:xfrm>
            <a:off x="5603843" y="4699850"/>
            <a:ext cx="1319592" cy="369332"/>
          </a:xfrm>
          <a:prstGeom prst="rect">
            <a:avLst/>
          </a:prstGeom>
          <a:noFill/>
        </p:spPr>
        <p:txBody>
          <a:bodyPr wrap="none">
            <a:spAutoFit/>
          </a:bodyPr>
          <a:lstStyle/>
          <a:p>
            <a:pPr algn="ctr">
              <a:defRPr sz="1800" b="1">
                <a:solidFill>
                  <a:srgbClr val="6096E6"/>
                </a:solidFill>
                <a:latin typeface="微软雅黑"/>
              </a:defRPr>
            </a:pPr>
            <a:r>
              <a:rPr lang="en-US" dirty="0"/>
              <a:t>7</a:t>
            </a:r>
            <a:r>
              <a:rPr dirty="0"/>
              <a:t> </a:t>
            </a:r>
            <a:r>
              <a:rPr dirty="0" err="1"/>
              <a:t>实证</a:t>
            </a:r>
            <a:r>
              <a:rPr lang="zh-CN" altLang="en-US" dirty="0"/>
              <a:t>模型</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本文选择积极心理资本 (Positive Psychological Capital) 来探究文本内容传递的信号对视觉情绪表达产生的影响的潜在调节作用，拓展关于不同载体的信息之间交互作用的话题讨论。</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积极心理资本的四个维度反映了不同的积极品质。</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有研究表明图片的积极或消极的方向与文本内容一致有利于引起信息接收者的注意力[33]。</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因此，在众筹背景下，图片和文本信息同时传递积极或消极信号可能有利于进一步提升众筹绩效。</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个</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众</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筹</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项</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目</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完</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整</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流</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程</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如</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图</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3</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所</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示</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a:t>
            </a:r>
          </a:p>
        </p:txBody>
      </p:sp>
      <p:sp>
        <p:nvSpPr>
          <p:cNvPr id="8" name="TextBox 7"/>
          <p:cNvSpPr txBox="1"/>
          <p:nvPr/>
        </p:nvSpPr>
        <p:spPr>
          <a:xfrm>
            <a:off x="1371600" y="4754880"/>
            <a:ext cx="9144000" cy="1371600"/>
          </a:xfrm>
          <a:prstGeom prst="rect">
            <a:avLst/>
          </a:prstGeom>
          <a:noFill/>
        </p:spPr>
        <p:txBody>
          <a:bodyPr wrap="square">
            <a:spAutoFit/>
          </a:bodyPr>
          <a:lstStyle/>
          <a:p>
            <a:pPr>
              <a:defRPr sz="2200" b="1">
                <a:solidFill>
                  <a:srgbClr val="000000"/>
                </a:solidFill>
                <a:latin typeface="微软雅黑"/>
              </a:defRPr>
            </a:pPr>
            <a:r>
              <a:t>3. 数据收集</a:t>
            </a:r>
          </a:p>
        </p:txBody>
      </p:sp>
      <p:sp>
        <p:nvSpPr>
          <p:cNvPr id="9" name="TextBox 8"/>
          <p:cNvSpPr txBox="1"/>
          <p:nvPr/>
        </p:nvSpPr>
        <p:spPr>
          <a:xfrm>
            <a:off x="1371600" y="6126480"/>
            <a:ext cx="9144000" cy="1371600"/>
          </a:xfrm>
          <a:prstGeom prst="rect">
            <a:avLst/>
          </a:prstGeom>
          <a:noFill/>
        </p:spPr>
        <p:txBody>
          <a:bodyPr wrap="square">
            <a:spAutoFit/>
          </a:bodyPr>
          <a:lstStyle/>
          <a:p>
            <a:pPr>
              <a:defRPr sz="2000" b="0">
                <a:solidFill>
                  <a:srgbClr val="000000"/>
                </a:solidFill>
                <a:latin typeface="微软雅黑"/>
              </a:defRPr>
            </a:pPr>
            <a:r>
              <a:t>收</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集</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K</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i</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v</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a</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平</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台</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2</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0</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1</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8</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年</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1</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2</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月</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至</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社</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会</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众</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筹</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2</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0</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1</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9</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已有研究表明情绪感染的结果取决于表达的情绪类型[11][43]。</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为了充分考虑该因素，本文分别探究了快乐和悲伤两种情绪对投资者决策的影响。</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H1a: 在亲社会众筹中，快乐的面部情绪表达对众筹成功有积极影响。</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rPr dirty="0"/>
              <a:t>H1b：在亲社会众筹中，悲伤的面部情绪表达对众筹成功有积极影响。</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年</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3</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月</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公</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开</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贷</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款</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数</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据</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含</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发</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起</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人</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及</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申</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请</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展</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示</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素</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材</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所</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属</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国</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家</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或</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地</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区</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区</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域</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合</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作</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伙</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伴</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平</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台</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K</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i</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H2a：在亲社会众筹中，积极心理资本对快乐的面部情绪表达与众筹成功之间的关系有调节作用，更高水平的积极心理资本会增强快乐的面部情绪表达对众筹成功的积极影响。</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rPr dirty="0"/>
              <a:t>H2b：在亲社会众筹中，积极心理资本对悲伤的面部情绪表达与众筹成功之间的关系有调节作用，更高水平的积极心理资本会减弱悲伤的面部情绪表达对众筹成功的积极影响。</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综上，图31为本文的研究模型。</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等</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信</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息</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4. 数据处理</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剔</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除</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美</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国</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贷</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款</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申</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请</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及</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缺</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失</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值</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数</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据</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获</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来</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自</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5</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个</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大</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洲</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的</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8</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6</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9</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3</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个</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众</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筹</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项</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目</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数</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据</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矩形 80"/>
          <p:cNvSpPr/>
          <p:nvPr>
            <p:custDataLst>
              <p:tags r:id="rId1"/>
            </p:custDataLst>
          </p:nvPr>
        </p:nvSpPr>
        <p:spPr>
          <a:xfrm>
            <a:off x="179069" y="4317599"/>
            <a:ext cx="5094605" cy="455253"/>
          </a:xfrm>
          <a:prstGeom prst="rect">
            <a:avLst/>
          </a:prstGeom>
        </p:spPr>
        <p:txBody>
          <a:bodyPr wrap="square">
            <a:spAutoFit/>
          </a:bodyPr>
          <a:lstStyle/>
          <a:p>
            <a:pPr algn="ctr">
              <a:lnSpc>
                <a:spcPct val="150000"/>
              </a:lnSpc>
            </a:pPr>
            <a:r>
              <a:rPr lang="zh-CN" altLang="zh-CN" sz="1800" dirty="0">
                <a:effectLst/>
                <a:latin typeface="Times New Roman" panose="02020603050405020304" pitchFamily="18" charset="0"/>
                <a:ea typeface="黑体" panose="02010609060101010101" pitchFamily="49" charset="-122"/>
                <a:cs typeface="Times New Roman (正文 CS 字体)"/>
              </a:rPr>
              <a:t>图</a:t>
            </a:r>
            <a:r>
              <a:rPr lang="en-US" altLang="zh-CN" sz="1800" dirty="0">
                <a:effectLst/>
                <a:latin typeface="Times New Roman" panose="02020603050405020304" pitchFamily="18" charset="0"/>
                <a:ea typeface="黑体" panose="02010609060101010101" pitchFamily="49" charset="-122"/>
                <a:cs typeface="Times New Roman (正文 CS 字体)"/>
              </a:rPr>
              <a:t>3‑1 </a:t>
            </a:r>
            <a:r>
              <a:rPr lang="zh-CN" altLang="zh-CN" sz="1800" dirty="0">
                <a:effectLst/>
                <a:latin typeface="Times New Roman" panose="02020603050405020304" pitchFamily="18" charset="0"/>
                <a:ea typeface="黑体" panose="02010609060101010101" pitchFamily="49" charset="-122"/>
                <a:cs typeface="Times New Roman (正文 CS 字体)"/>
              </a:rPr>
              <a:t>面部情绪表达对众筹成功的影响研究模型</a:t>
            </a:r>
          </a:p>
        </p:txBody>
      </p:sp>
      <p:pic>
        <p:nvPicPr>
          <p:cNvPr id="82" name="Picture 81" descr="08-rId27-image4.png"/>
          <p:cNvPicPr>
            <a:picLocks noChangeAspect="1"/>
          </p:cNvPicPr>
          <p:nvPr/>
        </p:nvPicPr>
        <p:blipFill>
          <a:blip r:embed="rId4"/>
          <a:stretch>
            <a:fillRect/>
          </a:stretch>
        </p:blipFill>
        <p:spPr>
          <a:xfrm>
            <a:off x="433284" y="461796"/>
            <a:ext cx="4586176" cy="3439632"/>
          </a:xfrm>
          <a:prstGeom prst="rect">
            <a:avLst/>
          </a:prstGeom>
        </p:spPr>
      </p:pic>
      <p:sp>
        <p:nvSpPr>
          <p:cNvPr id="5" name="TextBox 6">
            <a:extLst>
              <a:ext uri="{FF2B5EF4-FFF2-40B4-BE49-F238E27FC236}">
                <a16:creationId xmlns:a16="http://schemas.microsoft.com/office/drawing/2014/main" id="{80668842-D62A-D11D-0C2D-D252DFAF0E0C}"/>
              </a:ext>
            </a:extLst>
          </p:cNvPr>
          <p:cNvSpPr txBox="1"/>
          <p:nvPr/>
        </p:nvSpPr>
        <p:spPr>
          <a:xfrm>
            <a:off x="5566298" y="461796"/>
            <a:ext cx="6454067" cy="707886"/>
          </a:xfrm>
          <a:prstGeom prst="rect">
            <a:avLst/>
          </a:prstGeom>
          <a:noFill/>
        </p:spPr>
        <p:txBody>
          <a:bodyPr wrap="square">
            <a:spAutoFit/>
          </a:bodyPr>
          <a:lstStyle/>
          <a:p>
            <a:pPr>
              <a:defRPr sz="2000" b="0">
                <a:solidFill>
                  <a:srgbClr val="000000"/>
                </a:solidFill>
                <a:latin typeface="微软雅黑"/>
              </a:defRPr>
            </a:pPr>
            <a:r>
              <a:rPr dirty="0"/>
              <a:t>H1a: </a:t>
            </a:r>
            <a:r>
              <a:rPr dirty="0" err="1"/>
              <a:t>在亲社会众筹中，快乐的面部情绪表达对众筹成功有积极影响</a:t>
            </a:r>
            <a:r>
              <a:rPr dirty="0"/>
              <a:t>。</a:t>
            </a:r>
          </a:p>
        </p:txBody>
      </p:sp>
      <p:sp>
        <p:nvSpPr>
          <p:cNvPr id="7" name="TextBox 7">
            <a:extLst>
              <a:ext uri="{FF2B5EF4-FFF2-40B4-BE49-F238E27FC236}">
                <a16:creationId xmlns:a16="http://schemas.microsoft.com/office/drawing/2014/main" id="{EFFD6789-9A3A-C9B3-CCF4-554BD9AA82B0}"/>
              </a:ext>
            </a:extLst>
          </p:cNvPr>
          <p:cNvSpPr txBox="1"/>
          <p:nvPr/>
        </p:nvSpPr>
        <p:spPr>
          <a:xfrm>
            <a:off x="5566298" y="1567249"/>
            <a:ext cx="6625702" cy="707886"/>
          </a:xfrm>
          <a:prstGeom prst="rect">
            <a:avLst/>
          </a:prstGeom>
          <a:noFill/>
        </p:spPr>
        <p:txBody>
          <a:bodyPr wrap="square">
            <a:spAutoFit/>
          </a:bodyPr>
          <a:lstStyle/>
          <a:p>
            <a:pPr>
              <a:defRPr sz="2000" b="0">
                <a:solidFill>
                  <a:srgbClr val="000000"/>
                </a:solidFill>
                <a:latin typeface="微软雅黑"/>
              </a:defRPr>
            </a:pPr>
            <a:r>
              <a:rPr dirty="0"/>
              <a:t>H1b：在亲社会众筹中，悲伤的面部情绪表达对众筹成功有积极影响。</a:t>
            </a:r>
          </a:p>
        </p:txBody>
      </p:sp>
      <p:sp>
        <p:nvSpPr>
          <p:cNvPr id="8" name="TextBox 4">
            <a:extLst>
              <a:ext uri="{FF2B5EF4-FFF2-40B4-BE49-F238E27FC236}">
                <a16:creationId xmlns:a16="http://schemas.microsoft.com/office/drawing/2014/main" id="{4DE72037-61F3-F4CC-794F-4FCD0DB25B41}"/>
              </a:ext>
            </a:extLst>
          </p:cNvPr>
          <p:cNvSpPr txBox="1"/>
          <p:nvPr/>
        </p:nvSpPr>
        <p:spPr>
          <a:xfrm>
            <a:off x="5566298" y="2921168"/>
            <a:ext cx="6454067" cy="1323439"/>
          </a:xfrm>
          <a:prstGeom prst="rect">
            <a:avLst/>
          </a:prstGeom>
          <a:noFill/>
        </p:spPr>
        <p:txBody>
          <a:bodyPr wrap="square">
            <a:spAutoFit/>
          </a:bodyPr>
          <a:lstStyle/>
          <a:p>
            <a:pPr>
              <a:defRPr sz="2000" b="0">
                <a:solidFill>
                  <a:srgbClr val="000000"/>
                </a:solidFill>
                <a:latin typeface="微软雅黑"/>
              </a:defRPr>
            </a:pPr>
            <a:r>
              <a:rPr dirty="0"/>
              <a:t>H2a：在亲社会众筹中，积极心理资本对快乐的面部情绪表达与众筹成功之间的关系有调节作用，更高水平的积极心理资本会增强快乐的面部情绪表达对众筹成功的积极影响。</a:t>
            </a:r>
          </a:p>
        </p:txBody>
      </p:sp>
      <p:sp>
        <p:nvSpPr>
          <p:cNvPr id="11" name="TextBox 5">
            <a:extLst>
              <a:ext uri="{FF2B5EF4-FFF2-40B4-BE49-F238E27FC236}">
                <a16:creationId xmlns:a16="http://schemas.microsoft.com/office/drawing/2014/main" id="{AC93179C-3D71-D8F9-D889-C36E994A6F56}"/>
              </a:ext>
            </a:extLst>
          </p:cNvPr>
          <p:cNvSpPr txBox="1"/>
          <p:nvPr/>
        </p:nvSpPr>
        <p:spPr>
          <a:xfrm>
            <a:off x="5566298" y="4803596"/>
            <a:ext cx="6303485" cy="1371600"/>
          </a:xfrm>
          <a:prstGeom prst="rect">
            <a:avLst/>
          </a:prstGeom>
          <a:noFill/>
        </p:spPr>
        <p:txBody>
          <a:bodyPr wrap="square">
            <a:spAutoFit/>
          </a:bodyPr>
          <a:lstStyle/>
          <a:p>
            <a:pPr>
              <a:defRPr sz="2000" b="0">
                <a:solidFill>
                  <a:srgbClr val="000000"/>
                </a:solidFill>
                <a:latin typeface="微软雅黑"/>
              </a:defRPr>
            </a:pPr>
            <a:r>
              <a:rPr dirty="0"/>
              <a:t>H2b：在亲社会众筹中，积极心理资本对悲伤的面部情绪表达与众筹成功之间的关系有调节作用，更高水平的积极心理资本会减弱悲伤的面部情绪表达对众筹成功的积极影响。</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v</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a</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数</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据</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验</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证</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研</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究</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模</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型</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与</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假</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设</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凸</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显</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平</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台</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贷</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款</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投</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资</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行</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为</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6</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变量定义</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1. 众筹成功衡量指标</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选择两个指标衡量众筹成功</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选取完成众筹目标的速度（funding_speed），其值由众筹目标额与众筹天数计算得到，直观体现与众筹成功正向关系</a:t>
            </a:r>
          </a:p>
        </p:txBody>
      </p:sp>
      <p:sp>
        <p:nvSpPr>
          <p:cNvPr id="8" name="TextBox 7"/>
          <p:cNvSpPr txBox="1"/>
          <p:nvPr/>
        </p:nvSpPr>
        <p:spPr>
          <a:xfrm>
            <a:off x="1371600" y="4754880"/>
            <a:ext cx="9144000" cy="1371600"/>
          </a:xfrm>
          <a:prstGeom prst="rect">
            <a:avLst/>
          </a:prstGeom>
          <a:noFill/>
        </p:spPr>
        <p:txBody>
          <a:bodyPr wrap="square">
            <a:spAutoFit/>
          </a:bodyPr>
          <a:lstStyle/>
          <a:p>
            <a:pPr>
              <a:defRPr sz="2200" b="1">
                <a:solidFill>
                  <a:srgbClr val="000000"/>
                </a:solidFill>
                <a:latin typeface="微软雅黑"/>
              </a:defRPr>
            </a:pPr>
            <a:r>
              <a:t>2. 情绪自变量</a:t>
            </a:r>
          </a:p>
        </p:txBody>
      </p:sp>
      <p:sp>
        <p:nvSpPr>
          <p:cNvPr id="9" name="TextBox 8"/>
          <p:cNvSpPr txBox="1"/>
          <p:nvPr/>
        </p:nvSpPr>
        <p:spPr>
          <a:xfrm>
            <a:off x="1371600" y="6126480"/>
            <a:ext cx="9144000" cy="1371600"/>
          </a:xfrm>
          <a:prstGeom prst="rect">
            <a:avLst/>
          </a:prstGeom>
          <a:noFill/>
        </p:spPr>
        <p:txBody>
          <a:bodyPr wrap="square">
            <a:spAutoFit/>
          </a:bodyPr>
          <a:lstStyle/>
          <a:p>
            <a:pPr>
              <a:defRPr sz="2000" b="0">
                <a:solidFill>
                  <a:srgbClr val="000000"/>
                </a:solidFill>
                <a:latin typeface="微软雅黑"/>
              </a:defRPr>
            </a:pPr>
            <a:r>
              <a:t>- 基于数据集中众筹项目附带图片中人脸的happiness和sadness分数计算情绪自变量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5</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数据与样本</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3. 积极心理资本（pst_psyc_capital）：</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使用Mckenny等人开发和验证的词汇表测量项目文本的积极心理资本</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词频越高，积极心理信号构建越强，积极心理资本水平越高</a:t>
            </a:r>
          </a:p>
        </p:txBody>
      </p:sp>
      <p:sp>
        <p:nvSpPr>
          <p:cNvPr id="8" name="TextBox 7"/>
          <p:cNvSpPr txBox="1"/>
          <p:nvPr/>
        </p:nvSpPr>
        <p:spPr>
          <a:xfrm>
            <a:off x="1371600" y="4754880"/>
            <a:ext cx="9144000" cy="1371600"/>
          </a:xfrm>
          <a:prstGeom prst="rect">
            <a:avLst/>
          </a:prstGeom>
          <a:noFill/>
        </p:spPr>
        <p:txBody>
          <a:bodyPr wrap="square">
            <a:spAutoFit/>
          </a:bodyPr>
          <a:lstStyle/>
          <a:p>
            <a:pPr>
              <a:defRPr sz="2200" b="1">
                <a:solidFill>
                  <a:srgbClr val="000000"/>
                </a:solidFill>
                <a:latin typeface="微软雅黑"/>
              </a:defRPr>
            </a:pPr>
            <a:r>
              <a:t>4. 控制变量</a:t>
            </a:r>
          </a:p>
        </p:txBody>
      </p:sp>
      <p:sp>
        <p:nvSpPr>
          <p:cNvPr id="9" name="TextBox 8"/>
          <p:cNvSpPr txBox="1"/>
          <p:nvPr/>
        </p:nvSpPr>
        <p:spPr>
          <a:xfrm>
            <a:off x="1371600" y="6126480"/>
            <a:ext cx="9144000" cy="1371600"/>
          </a:xfrm>
          <a:prstGeom prst="rect">
            <a:avLst/>
          </a:prstGeom>
          <a:noFill/>
        </p:spPr>
        <p:txBody>
          <a:bodyPr wrap="square">
            <a:spAutoFit/>
          </a:bodyPr>
          <a:lstStyle/>
          <a:p>
            <a:pPr>
              <a:defRPr sz="2000" b="0">
                <a:solidFill>
                  <a:srgbClr val="000000"/>
                </a:solidFill>
                <a:latin typeface="微软雅黑"/>
              </a:defRPr>
            </a:pPr>
            <a:r>
              <a:t>- 研究模型纳入与众筹发起人和项目本身信息相关的控制变量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 考虑众筹贷款目标额（loan_amount），因变量值范围大且分布有偏，进行对数化处理</a:t>
            </a:r>
          </a:p>
        </p:txBody>
      </p:sp>
      <p:sp>
        <p:nvSpPr>
          <p:cNvPr id="6" name="TextBox 5"/>
          <p:cNvSpPr txBox="1"/>
          <p:nvPr/>
        </p:nvSpPr>
        <p:spPr>
          <a:xfrm>
            <a:off x="1371600" y="2011680"/>
            <a:ext cx="9144000" cy="1371600"/>
          </a:xfrm>
          <a:prstGeom prst="rect">
            <a:avLst/>
          </a:prstGeom>
          <a:noFill/>
        </p:spPr>
        <p:txBody>
          <a:bodyPr wrap="square">
            <a:spAutoFit/>
          </a:bodyPr>
          <a:lstStyle/>
          <a:p>
            <a:pPr>
              <a:defRPr sz="2200" b="1">
                <a:solidFill>
                  <a:srgbClr val="000000"/>
                </a:solidFill>
                <a:latin typeface="微软雅黑"/>
              </a:defRPr>
            </a:pPr>
            <a:r>
              <a:t>5. 变量相关表格</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表4-1显示研究模型的变量及其描述性统计数据</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表4-2为样本数据在continent和sector不同取值下的分布</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pic>
        <p:nvPicPr>
          <p:cNvPr id="82" name="Picture 81" descr="05-rId28-image5.png"/>
          <p:cNvPicPr>
            <a:picLocks noChangeAspect="1"/>
          </p:cNvPicPr>
          <p:nvPr/>
        </p:nvPicPr>
        <p:blipFill>
          <a:blip r:embed="rId6"/>
          <a:stretch>
            <a:fillRect/>
          </a:stretch>
        </p:blipFill>
        <p:spPr>
          <a:xfrm>
            <a:off x="914400" y="1828800"/>
            <a:ext cx="5486400" cy="4114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pic>
        <p:nvPicPr>
          <p:cNvPr id="82" name="Picture 81" descr="02-rId29-image6.png"/>
          <p:cNvPicPr>
            <a:picLocks noChangeAspect="1"/>
          </p:cNvPicPr>
          <p:nvPr/>
        </p:nvPicPr>
        <p:blipFill>
          <a:blip r:embed="rId6"/>
          <a:stretch>
            <a:fillRect/>
          </a:stretch>
        </p:blipFill>
        <p:spPr>
          <a:xfrm>
            <a:off x="914400" y="1828800"/>
            <a:ext cx="5486400" cy="4114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2313432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gridCol w="914400">
                  <a:extLst>
                    <a:ext uri="{9D8B030D-6E8A-4147-A177-3AD203B41FA5}">
                      <a16:colId xmlns:a16="http://schemas.microsoft.com/office/drawing/2014/main" val="20005"/>
                    </a:ext>
                  </a:extLst>
                </a:gridCol>
              </a:tblGrid>
              <a:tr h="216568">
                <a:tc>
                  <a:txBody>
                    <a:bodyPr/>
                    <a:lstStyle/>
                    <a:p>
                      <a:r>
                        <a:t>变量</a:t>
                      </a:r>
                    </a:p>
                  </a:txBody>
                  <a:tcPr/>
                </a:tc>
                <a:tc>
                  <a:txBody>
                    <a:bodyPr/>
                    <a:lstStyle/>
                    <a:p>
                      <a:r>
                        <a:t>描述</a:t>
                      </a:r>
                    </a:p>
                  </a:txBody>
                  <a:tcPr/>
                </a:tc>
                <a:tc>
                  <a:txBody>
                    <a:bodyPr/>
                    <a:lstStyle/>
                    <a:p>
                      <a:r>
                        <a:t>均值</a:t>
                      </a:r>
                    </a:p>
                  </a:txBody>
                  <a:tcPr/>
                </a:tc>
                <a:tc>
                  <a:txBody>
                    <a:bodyPr/>
                    <a:lstStyle/>
                    <a:p>
                      <a:r>
                        <a:t>标准差</a:t>
                      </a:r>
                    </a:p>
                  </a:txBody>
                  <a:tcPr/>
                </a:tc>
                <a:tc>
                  <a:txBody>
                    <a:bodyPr/>
                    <a:lstStyle/>
                    <a:p>
                      <a:r>
                        <a:t>最小值</a:t>
                      </a:r>
                    </a:p>
                  </a:txBody>
                  <a:tcPr/>
                </a:tc>
                <a:tc>
                  <a:txBody>
                    <a:bodyPr/>
                    <a:lstStyle/>
                    <a:p>
                      <a:r>
                        <a:t>最大值</a:t>
                      </a:r>
                    </a:p>
                  </a:txBody>
                  <a:tcPr/>
                </a:tc>
                <a:extLst>
                  <a:ext uri="{0D108BD9-81ED-4DB2-BD59-A6C34878D82A}">
                    <a16:rowId xmlns:a16="http://schemas.microsoft.com/office/drawing/2014/main" val="10000"/>
                  </a:ext>
                </a:extLst>
              </a:tr>
              <a:tr h="216568">
                <a:tc>
                  <a:txBody>
                    <a:bodyPr/>
                    <a:lstStyle/>
                    <a:p>
                      <a:r>
                        <a:t>因变量</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1"/>
                  </a:ext>
                </a:extLst>
              </a:tr>
              <a:tr h="216568">
                <a:tc>
                  <a:txBody>
                    <a:bodyPr/>
                    <a:lstStyle/>
                    <a:p>
                      <a:r>
                        <a:t>funding_success</a:t>
                      </a:r>
                    </a:p>
                  </a:txBody>
                  <a:tcPr/>
                </a:tc>
                <a:tc>
                  <a:txBody>
                    <a:bodyPr/>
                    <a:lstStyle/>
                    <a:p>
                      <a:r>
                        <a:t>虚拟变量，在限定时间内成功达到众筹目标=1，失败=0</a:t>
                      </a:r>
                    </a:p>
                  </a:txBody>
                  <a:tcPr/>
                </a:tc>
                <a:tc>
                  <a:txBody>
                    <a:bodyPr/>
                    <a:lstStyle/>
                    <a:p>
                      <a:r>
                        <a:t>0.88</a:t>
                      </a:r>
                    </a:p>
                  </a:txBody>
                  <a:tcPr/>
                </a:tc>
                <a:tc>
                  <a:txBody>
                    <a:bodyPr/>
                    <a:lstStyle/>
                    <a:p>
                      <a:r>
                        <a:t>0.32</a:t>
                      </a:r>
                    </a:p>
                  </a:txBody>
                  <a:tcPr/>
                </a:tc>
                <a:tc>
                  <a:txBody>
                    <a:bodyPr/>
                    <a:lstStyle/>
                    <a:p>
                      <a:r>
                        <a:t>0</a:t>
                      </a:r>
                    </a:p>
                  </a:txBody>
                  <a:tcPr/>
                </a:tc>
                <a:tc>
                  <a:txBody>
                    <a:bodyPr/>
                    <a:lstStyle/>
                    <a:p>
                      <a:r>
                        <a:t>1</a:t>
                      </a:r>
                    </a:p>
                  </a:txBody>
                  <a:tcPr/>
                </a:tc>
                <a:extLst>
                  <a:ext uri="{0D108BD9-81ED-4DB2-BD59-A6C34878D82A}">
                    <a16:rowId xmlns:a16="http://schemas.microsoft.com/office/drawing/2014/main" val="10002"/>
                  </a:ext>
                </a:extLst>
              </a:tr>
              <a:tr h="216568">
                <a:tc>
                  <a:txBody>
                    <a:bodyPr/>
                    <a:lstStyle/>
                    <a:p>
                      <a:r>
                        <a:t>funding_speed</a:t>
                      </a:r>
                    </a:p>
                  </a:txBody>
                  <a:tcPr/>
                </a:tc>
                <a:tc>
                  <a:txBody>
                    <a:bodyPr/>
                    <a:lstStyle/>
                    <a:p>
                      <a:r>
                        <a:t>达成众筹目标的速度</a:t>
                      </a:r>
                    </a:p>
                  </a:txBody>
                  <a:tcPr/>
                </a:tc>
                <a:tc>
                  <a:txBody>
                    <a:bodyPr/>
                    <a:lstStyle/>
                    <a:p>
                      <a:r>
                        <a:t>4.53</a:t>
                      </a:r>
                    </a:p>
                  </a:txBody>
                  <a:tcPr/>
                </a:tc>
                <a:tc>
                  <a:txBody>
                    <a:bodyPr/>
                    <a:lstStyle/>
                    <a:p>
                      <a:r>
                        <a:t>2.36</a:t>
                      </a:r>
                    </a:p>
                  </a:txBody>
                  <a:tcPr/>
                </a:tc>
                <a:tc>
                  <a:txBody>
                    <a:bodyPr/>
                    <a:lstStyle/>
                    <a:p>
                      <a:r>
                        <a:t>0</a:t>
                      </a:r>
                    </a:p>
                  </a:txBody>
                  <a:tcPr/>
                </a:tc>
                <a:tc>
                  <a:txBody>
                    <a:bodyPr/>
                    <a:lstStyle/>
                    <a:p>
                      <a:r>
                        <a:t>13.05</a:t>
                      </a:r>
                    </a:p>
                  </a:txBody>
                  <a:tcPr/>
                </a:tc>
                <a:extLst>
                  <a:ext uri="{0D108BD9-81ED-4DB2-BD59-A6C34878D82A}">
                    <a16:rowId xmlns:a16="http://schemas.microsoft.com/office/drawing/2014/main" val="10003"/>
                  </a:ext>
                </a:extLst>
              </a:tr>
              <a:tr h="216568">
                <a:tc>
                  <a:txBody>
                    <a:bodyPr/>
                    <a:lstStyle/>
                    <a:p>
                      <a:r>
                        <a:t>自变量</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4"/>
                  </a:ext>
                </a:extLst>
              </a:tr>
              <a:tr h="216568">
                <a:tc>
                  <a:txBody>
                    <a:bodyPr/>
                    <a:lstStyle/>
                    <a:p>
                      <a:r>
                        <a:t>happiness</a:t>
                      </a:r>
                    </a:p>
                  </a:txBody>
                  <a:tcPr/>
                </a:tc>
                <a:tc>
                  <a:txBody>
                    <a:bodyPr/>
                    <a:lstStyle/>
                    <a:p>
                      <a:r>
                        <a:t>图片中人脸的快乐情绪值</a:t>
                      </a:r>
                    </a:p>
                  </a:txBody>
                  <a:tcPr/>
                </a:tc>
                <a:tc>
                  <a:txBody>
                    <a:bodyPr/>
                    <a:lstStyle/>
                    <a:p>
                      <a:r>
                        <a:t>0.360</a:t>
                      </a:r>
                    </a:p>
                  </a:txBody>
                  <a:tcPr/>
                </a:tc>
                <a:tc>
                  <a:txBody>
                    <a:bodyPr/>
                    <a:lstStyle/>
                    <a:p>
                      <a:r>
                        <a:t>0.430</a:t>
                      </a:r>
                    </a:p>
                  </a:txBody>
                  <a:tcPr/>
                </a:tc>
                <a:tc>
                  <a:txBody>
                    <a:bodyPr/>
                    <a:lstStyle/>
                    <a:p>
                      <a:r>
                        <a:t>0</a:t>
                      </a:r>
                    </a:p>
                  </a:txBody>
                  <a:tcPr/>
                </a:tc>
                <a:tc>
                  <a:txBody>
                    <a:bodyPr/>
                    <a:lstStyle/>
                    <a:p>
                      <a:r>
                        <a:t>3.580</a:t>
                      </a:r>
                    </a:p>
                  </a:txBody>
                  <a:tcPr/>
                </a:tc>
                <a:extLst>
                  <a:ext uri="{0D108BD9-81ED-4DB2-BD59-A6C34878D82A}">
                    <a16:rowId xmlns:a16="http://schemas.microsoft.com/office/drawing/2014/main" val="10005"/>
                  </a:ext>
                </a:extLst>
              </a:tr>
              <a:tr h="216568">
                <a:tc>
                  <a:txBody>
                    <a:bodyPr/>
                    <a:lstStyle/>
                    <a:p>
                      <a:r>
                        <a:t>sadness</a:t>
                      </a:r>
                    </a:p>
                  </a:txBody>
                  <a:tcPr/>
                </a:tc>
                <a:tc>
                  <a:txBody>
                    <a:bodyPr/>
                    <a:lstStyle/>
                    <a:p>
                      <a:r>
                        <a:t>图片中人脸的悲伤情绪值</a:t>
                      </a:r>
                    </a:p>
                  </a:txBody>
                  <a:tcPr/>
                </a:tc>
                <a:tc>
                  <a:txBody>
                    <a:bodyPr/>
                    <a:lstStyle/>
                    <a:p>
                      <a:r>
                        <a:t>0.020</a:t>
                      </a:r>
                    </a:p>
                  </a:txBody>
                  <a:tcPr/>
                </a:tc>
                <a:tc>
                  <a:txBody>
                    <a:bodyPr/>
                    <a:lstStyle/>
                    <a:p>
                      <a:r>
                        <a:t>0.080</a:t>
                      </a:r>
                    </a:p>
                  </a:txBody>
                  <a:tcPr/>
                </a:tc>
                <a:tc>
                  <a:txBody>
                    <a:bodyPr/>
                    <a:lstStyle/>
                    <a:p>
                      <a:r>
                        <a:t>0</a:t>
                      </a:r>
                    </a:p>
                  </a:txBody>
                  <a:tcPr/>
                </a:tc>
                <a:tc>
                  <a:txBody>
                    <a:bodyPr/>
                    <a:lstStyle/>
                    <a:p>
                      <a:r>
                        <a:t>1.000</a:t>
                      </a:r>
                    </a:p>
                  </a:txBody>
                  <a:tcPr/>
                </a:tc>
                <a:extLst>
                  <a:ext uri="{0D108BD9-81ED-4DB2-BD59-A6C34878D82A}">
                    <a16:rowId xmlns:a16="http://schemas.microsoft.com/office/drawing/2014/main" val="10006"/>
                  </a:ext>
                </a:extLst>
              </a:tr>
              <a:tr h="216568">
                <a:tc>
                  <a:txBody>
                    <a:bodyPr/>
                    <a:lstStyle/>
                    <a:p>
                      <a:r>
                        <a:t>调节变量</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7"/>
                  </a:ext>
                </a:extLst>
              </a:tr>
              <a:tr h="216568">
                <a:tc>
                  <a:txBody>
                    <a:bodyPr/>
                    <a:lstStyle/>
                    <a:p>
                      <a:r>
                        <a:t>pst_psyc_cptl</a:t>
                      </a:r>
                    </a:p>
                  </a:txBody>
                  <a:tcPr/>
                </a:tc>
                <a:tc>
                  <a:txBody>
                    <a:bodyPr/>
                    <a:lstStyle/>
                    <a:p>
                      <a:r>
                        <a:t>文本的积极心理资本分数</a:t>
                      </a:r>
                    </a:p>
                  </a:txBody>
                  <a:tcPr/>
                </a:tc>
                <a:tc>
                  <a:txBody>
                    <a:bodyPr/>
                    <a:lstStyle/>
                    <a:p>
                      <a:r>
                        <a:t>1.23</a:t>
                      </a:r>
                    </a:p>
                  </a:txBody>
                  <a:tcPr/>
                </a:tc>
                <a:tc>
                  <a:txBody>
                    <a:bodyPr/>
                    <a:lstStyle/>
                    <a:p>
                      <a:r>
                        <a:t>1.47</a:t>
                      </a:r>
                    </a:p>
                  </a:txBody>
                  <a:tcPr/>
                </a:tc>
                <a:tc>
                  <a:txBody>
                    <a:bodyPr/>
                    <a:lstStyle/>
                    <a:p>
                      <a:r>
                        <a:t>0</a:t>
                      </a:r>
                    </a:p>
                  </a:txBody>
                  <a:tcPr/>
                </a:tc>
                <a:tc>
                  <a:txBody>
                    <a:bodyPr/>
                    <a:lstStyle/>
                    <a:p>
                      <a:r>
                        <a:t>13</a:t>
                      </a:r>
                    </a:p>
                  </a:txBody>
                  <a:tcPr/>
                </a:tc>
                <a:extLst>
                  <a:ext uri="{0D108BD9-81ED-4DB2-BD59-A6C34878D82A}">
                    <a16:rowId xmlns:a16="http://schemas.microsoft.com/office/drawing/2014/main" val="10008"/>
                  </a:ext>
                </a:extLst>
              </a:tr>
              <a:tr h="216568">
                <a:tc>
                  <a:txBody>
                    <a:bodyPr/>
                    <a:lstStyle/>
                    <a:p>
                      <a:r>
                        <a:t>控制变量</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9"/>
                  </a:ext>
                </a:extLst>
              </a:tr>
              <a:tr h="216568">
                <a:tc>
                  <a:txBody>
                    <a:bodyPr/>
                    <a:lstStyle/>
                    <a:p>
                      <a:r>
                        <a:t>gender</a:t>
                      </a:r>
                    </a:p>
                  </a:txBody>
                  <a:tcPr/>
                </a:tc>
                <a:tc>
                  <a:txBody>
                    <a:bodyPr/>
                    <a:lstStyle/>
                    <a:p>
                      <a:r>
                        <a:t>虚拟变量，众筹者的性别，女性=1，男性=0</a:t>
                      </a:r>
                    </a:p>
                  </a:txBody>
                  <a:tcPr/>
                </a:tc>
                <a:tc>
                  <a:txBody>
                    <a:bodyPr/>
                    <a:lstStyle/>
                    <a:p>
                      <a:r>
                        <a:t>0.80</a:t>
                      </a:r>
                    </a:p>
                  </a:txBody>
                  <a:tcPr/>
                </a:tc>
                <a:tc>
                  <a:txBody>
                    <a:bodyPr/>
                    <a:lstStyle/>
                    <a:p>
                      <a:r>
                        <a:t>0.40</a:t>
                      </a:r>
                    </a:p>
                  </a:txBody>
                  <a:tcPr/>
                </a:tc>
                <a:tc>
                  <a:txBody>
                    <a:bodyPr/>
                    <a:lstStyle/>
                    <a:p>
                      <a:r>
                        <a:t>0</a:t>
                      </a:r>
                    </a:p>
                  </a:txBody>
                  <a:tcPr/>
                </a:tc>
                <a:tc>
                  <a:txBody>
                    <a:bodyPr/>
                    <a:lstStyle/>
                    <a:p>
                      <a:r>
                        <a:t>1</a:t>
                      </a:r>
                    </a:p>
                  </a:txBody>
                  <a:tcPr/>
                </a:tc>
                <a:extLst>
                  <a:ext uri="{0D108BD9-81ED-4DB2-BD59-A6C34878D82A}">
                    <a16:rowId xmlns:a16="http://schemas.microsoft.com/office/drawing/2014/main" val="10010"/>
                  </a:ext>
                </a:extLst>
              </a:tr>
              <a:tr h="216568">
                <a:tc>
                  <a:txBody>
                    <a:bodyPr/>
                    <a:lstStyle/>
                    <a:p>
                      <a:r>
                        <a:t>annual_income</a:t>
                      </a:r>
                    </a:p>
                  </a:txBody>
                  <a:tcPr/>
                </a:tc>
                <a:tc>
                  <a:txBody>
                    <a:bodyPr/>
                    <a:lstStyle/>
                    <a:p>
                      <a:r>
                        <a:t>所在国家的年人均收入（美元）</a:t>
                      </a:r>
                    </a:p>
                  </a:txBody>
                  <a:tcPr/>
                </a:tc>
                <a:tc>
                  <a:txBody>
                    <a:bodyPr/>
                    <a:lstStyle/>
                    <a:p>
                      <a:r>
                        <a:t>6017</a:t>
                      </a:r>
                    </a:p>
                  </a:txBody>
                  <a:tcPr/>
                </a:tc>
                <a:tc>
                  <a:txBody>
                    <a:bodyPr/>
                    <a:lstStyle/>
                    <a:p>
                      <a:r>
                        <a:t>3919</a:t>
                      </a:r>
                    </a:p>
                  </a:txBody>
                  <a:tcPr/>
                </a:tc>
                <a:tc>
                  <a:txBody>
                    <a:bodyPr/>
                    <a:lstStyle/>
                    <a:p>
                      <a:r>
                        <a:t>700</a:t>
                      </a:r>
                    </a:p>
                  </a:txBody>
                  <a:tcPr/>
                </a:tc>
                <a:tc>
                  <a:txBody>
                    <a:bodyPr/>
                    <a:lstStyle/>
                    <a:p>
                      <a:r>
                        <a:t>36200</a:t>
                      </a:r>
                    </a:p>
                  </a:txBody>
                  <a:tcPr/>
                </a:tc>
                <a:extLst>
                  <a:ext uri="{0D108BD9-81ED-4DB2-BD59-A6C34878D82A}">
                    <a16:rowId xmlns:a16="http://schemas.microsoft.com/office/drawing/2014/main" val="10011"/>
                  </a:ext>
                </a:extLst>
              </a:tr>
              <a:tr h="216568">
                <a:tc>
                  <a:txBody>
                    <a:bodyPr/>
                    <a:lstStyle/>
                    <a:p>
                      <a:r>
                        <a:t>group_borrower</a:t>
                      </a:r>
                    </a:p>
                  </a:txBody>
                  <a:tcPr/>
                </a:tc>
                <a:tc>
                  <a:txBody>
                    <a:bodyPr/>
                    <a:lstStyle/>
                    <a:p>
                      <a:r>
                        <a:t>虚拟变量，众筹者为团队=1，个人=0</a:t>
                      </a:r>
                    </a:p>
                  </a:txBody>
                  <a:tcPr/>
                </a:tc>
                <a:tc>
                  <a:txBody>
                    <a:bodyPr/>
                    <a:lstStyle/>
                    <a:p>
                      <a:r>
                        <a:t>0.02</a:t>
                      </a:r>
                    </a:p>
                  </a:txBody>
                  <a:tcPr/>
                </a:tc>
                <a:tc>
                  <a:txBody>
                    <a:bodyPr/>
                    <a:lstStyle/>
                    <a:p>
                      <a:r>
                        <a:t>0.12</a:t>
                      </a:r>
                    </a:p>
                  </a:txBody>
                  <a:tcPr/>
                </a:tc>
                <a:tc>
                  <a:txBody>
                    <a:bodyPr/>
                    <a:lstStyle/>
                    <a:p>
                      <a:r>
                        <a:t>0</a:t>
                      </a:r>
                    </a:p>
                  </a:txBody>
                  <a:tcPr/>
                </a:tc>
                <a:tc>
                  <a:txBody>
                    <a:bodyPr/>
                    <a:lstStyle/>
                    <a:p>
                      <a:r>
                        <a:t>1</a:t>
                      </a:r>
                    </a:p>
                  </a:txBody>
                  <a:tcPr/>
                </a:tc>
                <a:extLst>
                  <a:ext uri="{0D108BD9-81ED-4DB2-BD59-A6C34878D82A}">
                    <a16:rowId xmlns:a16="http://schemas.microsoft.com/office/drawing/2014/main" val="10012"/>
                  </a:ext>
                </a:extLst>
              </a:tr>
              <a:tr h="216568">
                <a:tc>
                  <a:txBody>
                    <a:bodyPr/>
                    <a:lstStyle/>
                    <a:p>
                      <a:r>
                        <a:t>loan_amount</a:t>
                      </a:r>
                    </a:p>
                  </a:txBody>
                  <a:tcPr/>
                </a:tc>
                <a:tc>
                  <a:txBody>
                    <a:bodyPr/>
                    <a:lstStyle/>
                    <a:p>
                      <a:r>
                        <a:t>贷款目标额</a:t>
                      </a:r>
                    </a:p>
                  </a:txBody>
                  <a:tcPr/>
                </a:tc>
                <a:tc>
                  <a:txBody>
                    <a:bodyPr/>
                    <a:lstStyle/>
                    <a:p>
                      <a:r>
                        <a:t>595.6</a:t>
                      </a:r>
                    </a:p>
                  </a:txBody>
                  <a:tcPr/>
                </a:tc>
                <a:tc>
                  <a:txBody>
                    <a:bodyPr/>
                    <a:lstStyle/>
                    <a:p>
                      <a:r>
                        <a:t>492.0</a:t>
                      </a:r>
                    </a:p>
                  </a:txBody>
                  <a:tcPr/>
                </a:tc>
                <a:tc>
                  <a:txBody>
                    <a:bodyPr/>
                    <a:lstStyle/>
                    <a:p>
                      <a:r>
                        <a:t>25</a:t>
                      </a:r>
                    </a:p>
                  </a:txBody>
                  <a:tcPr/>
                </a:tc>
                <a:tc>
                  <a:txBody>
                    <a:bodyPr/>
                    <a:lstStyle/>
                    <a:p>
                      <a:r>
                        <a:t>6650</a:t>
                      </a:r>
                    </a:p>
                  </a:txBody>
                  <a:tcPr/>
                </a:tc>
                <a:extLst>
                  <a:ext uri="{0D108BD9-81ED-4DB2-BD59-A6C34878D82A}">
                    <a16:rowId xmlns:a16="http://schemas.microsoft.com/office/drawing/2014/main" val="10013"/>
                  </a:ext>
                </a:extLst>
              </a:tr>
              <a:tr h="216568">
                <a:tc>
                  <a:txBody>
                    <a:bodyPr/>
                    <a:lstStyle/>
                    <a:p>
                      <a:r>
                        <a:t>loan_term</a:t>
                      </a:r>
                    </a:p>
                  </a:txBody>
                  <a:tcPr/>
                </a:tc>
                <a:tc>
                  <a:txBody>
                    <a:bodyPr/>
                    <a:lstStyle/>
                    <a:p>
                      <a:r>
                        <a:t>贷款期限（月）</a:t>
                      </a:r>
                    </a:p>
                  </a:txBody>
                  <a:tcPr/>
                </a:tc>
                <a:tc>
                  <a:txBody>
                    <a:bodyPr/>
                    <a:lstStyle/>
                    <a:p>
                      <a:r>
                        <a:t>13.45</a:t>
                      </a:r>
                    </a:p>
                  </a:txBody>
                  <a:tcPr/>
                </a:tc>
                <a:tc>
                  <a:txBody>
                    <a:bodyPr/>
                    <a:lstStyle/>
                    <a:p>
                      <a:r>
                        <a:t>5.870</a:t>
                      </a:r>
                    </a:p>
                  </a:txBody>
                  <a:tcPr/>
                </a:tc>
                <a:tc>
                  <a:txBody>
                    <a:bodyPr/>
                    <a:lstStyle/>
                    <a:p>
                      <a:r>
                        <a:t>5</a:t>
                      </a:r>
                    </a:p>
                  </a:txBody>
                  <a:tcPr/>
                </a:tc>
                <a:tc>
                  <a:txBody>
                    <a:bodyPr/>
                    <a:lstStyle/>
                    <a:p>
                      <a:r>
                        <a:t>86</a:t>
                      </a:r>
                    </a:p>
                  </a:txBody>
                  <a:tcPr/>
                </a:tc>
                <a:extLst>
                  <a:ext uri="{0D108BD9-81ED-4DB2-BD59-A6C34878D82A}">
                    <a16:rowId xmlns:a16="http://schemas.microsoft.com/office/drawing/2014/main" val="10014"/>
                  </a:ext>
                </a:extLst>
              </a:tr>
              <a:tr h="216568">
                <a:tc>
                  <a:txBody>
                    <a:bodyPr/>
                    <a:lstStyle/>
                    <a:p>
                      <a:r>
                        <a:t>partner_risk</a:t>
                      </a:r>
                    </a:p>
                  </a:txBody>
                  <a:tcPr/>
                </a:tc>
                <a:tc>
                  <a:txBody>
                    <a:bodyPr/>
                    <a:lstStyle/>
                    <a:p>
                      <a:r>
                        <a:t>区域合作伙伴的风险等级，越高表示还款问题的风险越低</a:t>
                      </a:r>
                    </a:p>
                  </a:txBody>
                  <a:tcPr/>
                </a:tc>
                <a:tc>
                  <a:txBody>
                    <a:bodyPr/>
                    <a:lstStyle/>
                    <a:p>
                      <a:r>
                        <a:t>3.34</a:t>
                      </a:r>
                    </a:p>
                  </a:txBody>
                  <a:tcPr/>
                </a:tc>
                <a:tc>
                  <a:txBody>
                    <a:bodyPr/>
                    <a:lstStyle/>
                    <a:p>
                      <a:r>
                        <a:t>0.97</a:t>
                      </a:r>
                    </a:p>
                  </a:txBody>
                  <a:tcPr/>
                </a:tc>
                <a:tc>
                  <a:txBody>
                    <a:bodyPr/>
                    <a:lstStyle/>
                    <a:p>
                      <a:r>
                        <a:t>0.50</a:t>
                      </a:r>
                    </a:p>
                  </a:txBody>
                  <a:tcPr/>
                </a:tc>
                <a:tc>
                  <a:txBody>
                    <a:bodyPr/>
                    <a:lstStyle/>
                    <a:p>
                      <a:r>
                        <a:t>4.50</a:t>
                      </a:r>
                    </a:p>
                  </a:txBody>
                  <a:tcPr/>
                </a:tc>
                <a:extLst>
                  <a:ext uri="{0D108BD9-81ED-4DB2-BD59-A6C34878D82A}">
                    <a16:rowId xmlns:a16="http://schemas.microsoft.com/office/drawing/2014/main" val="10015"/>
                  </a:ext>
                </a:extLst>
              </a:tr>
              <a:tr h="216568">
                <a:tc>
                  <a:txBody>
                    <a:bodyPr/>
                    <a:lstStyle/>
                    <a:p>
                      <a:r>
                        <a:t>repayment_schedule</a:t>
                      </a:r>
                    </a:p>
                  </a:txBody>
                  <a:tcPr/>
                </a:tc>
                <a:tc>
                  <a:txBody>
                    <a:bodyPr/>
                    <a:lstStyle/>
                    <a:p>
                      <a:r>
                        <a:t>偿还贷款方式，分期偿还=1，到期偿还=0</a:t>
                      </a:r>
                    </a:p>
                  </a:txBody>
                  <a:tcPr/>
                </a:tc>
                <a:tc>
                  <a:txBody>
                    <a:bodyPr/>
                    <a:lstStyle/>
                    <a:p>
                      <a:r>
                        <a:t>0.96</a:t>
                      </a:r>
                    </a:p>
                  </a:txBody>
                  <a:tcPr/>
                </a:tc>
                <a:tc>
                  <a:txBody>
                    <a:bodyPr/>
                    <a:lstStyle/>
                    <a:p>
                      <a:r>
                        <a:t>0.21</a:t>
                      </a:r>
                    </a:p>
                  </a:txBody>
                  <a:tcPr/>
                </a:tc>
                <a:tc>
                  <a:txBody>
                    <a:bodyPr/>
                    <a:lstStyle/>
                    <a:p>
                      <a:r>
                        <a:t>0</a:t>
                      </a:r>
                    </a:p>
                  </a:txBody>
                  <a:tcPr/>
                </a:tc>
                <a:tc>
                  <a:txBody>
                    <a:bodyPr/>
                    <a:lstStyle/>
                    <a:p>
                      <a:r>
                        <a:t>1</a:t>
                      </a:r>
                    </a:p>
                  </a:txBody>
                  <a:tcPr/>
                </a:tc>
                <a:extLst>
                  <a:ext uri="{0D108BD9-81ED-4DB2-BD59-A6C34878D82A}">
                    <a16:rowId xmlns:a16="http://schemas.microsoft.com/office/drawing/2014/main" val="10016"/>
                  </a:ext>
                </a:extLst>
              </a:tr>
              <a:tr h="216568">
                <a:tc>
                  <a:txBody>
                    <a:bodyPr/>
                    <a:lstStyle/>
                    <a:p>
                      <a:r>
                        <a:t>story_word_count</a:t>
                      </a:r>
                    </a:p>
                  </a:txBody>
                  <a:tcPr/>
                </a:tc>
                <a:tc>
                  <a:txBody>
                    <a:bodyPr/>
                    <a:lstStyle/>
                    <a:p>
                      <a:r>
                        <a:t>文本词数</a:t>
                      </a:r>
                    </a:p>
                  </a:txBody>
                  <a:tcPr/>
                </a:tc>
                <a:tc>
                  <a:txBody>
                    <a:bodyPr/>
                    <a:lstStyle/>
                    <a:p>
                      <a:r>
                        <a:t>112.1</a:t>
                      </a:r>
                    </a:p>
                  </a:txBody>
                  <a:tcPr/>
                </a:tc>
                <a:tc>
                  <a:txBody>
                    <a:bodyPr/>
                    <a:lstStyle/>
                    <a:p>
                      <a:r>
                        <a:t>37.72</a:t>
                      </a:r>
                    </a:p>
                  </a:txBody>
                  <a:tcPr/>
                </a:tc>
                <a:tc>
                  <a:txBody>
                    <a:bodyPr/>
                    <a:lstStyle/>
                    <a:p>
                      <a:r>
                        <a:t>27</a:t>
                      </a:r>
                    </a:p>
                  </a:txBody>
                  <a:tcPr/>
                </a:tc>
                <a:tc>
                  <a:txBody>
                    <a:bodyPr/>
                    <a:lstStyle/>
                    <a:p>
                      <a:r>
                        <a:t>254</a:t>
                      </a:r>
                    </a:p>
                  </a:txBody>
                  <a:tcPr/>
                </a:tc>
                <a:extLst>
                  <a:ext uri="{0D108BD9-81ED-4DB2-BD59-A6C34878D82A}">
                    <a16:rowId xmlns:a16="http://schemas.microsoft.com/office/drawing/2014/main" val="10017"/>
                  </a:ext>
                </a:extLst>
              </a:tr>
              <a:tr h="216576">
                <a:tc>
                  <a:txBody>
                    <a:bodyPr/>
                    <a:lstStyle/>
                    <a:p>
                      <a:r>
                        <a:t>picture_quality</a:t>
                      </a:r>
                    </a:p>
                  </a:txBody>
                  <a:tcPr/>
                </a:tc>
                <a:tc>
                  <a:txBody>
                    <a:bodyPr/>
                    <a:lstStyle/>
                    <a:p>
                      <a:r>
                        <a:t>虚拟变量，图片清晰度，高质量=1，否则=0</a:t>
                      </a:r>
                    </a:p>
                  </a:txBody>
                  <a:tcPr/>
                </a:tc>
                <a:tc>
                  <a:txBody>
                    <a:bodyPr/>
                    <a:lstStyle/>
                    <a:p>
                      <a:r>
                        <a:t>0.48</a:t>
                      </a:r>
                    </a:p>
                  </a:txBody>
                  <a:tcPr/>
                </a:tc>
                <a:tc>
                  <a:txBody>
                    <a:bodyPr/>
                    <a:lstStyle/>
                    <a:p>
                      <a:r>
                        <a:t>0.50</a:t>
                      </a:r>
                    </a:p>
                  </a:txBody>
                  <a:tcPr/>
                </a:tc>
                <a:tc>
                  <a:txBody>
                    <a:bodyPr/>
                    <a:lstStyle/>
                    <a:p>
                      <a:r>
                        <a:t>0</a:t>
                      </a:r>
                    </a:p>
                  </a:txBody>
                  <a:tcPr/>
                </a:tc>
                <a:tc>
                  <a:txBody>
                    <a:bodyPr/>
                    <a:lstStyle/>
                    <a:p>
                      <a:r>
                        <a:t>1</a:t>
                      </a:r>
                    </a:p>
                  </a:txBody>
                  <a:tcPr/>
                </a:tc>
                <a:extLst>
                  <a:ext uri="{0D108BD9-81ED-4DB2-BD59-A6C34878D82A}">
                    <a16:rowId xmlns:a16="http://schemas.microsoft.com/office/drawing/2014/main" val="1001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9418320"/>
        </p:xfrm>
        <a:graphic>
          <a:graphicData uri="http://schemas.openxmlformats.org/drawingml/2006/table">
            <a:tbl>
              <a:tblPr firstRow="1" bandRow="1">
                <a:tableStyleId>{5C22544A-7EE6-4342-B048-85BDC9FD1C3A}</a:tableStyleId>
              </a:tblPr>
              <a:tblGrid>
                <a:gridCol w="783771">
                  <a:extLst>
                    <a:ext uri="{9D8B030D-6E8A-4147-A177-3AD203B41FA5}">
                      <a16:colId xmlns:a16="http://schemas.microsoft.com/office/drawing/2014/main" val="20000"/>
                    </a:ext>
                  </a:extLst>
                </a:gridCol>
                <a:gridCol w="783771">
                  <a:extLst>
                    <a:ext uri="{9D8B030D-6E8A-4147-A177-3AD203B41FA5}">
                      <a16:colId xmlns:a16="http://schemas.microsoft.com/office/drawing/2014/main" val="20001"/>
                    </a:ext>
                  </a:extLst>
                </a:gridCol>
                <a:gridCol w="783771">
                  <a:extLst>
                    <a:ext uri="{9D8B030D-6E8A-4147-A177-3AD203B41FA5}">
                      <a16:colId xmlns:a16="http://schemas.microsoft.com/office/drawing/2014/main" val="20002"/>
                    </a:ext>
                  </a:extLst>
                </a:gridCol>
                <a:gridCol w="783771">
                  <a:extLst>
                    <a:ext uri="{9D8B030D-6E8A-4147-A177-3AD203B41FA5}">
                      <a16:colId xmlns:a16="http://schemas.microsoft.com/office/drawing/2014/main" val="20003"/>
                    </a:ext>
                  </a:extLst>
                </a:gridCol>
                <a:gridCol w="783771">
                  <a:extLst>
                    <a:ext uri="{9D8B030D-6E8A-4147-A177-3AD203B41FA5}">
                      <a16:colId xmlns:a16="http://schemas.microsoft.com/office/drawing/2014/main" val="20004"/>
                    </a:ext>
                  </a:extLst>
                </a:gridCol>
                <a:gridCol w="783771">
                  <a:extLst>
                    <a:ext uri="{9D8B030D-6E8A-4147-A177-3AD203B41FA5}">
                      <a16:colId xmlns:a16="http://schemas.microsoft.com/office/drawing/2014/main" val="20005"/>
                    </a:ext>
                  </a:extLst>
                </a:gridCol>
                <a:gridCol w="783774">
                  <a:extLst>
                    <a:ext uri="{9D8B030D-6E8A-4147-A177-3AD203B41FA5}">
                      <a16:colId xmlns:a16="http://schemas.microsoft.com/office/drawing/2014/main" val="20006"/>
                    </a:ext>
                  </a:extLst>
                </a:gridCol>
              </a:tblGrid>
              <a:tr h="187036">
                <a:tc>
                  <a:txBody>
                    <a:bodyPr/>
                    <a:lstStyle/>
                    <a:p>
                      <a:r>
                        <a:t>变量</a:t>
                      </a:r>
                    </a:p>
                  </a:txBody>
                  <a:tcPr/>
                </a:tc>
                <a:tc>
                  <a:txBody>
                    <a:bodyPr/>
                    <a:lstStyle/>
                    <a:p>
                      <a:r>
                        <a:t>取值</a:t>
                      </a:r>
                    </a:p>
                  </a:txBody>
                  <a:tcPr/>
                </a:tc>
                <a:tc>
                  <a:txBody>
                    <a:bodyPr/>
                    <a:lstStyle/>
                    <a:p>
                      <a:r>
                        <a:t>频数</a:t>
                      </a:r>
                    </a:p>
                  </a:txBody>
                  <a:tcPr/>
                </a:tc>
                <a:tc>
                  <a:txBody>
                    <a:bodyPr/>
                    <a:lstStyle/>
                    <a:p>
                      <a:r>
                        <a:t>百分比(%)</a:t>
                      </a:r>
                    </a:p>
                  </a:txBody>
                  <a:tcPr/>
                </a:tc>
                <a:tc>
                  <a:txBody>
                    <a:bodyPr/>
                    <a:lstStyle/>
                    <a:p>
                      <a:r>
                        <a:t>成功数</a:t>
                      </a:r>
                    </a:p>
                  </a:txBody>
                  <a:tcPr/>
                </a:tc>
                <a:tc>
                  <a:txBody>
                    <a:bodyPr/>
                    <a:lstStyle/>
                    <a:p>
                      <a:r>
                        <a:t>成功率(%)</a:t>
                      </a:r>
                    </a:p>
                  </a:txBody>
                  <a:tcPr/>
                </a:tc>
                <a:tc>
                  <a:txBody>
                    <a:bodyPr/>
                    <a:lstStyle/>
                    <a:p>
                      <a:r>
                        <a:t>平均天数</a:t>
                      </a:r>
                    </a:p>
                  </a:txBody>
                  <a:tcPr/>
                </a:tc>
                <a:extLst>
                  <a:ext uri="{0D108BD9-81ED-4DB2-BD59-A6C34878D82A}">
                    <a16:rowId xmlns:a16="http://schemas.microsoft.com/office/drawing/2014/main" val="10000"/>
                  </a:ext>
                </a:extLst>
              </a:tr>
              <a:tr h="187036">
                <a:tc>
                  <a:txBody>
                    <a:bodyPr/>
                    <a:lstStyle/>
                    <a:p>
                      <a:r>
                        <a:t>continent</a:t>
                      </a:r>
                    </a:p>
                  </a:txBody>
                  <a:tcPr/>
                </a:tc>
                <a:tc>
                  <a:txBody>
                    <a:bodyPr/>
                    <a:lstStyle/>
                    <a:p>
                      <a:r>
                        <a:t>亚洲</a:t>
                      </a:r>
                    </a:p>
                  </a:txBody>
                  <a:tcPr/>
                </a:tc>
                <a:tc>
                  <a:txBody>
                    <a:bodyPr/>
                    <a:lstStyle/>
                    <a:p>
                      <a:r>
                        <a:t>3,881</a:t>
                      </a:r>
                    </a:p>
                  </a:txBody>
                  <a:tcPr/>
                </a:tc>
                <a:tc>
                  <a:txBody>
                    <a:bodyPr/>
                    <a:lstStyle/>
                    <a:p>
                      <a:r>
                        <a:t>44.7</a:t>
                      </a:r>
                    </a:p>
                  </a:txBody>
                  <a:tcPr/>
                </a:tc>
                <a:tc>
                  <a:txBody>
                    <a:bodyPr/>
                    <a:lstStyle/>
                    <a:p>
                      <a:r>
                        <a:t>3,626</a:t>
                      </a:r>
                    </a:p>
                  </a:txBody>
                  <a:tcPr/>
                </a:tc>
                <a:tc>
                  <a:txBody>
                    <a:bodyPr/>
                    <a:lstStyle/>
                    <a:p>
                      <a:r>
                        <a:t>93.4</a:t>
                      </a:r>
                    </a:p>
                  </a:txBody>
                  <a:tcPr/>
                </a:tc>
                <a:tc>
                  <a:txBody>
                    <a:bodyPr/>
                    <a:lstStyle/>
                    <a:p>
                      <a:r>
                        <a:t>7.2</a:t>
                      </a:r>
                    </a:p>
                  </a:txBody>
                  <a:tcPr/>
                </a:tc>
                <a:extLst>
                  <a:ext uri="{0D108BD9-81ED-4DB2-BD59-A6C34878D82A}">
                    <a16:rowId xmlns:a16="http://schemas.microsoft.com/office/drawing/2014/main" val="10001"/>
                  </a:ext>
                </a:extLst>
              </a:tr>
              <a:tr h="187036">
                <a:tc>
                  <a:txBody>
                    <a:bodyPr/>
                    <a:lstStyle/>
                    <a:p>
                      <a:endParaRPr/>
                    </a:p>
                  </a:txBody>
                  <a:tcPr/>
                </a:tc>
                <a:tc>
                  <a:txBody>
                    <a:bodyPr/>
                    <a:lstStyle/>
                    <a:p>
                      <a:r>
                        <a:t>非洲</a:t>
                      </a:r>
                    </a:p>
                  </a:txBody>
                  <a:tcPr/>
                </a:tc>
                <a:tc>
                  <a:txBody>
                    <a:bodyPr/>
                    <a:lstStyle/>
                    <a:p>
                      <a:r>
                        <a:t>2,434</a:t>
                      </a:r>
                    </a:p>
                  </a:txBody>
                  <a:tcPr/>
                </a:tc>
                <a:tc>
                  <a:txBody>
                    <a:bodyPr/>
                    <a:lstStyle/>
                    <a:p>
                      <a:r>
                        <a:t>28.0</a:t>
                      </a:r>
                    </a:p>
                  </a:txBody>
                  <a:tcPr/>
                </a:tc>
                <a:tc>
                  <a:txBody>
                    <a:bodyPr/>
                    <a:lstStyle/>
                    <a:p>
                      <a:r>
                        <a:t>2,111</a:t>
                      </a:r>
                    </a:p>
                  </a:txBody>
                  <a:tcPr/>
                </a:tc>
                <a:tc>
                  <a:txBody>
                    <a:bodyPr/>
                    <a:lstStyle/>
                    <a:p>
                      <a:r>
                        <a:t>86.7</a:t>
                      </a:r>
                    </a:p>
                  </a:txBody>
                  <a:tcPr/>
                </a:tc>
                <a:tc>
                  <a:txBody>
                    <a:bodyPr/>
                    <a:lstStyle/>
                    <a:p>
                      <a:r>
                        <a:t>8.7</a:t>
                      </a:r>
                    </a:p>
                  </a:txBody>
                  <a:tcPr/>
                </a:tc>
                <a:extLst>
                  <a:ext uri="{0D108BD9-81ED-4DB2-BD59-A6C34878D82A}">
                    <a16:rowId xmlns:a16="http://schemas.microsoft.com/office/drawing/2014/main" val="10002"/>
                  </a:ext>
                </a:extLst>
              </a:tr>
              <a:tr h="187036">
                <a:tc>
                  <a:txBody>
                    <a:bodyPr/>
                    <a:lstStyle/>
                    <a:p>
                      <a:endParaRPr/>
                    </a:p>
                  </a:txBody>
                  <a:tcPr/>
                </a:tc>
                <a:tc>
                  <a:txBody>
                    <a:bodyPr/>
                    <a:lstStyle/>
                    <a:p>
                      <a:r>
                        <a:t>拉丁美洲</a:t>
                      </a:r>
                    </a:p>
                  </a:txBody>
                  <a:tcPr/>
                </a:tc>
                <a:tc>
                  <a:txBody>
                    <a:bodyPr/>
                    <a:lstStyle/>
                    <a:p>
                      <a:r>
                        <a:t>2,021</a:t>
                      </a:r>
                    </a:p>
                  </a:txBody>
                  <a:tcPr/>
                </a:tc>
                <a:tc>
                  <a:txBody>
                    <a:bodyPr/>
                    <a:lstStyle/>
                    <a:p>
                      <a:r>
                        <a:t>23.2</a:t>
                      </a:r>
                    </a:p>
                  </a:txBody>
                  <a:tcPr/>
                </a:tc>
                <a:tc>
                  <a:txBody>
                    <a:bodyPr/>
                    <a:lstStyle/>
                    <a:p>
                      <a:r>
                        <a:t>1,615</a:t>
                      </a:r>
                    </a:p>
                  </a:txBody>
                  <a:tcPr/>
                </a:tc>
                <a:tc>
                  <a:txBody>
                    <a:bodyPr/>
                    <a:lstStyle/>
                    <a:p>
                      <a:r>
                        <a:t>79.9</a:t>
                      </a:r>
                    </a:p>
                  </a:txBody>
                  <a:tcPr/>
                </a:tc>
                <a:tc>
                  <a:txBody>
                    <a:bodyPr/>
                    <a:lstStyle/>
                    <a:p>
                      <a:r>
                        <a:t>9.6</a:t>
                      </a:r>
                    </a:p>
                  </a:txBody>
                  <a:tcPr/>
                </a:tc>
                <a:extLst>
                  <a:ext uri="{0D108BD9-81ED-4DB2-BD59-A6C34878D82A}">
                    <a16:rowId xmlns:a16="http://schemas.microsoft.com/office/drawing/2014/main" val="10003"/>
                  </a:ext>
                </a:extLst>
              </a:tr>
              <a:tr h="187036">
                <a:tc>
                  <a:txBody>
                    <a:bodyPr/>
                    <a:lstStyle/>
                    <a:p>
                      <a:endParaRPr/>
                    </a:p>
                  </a:txBody>
                  <a:tcPr/>
                </a:tc>
                <a:tc>
                  <a:txBody>
                    <a:bodyPr/>
                    <a:lstStyle/>
                    <a:p>
                      <a:r>
                        <a:t>大洋洲</a:t>
                      </a:r>
                    </a:p>
                  </a:txBody>
                  <a:tcPr/>
                </a:tc>
                <a:tc>
                  <a:txBody>
                    <a:bodyPr/>
                    <a:lstStyle/>
                    <a:p>
                      <a:r>
                        <a:t>317</a:t>
                      </a:r>
                    </a:p>
                  </a:txBody>
                  <a:tcPr/>
                </a:tc>
                <a:tc>
                  <a:txBody>
                    <a:bodyPr/>
                    <a:lstStyle/>
                    <a:p>
                      <a:r>
                        <a:t>3.6</a:t>
                      </a:r>
                    </a:p>
                  </a:txBody>
                  <a:tcPr/>
                </a:tc>
                <a:tc>
                  <a:txBody>
                    <a:bodyPr/>
                    <a:lstStyle/>
                    <a:p>
                      <a:r>
                        <a:t>301</a:t>
                      </a:r>
                    </a:p>
                  </a:txBody>
                  <a:tcPr/>
                </a:tc>
                <a:tc>
                  <a:txBody>
                    <a:bodyPr/>
                    <a:lstStyle/>
                    <a:p>
                      <a:r>
                        <a:t>95.0</a:t>
                      </a:r>
                    </a:p>
                  </a:txBody>
                  <a:tcPr/>
                </a:tc>
                <a:tc>
                  <a:txBody>
                    <a:bodyPr/>
                    <a:lstStyle/>
                    <a:p>
                      <a:r>
                        <a:t>11.8</a:t>
                      </a:r>
                    </a:p>
                  </a:txBody>
                  <a:tcPr/>
                </a:tc>
                <a:extLst>
                  <a:ext uri="{0D108BD9-81ED-4DB2-BD59-A6C34878D82A}">
                    <a16:rowId xmlns:a16="http://schemas.microsoft.com/office/drawing/2014/main" val="10004"/>
                  </a:ext>
                </a:extLst>
              </a:tr>
              <a:tr h="187036">
                <a:tc>
                  <a:txBody>
                    <a:bodyPr/>
                    <a:lstStyle/>
                    <a:p>
                      <a:endParaRPr/>
                    </a:p>
                  </a:txBody>
                  <a:tcPr/>
                </a:tc>
                <a:tc>
                  <a:txBody>
                    <a:bodyPr/>
                    <a:lstStyle/>
                    <a:p>
                      <a:r>
                        <a:t>欧洲</a:t>
                      </a:r>
                    </a:p>
                  </a:txBody>
                  <a:tcPr/>
                </a:tc>
                <a:tc>
                  <a:txBody>
                    <a:bodyPr/>
                    <a:lstStyle/>
                    <a:p>
                      <a:r>
                        <a:t>40</a:t>
                      </a:r>
                    </a:p>
                  </a:txBody>
                  <a:tcPr/>
                </a:tc>
                <a:tc>
                  <a:txBody>
                    <a:bodyPr/>
                    <a:lstStyle/>
                    <a:p>
                      <a:r>
                        <a:t>0.5</a:t>
                      </a:r>
                    </a:p>
                  </a:txBody>
                  <a:tcPr/>
                </a:tc>
                <a:tc>
                  <a:txBody>
                    <a:bodyPr/>
                    <a:lstStyle/>
                    <a:p>
                      <a:r>
                        <a:t>30</a:t>
                      </a:r>
                    </a:p>
                  </a:txBody>
                  <a:tcPr/>
                </a:tc>
                <a:tc>
                  <a:txBody>
                    <a:bodyPr/>
                    <a:lstStyle/>
                    <a:p>
                      <a:r>
                        <a:t>75.0</a:t>
                      </a:r>
                    </a:p>
                  </a:txBody>
                  <a:tcPr/>
                </a:tc>
                <a:tc>
                  <a:txBody>
                    <a:bodyPr/>
                    <a:lstStyle/>
                    <a:p>
                      <a:r>
                        <a:t>9.6</a:t>
                      </a:r>
                    </a:p>
                  </a:txBody>
                  <a:tcPr/>
                </a:tc>
                <a:extLst>
                  <a:ext uri="{0D108BD9-81ED-4DB2-BD59-A6C34878D82A}">
                    <a16:rowId xmlns:a16="http://schemas.microsoft.com/office/drawing/2014/main" val="10005"/>
                  </a:ext>
                </a:extLst>
              </a:tr>
              <a:tr h="187036">
                <a:tc>
                  <a:txBody>
                    <a:bodyPr/>
                    <a:lstStyle/>
                    <a:p>
                      <a:r>
                        <a:t>sector</a:t>
                      </a:r>
                    </a:p>
                  </a:txBody>
                  <a:tcPr/>
                </a:tc>
                <a:tc>
                  <a:txBody>
                    <a:bodyPr/>
                    <a:lstStyle/>
                    <a:p>
                      <a:r>
                        <a:t>农业</a:t>
                      </a:r>
                    </a:p>
                  </a:txBody>
                  <a:tcPr/>
                </a:tc>
                <a:tc>
                  <a:txBody>
                    <a:bodyPr/>
                    <a:lstStyle/>
                    <a:p>
                      <a:r>
                        <a:t>2,336</a:t>
                      </a:r>
                    </a:p>
                  </a:txBody>
                  <a:tcPr/>
                </a:tc>
                <a:tc>
                  <a:txBody>
                    <a:bodyPr/>
                    <a:lstStyle/>
                    <a:p>
                      <a:r>
                        <a:t>26.9</a:t>
                      </a:r>
                    </a:p>
                  </a:txBody>
                  <a:tcPr/>
                </a:tc>
                <a:tc>
                  <a:txBody>
                    <a:bodyPr/>
                    <a:lstStyle/>
                    <a:p>
                      <a:r>
                        <a:t>2,024</a:t>
                      </a:r>
                    </a:p>
                  </a:txBody>
                  <a:tcPr/>
                </a:tc>
                <a:tc>
                  <a:txBody>
                    <a:bodyPr/>
                    <a:lstStyle/>
                    <a:p>
                      <a:r>
                        <a:t>86.6</a:t>
                      </a:r>
                    </a:p>
                  </a:txBody>
                  <a:tcPr/>
                </a:tc>
                <a:tc>
                  <a:txBody>
                    <a:bodyPr/>
                    <a:lstStyle/>
                    <a:p>
                      <a:r>
                        <a:t>9.6 </a:t>
                      </a:r>
                    </a:p>
                  </a:txBody>
                  <a:tcPr/>
                </a:tc>
                <a:extLst>
                  <a:ext uri="{0D108BD9-81ED-4DB2-BD59-A6C34878D82A}">
                    <a16:rowId xmlns:a16="http://schemas.microsoft.com/office/drawing/2014/main" val="10006"/>
                  </a:ext>
                </a:extLst>
              </a:tr>
              <a:tr h="187036">
                <a:tc>
                  <a:txBody>
                    <a:bodyPr/>
                    <a:lstStyle/>
                    <a:p>
                      <a:endParaRPr/>
                    </a:p>
                  </a:txBody>
                  <a:tcPr/>
                </a:tc>
                <a:tc>
                  <a:txBody>
                    <a:bodyPr/>
                    <a:lstStyle/>
                    <a:p>
                      <a:r>
                        <a:t>艺术</a:t>
                      </a:r>
                    </a:p>
                  </a:txBody>
                  <a:tcPr/>
                </a:tc>
                <a:tc>
                  <a:txBody>
                    <a:bodyPr/>
                    <a:lstStyle/>
                    <a:p>
                      <a:r>
                        <a:t>173</a:t>
                      </a:r>
                    </a:p>
                  </a:txBody>
                  <a:tcPr/>
                </a:tc>
                <a:tc>
                  <a:txBody>
                    <a:bodyPr/>
                    <a:lstStyle/>
                    <a:p>
                      <a:r>
                        <a:t>2.0</a:t>
                      </a:r>
                    </a:p>
                  </a:txBody>
                  <a:tcPr/>
                </a:tc>
                <a:tc>
                  <a:txBody>
                    <a:bodyPr/>
                    <a:lstStyle/>
                    <a:p>
                      <a:r>
                        <a:t>173</a:t>
                      </a:r>
                    </a:p>
                  </a:txBody>
                  <a:tcPr/>
                </a:tc>
                <a:tc>
                  <a:txBody>
                    <a:bodyPr/>
                    <a:lstStyle/>
                    <a:p>
                      <a:r>
                        <a:t>100.0</a:t>
                      </a:r>
                    </a:p>
                  </a:txBody>
                  <a:tcPr/>
                </a:tc>
                <a:tc>
                  <a:txBody>
                    <a:bodyPr/>
                    <a:lstStyle/>
                    <a:p>
                      <a:r>
                        <a:t>3.3 </a:t>
                      </a:r>
                    </a:p>
                  </a:txBody>
                  <a:tcPr/>
                </a:tc>
                <a:extLst>
                  <a:ext uri="{0D108BD9-81ED-4DB2-BD59-A6C34878D82A}">
                    <a16:rowId xmlns:a16="http://schemas.microsoft.com/office/drawing/2014/main" val="10007"/>
                  </a:ext>
                </a:extLst>
              </a:tr>
              <a:tr h="187036">
                <a:tc>
                  <a:txBody>
                    <a:bodyPr/>
                    <a:lstStyle/>
                    <a:p>
                      <a:endParaRPr/>
                    </a:p>
                  </a:txBody>
                  <a:tcPr/>
                </a:tc>
                <a:tc>
                  <a:txBody>
                    <a:bodyPr/>
                    <a:lstStyle/>
                    <a:p>
                      <a:r>
                        <a:t>服装</a:t>
                      </a:r>
                    </a:p>
                  </a:txBody>
                  <a:tcPr/>
                </a:tc>
                <a:tc>
                  <a:txBody>
                    <a:bodyPr/>
                    <a:lstStyle/>
                    <a:p>
                      <a:r>
                        <a:t>425</a:t>
                      </a:r>
                    </a:p>
                  </a:txBody>
                  <a:tcPr/>
                </a:tc>
                <a:tc>
                  <a:txBody>
                    <a:bodyPr/>
                    <a:lstStyle/>
                    <a:p>
                      <a:r>
                        <a:t>4.9</a:t>
                      </a:r>
                    </a:p>
                  </a:txBody>
                  <a:tcPr/>
                </a:tc>
                <a:tc>
                  <a:txBody>
                    <a:bodyPr/>
                    <a:lstStyle/>
                    <a:p>
                      <a:r>
                        <a:t>380</a:t>
                      </a:r>
                    </a:p>
                  </a:txBody>
                  <a:tcPr/>
                </a:tc>
                <a:tc>
                  <a:txBody>
                    <a:bodyPr/>
                    <a:lstStyle/>
                    <a:p>
                      <a:r>
                        <a:t>89.4</a:t>
                      </a:r>
                    </a:p>
                  </a:txBody>
                  <a:tcPr/>
                </a:tc>
                <a:tc>
                  <a:txBody>
                    <a:bodyPr/>
                    <a:lstStyle/>
                    <a:p>
                      <a:r>
                        <a:t>9.6 </a:t>
                      </a:r>
                    </a:p>
                  </a:txBody>
                  <a:tcPr/>
                </a:tc>
                <a:extLst>
                  <a:ext uri="{0D108BD9-81ED-4DB2-BD59-A6C34878D82A}">
                    <a16:rowId xmlns:a16="http://schemas.microsoft.com/office/drawing/2014/main" val="10008"/>
                  </a:ext>
                </a:extLst>
              </a:tr>
              <a:tr h="187036">
                <a:tc>
                  <a:txBody>
                    <a:bodyPr/>
                    <a:lstStyle/>
                    <a:p>
                      <a:endParaRPr/>
                    </a:p>
                  </a:txBody>
                  <a:tcPr/>
                </a:tc>
                <a:tc>
                  <a:txBody>
                    <a:bodyPr/>
                    <a:lstStyle/>
                    <a:p>
                      <a:r>
                        <a:t>建筑</a:t>
                      </a:r>
                    </a:p>
                  </a:txBody>
                  <a:tcPr/>
                </a:tc>
                <a:tc>
                  <a:txBody>
                    <a:bodyPr/>
                    <a:lstStyle/>
                    <a:p>
                      <a:r>
                        <a:t>70</a:t>
                      </a:r>
                    </a:p>
                  </a:txBody>
                  <a:tcPr/>
                </a:tc>
                <a:tc>
                  <a:txBody>
                    <a:bodyPr/>
                    <a:lstStyle/>
                    <a:p>
                      <a:r>
                        <a:t>0.8</a:t>
                      </a:r>
                    </a:p>
                  </a:txBody>
                  <a:tcPr/>
                </a:tc>
                <a:tc>
                  <a:txBody>
                    <a:bodyPr/>
                    <a:lstStyle/>
                    <a:p>
                      <a:r>
                        <a:t>54</a:t>
                      </a:r>
                    </a:p>
                  </a:txBody>
                  <a:tcPr/>
                </a:tc>
                <a:tc>
                  <a:txBody>
                    <a:bodyPr/>
                    <a:lstStyle/>
                    <a:p>
                      <a:r>
                        <a:t>77.1</a:t>
                      </a:r>
                    </a:p>
                  </a:txBody>
                  <a:tcPr/>
                </a:tc>
                <a:tc>
                  <a:txBody>
                    <a:bodyPr/>
                    <a:lstStyle/>
                    <a:p>
                      <a:r>
                        <a:t>9.9 </a:t>
                      </a:r>
                    </a:p>
                  </a:txBody>
                  <a:tcPr/>
                </a:tc>
                <a:extLst>
                  <a:ext uri="{0D108BD9-81ED-4DB2-BD59-A6C34878D82A}">
                    <a16:rowId xmlns:a16="http://schemas.microsoft.com/office/drawing/2014/main" val="10009"/>
                  </a:ext>
                </a:extLst>
              </a:tr>
              <a:tr h="187036">
                <a:tc>
                  <a:txBody>
                    <a:bodyPr/>
                    <a:lstStyle/>
                    <a:p>
                      <a:endParaRPr/>
                    </a:p>
                  </a:txBody>
                  <a:tcPr/>
                </a:tc>
                <a:tc>
                  <a:txBody>
                    <a:bodyPr/>
                    <a:lstStyle/>
                    <a:p>
                      <a:r>
                        <a:t>教育</a:t>
                      </a:r>
                    </a:p>
                  </a:txBody>
                  <a:tcPr/>
                </a:tc>
                <a:tc>
                  <a:txBody>
                    <a:bodyPr/>
                    <a:lstStyle/>
                    <a:p>
                      <a:r>
                        <a:t>464</a:t>
                      </a:r>
                    </a:p>
                  </a:txBody>
                  <a:tcPr/>
                </a:tc>
                <a:tc>
                  <a:txBody>
                    <a:bodyPr/>
                    <a:lstStyle/>
                    <a:p>
                      <a:r>
                        <a:t>5.3</a:t>
                      </a:r>
                    </a:p>
                  </a:txBody>
                  <a:tcPr/>
                </a:tc>
                <a:tc>
                  <a:txBody>
                    <a:bodyPr/>
                    <a:lstStyle/>
                    <a:p>
                      <a:r>
                        <a:t>464</a:t>
                      </a:r>
                    </a:p>
                  </a:txBody>
                  <a:tcPr/>
                </a:tc>
                <a:tc>
                  <a:txBody>
                    <a:bodyPr/>
                    <a:lstStyle/>
                    <a:p>
                      <a:r>
                        <a:t>100.0</a:t>
                      </a:r>
                    </a:p>
                  </a:txBody>
                  <a:tcPr/>
                </a:tc>
                <a:tc>
                  <a:txBody>
                    <a:bodyPr/>
                    <a:lstStyle/>
                    <a:p>
                      <a:r>
                        <a:t>4.0 </a:t>
                      </a:r>
                    </a:p>
                  </a:txBody>
                  <a:tcPr/>
                </a:tc>
                <a:extLst>
                  <a:ext uri="{0D108BD9-81ED-4DB2-BD59-A6C34878D82A}">
                    <a16:rowId xmlns:a16="http://schemas.microsoft.com/office/drawing/2014/main" val="10010"/>
                  </a:ext>
                </a:extLst>
              </a:tr>
              <a:tr h="187036">
                <a:tc>
                  <a:txBody>
                    <a:bodyPr/>
                    <a:lstStyle/>
                    <a:p>
                      <a:endParaRPr/>
                    </a:p>
                  </a:txBody>
                  <a:tcPr/>
                </a:tc>
                <a:tc>
                  <a:txBody>
                    <a:bodyPr/>
                    <a:lstStyle/>
                    <a:p>
                      <a:r>
                        <a:t>娱乐</a:t>
                      </a:r>
                    </a:p>
                  </a:txBody>
                  <a:tcPr/>
                </a:tc>
                <a:tc>
                  <a:txBody>
                    <a:bodyPr/>
                    <a:lstStyle/>
                    <a:p>
                      <a:r>
                        <a:t>4</a:t>
                      </a:r>
                    </a:p>
                  </a:txBody>
                  <a:tcPr/>
                </a:tc>
                <a:tc>
                  <a:txBody>
                    <a:bodyPr/>
                    <a:lstStyle/>
                    <a:p>
                      <a:r>
                        <a:t>0.1</a:t>
                      </a:r>
                    </a:p>
                  </a:txBody>
                  <a:tcPr/>
                </a:tc>
                <a:tc>
                  <a:txBody>
                    <a:bodyPr/>
                    <a:lstStyle/>
                    <a:p>
                      <a:r>
                        <a:t>4</a:t>
                      </a:r>
                    </a:p>
                  </a:txBody>
                  <a:tcPr/>
                </a:tc>
                <a:tc>
                  <a:txBody>
                    <a:bodyPr/>
                    <a:lstStyle/>
                    <a:p>
                      <a:r>
                        <a:t>100.0</a:t>
                      </a:r>
                    </a:p>
                  </a:txBody>
                  <a:tcPr/>
                </a:tc>
                <a:tc>
                  <a:txBody>
                    <a:bodyPr/>
                    <a:lstStyle/>
                    <a:p>
                      <a:r>
                        <a:t>7.5 </a:t>
                      </a:r>
                    </a:p>
                  </a:txBody>
                  <a:tcPr/>
                </a:tc>
                <a:extLst>
                  <a:ext uri="{0D108BD9-81ED-4DB2-BD59-A6C34878D82A}">
                    <a16:rowId xmlns:a16="http://schemas.microsoft.com/office/drawing/2014/main" val="10011"/>
                  </a:ext>
                </a:extLst>
              </a:tr>
              <a:tr h="187036">
                <a:tc>
                  <a:txBody>
                    <a:bodyPr/>
                    <a:lstStyle/>
                    <a:p>
                      <a:endParaRPr/>
                    </a:p>
                  </a:txBody>
                  <a:tcPr/>
                </a:tc>
                <a:tc>
                  <a:txBody>
                    <a:bodyPr/>
                    <a:lstStyle/>
                    <a:p>
                      <a:r>
                        <a:t>食物</a:t>
                      </a:r>
                    </a:p>
                  </a:txBody>
                  <a:tcPr/>
                </a:tc>
                <a:tc>
                  <a:txBody>
                    <a:bodyPr/>
                    <a:lstStyle/>
                    <a:p>
                      <a:r>
                        <a:t>1,829</a:t>
                      </a:r>
                    </a:p>
                  </a:txBody>
                  <a:tcPr/>
                </a:tc>
                <a:tc>
                  <a:txBody>
                    <a:bodyPr/>
                    <a:lstStyle/>
                    <a:p>
                      <a:r>
                        <a:t>21.0</a:t>
                      </a:r>
                    </a:p>
                  </a:txBody>
                  <a:tcPr/>
                </a:tc>
                <a:tc>
                  <a:txBody>
                    <a:bodyPr/>
                    <a:lstStyle/>
                    <a:p>
                      <a:r>
                        <a:t>1,632</a:t>
                      </a:r>
                    </a:p>
                  </a:txBody>
                  <a:tcPr/>
                </a:tc>
                <a:tc>
                  <a:txBody>
                    <a:bodyPr/>
                    <a:lstStyle/>
                    <a:p>
                      <a:r>
                        <a:t>89.2</a:t>
                      </a:r>
                    </a:p>
                  </a:txBody>
                  <a:tcPr/>
                </a:tc>
                <a:tc>
                  <a:txBody>
                    <a:bodyPr/>
                    <a:lstStyle/>
                    <a:p>
                      <a:r>
                        <a:t>8.9 </a:t>
                      </a:r>
                    </a:p>
                  </a:txBody>
                  <a:tcPr/>
                </a:tc>
                <a:extLst>
                  <a:ext uri="{0D108BD9-81ED-4DB2-BD59-A6C34878D82A}">
                    <a16:rowId xmlns:a16="http://schemas.microsoft.com/office/drawing/2014/main" val="10012"/>
                  </a:ext>
                </a:extLst>
              </a:tr>
              <a:tr h="187036">
                <a:tc>
                  <a:txBody>
                    <a:bodyPr/>
                    <a:lstStyle/>
                    <a:p>
                      <a:endParaRPr/>
                    </a:p>
                  </a:txBody>
                  <a:tcPr/>
                </a:tc>
                <a:tc>
                  <a:txBody>
                    <a:bodyPr/>
                    <a:lstStyle/>
                    <a:p>
                      <a:r>
                        <a:t>健康</a:t>
                      </a:r>
                    </a:p>
                  </a:txBody>
                  <a:tcPr/>
                </a:tc>
                <a:tc>
                  <a:txBody>
                    <a:bodyPr/>
                    <a:lstStyle/>
                    <a:p>
                      <a:r>
                        <a:t>168</a:t>
                      </a:r>
                    </a:p>
                  </a:txBody>
                  <a:tcPr/>
                </a:tc>
                <a:tc>
                  <a:txBody>
                    <a:bodyPr/>
                    <a:lstStyle/>
                    <a:p>
                      <a:r>
                        <a:t>1.9</a:t>
                      </a:r>
                    </a:p>
                  </a:txBody>
                  <a:tcPr/>
                </a:tc>
                <a:tc>
                  <a:txBody>
                    <a:bodyPr/>
                    <a:lstStyle/>
                    <a:p>
                      <a:r>
                        <a:t>139</a:t>
                      </a:r>
                    </a:p>
                  </a:txBody>
                  <a:tcPr/>
                </a:tc>
                <a:tc>
                  <a:txBody>
                    <a:bodyPr/>
                    <a:lstStyle/>
                    <a:p>
                      <a:r>
                        <a:t>82.7</a:t>
                      </a:r>
                    </a:p>
                  </a:txBody>
                  <a:tcPr/>
                </a:tc>
                <a:tc>
                  <a:txBody>
                    <a:bodyPr/>
                    <a:lstStyle/>
                    <a:p>
                      <a:r>
                        <a:t>11.3 </a:t>
                      </a:r>
                    </a:p>
                  </a:txBody>
                  <a:tcPr/>
                </a:tc>
                <a:extLst>
                  <a:ext uri="{0D108BD9-81ED-4DB2-BD59-A6C34878D82A}">
                    <a16:rowId xmlns:a16="http://schemas.microsoft.com/office/drawing/2014/main" val="10013"/>
                  </a:ext>
                </a:extLst>
              </a:tr>
              <a:tr h="187036">
                <a:tc>
                  <a:txBody>
                    <a:bodyPr/>
                    <a:lstStyle/>
                    <a:p>
                      <a:endParaRPr/>
                    </a:p>
                  </a:txBody>
                  <a:tcPr/>
                </a:tc>
                <a:tc>
                  <a:txBody>
                    <a:bodyPr/>
                    <a:lstStyle/>
                    <a:p>
                      <a:r>
                        <a:t>住宿</a:t>
                      </a:r>
                    </a:p>
                  </a:txBody>
                  <a:tcPr/>
                </a:tc>
                <a:tc>
                  <a:txBody>
                    <a:bodyPr/>
                    <a:lstStyle/>
                    <a:p>
                      <a:r>
                        <a:t>573</a:t>
                      </a:r>
                    </a:p>
                  </a:txBody>
                  <a:tcPr/>
                </a:tc>
                <a:tc>
                  <a:txBody>
                    <a:bodyPr/>
                    <a:lstStyle/>
                    <a:p>
                      <a:r>
                        <a:t>6.6</a:t>
                      </a:r>
                    </a:p>
                  </a:txBody>
                  <a:tcPr/>
                </a:tc>
                <a:tc>
                  <a:txBody>
                    <a:bodyPr/>
                    <a:lstStyle/>
                    <a:p>
                      <a:r>
                        <a:t>532</a:t>
                      </a:r>
                    </a:p>
                  </a:txBody>
                  <a:tcPr/>
                </a:tc>
                <a:tc>
                  <a:txBody>
                    <a:bodyPr/>
                    <a:lstStyle/>
                    <a:p>
                      <a:r>
                        <a:t>92.8</a:t>
                      </a:r>
                    </a:p>
                  </a:txBody>
                  <a:tcPr/>
                </a:tc>
                <a:tc>
                  <a:txBody>
                    <a:bodyPr/>
                    <a:lstStyle/>
                    <a:p>
                      <a:r>
                        <a:t>3.9 </a:t>
                      </a:r>
                    </a:p>
                  </a:txBody>
                  <a:tcPr/>
                </a:tc>
                <a:extLst>
                  <a:ext uri="{0D108BD9-81ED-4DB2-BD59-A6C34878D82A}">
                    <a16:rowId xmlns:a16="http://schemas.microsoft.com/office/drawing/2014/main" val="10014"/>
                  </a:ext>
                </a:extLst>
              </a:tr>
              <a:tr h="187036">
                <a:tc>
                  <a:txBody>
                    <a:bodyPr/>
                    <a:lstStyle/>
                    <a:p>
                      <a:endParaRPr/>
                    </a:p>
                  </a:txBody>
                  <a:tcPr/>
                </a:tc>
                <a:tc>
                  <a:txBody>
                    <a:bodyPr/>
                    <a:lstStyle/>
                    <a:p>
                      <a:r>
                        <a:t>制造</a:t>
                      </a:r>
                    </a:p>
                  </a:txBody>
                  <a:tcPr/>
                </a:tc>
                <a:tc>
                  <a:txBody>
                    <a:bodyPr/>
                    <a:lstStyle/>
                    <a:p>
                      <a:r>
                        <a:t>86</a:t>
                      </a:r>
                    </a:p>
                  </a:txBody>
                  <a:tcPr/>
                </a:tc>
                <a:tc>
                  <a:txBody>
                    <a:bodyPr/>
                    <a:lstStyle/>
                    <a:p>
                      <a:r>
                        <a:t>1.0</a:t>
                      </a:r>
                    </a:p>
                  </a:txBody>
                  <a:tcPr/>
                </a:tc>
                <a:tc>
                  <a:txBody>
                    <a:bodyPr/>
                    <a:lstStyle/>
                    <a:p>
                      <a:r>
                        <a:t>86</a:t>
                      </a:r>
                    </a:p>
                  </a:txBody>
                  <a:tcPr/>
                </a:tc>
                <a:tc>
                  <a:txBody>
                    <a:bodyPr/>
                    <a:lstStyle/>
                    <a:p>
                      <a:r>
                        <a:t>100.0</a:t>
                      </a:r>
                    </a:p>
                  </a:txBody>
                  <a:tcPr/>
                </a:tc>
                <a:tc>
                  <a:txBody>
                    <a:bodyPr/>
                    <a:lstStyle/>
                    <a:p>
                      <a:r>
                        <a:t>6.2 </a:t>
                      </a:r>
                    </a:p>
                  </a:txBody>
                  <a:tcPr/>
                </a:tc>
                <a:extLst>
                  <a:ext uri="{0D108BD9-81ED-4DB2-BD59-A6C34878D82A}">
                    <a16:rowId xmlns:a16="http://schemas.microsoft.com/office/drawing/2014/main" val="10015"/>
                  </a:ext>
                </a:extLst>
              </a:tr>
              <a:tr h="187036">
                <a:tc>
                  <a:txBody>
                    <a:bodyPr/>
                    <a:lstStyle/>
                    <a:p>
                      <a:endParaRPr/>
                    </a:p>
                  </a:txBody>
                  <a:tcPr/>
                </a:tc>
                <a:tc>
                  <a:txBody>
                    <a:bodyPr/>
                    <a:lstStyle/>
                    <a:p>
                      <a:r>
                        <a:t>个人</a:t>
                      </a:r>
                    </a:p>
                  </a:txBody>
                  <a:tcPr/>
                </a:tc>
                <a:tc>
                  <a:txBody>
                    <a:bodyPr/>
                    <a:lstStyle/>
                    <a:p>
                      <a:r>
                        <a:t>168</a:t>
                      </a:r>
                    </a:p>
                  </a:txBody>
                  <a:tcPr/>
                </a:tc>
                <a:tc>
                  <a:txBody>
                    <a:bodyPr/>
                    <a:lstStyle/>
                    <a:p>
                      <a:r>
                        <a:t>1.9</a:t>
                      </a:r>
                    </a:p>
                  </a:txBody>
                  <a:tcPr/>
                </a:tc>
                <a:tc>
                  <a:txBody>
                    <a:bodyPr/>
                    <a:lstStyle/>
                    <a:p>
                      <a:r>
                        <a:t>159</a:t>
                      </a:r>
                    </a:p>
                  </a:txBody>
                  <a:tcPr/>
                </a:tc>
                <a:tc>
                  <a:txBody>
                    <a:bodyPr/>
                    <a:lstStyle/>
                    <a:p>
                      <a:r>
                        <a:t>94.6</a:t>
                      </a:r>
                    </a:p>
                  </a:txBody>
                  <a:tcPr/>
                </a:tc>
                <a:tc>
                  <a:txBody>
                    <a:bodyPr/>
                    <a:lstStyle/>
                    <a:p>
                      <a:r>
                        <a:t>2.8 </a:t>
                      </a:r>
                    </a:p>
                  </a:txBody>
                  <a:tcPr/>
                </a:tc>
                <a:extLst>
                  <a:ext uri="{0D108BD9-81ED-4DB2-BD59-A6C34878D82A}">
                    <a16:rowId xmlns:a16="http://schemas.microsoft.com/office/drawing/2014/main" val="10016"/>
                  </a:ext>
                </a:extLst>
              </a:tr>
              <a:tr h="187036">
                <a:tc>
                  <a:txBody>
                    <a:bodyPr/>
                    <a:lstStyle/>
                    <a:p>
                      <a:endParaRPr/>
                    </a:p>
                  </a:txBody>
                  <a:tcPr/>
                </a:tc>
                <a:tc>
                  <a:txBody>
                    <a:bodyPr/>
                    <a:lstStyle/>
                    <a:p>
                      <a:r>
                        <a:t>零售</a:t>
                      </a:r>
                    </a:p>
                  </a:txBody>
                  <a:tcPr/>
                </a:tc>
                <a:tc>
                  <a:txBody>
                    <a:bodyPr/>
                    <a:lstStyle/>
                    <a:p>
                      <a:r>
                        <a:t>1,652</a:t>
                      </a:r>
                    </a:p>
                  </a:txBody>
                  <a:tcPr/>
                </a:tc>
                <a:tc>
                  <a:txBody>
                    <a:bodyPr/>
                    <a:lstStyle/>
                    <a:p>
                      <a:r>
                        <a:t>19.0</a:t>
                      </a:r>
                    </a:p>
                  </a:txBody>
                  <a:tcPr/>
                </a:tc>
                <a:tc>
                  <a:txBody>
                    <a:bodyPr/>
                    <a:lstStyle/>
                    <a:p>
                      <a:r>
                        <a:t>1,414</a:t>
                      </a:r>
                    </a:p>
                  </a:txBody>
                  <a:tcPr/>
                </a:tc>
                <a:tc>
                  <a:txBody>
                    <a:bodyPr/>
                    <a:lstStyle/>
                    <a:p>
                      <a:r>
                        <a:t>85.6</a:t>
                      </a:r>
                    </a:p>
                  </a:txBody>
                  <a:tcPr/>
                </a:tc>
                <a:tc>
                  <a:txBody>
                    <a:bodyPr/>
                    <a:lstStyle/>
                    <a:p>
                      <a:r>
                        <a:t>8.9 </a:t>
                      </a:r>
                    </a:p>
                  </a:txBody>
                  <a:tcPr/>
                </a:tc>
                <a:extLst>
                  <a:ext uri="{0D108BD9-81ED-4DB2-BD59-A6C34878D82A}">
                    <a16:rowId xmlns:a16="http://schemas.microsoft.com/office/drawing/2014/main" val="10017"/>
                  </a:ext>
                </a:extLst>
              </a:tr>
              <a:tr h="187036">
                <a:tc>
                  <a:txBody>
                    <a:bodyPr/>
                    <a:lstStyle/>
                    <a:p>
                      <a:endParaRPr/>
                    </a:p>
                  </a:txBody>
                  <a:tcPr/>
                </a:tc>
                <a:tc>
                  <a:txBody>
                    <a:bodyPr/>
                    <a:lstStyle/>
                    <a:p>
                      <a:r>
                        <a:t>服务</a:t>
                      </a:r>
                    </a:p>
                  </a:txBody>
                  <a:tcPr/>
                </a:tc>
                <a:tc>
                  <a:txBody>
                    <a:bodyPr/>
                    <a:lstStyle/>
                    <a:p>
                      <a:r>
                        <a:t>577</a:t>
                      </a:r>
                    </a:p>
                  </a:txBody>
                  <a:tcPr/>
                </a:tc>
                <a:tc>
                  <a:txBody>
                    <a:bodyPr/>
                    <a:lstStyle/>
                    <a:p>
                      <a:r>
                        <a:t>6.6</a:t>
                      </a:r>
                    </a:p>
                  </a:txBody>
                  <a:tcPr/>
                </a:tc>
                <a:tc>
                  <a:txBody>
                    <a:bodyPr/>
                    <a:lstStyle/>
                    <a:p>
                      <a:r>
                        <a:t>498</a:t>
                      </a:r>
                    </a:p>
                  </a:txBody>
                  <a:tcPr/>
                </a:tc>
                <a:tc>
                  <a:txBody>
                    <a:bodyPr/>
                    <a:lstStyle/>
                    <a:p>
                      <a:r>
                        <a:t>86.3</a:t>
                      </a:r>
                    </a:p>
                  </a:txBody>
                  <a:tcPr/>
                </a:tc>
                <a:tc>
                  <a:txBody>
                    <a:bodyPr/>
                    <a:lstStyle/>
                    <a:p>
                      <a:r>
                        <a:t>9.6 </a:t>
                      </a:r>
                    </a:p>
                  </a:txBody>
                  <a:tcPr/>
                </a:tc>
                <a:extLst>
                  <a:ext uri="{0D108BD9-81ED-4DB2-BD59-A6C34878D82A}">
                    <a16:rowId xmlns:a16="http://schemas.microsoft.com/office/drawing/2014/main" val="10018"/>
                  </a:ext>
                </a:extLst>
              </a:tr>
              <a:tr h="187036">
                <a:tc>
                  <a:txBody>
                    <a:bodyPr/>
                    <a:lstStyle/>
                    <a:p>
                      <a:endParaRPr/>
                    </a:p>
                  </a:txBody>
                  <a:tcPr/>
                </a:tc>
                <a:tc>
                  <a:txBody>
                    <a:bodyPr/>
                    <a:lstStyle/>
                    <a:p>
                      <a:r>
                        <a:t>交通</a:t>
                      </a:r>
                    </a:p>
                  </a:txBody>
                  <a:tcPr/>
                </a:tc>
                <a:tc>
                  <a:txBody>
                    <a:bodyPr/>
                    <a:lstStyle/>
                    <a:p>
                      <a:r>
                        <a:t>160</a:t>
                      </a:r>
                    </a:p>
                  </a:txBody>
                  <a:tcPr/>
                </a:tc>
                <a:tc>
                  <a:txBody>
                    <a:bodyPr/>
                    <a:lstStyle/>
                    <a:p>
                      <a:r>
                        <a:t>1.8</a:t>
                      </a:r>
                    </a:p>
                  </a:txBody>
                  <a:tcPr/>
                </a:tc>
                <a:tc>
                  <a:txBody>
                    <a:bodyPr/>
                    <a:lstStyle/>
                    <a:p>
                      <a:r>
                        <a:t>119</a:t>
                      </a:r>
                    </a:p>
                  </a:txBody>
                  <a:tcPr/>
                </a:tc>
                <a:tc>
                  <a:txBody>
                    <a:bodyPr/>
                    <a:lstStyle/>
                    <a:p>
                      <a:r>
                        <a:t>74.4</a:t>
                      </a:r>
                    </a:p>
                  </a:txBody>
                  <a:tcPr/>
                </a:tc>
                <a:tc>
                  <a:txBody>
                    <a:bodyPr/>
                    <a:lstStyle/>
                    <a:p>
                      <a:r>
                        <a:t>9.7 </a:t>
                      </a:r>
                    </a:p>
                  </a:txBody>
                  <a:tcPr/>
                </a:tc>
                <a:extLst>
                  <a:ext uri="{0D108BD9-81ED-4DB2-BD59-A6C34878D82A}">
                    <a16:rowId xmlns:a16="http://schemas.microsoft.com/office/drawing/2014/main" val="10019"/>
                  </a:ext>
                </a:extLst>
              </a:tr>
              <a:tr h="187036">
                <a:tc>
                  <a:txBody>
                    <a:bodyPr/>
                    <a:lstStyle/>
                    <a:p>
                      <a:endParaRPr/>
                    </a:p>
                  </a:txBody>
                  <a:tcPr/>
                </a:tc>
                <a:tc>
                  <a:txBody>
                    <a:bodyPr/>
                    <a:lstStyle/>
                    <a:p>
                      <a:r>
                        <a:t>批发</a:t>
                      </a:r>
                    </a:p>
                  </a:txBody>
                  <a:tcPr/>
                </a:tc>
                <a:tc>
                  <a:txBody>
                    <a:bodyPr/>
                    <a:lstStyle/>
                    <a:p>
                      <a:r>
                        <a:t>8</a:t>
                      </a:r>
                    </a:p>
                  </a:txBody>
                  <a:tcPr/>
                </a:tc>
                <a:tc>
                  <a:txBody>
                    <a:bodyPr/>
                    <a:lstStyle/>
                    <a:p>
                      <a:r>
                        <a:t>0.1</a:t>
                      </a:r>
                    </a:p>
                  </a:txBody>
                  <a:tcPr/>
                </a:tc>
                <a:tc>
                  <a:txBody>
                    <a:bodyPr/>
                    <a:lstStyle/>
                    <a:p>
                      <a:r>
                        <a:t>5</a:t>
                      </a:r>
                    </a:p>
                  </a:txBody>
                  <a:tcPr/>
                </a:tc>
                <a:tc>
                  <a:txBody>
                    <a:bodyPr/>
                    <a:lstStyle/>
                    <a:p>
                      <a:r>
                        <a:t>62.5</a:t>
                      </a:r>
                    </a:p>
                  </a:txBody>
                  <a:tcPr/>
                </a:tc>
                <a:tc>
                  <a:txBody>
                    <a:bodyPr/>
                    <a:lstStyle/>
                    <a:p>
                      <a:r>
                        <a:t>11.6 </a:t>
                      </a:r>
                    </a:p>
                  </a:txBody>
                  <a:tcPr/>
                </a:tc>
                <a:extLst>
                  <a:ext uri="{0D108BD9-81ED-4DB2-BD59-A6C34878D82A}">
                    <a16:rowId xmlns:a16="http://schemas.microsoft.com/office/drawing/2014/main" val="10020"/>
                  </a:ext>
                </a:extLst>
              </a:tr>
              <a:tr h="187044">
                <a:tc>
                  <a:txBody>
                    <a:bodyPr/>
                    <a:lstStyle/>
                    <a:p>
                      <a:endParaRPr/>
                    </a:p>
                  </a:txBody>
                  <a:tcPr/>
                </a:tc>
                <a:tc>
                  <a:txBody>
                    <a:bodyPr/>
                    <a:lstStyle/>
                    <a:p>
                      <a:r>
                        <a:t>总计</a:t>
                      </a:r>
                    </a:p>
                  </a:txBody>
                  <a:tcPr/>
                </a:tc>
                <a:tc>
                  <a:txBody>
                    <a:bodyPr/>
                    <a:lstStyle/>
                    <a:p>
                      <a:r>
                        <a:t>8693</a:t>
                      </a:r>
                    </a:p>
                  </a:txBody>
                  <a:tcPr/>
                </a:tc>
                <a:tc>
                  <a:txBody>
                    <a:bodyPr/>
                    <a:lstStyle/>
                    <a:p>
                      <a:r>
                        <a:t>100.0</a:t>
                      </a:r>
                    </a:p>
                  </a:txBody>
                  <a:tcPr/>
                </a:tc>
                <a:tc>
                  <a:txBody>
                    <a:bodyPr/>
                    <a:lstStyle/>
                    <a:p>
                      <a:r>
                        <a:t>7683</a:t>
                      </a:r>
                    </a:p>
                  </a:txBody>
                  <a:tcPr/>
                </a:tc>
                <a:tc>
                  <a:txBody>
                    <a:bodyPr/>
                    <a:lstStyle/>
                    <a:p>
                      <a:r>
                        <a:t>88.3</a:t>
                      </a:r>
                    </a:p>
                  </a:txBody>
                  <a:tcPr/>
                </a:tc>
                <a:tc>
                  <a:txBody>
                    <a:bodyPr/>
                    <a:lstStyle/>
                    <a:p>
                      <a:r>
                        <a:t>8.3</a:t>
                      </a:r>
                    </a:p>
                  </a:txBody>
                  <a:tcPr/>
                </a:tc>
                <a:extLst>
                  <a:ext uri="{0D108BD9-81ED-4DB2-BD59-A6C34878D82A}">
                    <a16:rowId xmlns:a16="http://schemas.microsoft.com/office/drawing/2014/main" val="1002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pic>
        <p:nvPicPr>
          <p:cNvPr id="82" name="Picture 81" descr="09-rId30-image7.png"/>
          <p:cNvPicPr>
            <a:picLocks noChangeAspect="1"/>
          </p:cNvPicPr>
          <p:nvPr/>
        </p:nvPicPr>
        <p:blipFill>
          <a:blip r:embed="rId6"/>
          <a:stretch>
            <a:fillRect/>
          </a:stretch>
        </p:blipFill>
        <p:spPr>
          <a:xfrm>
            <a:off x="914400" y="1828800"/>
            <a:ext cx="5486400" cy="4114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6. 共线性问题</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所有变量的VIF均小于10，无明显共线性问题</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7</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检验</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1. 稳健性检验</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进行两个稳健性检验测结果稳定性。</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样本数据平均众筹贷款目标额595.5美元，依每人至少资助25美元规则，至少需24个借贷人。</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删去loan_amount小于等于200的数据后进一步回归分析（N = 7023）。</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本文采用了亲社会众筹平台Kiva的数据来验证研究模型和假设。</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这也凸显了该平台上贷款投资行为的亲社会性质。</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一个众筹项目的完整流程如图3所示。</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本研究收集了Kiva平台上2018年12月至2019年3月的公开贷款数据，数据中包括众筹项目发起人及其申请展示素材（文本和图片）、所属国家或地区、对应的区域合作伙伴等信息。</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2. 结果说明</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两个测试表明研究结果稳健，H1a和H1b有效成立。</a:t>
            </a:r>
          </a:p>
        </p:txBody>
      </p:sp>
      <p:sp>
        <p:nvSpPr>
          <p:cNvPr id="7" name="TextBox 6"/>
          <p:cNvSpPr txBox="1"/>
          <p:nvPr/>
        </p:nvSpPr>
        <p:spPr>
          <a:xfrm>
            <a:off x="1371600" y="3383280"/>
            <a:ext cx="9144000" cy="1371600"/>
          </a:xfrm>
          <a:prstGeom prst="rect">
            <a:avLst/>
          </a:prstGeom>
          <a:noFill/>
        </p:spPr>
        <p:txBody>
          <a:bodyPr wrap="square">
            <a:spAutoFit/>
          </a:bodyPr>
          <a:lstStyle/>
          <a:p>
            <a:pPr>
              <a:defRPr sz="2200" b="1">
                <a:solidFill>
                  <a:srgbClr val="000000"/>
                </a:solidFill>
                <a:latin typeface="微软雅黑"/>
              </a:defRPr>
            </a:pPr>
            <a:r>
              <a:t>3. 表格情况</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表53为替换回归模型的稳健性检验。</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18470880"/>
        </p:xfrm>
        <a:graphic>
          <a:graphicData uri="http://schemas.openxmlformats.org/drawingml/2006/table">
            <a:tbl>
              <a:tblPr firstRow="1" bandRow="1">
                <a:tableStyleId>{5C22544A-7EE6-4342-B048-85BDC9FD1C3A}</a:tableStyleId>
              </a:tblPr>
              <a:tblGrid>
                <a:gridCol w="1097280">
                  <a:extLst>
                    <a:ext uri="{9D8B030D-6E8A-4147-A177-3AD203B41FA5}">
                      <a16:colId xmlns:a16="http://schemas.microsoft.com/office/drawing/2014/main" val="20000"/>
                    </a:ext>
                  </a:extLst>
                </a:gridCol>
                <a:gridCol w="1097280">
                  <a:extLst>
                    <a:ext uri="{9D8B030D-6E8A-4147-A177-3AD203B41FA5}">
                      <a16:colId xmlns:a16="http://schemas.microsoft.com/office/drawing/2014/main" val="20001"/>
                    </a:ext>
                  </a:extLst>
                </a:gridCol>
                <a:gridCol w="1097280">
                  <a:extLst>
                    <a:ext uri="{9D8B030D-6E8A-4147-A177-3AD203B41FA5}">
                      <a16:colId xmlns:a16="http://schemas.microsoft.com/office/drawing/2014/main" val="20002"/>
                    </a:ext>
                  </a:extLst>
                </a:gridCol>
                <a:gridCol w="1097280">
                  <a:extLst>
                    <a:ext uri="{9D8B030D-6E8A-4147-A177-3AD203B41FA5}">
                      <a16:colId xmlns:a16="http://schemas.microsoft.com/office/drawing/2014/main" val="20003"/>
                    </a:ext>
                  </a:extLst>
                </a:gridCol>
                <a:gridCol w="1097280">
                  <a:extLst>
                    <a:ext uri="{9D8B030D-6E8A-4147-A177-3AD203B41FA5}">
                      <a16:colId xmlns:a16="http://schemas.microsoft.com/office/drawing/2014/main" val="20004"/>
                    </a:ext>
                  </a:extLst>
                </a:gridCol>
              </a:tblGrid>
              <a:tr h="121023">
                <a:tc>
                  <a:txBody>
                    <a:bodyPr/>
                    <a:lstStyle/>
                    <a:p>
                      <a:r>
                        <a:t>Variable</a:t>
                      </a:r>
                    </a:p>
                  </a:txBody>
                  <a:tcPr/>
                </a:tc>
                <a:tc>
                  <a:txBody>
                    <a:bodyPr/>
                    <a:lstStyle/>
                    <a:p>
                      <a:r>
                        <a:t>funding_success</a:t>
                      </a:r>
                    </a:p>
                  </a:txBody>
                  <a:tcPr/>
                </a:tc>
                <a:tc>
                  <a:txBody>
                    <a:bodyPr/>
                    <a:lstStyle/>
                    <a:p>
                      <a:endParaRPr/>
                    </a:p>
                  </a:txBody>
                  <a:tcPr/>
                </a:tc>
                <a:tc>
                  <a:txBody>
                    <a:bodyPr/>
                    <a:lstStyle/>
                    <a:p>
                      <a:r>
                        <a:t>funding_speed</a:t>
                      </a:r>
                    </a:p>
                  </a:txBody>
                  <a:tcPr/>
                </a:tc>
                <a:tc>
                  <a:txBody>
                    <a:bodyPr/>
                    <a:lstStyle/>
                    <a:p>
                      <a:endParaRPr/>
                    </a:p>
                  </a:txBody>
                  <a:tcPr/>
                </a:tc>
                <a:extLst>
                  <a:ext uri="{0D108BD9-81ED-4DB2-BD59-A6C34878D82A}">
                    <a16:rowId xmlns:a16="http://schemas.microsoft.com/office/drawing/2014/main" val="10000"/>
                  </a:ext>
                </a:extLst>
              </a:tr>
              <a:tr h="121023">
                <a:tc>
                  <a:txBody>
                    <a:bodyPr/>
                    <a:lstStyle/>
                    <a:p>
                      <a:endParaRPr/>
                    </a:p>
                  </a:txBody>
                  <a:tcPr/>
                </a:tc>
                <a:tc>
                  <a:txBody>
                    <a:bodyPr/>
                    <a:lstStyle/>
                    <a:p>
                      <a:r>
                        <a:t> 1 - Probit(controls)</a:t>
                      </a:r>
                    </a:p>
                  </a:txBody>
                  <a:tcPr/>
                </a:tc>
                <a:tc>
                  <a:txBody>
                    <a:bodyPr/>
                    <a:lstStyle/>
                    <a:p>
                      <a:r>
                        <a:t> 3 - Probit(main effect)</a:t>
                      </a:r>
                    </a:p>
                  </a:txBody>
                  <a:tcPr/>
                </a:tc>
                <a:tc>
                  <a:txBody>
                    <a:bodyPr/>
                    <a:lstStyle/>
                    <a:p>
                      <a:r>
                        <a:t> 1 - OLS(controls)</a:t>
                      </a:r>
                    </a:p>
                  </a:txBody>
                  <a:tcPr/>
                </a:tc>
                <a:tc>
                  <a:txBody>
                    <a:bodyPr/>
                    <a:lstStyle/>
                    <a:p>
                      <a:r>
                        <a:t> 3 - OLS(main effect)</a:t>
                      </a:r>
                    </a:p>
                  </a:txBody>
                  <a:tcPr/>
                </a:tc>
                <a:extLst>
                  <a:ext uri="{0D108BD9-81ED-4DB2-BD59-A6C34878D82A}">
                    <a16:rowId xmlns:a16="http://schemas.microsoft.com/office/drawing/2014/main" val="10001"/>
                  </a:ext>
                </a:extLst>
              </a:tr>
              <a:tr h="121023">
                <a:tc>
                  <a:txBody>
                    <a:bodyPr/>
                    <a:lstStyle/>
                    <a:p>
                      <a:r>
                        <a:t>happiness</a:t>
                      </a:r>
                    </a:p>
                  </a:txBody>
                  <a:tcPr/>
                </a:tc>
                <a:tc>
                  <a:txBody>
                    <a:bodyPr/>
                    <a:lstStyle/>
                    <a:p>
                      <a:endParaRPr/>
                    </a:p>
                  </a:txBody>
                  <a:tcPr/>
                </a:tc>
                <a:tc>
                  <a:txBody>
                    <a:bodyPr/>
                    <a:lstStyle/>
                    <a:p>
                      <a:r>
                        <a:t>0.101*</a:t>
                      </a:r>
                    </a:p>
                  </a:txBody>
                  <a:tcPr/>
                </a:tc>
                <a:tc>
                  <a:txBody>
                    <a:bodyPr/>
                    <a:lstStyle/>
                    <a:p>
                      <a:endParaRPr/>
                    </a:p>
                  </a:txBody>
                  <a:tcPr/>
                </a:tc>
                <a:tc>
                  <a:txBody>
                    <a:bodyPr/>
                    <a:lstStyle/>
                    <a:p>
                      <a:r>
                        <a:t>0.265***</a:t>
                      </a:r>
                    </a:p>
                  </a:txBody>
                  <a:tcPr/>
                </a:tc>
                <a:extLst>
                  <a:ext uri="{0D108BD9-81ED-4DB2-BD59-A6C34878D82A}">
                    <a16:rowId xmlns:a16="http://schemas.microsoft.com/office/drawing/2014/main" val="10002"/>
                  </a:ext>
                </a:extLst>
              </a:tr>
              <a:tr h="121023">
                <a:tc>
                  <a:txBody>
                    <a:bodyPr/>
                    <a:lstStyle/>
                    <a:p>
                      <a:endParaRPr/>
                    </a:p>
                  </a:txBody>
                  <a:tcPr/>
                </a:tc>
                <a:tc>
                  <a:txBody>
                    <a:bodyPr/>
                    <a:lstStyle/>
                    <a:p>
                      <a:endParaRPr/>
                    </a:p>
                  </a:txBody>
                  <a:tcPr/>
                </a:tc>
                <a:tc>
                  <a:txBody>
                    <a:bodyPr/>
                    <a:lstStyle/>
                    <a:p>
                      <a:r>
                        <a:t>(1.96)</a:t>
                      </a:r>
                    </a:p>
                  </a:txBody>
                  <a:tcPr/>
                </a:tc>
                <a:tc>
                  <a:txBody>
                    <a:bodyPr/>
                    <a:lstStyle/>
                    <a:p>
                      <a:endParaRPr/>
                    </a:p>
                  </a:txBody>
                  <a:tcPr/>
                </a:tc>
                <a:tc>
                  <a:txBody>
                    <a:bodyPr/>
                    <a:lstStyle/>
                    <a:p>
                      <a:r>
                        <a:t>(4.95)</a:t>
                      </a:r>
                    </a:p>
                  </a:txBody>
                  <a:tcPr/>
                </a:tc>
                <a:extLst>
                  <a:ext uri="{0D108BD9-81ED-4DB2-BD59-A6C34878D82A}">
                    <a16:rowId xmlns:a16="http://schemas.microsoft.com/office/drawing/2014/main" val="10003"/>
                  </a:ext>
                </a:extLst>
              </a:tr>
              <a:tr h="121023">
                <a:tc>
                  <a:txBody>
                    <a:bodyPr/>
                    <a:lstStyle/>
                    <a:p>
                      <a:r>
                        <a:t>sadness</a:t>
                      </a:r>
                    </a:p>
                  </a:txBody>
                  <a:tcPr/>
                </a:tc>
                <a:tc>
                  <a:txBody>
                    <a:bodyPr/>
                    <a:lstStyle/>
                    <a:p>
                      <a:endParaRPr/>
                    </a:p>
                  </a:txBody>
                  <a:tcPr/>
                </a:tc>
                <a:tc>
                  <a:txBody>
                    <a:bodyPr/>
                    <a:lstStyle/>
                    <a:p>
                      <a:r>
                        <a:t>0.585*</a:t>
                      </a:r>
                    </a:p>
                  </a:txBody>
                  <a:tcPr/>
                </a:tc>
                <a:tc>
                  <a:txBody>
                    <a:bodyPr/>
                    <a:lstStyle/>
                    <a:p>
                      <a:endParaRPr/>
                    </a:p>
                  </a:txBody>
                  <a:tcPr/>
                </a:tc>
                <a:tc>
                  <a:txBody>
                    <a:bodyPr/>
                    <a:lstStyle/>
                    <a:p>
                      <a:r>
                        <a:t>0.598**</a:t>
                      </a:r>
                    </a:p>
                  </a:txBody>
                  <a:tcPr/>
                </a:tc>
                <a:extLst>
                  <a:ext uri="{0D108BD9-81ED-4DB2-BD59-A6C34878D82A}">
                    <a16:rowId xmlns:a16="http://schemas.microsoft.com/office/drawing/2014/main" val="10004"/>
                  </a:ext>
                </a:extLst>
              </a:tr>
              <a:tr h="121023">
                <a:tc>
                  <a:txBody>
                    <a:bodyPr/>
                    <a:lstStyle/>
                    <a:p>
                      <a:endParaRPr/>
                    </a:p>
                  </a:txBody>
                  <a:tcPr/>
                </a:tc>
                <a:tc>
                  <a:txBody>
                    <a:bodyPr/>
                    <a:lstStyle/>
                    <a:p>
                      <a:endParaRPr/>
                    </a:p>
                  </a:txBody>
                  <a:tcPr/>
                </a:tc>
                <a:tc>
                  <a:txBody>
                    <a:bodyPr/>
                    <a:lstStyle/>
                    <a:p>
                      <a:r>
                        <a:t>(1.89)</a:t>
                      </a:r>
                    </a:p>
                  </a:txBody>
                  <a:tcPr/>
                </a:tc>
                <a:tc>
                  <a:txBody>
                    <a:bodyPr/>
                    <a:lstStyle/>
                    <a:p>
                      <a:endParaRPr/>
                    </a:p>
                  </a:txBody>
                  <a:tcPr/>
                </a:tc>
                <a:tc>
                  <a:txBody>
                    <a:bodyPr/>
                    <a:lstStyle/>
                    <a:p>
                      <a:r>
                        <a:t>(2.22)</a:t>
                      </a:r>
                    </a:p>
                  </a:txBody>
                  <a:tcPr/>
                </a:tc>
                <a:extLst>
                  <a:ext uri="{0D108BD9-81ED-4DB2-BD59-A6C34878D82A}">
                    <a16:rowId xmlns:a16="http://schemas.microsoft.com/office/drawing/2014/main" val="10005"/>
                  </a:ext>
                </a:extLst>
              </a:tr>
              <a:tr h="121023">
                <a:tc>
                  <a:txBody>
                    <a:bodyPr/>
                    <a:lstStyle/>
                    <a:p>
                      <a:r>
                        <a:t>pst_psyc_cptl</a:t>
                      </a:r>
                    </a:p>
                  </a:txBody>
                  <a:tcPr/>
                </a:tc>
                <a:tc>
                  <a:txBody>
                    <a:bodyPr/>
                    <a:lstStyle/>
                    <a:p>
                      <a:endParaRPr/>
                    </a:p>
                  </a:txBody>
                  <a:tcPr/>
                </a:tc>
                <a:tc>
                  <a:txBody>
                    <a:bodyPr/>
                    <a:lstStyle/>
                    <a:p>
                      <a:r>
                        <a:t>-0.0566***</a:t>
                      </a:r>
                    </a:p>
                  </a:txBody>
                  <a:tcPr/>
                </a:tc>
                <a:tc>
                  <a:txBody>
                    <a:bodyPr/>
                    <a:lstStyle/>
                    <a:p>
                      <a:endParaRPr/>
                    </a:p>
                  </a:txBody>
                  <a:tcPr/>
                </a:tc>
                <a:tc>
                  <a:txBody>
                    <a:bodyPr/>
                    <a:lstStyle/>
                    <a:p>
                      <a:r>
                        <a:t>-0.0571***</a:t>
                      </a:r>
                    </a:p>
                  </a:txBody>
                  <a:tcPr/>
                </a:tc>
                <a:extLst>
                  <a:ext uri="{0D108BD9-81ED-4DB2-BD59-A6C34878D82A}">
                    <a16:rowId xmlns:a16="http://schemas.microsoft.com/office/drawing/2014/main" val="10006"/>
                  </a:ext>
                </a:extLst>
              </a:tr>
              <a:tr h="121023">
                <a:tc>
                  <a:txBody>
                    <a:bodyPr/>
                    <a:lstStyle/>
                    <a:p>
                      <a:endParaRPr/>
                    </a:p>
                  </a:txBody>
                  <a:tcPr/>
                </a:tc>
                <a:tc>
                  <a:txBody>
                    <a:bodyPr/>
                    <a:lstStyle/>
                    <a:p>
                      <a:endParaRPr/>
                    </a:p>
                  </a:txBody>
                  <a:tcPr/>
                </a:tc>
                <a:tc>
                  <a:txBody>
                    <a:bodyPr/>
                    <a:lstStyle/>
                    <a:p>
                      <a:r>
                        <a:t>(-3.85)</a:t>
                      </a:r>
                    </a:p>
                  </a:txBody>
                  <a:tcPr/>
                </a:tc>
                <a:tc>
                  <a:txBody>
                    <a:bodyPr/>
                    <a:lstStyle/>
                    <a:p>
                      <a:endParaRPr/>
                    </a:p>
                  </a:txBody>
                  <a:tcPr/>
                </a:tc>
                <a:tc>
                  <a:txBody>
                    <a:bodyPr/>
                    <a:lstStyle/>
                    <a:p>
                      <a:r>
                        <a:t>(-3.40)</a:t>
                      </a:r>
                    </a:p>
                  </a:txBody>
                  <a:tcPr/>
                </a:tc>
                <a:extLst>
                  <a:ext uri="{0D108BD9-81ED-4DB2-BD59-A6C34878D82A}">
                    <a16:rowId xmlns:a16="http://schemas.microsoft.com/office/drawing/2014/main" val="10007"/>
                  </a:ext>
                </a:extLst>
              </a:tr>
              <a:tr h="121023">
                <a:tc>
                  <a:txBody>
                    <a:bodyPr/>
                    <a:lstStyle/>
                    <a:p>
                      <a:r>
                        <a:t>picture_quality</a:t>
                      </a:r>
                    </a:p>
                  </a:txBody>
                  <a:tcPr/>
                </a:tc>
                <a:tc>
                  <a:txBody>
                    <a:bodyPr/>
                    <a:lstStyle/>
                    <a:p>
                      <a:r>
                        <a:t>0.239***</a:t>
                      </a:r>
                    </a:p>
                  </a:txBody>
                  <a:tcPr/>
                </a:tc>
                <a:tc>
                  <a:txBody>
                    <a:bodyPr/>
                    <a:lstStyle/>
                    <a:p>
                      <a:r>
                        <a:t>0.243***</a:t>
                      </a:r>
                    </a:p>
                  </a:txBody>
                  <a:tcPr/>
                </a:tc>
                <a:tc>
                  <a:txBody>
                    <a:bodyPr/>
                    <a:lstStyle/>
                    <a:p>
                      <a:r>
                        <a:t>0.309***</a:t>
                      </a:r>
                    </a:p>
                  </a:txBody>
                  <a:tcPr/>
                </a:tc>
                <a:tc>
                  <a:txBody>
                    <a:bodyPr/>
                    <a:lstStyle/>
                    <a:p>
                      <a:r>
                        <a:t>0.308***</a:t>
                      </a:r>
                    </a:p>
                  </a:txBody>
                  <a:tcPr/>
                </a:tc>
                <a:extLst>
                  <a:ext uri="{0D108BD9-81ED-4DB2-BD59-A6C34878D82A}">
                    <a16:rowId xmlns:a16="http://schemas.microsoft.com/office/drawing/2014/main" val="10008"/>
                  </a:ext>
                </a:extLst>
              </a:tr>
              <a:tr h="121023">
                <a:tc>
                  <a:txBody>
                    <a:bodyPr/>
                    <a:lstStyle/>
                    <a:p>
                      <a:endParaRPr/>
                    </a:p>
                  </a:txBody>
                  <a:tcPr/>
                </a:tc>
                <a:tc>
                  <a:txBody>
                    <a:bodyPr/>
                    <a:lstStyle/>
                    <a:p>
                      <a:r>
                        <a:t>(5.56)</a:t>
                      </a:r>
                    </a:p>
                  </a:txBody>
                  <a:tcPr/>
                </a:tc>
                <a:tc>
                  <a:txBody>
                    <a:bodyPr/>
                    <a:lstStyle/>
                    <a:p>
                      <a:r>
                        <a:t>(5.62)</a:t>
                      </a:r>
                    </a:p>
                  </a:txBody>
                  <a:tcPr/>
                </a:tc>
                <a:tc>
                  <a:txBody>
                    <a:bodyPr/>
                    <a:lstStyle/>
                    <a:p>
                      <a:r>
                        <a:t>(6.97)</a:t>
                      </a:r>
                    </a:p>
                  </a:txBody>
                  <a:tcPr/>
                </a:tc>
                <a:tc>
                  <a:txBody>
                    <a:bodyPr/>
                    <a:lstStyle/>
                    <a:p>
                      <a:r>
                        <a:t>(6.94)</a:t>
                      </a:r>
                    </a:p>
                  </a:txBody>
                  <a:tcPr/>
                </a:tc>
                <a:extLst>
                  <a:ext uri="{0D108BD9-81ED-4DB2-BD59-A6C34878D82A}">
                    <a16:rowId xmlns:a16="http://schemas.microsoft.com/office/drawing/2014/main" val="10009"/>
                  </a:ext>
                </a:extLst>
              </a:tr>
              <a:tr h="121023">
                <a:tc>
                  <a:txBody>
                    <a:bodyPr/>
                    <a:lstStyle/>
                    <a:p>
                      <a:r>
                        <a:t>story_word_count</a:t>
                      </a:r>
                    </a:p>
                  </a:txBody>
                  <a:tcPr/>
                </a:tc>
                <a:tc>
                  <a:txBody>
                    <a:bodyPr/>
                    <a:lstStyle/>
                    <a:p>
                      <a:r>
                        <a:t>0.00125**</a:t>
                      </a:r>
                    </a:p>
                  </a:txBody>
                  <a:tcPr/>
                </a:tc>
                <a:tc>
                  <a:txBody>
                    <a:bodyPr/>
                    <a:lstStyle/>
                    <a:p>
                      <a:r>
                        <a:t>0.00214***</a:t>
                      </a:r>
                    </a:p>
                  </a:txBody>
                  <a:tcPr/>
                </a:tc>
                <a:tc>
                  <a:txBody>
                    <a:bodyPr/>
                    <a:lstStyle/>
                    <a:p>
                      <a:r>
                        <a:t>0.00194***</a:t>
                      </a:r>
                    </a:p>
                  </a:txBody>
                  <a:tcPr/>
                </a:tc>
                <a:tc>
                  <a:txBody>
                    <a:bodyPr/>
                    <a:lstStyle/>
                    <a:p>
                      <a:r>
                        <a:t>0.00277***</a:t>
                      </a:r>
                    </a:p>
                  </a:txBody>
                  <a:tcPr/>
                </a:tc>
                <a:extLst>
                  <a:ext uri="{0D108BD9-81ED-4DB2-BD59-A6C34878D82A}">
                    <a16:rowId xmlns:a16="http://schemas.microsoft.com/office/drawing/2014/main" val="10010"/>
                  </a:ext>
                </a:extLst>
              </a:tr>
              <a:tr h="121023">
                <a:tc>
                  <a:txBody>
                    <a:bodyPr/>
                    <a:lstStyle/>
                    <a:p>
                      <a:endParaRPr/>
                    </a:p>
                  </a:txBody>
                  <a:tcPr/>
                </a:tc>
                <a:tc>
                  <a:txBody>
                    <a:bodyPr/>
                    <a:lstStyle/>
                    <a:p>
                      <a:r>
                        <a:t>(1.99)</a:t>
                      </a:r>
                    </a:p>
                  </a:txBody>
                  <a:tcPr/>
                </a:tc>
                <a:tc>
                  <a:txBody>
                    <a:bodyPr/>
                    <a:lstStyle/>
                    <a:p>
                      <a:r>
                        <a:t>(3.18)</a:t>
                      </a:r>
                    </a:p>
                  </a:txBody>
                  <a:tcPr/>
                </a:tc>
                <a:tc>
                  <a:txBody>
                    <a:bodyPr/>
                    <a:lstStyle/>
                    <a:p>
                      <a:r>
                        <a:t>(2.92)</a:t>
                      </a:r>
                    </a:p>
                  </a:txBody>
                  <a:tcPr/>
                </a:tc>
                <a:tc>
                  <a:txBody>
                    <a:bodyPr/>
                    <a:lstStyle/>
                    <a:p>
                      <a:r>
                        <a:t>(3.91)</a:t>
                      </a:r>
                    </a:p>
                  </a:txBody>
                  <a:tcPr/>
                </a:tc>
                <a:extLst>
                  <a:ext uri="{0D108BD9-81ED-4DB2-BD59-A6C34878D82A}">
                    <a16:rowId xmlns:a16="http://schemas.microsoft.com/office/drawing/2014/main" val="10011"/>
                  </a:ext>
                </a:extLst>
              </a:tr>
              <a:tr h="121023">
                <a:tc>
                  <a:txBody>
                    <a:bodyPr/>
                    <a:lstStyle/>
                    <a:p>
                      <a:r>
                        <a:t>gender</a:t>
                      </a:r>
                    </a:p>
                  </a:txBody>
                  <a:tcPr/>
                </a:tc>
                <a:tc>
                  <a:txBody>
                    <a:bodyPr/>
                    <a:lstStyle/>
                    <a:p>
                      <a:r>
                        <a:t>0.626***</a:t>
                      </a:r>
                    </a:p>
                  </a:txBody>
                  <a:tcPr/>
                </a:tc>
                <a:tc>
                  <a:txBody>
                    <a:bodyPr/>
                    <a:lstStyle/>
                    <a:p>
                      <a:r>
                        <a:t>0.603***</a:t>
                      </a:r>
                    </a:p>
                  </a:txBody>
                  <a:tcPr/>
                </a:tc>
                <a:tc>
                  <a:txBody>
                    <a:bodyPr/>
                    <a:lstStyle/>
                    <a:p>
                      <a:r>
                        <a:t>1.299***</a:t>
                      </a:r>
                    </a:p>
                  </a:txBody>
                  <a:tcPr/>
                </a:tc>
                <a:tc>
                  <a:txBody>
                    <a:bodyPr/>
                    <a:lstStyle/>
                    <a:p>
                      <a:r>
                        <a:t>1.246***</a:t>
                      </a:r>
                    </a:p>
                  </a:txBody>
                  <a:tcPr/>
                </a:tc>
                <a:extLst>
                  <a:ext uri="{0D108BD9-81ED-4DB2-BD59-A6C34878D82A}">
                    <a16:rowId xmlns:a16="http://schemas.microsoft.com/office/drawing/2014/main" val="10012"/>
                  </a:ext>
                </a:extLst>
              </a:tr>
              <a:tr h="121023">
                <a:tc>
                  <a:txBody>
                    <a:bodyPr/>
                    <a:lstStyle/>
                    <a:p>
                      <a:endParaRPr/>
                    </a:p>
                  </a:txBody>
                  <a:tcPr/>
                </a:tc>
                <a:tc>
                  <a:txBody>
                    <a:bodyPr/>
                    <a:lstStyle/>
                    <a:p>
                      <a:r>
                        <a:t>(12.42)</a:t>
                      </a:r>
                    </a:p>
                  </a:txBody>
                  <a:tcPr/>
                </a:tc>
                <a:tc>
                  <a:txBody>
                    <a:bodyPr/>
                    <a:lstStyle/>
                    <a:p>
                      <a:r>
                        <a:t>(11.81)</a:t>
                      </a:r>
                    </a:p>
                  </a:txBody>
                  <a:tcPr/>
                </a:tc>
                <a:tc>
                  <a:txBody>
                    <a:bodyPr/>
                    <a:lstStyle/>
                    <a:p>
                      <a:r>
                        <a:t>(21.63)</a:t>
                      </a:r>
                    </a:p>
                  </a:txBody>
                  <a:tcPr/>
                </a:tc>
                <a:tc>
                  <a:txBody>
                    <a:bodyPr/>
                    <a:lstStyle/>
                    <a:p>
                      <a:r>
                        <a:t>(20.54)</a:t>
                      </a:r>
                    </a:p>
                  </a:txBody>
                  <a:tcPr/>
                </a:tc>
                <a:extLst>
                  <a:ext uri="{0D108BD9-81ED-4DB2-BD59-A6C34878D82A}">
                    <a16:rowId xmlns:a16="http://schemas.microsoft.com/office/drawing/2014/main" val="10013"/>
                  </a:ext>
                </a:extLst>
              </a:tr>
              <a:tr h="121023">
                <a:tc>
                  <a:txBody>
                    <a:bodyPr/>
                    <a:lstStyle/>
                    <a:p>
                      <a:r>
                        <a:t>group_borrower</a:t>
                      </a:r>
                    </a:p>
                  </a:txBody>
                  <a:tcPr/>
                </a:tc>
                <a:tc>
                  <a:txBody>
                    <a:bodyPr/>
                    <a:lstStyle/>
                    <a:p>
                      <a:r>
                        <a:t>1.895***</a:t>
                      </a:r>
                    </a:p>
                  </a:txBody>
                  <a:tcPr/>
                </a:tc>
                <a:tc>
                  <a:txBody>
                    <a:bodyPr/>
                    <a:lstStyle/>
                    <a:p>
                      <a:r>
                        <a:t>1.815***</a:t>
                      </a:r>
                    </a:p>
                  </a:txBody>
                  <a:tcPr/>
                </a:tc>
                <a:tc>
                  <a:txBody>
                    <a:bodyPr/>
                    <a:lstStyle/>
                    <a:p>
                      <a:r>
                        <a:t>1.193***</a:t>
                      </a:r>
                    </a:p>
                  </a:txBody>
                  <a:tcPr/>
                </a:tc>
                <a:tc>
                  <a:txBody>
                    <a:bodyPr/>
                    <a:lstStyle/>
                    <a:p>
                      <a:r>
                        <a:t>1.066***</a:t>
                      </a:r>
                    </a:p>
                  </a:txBody>
                  <a:tcPr/>
                </a:tc>
                <a:extLst>
                  <a:ext uri="{0D108BD9-81ED-4DB2-BD59-A6C34878D82A}">
                    <a16:rowId xmlns:a16="http://schemas.microsoft.com/office/drawing/2014/main" val="10014"/>
                  </a:ext>
                </a:extLst>
              </a:tr>
              <a:tr h="121023">
                <a:tc>
                  <a:txBody>
                    <a:bodyPr/>
                    <a:lstStyle/>
                    <a:p>
                      <a:endParaRPr/>
                    </a:p>
                  </a:txBody>
                  <a:tcPr/>
                </a:tc>
                <a:tc>
                  <a:txBody>
                    <a:bodyPr/>
                    <a:lstStyle/>
                    <a:p>
                      <a:r>
                        <a:t>(4.07)</a:t>
                      </a:r>
                    </a:p>
                  </a:txBody>
                  <a:tcPr/>
                </a:tc>
                <a:tc>
                  <a:txBody>
                    <a:bodyPr/>
                    <a:lstStyle/>
                    <a:p>
                      <a:r>
                        <a:t>(3.85)</a:t>
                      </a:r>
                    </a:p>
                  </a:txBody>
                  <a:tcPr/>
                </a:tc>
                <a:tc>
                  <a:txBody>
                    <a:bodyPr/>
                    <a:lstStyle/>
                    <a:p>
                      <a:r>
                        <a:t>(5.46)</a:t>
                      </a:r>
                    </a:p>
                  </a:txBody>
                  <a:tcPr/>
                </a:tc>
                <a:tc>
                  <a:txBody>
                    <a:bodyPr/>
                    <a:lstStyle/>
                    <a:p>
                      <a:r>
                        <a:t>(4.87)</a:t>
                      </a:r>
                    </a:p>
                  </a:txBody>
                  <a:tcPr/>
                </a:tc>
                <a:extLst>
                  <a:ext uri="{0D108BD9-81ED-4DB2-BD59-A6C34878D82A}">
                    <a16:rowId xmlns:a16="http://schemas.microsoft.com/office/drawing/2014/main" val="10015"/>
                  </a:ext>
                </a:extLst>
              </a:tr>
              <a:tr h="121023">
                <a:tc>
                  <a:txBody>
                    <a:bodyPr/>
                    <a:lstStyle/>
                    <a:p>
                      <a:r>
                        <a:t>annual_income</a:t>
                      </a:r>
                    </a:p>
                  </a:txBody>
                  <a:tcPr/>
                </a:tc>
                <a:tc>
                  <a:txBody>
                    <a:bodyPr/>
                    <a:lstStyle/>
                    <a:p>
                      <a:r>
                        <a:t>-0.281***</a:t>
                      </a:r>
                    </a:p>
                  </a:txBody>
                  <a:tcPr/>
                </a:tc>
                <a:tc>
                  <a:txBody>
                    <a:bodyPr/>
                    <a:lstStyle/>
                    <a:p>
                      <a:r>
                        <a:t>-0.286***</a:t>
                      </a:r>
                    </a:p>
                  </a:txBody>
                  <a:tcPr/>
                </a:tc>
                <a:tc>
                  <a:txBody>
                    <a:bodyPr/>
                    <a:lstStyle/>
                    <a:p>
                      <a:r>
                        <a:t>-0.329***</a:t>
                      </a:r>
                    </a:p>
                  </a:txBody>
                  <a:tcPr/>
                </a:tc>
                <a:tc>
                  <a:txBody>
                    <a:bodyPr/>
                    <a:lstStyle/>
                    <a:p>
                      <a:r>
                        <a:t>-0.345***</a:t>
                      </a:r>
                    </a:p>
                  </a:txBody>
                  <a:tcPr/>
                </a:tc>
                <a:extLst>
                  <a:ext uri="{0D108BD9-81ED-4DB2-BD59-A6C34878D82A}">
                    <a16:rowId xmlns:a16="http://schemas.microsoft.com/office/drawing/2014/main" val="10016"/>
                  </a:ext>
                </a:extLst>
              </a:tr>
              <a:tr h="121023">
                <a:tc>
                  <a:txBody>
                    <a:bodyPr/>
                    <a:lstStyle/>
                    <a:p>
                      <a:endParaRPr/>
                    </a:p>
                  </a:txBody>
                  <a:tcPr/>
                </a:tc>
                <a:tc>
                  <a:txBody>
                    <a:bodyPr/>
                    <a:lstStyle/>
                    <a:p>
                      <a:r>
                        <a:t>(-4.94)</a:t>
                      </a:r>
                    </a:p>
                  </a:txBody>
                  <a:tcPr/>
                </a:tc>
                <a:tc>
                  <a:txBody>
                    <a:bodyPr/>
                    <a:lstStyle/>
                    <a:p>
                      <a:r>
                        <a:t>(-4.98)</a:t>
                      </a:r>
                    </a:p>
                  </a:txBody>
                  <a:tcPr/>
                </a:tc>
                <a:tc>
                  <a:txBody>
                    <a:bodyPr/>
                    <a:lstStyle/>
                    <a:p>
                      <a:r>
                        <a:t>(-5.83)</a:t>
                      </a:r>
                    </a:p>
                  </a:txBody>
                  <a:tcPr/>
                </a:tc>
                <a:tc>
                  <a:txBody>
                    <a:bodyPr/>
                    <a:lstStyle/>
                    <a:p>
                      <a:r>
                        <a:t>(-6.10)</a:t>
                      </a:r>
                    </a:p>
                  </a:txBody>
                  <a:tcPr/>
                </a:tc>
                <a:extLst>
                  <a:ext uri="{0D108BD9-81ED-4DB2-BD59-A6C34878D82A}">
                    <a16:rowId xmlns:a16="http://schemas.microsoft.com/office/drawing/2014/main" val="10017"/>
                  </a:ext>
                </a:extLst>
              </a:tr>
              <a:tr h="121023">
                <a:tc>
                  <a:txBody>
                    <a:bodyPr/>
                    <a:lstStyle/>
                    <a:p>
                      <a:r>
                        <a:t>partner_risk</a:t>
                      </a:r>
                    </a:p>
                  </a:txBody>
                  <a:tcPr/>
                </a:tc>
                <a:tc>
                  <a:txBody>
                    <a:bodyPr/>
                    <a:lstStyle/>
                    <a:p>
                      <a:r>
                        <a:t>-0.0504*</a:t>
                      </a:r>
                    </a:p>
                  </a:txBody>
                  <a:tcPr/>
                </a:tc>
                <a:tc>
                  <a:txBody>
                    <a:bodyPr/>
                    <a:lstStyle/>
                    <a:p>
                      <a:r>
                        <a:t>-0.0686**</a:t>
                      </a:r>
                    </a:p>
                  </a:txBody>
                  <a:tcPr/>
                </a:tc>
                <a:tc>
                  <a:txBody>
                    <a:bodyPr/>
                    <a:lstStyle/>
                    <a:p>
                      <a:r>
                        <a:t>-0.0119</a:t>
                      </a:r>
                    </a:p>
                  </a:txBody>
                  <a:tcPr/>
                </a:tc>
                <a:tc>
                  <a:txBody>
                    <a:bodyPr/>
                    <a:lstStyle/>
                    <a:p>
                      <a:r>
                        <a:t>-0.0287</a:t>
                      </a:r>
                    </a:p>
                  </a:txBody>
                  <a:tcPr/>
                </a:tc>
                <a:extLst>
                  <a:ext uri="{0D108BD9-81ED-4DB2-BD59-A6C34878D82A}">
                    <a16:rowId xmlns:a16="http://schemas.microsoft.com/office/drawing/2014/main" val="10018"/>
                  </a:ext>
                </a:extLst>
              </a:tr>
              <a:tr h="121023">
                <a:tc>
                  <a:txBody>
                    <a:bodyPr/>
                    <a:lstStyle/>
                    <a:p>
                      <a:endParaRPr/>
                    </a:p>
                  </a:txBody>
                  <a:tcPr/>
                </a:tc>
                <a:tc>
                  <a:txBody>
                    <a:bodyPr/>
                    <a:lstStyle/>
                    <a:p>
                      <a:r>
                        <a:t>(-1.82)</a:t>
                      </a:r>
                    </a:p>
                  </a:txBody>
                  <a:tcPr/>
                </a:tc>
                <a:tc>
                  <a:txBody>
                    <a:bodyPr/>
                    <a:lstStyle/>
                    <a:p>
                      <a:r>
                        <a:t>(-2.43)</a:t>
                      </a:r>
                    </a:p>
                  </a:txBody>
                  <a:tcPr/>
                </a:tc>
                <a:tc>
                  <a:txBody>
                    <a:bodyPr/>
                    <a:lstStyle/>
                    <a:p>
                      <a:r>
                        <a:t>(-0.45)</a:t>
                      </a:r>
                    </a:p>
                  </a:txBody>
                  <a:tcPr/>
                </a:tc>
                <a:tc>
                  <a:txBody>
                    <a:bodyPr/>
                    <a:lstStyle/>
                    <a:p>
                      <a:r>
                        <a:t>(-1.07)</a:t>
                      </a:r>
                    </a:p>
                  </a:txBody>
                  <a:tcPr/>
                </a:tc>
                <a:extLst>
                  <a:ext uri="{0D108BD9-81ED-4DB2-BD59-A6C34878D82A}">
                    <a16:rowId xmlns:a16="http://schemas.microsoft.com/office/drawing/2014/main" val="10019"/>
                  </a:ext>
                </a:extLst>
              </a:tr>
              <a:tr h="121023">
                <a:tc>
                  <a:txBody>
                    <a:bodyPr/>
                    <a:lstStyle/>
                    <a:p>
                      <a:r>
                        <a:t>loan_amount</a:t>
                      </a:r>
                    </a:p>
                  </a:txBody>
                  <a:tcPr/>
                </a:tc>
                <a:tc>
                  <a:txBody>
                    <a:bodyPr/>
                    <a:lstStyle/>
                    <a:p>
                      <a:r>
                        <a:t>-0.810***</a:t>
                      </a:r>
                    </a:p>
                  </a:txBody>
                  <a:tcPr/>
                </a:tc>
                <a:tc>
                  <a:txBody>
                    <a:bodyPr/>
                    <a:lstStyle/>
                    <a:p>
                      <a:r>
                        <a:t>-0.807***</a:t>
                      </a:r>
                    </a:p>
                  </a:txBody>
                  <a:tcPr/>
                </a:tc>
                <a:tc>
                  <a:txBody>
                    <a:bodyPr/>
                    <a:lstStyle/>
                    <a:p>
                      <a:r>
                        <a:t>-0.486***</a:t>
                      </a:r>
                    </a:p>
                  </a:txBody>
                  <a:tcPr/>
                </a:tc>
                <a:tc>
                  <a:txBody>
                    <a:bodyPr/>
                    <a:lstStyle/>
                    <a:p>
                      <a:r>
                        <a:t>-0.486***</a:t>
                      </a:r>
                    </a:p>
                  </a:txBody>
                  <a:tcPr/>
                </a:tc>
                <a:extLst>
                  <a:ext uri="{0D108BD9-81ED-4DB2-BD59-A6C34878D82A}">
                    <a16:rowId xmlns:a16="http://schemas.microsoft.com/office/drawing/2014/main" val="10020"/>
                  </a:ext>
                </a:extLst>
              </a:tr>
              <a:tr h="121023">
                <a:tc>
                  <a:txBody>
                    <a:bodyPr/>
                    <a:lstStyle/>
                    <a:p>
                      <a:endParaRPr/>
                    </a:p>
                  </a:txBody>
                  <a:tcPr/>
                </a:tc>
                <a:tc>
                  <a:txBody>
                    <a:bodyPr/>
                    <a:lstStyle/>
                    <a:p>
                      <a:r>
                        <a:t>(-20.91)</a:t>
                      </a:r>
                    </a:p>
                  </a:txBody>
                  <a:tcPr/>
                </a:tc>
                <a:tc>
                  <a:txBody>
                    <a:bodyPr/>
                    <a:lstStyle/>
                    <a:p>
                      <a:r>
                        <a:t>(-20.78)</a:t>
                      </a:r>
                    </a:p>
                  </a:txBody>
                  <a:tcPr/>
                </a:tc>
                <a:tc>
                  <a:txBody>
                    <a:bodyPr/>
                    <a:lstStyle/>
                    <a:p>
                      <a:r>
                        <a:t>(-13.93)</a:t>
                      </a:r>
                    </a:p>
                  </a:txBody>
                  <a:tcPr/>
                </a:tc>
                <a:tc>
                  <a:txBody>
                    <a:bodyPr/>
                    <a:lstStyle/>
                    <a:p>
                      <a:r>
                        <a:t>(-13.93)</a:t>
                      </a:r>
                    </a:p>
                  </a:txBody>
                  <a:tcPr/>
                </a:tc>
                <a:extLst>
                  <a:ext uri="{0D108BD9-81ED-4DB2-BD59-A6C34878D82A}">
                    <a16:rowId xmlns:a16="http://schemas.microsoft.com/office/drawing/2014/main" val="10021"/>
                  </a:ext>
                </a:extLst>
              </a:tr>
              <a:tr h="121023">
                <a:tc>
                  <a:txBody>
                    <a:bodyPr/>
                    <a:lstStyle/>
                    <a:p>
                      <a:r>
                        <a:t>loan_term</a:t>
                      </a:r>
                    </a:p>
                  </a:txBody>
                  <a:tcPr/>
                </a:tc>
                <a:tc>
                  <a:txBody>
                    <a:bodyPr/>
                    <a:lstStyle/>
                    <a:p>
                      <a:r>
                        <a:t>-0.0424***</a:t>
                      </a:r>
                    </a:p>
                  </a:txBody>
                  <a:tcPr/>
                </a:tc>
                <a:tc>
                  <a:txBody>
                    <a:bodyPr/>
                    <a:lstStyle/>
                    <a:p>
                      <a:r>
                        <a:t>-0.0411***</a:t>
                      </a:r>
                    </a:p>
                  </a:txBody>
                  <a:tcPr/>
                </a:tc>
                <a:tc>
                  <a:txBody>
                    <a:bodyPr/>
                    <a:lstStyle/>
                    <a:p>
                      <a:r>
                        <a:t>-0.101***</a:t>
                      </a:r>
                    </a:p>
                  </a:txBody>
                  <a:tcPr/>
                </a:tc>
                <a:tc>
                  <a:txBody>
                    <a:bodyPr/>
                    <a:lstStyle/>
                    <a:p>
                      <a:r>
                        <a:t>-0.1000***</a:t>
                      </a:r>
                    </a:p>
                  </a:txBody>
                  <a:tcPr/>
                </a:tc>
                <a:extLst>
                  <a:ext uri="{0D108BD9-81ED-4DB2-BD59-A6C34878D82A}">
                    <a16:rowId xmlns:a16="http://schemas.microsoft.com/office/drawing/2014/main" val="10022"/>
                  </a:ext>
                </a:extLst>
              </a:tr>
              <a:tr h="121023">
                <a:tc>
                  <a:txBody>
                    <a:bodyPr/>
                    <a:lstStyle/>
                    <a:p>
                      <a:endParaRPr/>
                    </a:p>
                  </a:txBody>
                  <a:tcPr/>
                </a:tc>
                <a:tc>
                  <a:txBody>
                    <a:bodyPr/>
                    <a:lstStyle/>
                    <a:p>
                      <a:r>
                        <a:t>(-11.72)</a:t>
                      </a:r>
                    </a:p>
                  </a:txBody>
                  <a:tcPr/>
                </a:tc>
                <a:tc>
                  <a:txBody>
                    <a:bodyPr/>
                    <a:lstStyle/>
                    <a:p>
                      <a:r>
                        <a:t>(-11.26)</a:t>
                      </a:r>
                    </a:p>
                  </a:txBody>
                  <a:tcPr/>
                </a:tc>
                <a:tc>
                  <a:txBody>
                    <a:bodyPr/>
                    <a:lstStyle/>
                    <a:p>
                      <a:r>
                        <a:t>(-23.05)</a:t>
                      </a:r>
                    </a:p>
                  </a:txBody>
                  <a:tcPr/>
                </a:tc>
                <a:tc>
                  <a:txBody>
                    <a:bodyPr/>
                    <a:lstStyle/>
                    <a:p>
                      <a:r>
                        <a:t>(-22.69)</a:t>
                      </a:r>
                    </a:p>
                  </a:txBody>
                  <a:tcPr/>
                </a:tc>
                <a:extLst>
                  <a:ext uri="{0D108BD9-81ED-4DB2-BD59-A6C34878D82A}">
                    <a16:rowId xmlns:a16="http://schemas.microsoft.com/office/drawing/2014/main" val="10023"/>
                  </a:ext>
                </a:extLst>
              </a:tr>
              <a:tr h="121023">
                <a:tc>
                  <a:txBody>
                    <a:bodyPr/>
                    <a:lstStyle/>
                    <a:p>
                      <a:r>
                        <a:t>repayment_schedule</a:t>
                      </a:r>
                    </a:p>
                  </a:txBody>
                  <a:tcPr/>
                </a:tc>
                <a:tc>
                  <a:txBody>
                    <a:bodyPr/>
                    <a:lstStyle/>
                    <a:p>
                      <a:r>
                        <a:t>-0.119</a:t>
                      </a:r>
                    </a:p>
                  </a:txBody>
                  <a:tcPr/>
                </a:tc>
                <a:tc>
                  <a:txBody>
                    <a:bodyPr/>
                    <a:lstStyle/>
                    <a:p>
                      <a:r>
                        <a:t>-0.129</a:t>
                      </a:r>
                    </a:p>
                  </a:txBody>
                  <a:tcPr/>
                </a:tc>
                <a:tc>
                  <a:txBody>
                    <a:bodyPr/>
                    <a:lstStyle/>
                    <a:p>
                      <a:r>
                        <a:t>-0.414***</a:t>
                      </a:r>
                    </a:p>
                  </a:txBody>
                  <a:tcPr/>
                </a:tc>
                <a:tc>
                  <a:txBody>
                    <a:bodyPr/>
                    <a:lstStyle/>
                    <a:p>
                      <a:r>
                        <a:t>-0.392***</a:t>
                      </a:r>
                    </a:p>
                  </a:txBody>
                  <a:tcPr/>
                </a:tc>
                <a:extLst>
                  <a:ext uri="{0D108BD9-81ED-4DB2-BD59-A6C34878D82A}">
                    <a16:rowId xmlns:a16="http://schemas.microsoft.com/office/drawing/2014/main" val="10024"/>
                  </a:ext>
                </a:extLst>
              </a:tr>
              <a:tr h="121023">
                <a:tc>
                  <a:txBody>
                    <a:bodyPr/>
                    <a:lstStyle/>
                    <a:p>
                      <a:endParaRPr/>
                    </a:p>
                  </a:txBody>
                  <a:tcPr/>
                </a:tc>
                <a:tc>
                  <a:txBody>
                    <a:bodyPr/>
                    <a:lstStyle/>
                    <a:p>
                      <a:r>
                        <a:t>(-0.96)</a:t>
                      </a:r>
                    </a:p>
                  </a:txBody>
                  <a:tcPr/>
                </a:tc>
                <a:tc>
                  <a:txBody>
                    <a:bodyPr/>
                    <a:lstStyle/>
                    <a:p>
                      <a:r>
                        <a:t>(-1.04)</a:t>
                      </a:r>
                    </a:p>
                  </a:txBody>
                  <a:tcPr/>
                </a:tc>
                <a:tc>
                  <a:txBody>
                    <a:bodyPr/>
                    <a:lstStyle/>
                    <a:p>
                      <a:r>
                        <a:t>(-3.02)</a:t>
                      </a:r>
                    </a:p>
                  </a:txBody>
                  <a:tcPr/>
                </a:tc>
                <a:tc>
                  <a:txBody>
                    <a:bodyPr/>
                    <a:lstStyle/>
                    <a:p>
                      <a:r>
                        <a:t>(-2.87)</a:t>
                      </a:r>
                    </a:p>
                  </a:txBody>
                  <a:tcPr/>
                </a:tc>
                <a:extLst>
                  <a:ext uri="{0D108BD9-81ED-4DB2-BD59-A6C34878D82A}">
                    <a16:rowId xmlns:a16="http://schemas.microsoft.com/office/drawing/2014/main" val="10025"/>
                  </a:ext>
                </a:extLst>
              </a:tr>
              <a:tr h="121023">
                <a:tc>
                  <a:txBody>
                    <a:bodyPr/>
                    <a:lstStyle/>
                    <a:p>
                      <a:r>
                        <a:t>continenta</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26"/>
                  </a:ext>
                </a:extLst>
              </a:tr>
              <a:tr h="121023">
                <a:tc>
                  <a:txBody>
                    <a:bodyPr/>
                    <a:lstStyle/>
                    <a:p>
                      <a:r>
                        <a:t>sectorb</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27"/>
                  </a:ext>
                </a:extLst>
              </a:tr>
              <a:tr h="121023">
                <a:tc>
                  <a:txBody>
                    <a:bodyPr/>
                    <a:lstStyle/>
                    <a:p>
                      <a:r>
                        <a:t>_cons</a:t>
                      </a:r>
                    </a:p>
                  </a:txBody>
                  <a:tcPr/>
                </a:tc>
                <a:tc>
                  <a:txBody>
                    <a:bodyPr/>
                    <a:lstStyle/>
                    <a:p>
                      <a:r>
                        <a:t>8.310***</a:t>
                      </a:r>
                    </a:p>
                  </a:txBody>
                  <a:tcPr/>
                </a:tc>
                <a:tc>
                  <a:txBody>
                    <a:bodyPr/>
                    <a:lstStyle/>
                    <a:p>
                      <a:r>
                        <a:t>8.343***</a:t>
                      </a:r>
                    </a:p>
                  </a:txBody>
                  <a:tcPr/>
                </a:tc>
                <a:tc>
                  <a:txBody>
                    <a:bodyPr/>
                    <a:lstStyle/>
                    <a:p>
                      <a:r>
                        <a:t>9.862***</a:t>
                      </a:r>
                    </a:p>
                  </a:txBody>
                  <a:tcPr/>
                </a:tc>
                <a:tc>
                  <a:txBody>
                    <a:bodyPr/>
                    <a:lstStyle/>
                    <a:p>
                      <a:r>
                        <a:t>9.942***</a:t>
                      </a:r>
                    </a:p>
                  </a:txBody>
                  <a:tcPr/>
                </a:tc>
                <a:extLst>
                  <a:ext uri="{0D108BD9-81ED-4DB2-BD59-A6C34878D82A}">
                    <a16:rowId xmlns:a16="http://schemas.microsoft.com/office/drawing/2014/main" val="10028"/>
                  </a:ext>
                </a:extLst>
              </a:tr>
              <a:tr h="121023">
                <a:tc>
                  <a:txBody>
                    <a:bodyPr/>
                    <a:lstStyle/>
                    <a:p>
                      <a:endParaRPr/>
                    </a:p>
                  </a:txBody>
                  <a:tcPr/>
                </a:tc>
                <a:tc>
                  <a:txBody>
                    <a:bodyPr/>
                    <a:lstStyle/>
                    <a:p>
                      <a:r>
                        <a:t>(16.76)</a:t>
                      </a:r>
                    </a:p>
                  </a:txBody>
                  <a:tcPr/>
                </a:tc>
                <a:tc>
                  <a:txBody>
                    <a:bodyPr/>
                    <a:lstStyle/>
                    <a:p>
                      <a:r>
                        <a:t>(16.68)</a:t>
                      </a:r>
                    </a:p>
                  </a:txBody>
                  <a:tcPr/>
                </a:tc>
                <a:tc>
                  <a:txBody>
                    <a:bodyPr/>
                    <a:lstStyle/>
                    <a:p>
                      <a:r>
                        <a:t>(20.88)</a:t>
                      </a:r>
                    </a:p>
                  </a:txBody>
                  <a:tcPr/>
                </a:tc>
                <a:tc>
                  <a:txBody>
                    <a:bodyPr/>
                    <a:lstStyle/>
                    <a:p>
                      <a:r>
                        <a:t>(21.01)</a:t>
                      </a:r>
                    </a:p>
                  </a:txBody>
                  <a:tcPr/>
                </a:tc>
                <a:extLst>
                  <a:ext uri="{0D108BD9-81ED-4DB2-BD59-A6C34878D82A}">
                    <a16:rowId xmlns:a16="http://schemas.microsoft.com/office/drawing/2014/main" val="10029"/>
                  </a:ext>
                </a:extLst>
              </a:tr>
              <a:tr h="121023">
                <a:tc>
                  <a:txBody>
                    <a:bodyPr/>
                    <a:lstStyle/>
                    <a:p>
                      <a:r>
                        <a:t>pseudo R2</a:t>
                      </a:r>
                    </a:p>
                  </a:txBody>
                  <a:tcPr/>
                </a:tc>
                <a:tc>
                  <a:txBody>
                    <a:bodyPr/>
                    <a:lstStyle/>
                    <a:p>
                      <a:r>
                        <a:t>0.257</a:t>
                      </a:r>
                    </a:p>
                  </a:txBody>
                  <a:tcPr/>
                </a:tc>
                <a:tc>
                  <a:txBody>
                    <a:bodyPr/>
                    <a:lstStyle/>
                    <a:p>
                      <a:r>
                        <a:t>0.261</a:t>
                      </a:r>
                    </a:p>
                  </a:txBody>
                  <a:tcPr/>
                </a:tc>
                <a:tc>
                  <a:txBody>
                    <a:bodyPr/>
                    <a:lstStyle/>
                    <a:p>
                      <a:endParaRPr/>
                    </a:p>
                  </a:txBody>
                  <a:tcPr/>
                </a:tc>
                <a:tc>
                  <a:txBody>
                    <a:bodyPr/>
                    <a:lstStyle/>
                    <a:p>
                      <a:endParaRPr/>
                    </a:p>
                  </a:txBody>
                  <a:tcPr/>
                </a:tc>
                <a:extLst>
                  <a:ext uri="{0D108BD9-81ED-4DB2-BD59-A6C34878D82A}">
                    <a16:rowId xmlns:a16="http://schemas.microsoft.com/office/drawing/2014/main" val="10030"/>
                  </a:ext>
                </a:extLst>
              </a:tr>
              <a:tr h="121023">
                <a:tc>
                  <a:txBody>
                    <a:bodyPr/>
                    <a:lstStyle/>
                    <a:p>
                      <a:r>
                        <a:t>Log likelihood</a:t>
                      </a:r>
                    </a:p>
                  </a:txBody>
                  <a:tcPr/>
                </a:tc>
                <a:tc>
                  <a:txBody>
                    <a:bodyPr/>
                    <a:lstStyle/>
                    <a:p>
                      <a:r>
                        <a:t>-2250.2</a:t>
                      </a:r>
                    </a:p>
                  </a:txBody>
                  <a:tcPr/>
                </a:tc>
                <a:tc>
                  <a:txBody>
                    <a:bodyPr/>
                    <a:lstStyle/>
                    <a:p>
                      <a:r>
                        <a:t>-2239.7</a:t>
                      </a:r>
                    </a:p>
                  </a:txBody>
                  <a:tcPr/>
                </a:tc>
                <a:tc>
                  <a:txBody>
                    <a:bodyPr/>
                    <a:lstStyle/>
                    <a:p>
                      <a:r>
                        <a:t>-18497.7</a:t>
                      </a:r>
                    </a:p>
                  </a:txBody>
                  <a:tcPr/>
                </a:tc>
                <a:tc>
                  <a:txBody>
                    <a:bodyPr/>
                    <a:lstStyle/>
                    <a:p>
                      <a:r>
                        <a:t>-18478.7</a:t>
                      </a:r>
                    </a:p>
                  </a:txBody>
                  <a:tcPr/>
                </a:tc>
                <a:extLst>
                  <a:ext uri="{0D108BD9-81ED-4DB2-BD59-A6C34878D82A}">
                    <a16:rowId xmlns:a16="http://schemas.microsoft.com/office/drawing/2014/main" val="10031"/>
                  </a:ext>
                </a:extLst>
              </a:tr>
              <a:tr h="121023">
                <a:tc>
                  <a:txBody>
                    <a:bodyPr/>
                    <a:lstStyle/>
                    <a:p>
                      <a:r>
                        <a:t>2</a:t>
                      </a:r>
                    </a:p>
                  </a:txBody>
                  <a:tcPr/>
                </a:tc>
                <a:tc>
                  <a:txBody>
                    <a:bodyPr/>
                    <a:lstStyle/>
                    <a:p>
                      <a:r>
                        <a:t>1557.6</a:t>
                      </a:r>
                    </a:p>
                  </a:txBody>
                  <a:tcPr/>
                </a:tc>
                <a:tc>
                  <a:txBody>
                    <a:bodyPr/>
                    <a:lstStyle/>
                    <a:p>
                      <a:r>
                        <a:t>1578.6</a:t>
                      </a:r>
                    </a:p>
                  </a:txBody>
                  <a:tcPr/>
                </a:tc>
                <a:tc>
                  <a:txBody>
                    <a:bodyPr/>
                    <a:lstStyle/>
                    <a:p>
                      <a:endParaRPr/>
                    </a:p>
                  </a:txBody>
                  <a:tcPr/>
                </a:tc>
                <a:tc>
                  <a:txBody>
                    <a:bodyPr/>
                    <a:lstStyle/>
                    <a:p>
                      <a:endParaRPr/>
                    </a:p>
                  </a:txBody>
                  <a:tcPr/>
                </a:tc>
                <a:extLst>
                  <a:ext uri="{0D108BD9-81ED-4DB2-BD59-A6C34878D82A}">
                    <a16:rowId xmlns:a16="http://schemas.microsoft.com/office/drawing/2014/main" val="10032"/>
                  </a:ext>
                </a:extLst>
              </a:tr>
              <a:tr h="121041">
                <a:tc>
                  <a:txBody>
                    <a:bodyPr/>
                    <a:lstStyle/>
                    <a:p>
                      <a:r>
                        <a:t>p</a:t>
                      </a:r>
                    </a:p>
                  </a:txBody>
                  <a:tcPr/>
                </a:tc>
                <a:tc>
                  <a:txBody>
                    <a:bodyPr/>
                    <a:lstStyle/>
                    <a:p>
                      <a:r>
                        <a:t>1.2e-315</a:t>
                      </a:r>
                    </a:p>
                  </a:txBody>
                  <a:tcPr/>
                </a:tc>
                <a:tc>
                  <a:txBody>
                    <a:bodyPr/>
                    <a:lstStyle/>
                    <a:p>
                      <a:r>
                        <a:t>2.0e-317</a:t>
                      </a:r>
                    </a:p>
                  </a:txBody>
                  <a:tcPr/>
                </a:tc>
                <a:tc>
                  <a:txBody>
                    <a:bodyPr/>
                    <a:lstStyle/>
                    <a:p>
                      <a:r>
                        <a:t>0</a:t>
                      </a:r>
                    </a:p>
                  </a:txBody>
                  <a:tcPr/>
                </a:tc>
                <a:tc>
                  <a:txBody>
                    <a:bodyPr/>
                    <a:lstStyle/>
                    <a:p>
                      <a:r>
                        <a:t>0</a:t>
                      </a:r>
                    </a:p>
                  </a:txBody>
                  <a:tcPr/>
                </a:tc>
                <a:extLst>
                  <a:ext uri="{0D108BD9-81ED-4DB2-BD59-A6C34878D82A}">
                    <a16:rowId xmlns:a16="http://schemas.microsoft.com/office/drawing/2014/main" val="1003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18196560"/>
        </p:xfrm>
        <a:graphic>
          <a:graphicData uri="http://schemas.openxmlformats.org/drawingml/2006/table">
            <a:tbl>
              <a:tblPr firstRow="1" bandRow="1">
                <a:tableStyleId>{5C22544A-7EE6-4342-B048-85BDC9FD1C3A}</a:tableStyleId>
              </a:tblPr>
              <a:tblGrid>
                <a:gridCol w="1097280">
                  <a:extLst>
                    <a:ext uri="{9D8B030D-6E8A-4147-A177-3AD203B41FA5}">
                      <a16:colId xmlns:a16="http://schemas.microsoft.com/office/drawing/2014/main" val="20000"/>
                    </a:ext>
                  </a:extLst>
                </a:gridCol>
                <a:gridCol w="1097280">
                  <a:extLst>
                    <a:ext uri="{9D8B030D-6E8A-4147-A177-3AD203B41FA5}">
                      <a16:colId xmlns:a16="http://schemas.microsoft.com/office/drawing/2014/main" val="20001"/>
                    </a:ext>
                  </a:extLst>
                </a:gridCol>
                <a:gridCol w="1097280">
                  <a:extLst>
                    <a:ext uri="{9D8B030D-6E8A-4147-A177-3AD203B41FA5}">
                      <a16:colId xmlns:a16="http://schemas.microsoft.com/office/drawing/2014/main" val="20002"/>
                    </a:ext>
                  </a:extLst>
                </a:gridCol>
                <a:gridCol w="1097280">
                  <a:extLst>
                    <a:ext uri="{9D8B030D-6E8A-4147-A177-3AD203B41FA5}">
                      <a16:colId xmlns:a16="http://schemas.microsoft.com/office/drawing/2014/main" val="20003"/>
                    </a:ext>
                  </a:extLst>
                </a:gridCol>
                <a:gridCol w="1097280">
                  <a:extLst>
                    <a:ext uri="{9D8B030D-6E8A-4147-A177-3AD203B41FA5}">
                      <a16:colId xmlns:a16="http://schemas.microsoft.com/office/drawing/2014/main" val="20004"/>
                    </a:ext>
                  </a:extLst>
                </a:gridCol>
              </a:tblGrid>
              <a:tr h="121023">
                <a:tc>
                  <a:txBody>
                    <a:bodyPr/>
                    <a:lstStyle/>
                    <a:p>
                      <a:r>
                        <a:t>Variable</a:t>
                      </a:r>
                    </a:p>
                  </a:txBody>
                  <a:tcPr/>
                </a:tc>
                <a:tc>
                  <a:txBody>
                    <a:bodyPr/>
                    <a:lstStyle/>
                    <a:p>
                      <a:r>
                        <a:t>funding_success</a:t>
                      </a:r>
                    </a:p>
                  </a:txBody>
                  <a:tcPr/>
                </a:tc>
                <a:tc>
                  <a:txBody>
                    <a:bodyPr/>
                    <a:lstStyle/>
                    <a:p>
                      <a:endParaRPr/>
                    </a:p>
                  </a:txBody>
                  <a:tcPr/>
                </a:tc>
                <a:tc>
                  <a:txBody>
                    <a:bodyPr/>
                    <a:lstStyle/>
                    <a:p>
                      <a:r>
                        <a:t>funding_speed</a:t>
                      </a:r>
                    </a:p>
                  </a:txBody>
                  <a:tcPr/>
                </a:tc>
                <a:tc>
                  <a:txBody>
                    <a:bodyPr/>
                    <a:lstStyle/>
                    <a:p>
                      <a:endParaRPr/>
                    </a:p>
                  </a:txBody>
                  <a:tcPr/>
                </a:tc>
                <a:extLst>
                  <a:ext uri="{0D108BD9-81ED-4DB2-BD59-A6C34878D82A}">
                    <a16:rowId xmlns:a16="http://schemas.microsoft.com/office/drawing/2014/main" val="10000"/>
                  </a:ext>
                </a:extLst>
              </a:tr>
              <a:tr h="121023">
                <a:tc>
                  <a:txBody>
                    <a:bodyPr/>
                    <a:lstStyle/>
                    <a:p>
                      <a:endParaRPr/>
                    </a:p>
                  </a:txBody>
                  <a:tcPr/>
                </a:tc>
                <a:tc>
                  <a:txBody>
                    <a:bodyPr/>
                    <a:lstStyle/>
                    <a:p>
                      <a:r>
                        <a:t>Model 1(controls)</a:t>
                      </a:r>
                    </a:p>
                  </a:txBody>
                  <a:tcPr/>
                </a:tc>
                <a:tc>
                  <a:txBody>
                    <a:bodyPr/>
                    <a:lstStyle/>
                    <a:p>
                      <a:r>
                        <a:t>Model 3(main effect)</a:t>
                      </a:r>
                    </a:p>
                  </a:txBody>
                  <a:tcPr/>
                </a:tc>
                <a:tc>
                  <a:txBody>
                    <a:bodyPr/>
                    <a:lstStyle/>
                    <a:p>
                      <a:r>
                        <a:t>Model 1(controls)</a:t>
                      </a:r>
                    </a:p>
                  </a:txBody>
                  <a:tcPr/>
                </a:tc>
                <a:tc>
                  <a:txBody>
                    <a:bodyPr/>
                    <a:lstStyle/>
                    <a:p>
                      <a:r>
                        <a:t>Model 3(main effect)</a:t>
                      </a:r>
                    </a:p>
                  </a:txBody>
                  <a:tcPr/>
                </a:tc>
                <a:extLst>
                  <a:ext uri="{0D108BD9-81ED-4DB2-BD59-A6C34878D82A}">
                    <a16:rowId xmlns:a16="http://schemas.microsoft.com/office/drawing/2014/main" val="10001"/>
                  </a:ext>
                </a:extLst>
              </a:tr>
              <a:tr h="121023">
                <a:tc>
                  <a:txBody>
                    <a:bodyPr/>
                    <a:lstStyle/>
                    <a:p>
                      <a:r>
                        <a:t>happiness</a:t>
                      </a:r>
                    </a:p>
                  </a:txBody>
                  <a:tcPr/>
                </a:tc>
                <a:tc>
                  <a:txBody>
                    <a:bodyPr/>
                    <a:lstStyle/>
                    <a:p>
                      <a:endParaRPr/>
                    </a:p>
                  </a:txBody>
                  <a:tcPr/>
                </a:tc>
                <a:tc>
                  <a:txBody>
                    <a:bodyPr/>
                    <a:lstStyle/>
                    <a:p>
                      <a:r>
                        <a:t>0.176*</a:t>
                      </a:r>
                    </a:p>
                  </a:txBody>
                  <a:tcPr/>
                </a:tc>
                <a:tc>
                  <a:txBody>
                    <a:bodyPr/>
                    <a:lstStyle/>
                    <a:p>
                      <a:endParaRPr/>
                    </a:p>
                  </a:txBody>
                  <a:tcPr/>
                </a:tc>
                <a:tc>
                  <a:txBody>
                    <a:bodyPr/>
                    <a:lstStyle/>
                    <a:p>
                      <a:r>
                        <a:t>0.238***</a:t>
                      </a:r>
                    </a:p>
                  </a:txBody>
                  <a:tcPr/>
                </a:tc>
                <a:extLst>
                  <a:ext uri="{0D108BD9-81ED-4DB2-BD59-A6C34878D82A}">
                    <a16:rowId xmlns:a16="http://schemas.microsoft.com/office/drawing/2014/main" val="10002"/>
                  </a:ext>
                </a:extLst>
              </a:tr>
              <a:tr h="121023">
                <a:tc>
                  <a:txBody>
                    <a:bodyPr/>
                    <a:lstStyle/>
                    <a:p>
                      <a:endParaRPr/>
                    </a:p>
                  </a:txBody>
                  <a:tcPr/>
                </a:tc>
                <a:tc>
                  <a:txBody>
                    <a:bodyPr/>
                    <a:lstStyle/>
                    <a:p>
                      <a:endParaRPr/>
                    </a:p>
                  </a:txBody>
                  <a:tcPr/>
                </a:tc>
                <a:tc>
                  <a:txBody>
                    <a:bodyPr/>
                    <a:lstStyle/>
                    <a:p>
                      <a:r>
                        <a:t>(1.85)</a:t>
                      </a:r>
                    </a:p>
                  </a:txBody>
                  <a:tcPr/>
                </a:tc>
                <a:tc>
                  <a:txBody>
                    <a:bodyPr/>
                    <a:lstStyle/>
                    <a:p>
                      <a:endParaRPr/>
                    </a:p>
                  </a:txBody>
                  <a:tcPr/>
                </a:tc>
                <a:tc>
                  <a:txBody>
                    <a:bodyPr/>
                    <a:lstStyle/>
                    <a:p>
                      <a:r>
                        <a:t>(3.34)</a:t>
                      </a:r>
                    </a:p>
                  </a:txBody>
                  <a:tcPr/>
                </a:tc>
                <a:extLst>
                  <a:ext uri="{0D108BD9-81ED-4DB2-BD59-A6C34878D82A}">
                    <a16:rowId xmlns:a16="http://schemas.microsoft.com/office/drawing/2014/main" val="10003"/>
                  </a:ext>
                </a:extLst>
              </a:tr>
              <a:tr h="121023">
                <a:tc>
                  <a:txBody>
                    <a:bodyPr/>
                    <a:lstStyle/>
                    <a:p>
                      <a:r>
                        <a:t>sadness</a:t>
                      </a:r>
                    </a:p>
                  </a:txBody>
                  <a:tcPr/>
                </a:tc>
                <a:tc>
                  <a:txBody>
                    <a:bodyPr/>
                    <a:lstStyle/>
                    <a:p>
                      <a:endParaRPr/>
                    </a:p>
                  </a:txBody>
                  <a:tcPr/>
                </a:tc>
                <a:tc>
                  <a:txBody>
                    <a:bodyPr/>
                    <a:lstStyle/>
                    <a:p>
                      <a:r>
                        <a:t>1.021*</a:t>
                      </a:r>
                    </a:p>
                  </a:txBody>
                  <a:tcPr/>
                </a:tc>
                <a:tc>
                  <a:txBody>
                    <a:bodyPr/>
                    <a:lstStyle/>
                    <a:p>
                      <a:endParaRPr/>
                    </a:p>
                  </a:txBody>
                  <a:tcPr/>
                </a:tc>
                <a:tc>
                  <a:txBody>
                    <a:bodyPr/>
                    <a:lstStyle/>
                    <a:p>
                      <a:r>
                        <a:t>0.730**</a:t>
                      </a:r>
                    </a:p>
                  </a:txBody>
                  <a:tcPr/>
                </a:tc>
                <a:extLst>
                  <a:ext uri="{0D108BD9-81ED-4DB2-BD59-A6C34878D82A}">
                    <a16:rowId xmlns:a16="http://schemas.microsoft.com/office/drawing/2014/main" val="10004"/>
                  </a:ext>
                </a:extLst>
              </a:tr>
              <a:tr h="121023">
                <a:tc>
                  <a:txBody>
                    <a:bodyPr/>
                    <a:lstStyle/>
                    <a:p>
                      <a:endParaRPr/>
                    </a:p>
                  </a:txBody>
                  <a:tcPr/>
                </a:tc>
                <a:tc>
                  <a:txBody>
                    <a:bodyPr/>
                    <a:lstStyle/>
                    <a:p>
                      <a:endParaRPr/>
                    </a:p>
                  </a:txBody>
                  <a:tcPr/>
                </a:tc>
                <a:tc>
                  <a:txBody>
                    <a:bodyPr/>
                    <a:lstStyle/>
                    <a:p>
                      <a:r>
                        <a:t>(1.76)</a:t>
                      </a:r>
                    </a:p>
                  </a:txBody>
                  <a:tcPr/>
                </a:tc>
                <a:tc>
                  <a:txBody>
                    <a:bodyPr/>
                    <a:lstStyle/>
                    <a:p>
                      <a:endParaRPr/>
                    </a:p>
                  </a:txBody>
                  <a:tcPr/>
                </a:tc>
                <a:tc>
                  <a:txBody>
                    <a:bodyPr/>
                    <a:lstStyle/>
                    <a:p>
                      <a:r>
                        <a:t>(2.08)</a:t>
                      </a:r>
                    </a:p>
                  </a:txBody>
                  <a:tcPr/>
                </a:tc>
                <a:extLst>
                  <a:ext uri="{0D108BD9-81ED-4DB2-BD59-A6C34878D82A}">
                    <a16:rowId xmlns:a16="http://schemas.microsoft.com/office/drawing/2014/main" val="10005"/>
                  </a:ext>
                </a:extLst>
              </a:tr>
              <a:tr h="121023">
                <a:tc>
                  <a:txBody>
                    <a:bodyPr/>
                    <a:lstStyle/>
                    <a:p>
                      <a:r>
                        <a:t>pst_psyc_cptl</a:t>
                      </a:r>
                    </a:p>
                  </a:txBody>
                  <a:tcPr/>
                </a:tc>
                <a:tc>
                  <a:txBody>
                    <a:bodyPr/>
                    <a:lstStyle/>
                    <a:p>
                      <a:endParaRPr/>
                    </a:p>
                  </a:txBody>
                  <a:tcPr/>
                </a:tc>
                <a:tc>
                  <a:txBody>
                    <a:bodyPr/>
                    <a:lstStyle/>
                    <a:p>
                      <a:r>
                        <a:t>-0.0997***</a:t>
                      </a:r>
                    </a:p>
                  </a:txBody>
                  <a:tcPr/>
                </a:tc>
                <a:tc>
                  <a:txBody>
                    <a:bodyPr/>
                    <a:lstStyle/>
                    <a:p>
                      <a:endParaRPr/>
                    </a:p>
                  </a:txBody>
                  <a:tcPr/>
                </a:tc>
                <a:tc>
                  <a:txBody>
                    <a:bodyPr/>
                    <a:lstStyle/>
                    <a:p>
                      <a:r>
                        <a:t>-0.0935***</a:t>
                      </a:r>
                    </a:p>
                  </a:txBody>
                  <a:tcPr/>
                </a:tc>
                <a:extLst>
                  <a:ext uri="{0D108BD9-81ED-4DB2-BD59-A6C34878D82A}">
                    <a16:rowId xmlns:a16="http://schemas.microsoft.com/office/drawing/2014/main" val="10006"/>
                  </a:ext>
                </a:extLst>
              </a:tr>
              <a:tr h="121023">
                <a:tc>
                  <a:txBody>
                    <a:bodyPr/>
                    <a:lstStyle/>
                    <a:p>
                      <a:endParaRPr/>
                    </a:p>
                  </a:txBody>
                  <a:tcPr/>
                </a:tc>
                <a:tc>
                  <a:txBody>
                    <a:bodyPr/>
                    <a:lstStyle/>
                    <a:p>
                      <a:endParaRPr/>
                    </a:p>
                  </a:txBody>
                  <a:tcPr/>
                </a:tc>
                <a:tc>
                  <a:txBody>
                    <a:bodyPr/>
                    <a:lstStyle/>
                    <a:p>
                      <a:r>
                        <a:t>(-3.79)</a:t>
                      </a:r>
                    </a:p>
                  </a:txBody>
                  <a:tcPr/>
                </a:tc>
                <a:tc>
                  <a:txBody>
                    <a:bodyPr/>
                    <a:lstStyle/>
                    <a:p>
                      <a:endParaRPr/>
                    </a:p>
                  </a:txBody>
                  <a:tcPr/>
                </a:tc>
                <a:tc>
                  <a:txBody>
                    <a:bodyPr/>
                    <a:lstStyle/>
                    <a:p>
                      <a:r>
                        <a:t>(-4.30)</a:t>
                      </a:r>
                    </a:p>
                  </a:txBody>
                  <a:tcPr/>
                </a:tc>
                <a:extLst>
                  <a:ext uri="{0D108BD9-81ED-4DB2-BD59-A6C34878D82A}">
                    <a16:rowId xmlns:a16="http://schemas.microsoft.com/office/drawing/2014/main" val="10007"/>
                  </a:ext>
                </a:extLst>
              </a:tr>
              <a:tr h="121023">
                <a:tc>
                  <a:txBody>
                    <a:bodyPr/>
                    <a:lstStyle/>
                    <a:p>
                      <a:r>
                        <a:t>picture_quality</a:t>
                      </a:r>
                    </a:p>
                  </a:txBody>
                  <a:tcPr/>
                </a:tc>
                <a:tc>
                  <a:txBody>
                    <a:bodyPr/>
                    <a:lstStyle/>
                    <a:p>
                      <a:r>
                        <a:t>0.418***</a:t>
                      </a:r>
                    </a:p>
                  </a:txBody>
                  <a:tcPr/>
                </a:tc>
                <a:tc>
                  <a:txBody>
                    <a:bodyPr/>
                    <a:lstStyle/>
                    <a:p>
                      <a:r>
                        <a:t>0.426***</a:t>
                      </a:r>
                    </a:p>
                  </a:txBody>
                  <a:tcPr/>
                </a:tc>
                <a:tc>
                  <a:txBody>
                    <a:bodyPr/>
                    <a:lstStyle/>
                    <a:p>
                      <a:r>
                        <a:t>0.365***</a:t>
                      </a:r>
                    </a:p>
                  </a:txBody>
                  <a:tcPr/>
                </a:tc>
                <a:tc>
                  <a:txBody>
                    <a:bodyPr/>
                    <a:lstStyle/>
                    <a:p>
                      <a:r>
                        <a:t>0.366***</a:t>
                      </a:r>
                    </a:p>
                  </a:txBody>
                  <a:tcPr/>
                </a:tc>
                <a:extLst>
                  <a:ext uri="{0D108BD9-81ED-4DB2-BD59-A6C34878D82A}">
                    <a16:rowId xmlns:a16="http://schemas.microsoft.com/office/drawing/2014/main" val="10008"/>
                  </a:ext>
                </a:extLst>
              </a:tr>
              <a:tr h="121023">
                <a:tc>
                  <a:txBody>
                    <a:bodyPr/>
                    <a:lstStyle/>
                    <a:p>
                      <a:endParaRPr/>
                    </a:p>
                  </a:txBody>
                  <a:tcPr/>
                </a:tc>
                <a:tc>
                  <a:txBody>
                    <a:bodyPr/>
                    <a:lstStyle/>
                    <a:p>
                      <a:r>
                        <a:t>(5.32)</a:t>
                      </a:r>
                    </a:p>
                  </a:txBody>
                  <a:tcPr/>
                </a:tc>
                <a:tc>
                  <a:txBody>
                    <a:bodyPr/>
                    <a:lstStyle/>
                    <a:p>
                      <a:r>
                        <a:t>(5.40)</a:t>
                      </a:r>
                    </a:p>
                  </a:txBody>
                  <a:tcPr/>
                </a:tc>
                <a:tc>
                  <a:txBody>
                    <a:bodyPr/>
                    <a:lstStyle/>
                    <a:p>
                      <a:r>
                        <a:t>(6.17)</a:t>
                      </a:r>
                    </a:p>
                  </a:txBody>
                  <a:tcPr/>
                </a:tc>
                <a:tc>
                  <a:txBody>
                    <a:bodyPr/>
                    <a:lstStyle/>
                    <a:p>
                      <a:r>
                        <a:t>(6.19)</a:t>
                      </a:r>
                    </a:p>
                  </a:txBody>
                  <a:tcPr/>
                </a:tc>
                <a:extLst>
                  <a:ext uri="{0D108BD9-81ED-4DB2-BD59-A6C34878D82A}">
                    <a16:rowId xmlns:a16="http://schemas.microsoft.com/office/drawing/2014/main" val="10009"/>
                  </a:ext>
                </a:extLst>
              </a:tr>
              <a:tr h="121023">
                <a:tc>
                  <a:txBody>
                    <a:bodyPr/>
                    <a:lstStyle/>
                    <a:p>
                      <a:r>
                        <a:t>story_word_count</a:t>
                      </a:r>
                    </a:p>
                  </a:txBody>
                  <a:tcPr/>
                </a:tc>
                <a:tc>
                  <a:txBody>
                    <a:bodyPr/>
                    <a:lstStyle/>
                    <a:p>
                      <a:r>
                        <a:t>0.00233**</a:t>
                      </a:r>
                    </a:p>
                  </a:txBody>
                  <a:tcPr/>
                </a:tc>
                <a:tc>
                  <a:txBody>
                    <a:bodyPr/>
                    <a:lstStyle/>
                    <a:p>
                      <a:r>
                        <a:t>0.00385***</a:t>
                      </a:r>
                    </a:p>
                  </a:txBody>
                  <a:tcPr/>
                </a:tc>
                <a:tc>
                  <a:txBody>
                    <a:bodyPr/>
                    <a:lstStyle/>
                    <a:p>
                      <a:r>
                        <a:t>0.00230**</a:t>
                      </a:r>
                    </a:p>
                  </a:txBody>
                  <a:tcPr/>
                </a:tc>
                <a:tc>
                  <a:txBody>
                    <a:bodyPr/>
                    <a:lstStyle/>
                    <a:p>
                      <a:r>
                        <a:t>0.00359***</a:t>
                      </a:r>
                    </a:p>
                  </a:txBody>
                  <a:tcPr/>
                </a:tc>
                <a:extLst>
                  <a:ext uri="{0D108BD9-81ED-4DB2-BD59-A6C34878D82A}">
                    <a16:rowId xmlns:a16="http://schemas.microsoft.com/office/drawing/2014/main" val="10010"/>
                  </a:ext>
                </a:extLst>
              </a:tr>
              <a:tr h="121023">
                <a:tc>
                  <a:txBody>
                    <a:bodyPr/>
                    <a:lstStyle/>
                    <a:p>
                      <a:endParaRPr/>
                    </a:p>
                  </a:txBody>
                  <a:tcPr/>
                </a:tc>
                <a:tc>
                  <a:txBody>
                    <a:bodyPr/>
                    <a:lstStyle/>
                    <a:p>
                      <a:r>
                        <a:t>(2.01)</a:t>
                      </a:r>
                    </a:p>
                  </a:txBody>
                  <a:tcPr/>
                </a:tc>
                <a:tc>
                  <a:txBody>
                    <a:bodyPr/>
                    <a:lstStyle/>
                    <a:p>
                      <a:r>
                        <a:t>(3.13)</a:t>
                      </a:r>
                    </a:p>
                  </a:txBody>
                  <a:tcPr/>
                </a:tc>
                <a:tc>
                  <a:txBody>
                    <a:bodyPr/>
                    <a:lstStyle/>
                    <a:p>
                      <a:r>
                        <a:t>(2.57)</a:t>
                      </a:r>
                    </a:p>
                  </a:txBody>
                  <a:tcPr/>
                </a:tc>
                <a:tc>
                  <a:txBody>
                    <a:bodyPr/>
                    <a:lstStyle/>
                    <a:p>
                      <a:r>
                        <a:t>(3.80)</a:t>
                      </a:r>
                    </a:p>
                  </a:txBody>
                  <a:tcPr/>
                </a:tc>
                <a:extLst>
                  <a:ext uri="{0D108BD9-81ED-4DB2-BD59-A6C34878D82A}">
                    <a16:rowId xmlns:a16="http://schemas.microsoft.com/office/drawing/2014/main" val="10011"/>
                  </a:ext>
                </a:extLst>
              </a:tr>
              <a:tr h="121023">
                <a:tc>
                  <a:txBody>
                    <a:bodyPr/>
                    <a:lstStyle/>
                    <a:p>
                      <a:r>
                        <a:t>gender</a:t>
                      </a:r>
                    </a:p>
                  </a:txBody>
                  <a:tcPr/>
                </a:tc>
                <a:tc>
                  <a:txBody>
                    <a:bodyPr/>
                    <a:lstStyle/>
                    <a:p>
                      <a:r>
                        <a:t>1.084***</a:t>
                      </a:r>
                    </a:p>
                  </a:txBody>
                  <a:tcPr/>
                </a:tc>
                <a:tc>
                  <a:txBody>
                    <a:bodyPr/>
                    <a:lstStyle/>
                    <a:p>
                      <a:r>
                        <a:t>1.045***</a:t>
                      </a:r>
                    </a:p>
                  </a:txBody>
                  <a:tcPr/>
                </a:tc>
                <a:tc>
                  <a:txBody>
                    <a:bodyPr/>
                    <a:lstStyle/>
                    <a:p>
                      <a:r>
                        <a:t>1.594***</a:t>
                      </a:r>
                    </a:p>
                  </a:txBody>
                  <a:tcPr/>
                </a:tc>
                <a:tc>
                  <a:txBody>
                    <a:bodyPr/>
                    <a:lstStyle/>
                    <a:p>
                      <a:r>
                        <a:t>1.543***</a:t>
                      </a:r>
                    </a:p>
                  </a:txBody>
                  <a:tcPr/>
                </a:tc>
                <a:extLst>
                  <a:ext uri="{0D108BD9-81ED-4DB2-BD59-A6C34878D82A}">
                    <a16:rowId xmlns:a16="http://schemas.microsoft.com/office/drawing/2014/main" val="10012"/>
                  </a:ext>
                </a:extLst>
              </a:tr>
              <a:tr h="121023">
                <a:tc>
                  <a:txBody>
                    <a:bodyPr/>
                    <a:lstStyle/>
                    <a:p>
                      <a:endParaRPr/>
                    </a:p>
                  </a:txBody>
                  <a:tcPr/>
                </a:tc>
                <a:tc>
                  <a:txBody>
                    <a:bodyPr/>
                    <a:lstStyle/>
                    <a:p>
                      <a:r>
                        <a:t>(12.18)</a:t>
                      </a:r>
                    </a:p>
                  </a:txBody>
                  <a:tcPr/>
                </a:tc>
                <a:tc>
                  <a:txBody>
                    <a:bodyPr/>
                    <a:lstStyle/>
                    <a:p>
                      <a:r>
                        <a:t>(11.56)</a:t>
                      </a:r>
                    </a:p>
                  </a:txBody>
                  <a:tcPr/>
                </a:tc>
                <a:tc>
                  <a:txBody>
                    <a:bodyPr/>
                    <a:lstStyle/>
                    <a:p>
                      <a:r>
                        <a:t>(20.52)</a:t>
                      </a:r>
                    </a:p>
                  </a:txBody>
                  <a:tcPr/>
                </a:tc>
                <a:tc>
                  <a:txBody>
                    <a:bodyPr/>
                    <a:lstStyle/>
                    <a:p>
                      <a:r>
                        <a:t>(19.66)</a:t>
                      </a:r>
                    </a:p>
                  </a:txBody>
                  <a:tcPr/>
                </a:tc>
                <a:extLst>
                  <a:ext uri="{0D108BD9-81ED-4DB2-BD59-A6C34878D82A}">
                    <a16:rowId xmlns:a16="http://schemas.microsoft.com/office/drawing/2014/main" val="10013"/>
                  </a:ext>
                </a:extLst>
              </a:tr>
              <a:tr h="121023">
                <a:tc>
                  <a:txBody>
                    <a:bodyPr/>
                    <a:lstStyle/>
                    <a:p>
                      <a:r>
                        <a:t>group_borrower</a:t>
                      </a:r>
                    </a:p>
                  </a:txBody>
                  <a:tcPr/>
                </a:tc>
                <a:tc>
                  <a:txBody>
                    <a:bodyPr/>
                    <a:lstStyle/>
                    <a:p>
                      <a:r>
                        <a:t>3.639***</a:t>
                      </a:r>
                    </a:p>
                  </a:txBody>
                  <a:tcPr/>
                </a:tc>
                <a:tc>
                  <a:txBody>
                    <a:bodyPr/>
                    <a:lstStyle/>
                    <a:p>
                      <a:r>
                        <a:t>3.485***</a:t>
                      </a:r>
                    </a:p>
                  </a:txBody>
                  <a:tcPr/>
                </a:tc>
                <a:tc>
                  <a:txBody>
                    <a:bodyPr/>
                    <a:lstStyle/>
                    <a:p>
                      <a:r>
                        <a:t>1.622***</a:t>
                      </a:r>
                    </a:p>
                  </a:txBody>
                  <a:tcPr/>
                </a:tc>
                <a:tc>
                  <a:txBody>
                    <a:bodyPr/>
                    <a:lstStyle/>
                    <a:p>
                      <a:r>
                        <a:t>1.464***</a:t>
                      </a:r>
                    </a:p>
                  </a:txBody>
                  <a:tcPr/>
                </a:tc>
                <a:extLst>
                  <a:ext uri="{0D108BD9-81ED-4DB2-BD59-A6C34878D82A}">
                    <a16:rowId xmlns:a16="http://schemas.microsoft.com/office/drawing/2014/main" val="10014"/>
                  </a:ext>
                </a:extLst>
              </a:tr>
              <a:tr h="121023">
                <a:tc>
                  <a:txBody>
                    <a:bodyPr/>
                    <a:lstStyle/>
                    <a:p>
                      <a:endParaRPr/>
                    </a:p>
                  </a:txBody>
                  <a:tcPr/>
                </a:tc>
                <a:tc>
                  <a:txBody>
                    <a:bodyPr/>
                    <a:lstStyle/>
                    <a:p>
                      <a:r>
                        <a:t>(3.52)</a:t>
                      </a:r>
                    </a:p>
                  </a:txBody>
                  <a:tcPr/>
                </a:tc>
                <a:tc>
                  <a:txBody>
                    <a:bodyPr/>
                    <a:lstStyle/>
                    <a:p>
                      <a:r>
                        <a:t>(3.37)</a:t>
                      </a:r>
                    </a:p>
                  </a:txBody>
                  <a:tcPr/>
                </a:tc>
                <a:tc>
                  <a:txBody>
                    <a:bodyPr/>
                    <a:lstStyle/>
                    <a:p>
                      <a:r>
                        <a:t>(5.96)</a:t>
                      </a:r>
                    </a:p>
                  </a:txBody>
                  <a:tcPr/>
                </a:tc>
                <a:tc>
                  <a:txBody>
                    <a:bodyPr/>
                    <a:lstStyle/>
                    <a:p>
                      <a:r>
                        <a:t>(5.36)</a:t>
                      </a:r>
                    </a:p>
                  </a:txBody>
                  <a:tcPr/>
                </a:tc>
                <a:extLst>
                  <a:ext uri="{0D108BD9-81ED-4DB2-BD59-A6C34878D82A}">
                    <a16:rowId xmlns:a16="http://schemas.microsoft.com/office/drawing/2014/main" val="10015"/>
                  </a:ext>
                </a:extLst>
              </a:tr>
              <a:tr h="121023">
                <a:tc>
                  <a:txBody>
                    <a:bodyPr/>
                    <a:lstStyle/>
                    <a:p>
                      <a:r>
                        <a:t>annual_income</a:t>
                      </a:r>
                    </a:p>
                  </a:txBody>
                  <a:tcPr/>
                </a:tc>
                <a:tc>
                  <a:txBody>
                    <a:bodyPr/>
                    <a:lstStyle/>
                    <a:p>
                      <a:r>
                        <a:t>-0.543***</a:t>
                      </a:r>
                    </a:p>
                  </a:txBody>
                  <a:tcPr/>
                </a:tc>
                <a:tc>
                  <a:txBody>
                    <a:bodyPr/>
                    <a:lstStyle/>
                    <a:p>
                      <a:r>
                        <a:t>-0.550***</a:t>
                      </a:r>
                    </a:p>
                  </a:txBody>
                  <a:tcPr/>
                </a:tc>
                <a:tc>
                  <a:txBody>
                    <a:bodyPr/>
                    <a:lstStyle/>
                    <a:p>
                      <a:r>
                        <a:t>-0.563***</a:t>
                      </a:r>
                    </a:p>
                  </a:txBody>
                  <a:tcPr/>
                </a:tc>
                <a:tc>
                  <a:txBody>
                    <a:bodyPr/>
                    <a:lstStyle/>
                    <a:p>
                      <a:r>
                        <a:t>-0.570***</a:t>
                      </a:r>
                    </a:p>
                  </a:txBody>
                  <a:tcPr/>
                </a:tc>
                <a:extLst>
                  <a:ext uri="{0D108BD9-81ED-4DB2-BD59-A6C34878D82A}">
                    <a16:rowId xmlns:a16="http://schemas.microsoft.com/office/drawing/2014/main" val="10016"/>
                  </a:ext>
                </a:extLst>
              </a:tr>
              <a:tr h="121023">
                <a:tc>
                  <a:txBody>
                    <a:bodyPr/>
                    <a:lstStyle/>
                    <a:p>
                      <a:endParaRPr/>
                    </a:p>
                  </a:txBody>
                  <a:tcPr/>
                </a:tc>
                <a:tc>
                  <a:txBody>
                    <a:bodyPr/>
                    <a:lstStyle/>
                    <a:p>
                      <a:r>
                        <a:t>(-5.18)</a:t>
                      </a:r>
                    </a:p>
                  </a:txBody>
                  <a:tcPr/>
                </a:tc>
                <a:tc>
                  <a:txBody>
                    <a:bodyPr/>
                    <a:lstStyle/>
                    <a:p>
                      <a:r>
                        <a:t>(-5.19)</a:t>
                      </a:r>
                    </a:p>
                  </a:txBody>
                  <a:tcPr/>
                </a:tc>
                <a:tc>
                  <a:txBody>
                    <a:bodyPr/>
                    <a:lstStyle/>
                    <a:p>
                      <a:r>
                        <a:t>(-7.74)</a:t>
                      </a:r>
                    </a:p>
                  </a:txBody>
                  <a:tcPr/>
                </a:tc>
                <a:tc>
                  <a:txBody>
                    <a:bodyPr/>
                    <a:lstStyle/>
                    <a:p>
                      <a:r>
                        <a:t>(-7.82)</a:t>
                      </a:r>
                    </a:p>
                  </a:txBody>
                  <a:tcPr/>
                </a:tc>
                <a:extLst>
                  <a:ext uri="{0D108BD9-81ED-4DB2-BD59-A6C34878D82A}">
                    <a16:rowId xmlns:a16="http://schemas.microsoft.com/office/drawing/2014/main" val="10017"/>
                  </a:ext>
                </a:extLst>
              </a:tr>
              <a:tr h="121023">
                <a:tc>
                  <a:txBody>
                    <a:bodyPr/>
                    <a:lstStyle/>
                    <a:p>
                      <a:r>
                        <a:t>partner_risk</a:t>
                      </a:r>
                    </a:p>
                  </a:txBody>
                  <a:tcPr/>
                </a:tc>
                <a:tc>
                  <a:txBody>
                    <a:bodyPr/>
                    <a:lstStyle/>
                    <a:p>
                      <a:r>
                        <a:t>-0.116**</a:t>
                      </a:r>
                    </a:p>
                  </a:txBody>
                  <a:tcPr/>
                </a:tc>
                <a:tc>
                  <a:txBody>
                    <a:bodyPr/>
                    <a:lstStyle/>
                    <a:p>
                      <a:r>
                        <a:t>-0.145***</a:t>
                      </a:r>
                    </a:p>
                  </a:txBody>
                  <a:tcPr/>
                </a:tc>
                <a:tc>
                  <a:txBody>
                    <a:bodyPr/>
                    <a:lstStyle/>
                    <a:p>
                      <a:r>
                        <a:t>-0.0614*</a:t>
                      </a:r>
                    </a:p>
                  </a:txBody>
                  <a:tcPr/>
                </a:tc>
                <a:tc>
                  <a:txBody>
                    <a:bodyPr/>
                    <a:lstStyle/>
                    <a:p>
                      <a:r>
                        <a:t>-0.0846**</a:t>
                      </a:r>
                    </a:p>
                  </a:txBody>
                  <a:tcPr/>
                </a:tc>
                <a:extLst>
                  <a:ext uri="{0D108BD9-81ED-4DB2-BD59-A6C34878D82A}">
                    <a16:rowId xmlns:a16="http://schemas.microsoft.com/office/drawing/2014/main" val="10018"/>
                  </a:ext>
                </a:extLst>
              </a:tr>
              <a:tr h="121023">
                <a:tc>
                  <a:txBody>
                    <a:bodyPr/>
                    <a:lstStyle/>
                    <a:p>
                      <a:endParaRPr/>
                    </a:p>
                  </a:txBody>
                  <a:tcPr/>
                </a:tc>
                <a:tc>
                  <a:txBody>
                    <a:bodyPr/>
                    <a:lstStyle/>
                    <a:p>
                      <a:r>
                        <a:t>(-2.26)</a:t>
                      </a:r>
                    </a:p>
                  </a:txBody>
                  <a:tcPr/>
                </a:tc>
                <a:tc>
                  <a:txBody>
                    <a:bodyPr/>
                    <a:lstStyle/>
                    <a:p>
                      <a:r>
                        <a:t>(-2.78)</a:t>
                      </a:r>
                    </a:p>
                  </a:txBody>
                  <a:tcPr/>
                </a:tc>
                <a:tc>
                  <a:txBody>
                    <a:bodyPr/>
                    <a:lstStyle/>
                    <a:p>
                      <a:r>
                        <a:t>(-1.74)</a:t>
                      </a:r>
                    </a:p>
                  </a:txBody>
                  <a:tcPr/>
                </a:tc>
                <a:tc>
                  <a:txBody>
                    <a:bodyPr/>
                    <a:lstStyle/>
                    <a:p>
                      <a:r>
                        <a:t>(-2.38)</a:t>
                      </a:r>
                    </a:p>
                  </a:txBody>
                  <a:tcPr/>
                </a:tc>
                <a:extLst>
                  <a:ext uri="{0D108BD9-81ED-4DB2-BD59-A6C34878D82A}">
                    <a16:rowId xmlns:a16="http://schemas.microsoft.com/office/drawing/2014/main" val="10019"/>
                  </a:ext>
                </a:extLst>
              </a:tr>
              <a:tr h="121023">
                <a:tc>
                  <a:txBody>
                    <a:bodyPr/>
                    <a:lstStyle/>
                    <a:p>
                      <a:r>
                        <a:t>loan_amount</a:t>
                      </a:r>
                    </a:p>
                  </a:txBody>
                  <a:tcPr/>
                </a:tc>
                <a:tc>
                  <a:txBody>
                    <a:bodyPr/>
                    <a:lstStyle/>
                    <a:p>
                      <a:r>
                        <a:t>-1.171***</a:t>
                      </a:r>
                    </a:p>
                  </a:txBody>
                  <a:tcPr/>
                </a:tc>
                <a:tc>
                  <a:txBody>
                    <a:bodyPr/>
                    <a:lstStyle/>
                    <a:p>
                      <a:r>
                        <a:t>-1.167***</a:t>
                      </a:r>
                    </a:p>
                  </a:txBody>
                  <a:tcPr/>
                </a:tc>
                <a:tc>
                  <a:txBody>
                    <a:bodyPr/>
                    <a:lstStyle/>
                    <a:p>
                      <a:r>
                        <a:t>0.00173</a:t>
                      </a:r>
                    </a:p>
                  </a:txBody>
                  <a:tcPr/>
                </a:tc>
                <a:tc>
                  <a:txBody>
                    <a:bodyPr/>
                    <a:lstStyle/>
                    <a:p>
                      <a:r>
                        <a:t>0.00122</a:t>
                      </a:r>
                    </a:p>
                  </a:txBody>
                  <a:tcPr/>
                </a:tc>
                <a:extLst>
                  <a:ext uri="{0D108BD9-81ED-4DB2-BD59-A6C34878D82A}">
                    <a16:rowId xmlns:a16="http://schemas.microsoft.com/office/drawing/2014/main" val="10020"/>
                  </a:ext>
                </a:extLst>
              </a:tr>
              <a:tr h="121023">
                <a:tc>
                  <a:txBody>
                    <a:bodyPr/>
                    <a:lstStyle/>
                    <a:p>
                      <a:endParaRPr/>
                    </a:p>
                  </a:txBody>
                  <a:tcPr/>
                </a:tc>
                <a:tc>
                  <a:txBody>
                    <a:bodyPr/>
                    <a:lstStyle/>
                    <a:p>
                      <a:r>
                        <a:t>(-15.08)</a:t>
                      </a:r>
                    </a:p>
                  </a:txBody>
                  <a:tcPr/>
                </a:tc>
                <a:tc>
                  <a:txBody>
                    <a:bodyPr/>
                    <a:lstStyle/>
                    <a:p>
                      <a:r>
                        <a:t>(-14.99)</a:t>
                      </a:r>
                    </a:p>
                  </a:txBody>
                  <a:tcPr/>
                </a:tc>
                <a:tc>
                  <a:txBody>
                    <a:bodyPr/>
                    <a:lstStyle/>
                    <a:p>
                      <a:r>
                        <a:t>(0.03)</a:t>
                      </a:r>
                    </a:p>
                  </a:txBody>
                  <a:tcPr/>
                </a:tc>
                <a:tc>
                  <a:txBody>
                    <a:bodyPr/>
                    <a:lstStyle/>
                    <a:p>
                      <a:r>
                        <a:t>(0.02)</a:t>
                      </a:r>
                    </a:p>
                  </a:txBody>
                  <a:tcPr/>
                </a:tc>
                <a:extLst>
                  <a:ext uri="{0D108BD9-81ED-4DB2-BD59-A6C34878D82A}">
                    <a16:rowId xmlns:a16="http://schemas.microsoft.com/office/drawing/2014/main" val="10021"/>
                  </a:ext>
                </a:extLst>
              </a:tr>
              <a:tr h="121023">
                <a:tc>
                  <a:txBody>
                    <a:bodyPr/>
                    <a:lstStyle/>
                    <a:p>
                      <a:r>
                        <a:t>loan_term</a:t>
                      </a:r>
                    </a:p>
                  </a:txBody>
                  <a:tcPr/>
                </a:tc>
                <a:tc>
                  <a:txBody>
                    <a:bodyPr/>
                    <a:lstStyle/>
                    <a:p>
                      <a:r>
                        <a:t>-0.0775***</a:t>
                      </a:r>
                    </a:p>
                  </a:txBody>
                  <a:tcPr/>
                </a:tc>
                <a:tc>
                  <a:txBody>
                    <a:bodyPr/>
                    <a:lstStyle/>
                    <a:p>
                      <a:r>
                        <a:t>-0.0749***</a:t>
                      </a:r>
                    </a:p>
                  </a:txBody>
                  <a:tcPr/>
                </a:tc>
                <a:tc>
                  <a:txBody>
                    <a:bodyPr/>
                    <a:lstStyle/>
                    <a:p>
                      <a:r>
                        <a:t>-0.123***</a:t>
                      </a:r>
                    </a:p>
                  </a:txBody>
                  <a:tcPr/>
                </a:tc>
                <a:tc>
                  <a:txBody>
                    <a:bodyPr/>
                    <a:lstStyle/>
                    <a:p>
                      <a:r>
                        <a:t>-0.121***</a:t>
                      </a:r>
                    </a:p>
                  </a:txBody>
                  <a:tcPr/>
                </a:tc>
                <a:extLst>
                  <a:ext uri="{0D108BD9-81ED-4DB2-BD59-A6C34878D82A}">
                    <a16:rowId xmlns:a16="http://schemas.microsoft.com/office/drawing/2014/main" val="10022"/>
                  </a:ext>
                </a:extLst>
              </a:tr>
              <a:tr h="121023">
                <a:tc>
                  <a:txBody>
                    <a:bodyPr/>
                    <a:lstStyle/>
                    <a:p>
                      <a:endParaRPr/>
                    </a:p>
                  </a:txBody>
                  <a:tcPr/>
                </a:tc>
                <a:tc>
                  <a:txBody>
                    <a:bodyPr/>
                    <a:lstStyle/>
                    <a:p>
                      <a:r>
                        <a:t>(-11.50)</a:t>
                      </a:r>
                    </a:p>
                  </a:txBody>
                  <a:tcPr/>
                </a:tc>
                <a:tc>
                  <a:txBody>
                    <a:bodyPr/>
                    <a:lstStyle/>
                    <a:p>
                      <a:r>
                        <a:t>(-11.01)</a:t>
                      </a:r>
                    </a:p>
                  </a:txBody>
                  <a:tcPr/>
                </a:tc>
                <a:tc>
                  <a:txBody>
                    <a:bodyPr/>
                    <a:lstStyle/>
                    <a:p>
                      <a:r>
                        <a:t>(-22.05)</a:t>
                      </a:r>
                    </a:p>
                  </a:txBody>
                  <a:tcPr/>
                </a:tc>
                <a:tc>
                  <a:txBody>
                    <a:bodyPr/>
                    <a:lstStyle/>
                    <a:p>
                      <a:r>
                        <a:t>(-21.55)</a:t>
                      </a:r>
                    </a:p>
                  </a:txBody>
                  <a:tcPr/>
                </a:tc>
                <a:extLst>
                  <a:ext uri="{0D108BD9-81ED-4DB2-BD59-A6C34878D82A}">
                    <a16:rowId xmlns:a16="http://schemas.microsoft.com/office/drawing/2014/main" val="10023"/>
                  </a:ext>
                </a:extLst>
              </a:tr>
              <a:tr h="121023">
                <a:tc>
                  <a:txBody>
                    <a:bodyPr/>
                    <a:lstStyle/>
                    <a:p>
                      <a:r>
                        <a:t>repayment_schedule</a:t>
                      </a:r>
                    </a:p>
                  </a:txBody>
                  <a:tcPr/>
                </a:tc>
                <a:tc>
                  <a:txBody>
                    <a:bodyPr/>
                    <a:lstStyle/>
                    <a:p>
                      <a:r>
                        <a:t>-0.200</a:t>
                      </a:r>
                    </a:p>
                  </a:txBody>
                  <a:tcPr/>
                </a:tc>
                <a:tc>
                  <a:txBody>
                    <a:bodyPr/>
                    <a:lstStyle/>
                    <a:p>
                      <a:r>
                        <a:t>-0.218</a:t>
                      </a:r>
                    </a:p>
                  </a:txBody>
                  <a:tcPr/>
                </a:tc>
                <a:tc>
                  <a:txBody>
                    <a:bodyPr/>
                    <a:lstStyle/>
                    <a:p>
                      <a:r>
                        <a:t>-0.454***</a:t>
                      </a:r>
                    </a:p>
                  </a:txBody>
                  <a:tcPr/>
                </a:tc>
                <a:tc>
                  <a:txBody>
                    <a:bodyPr/>
                    <a:lstStyle/>
                    <a:p>
                      <a:r>
                        <a:t>-0.443***</a:t>
                      </a:r>
                    </a:p>
                  </a:txBody>
                  <a:tcPr/>
                </a:tc>
                <a:extLst>
                  <a:ext uri="{0D108BD9-81ED-4DB2-BD59-A6C34878D82A}">
                    <a16:rowId xmlns:a16="http://schemas.microsoft.com/office/drawing/2014/main" val="10024"/>
                  </a:ext>
                </a:extLst>
              </a:tr>
              <a:tr h="121023">
                <a:tc>
                  <a:txBody>
                    <a:bodyPr/>
                    <a:lstStyle/>
                    <a:p>
                      <a:endParaRPr/>
                    </a:p>
                  </a:txBody>
                  <a:tcPr/>
                </a:tc>
                <a:tc>
                  <a:txBody>
                    <a:bodyPr/>
                    <a:lstStyle/>
                    <a:p>
                      <a:r>
                        <a:t>(-0.88)</a:t>
                      </a:r>
                    </a:p>
                  </a:txBody>
                  <a:tcPr/>
                </a:tc>
                <a:tc>
                  <a:txBody>
                    <a:bodyPr/>
                    <a:lstStyle/>
                    <a:p>
                      <a:r>
                        <a:t>(-0.96)</a:t>
                      </a:r>
                    </a:p>
                  </a:txBody>
                  <a:tcPr/>
                </a:tc>
                <a:tc>
                  <a:txBody>
                    <a:bodyPr/>
                    <a:lstStyle/>
                    <a:p>
                      <a:r>
                        <a:t>(-2.64)</a:t>
                      </a:r>
                    </a:p>
                  </a:txBody>
                  <a:tcPr/>
                </a:tc>
                <a:tc>
                  <a:txBody>
                    <a:bodyPr/>
                    <a:lstStyle/>
                    <a:p>
                      <a:r>
                        <a:t>(-2.58)</a:t>
                      </a:r>
                    </a:p>
                  </a:txBody>
                  <a:tcPr/>
                </a:tc>
                <a:extLst>
                  <a:ext uri="{0D108BD9-81ED-4DB2-BD59-A6C34878D82A}">
                    <a16:rowId xmlns:a16="http://schemas.microsoft.com/office/drawing/2014/main" val="10025"/>
                  </a:ext>
                </a:extLst>
              </a:tr>
              <a:tr h="121023">
                <a:tc>
                  <a:txBody>
                    <a:bodyPr/>
                    <a:lstStyle/>
                    <a:p>
                      <a:r>
                        <a:t>continenta</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26"/>
                  </a:ext>
                </a:extLst>
              </a:tr>
              <a:tr h="121023">
                <a:tc>
                  <a:txBody>
                    <a:bodyPr/>
                    <a:lstStyle/>
                    <a:p>
                      <a:r>
                        <a:t>sectorb</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27"/>
                  </a:ext>
                </a:extLst>
              </a:tr>
              <a:tr h="121023">
                <a:tc>
                  <a:txBody>
                    <a:bodyPr/>
                    <a:lstStyle/>
                    <a:p>
                      <a:r>
                        <a:t>_cons</a:t>
                      </a:r>
                    </a:p>
                  </a:txBody>
                  <a:tcPr/>
                </a:tc>
                <a:tc>
                  <a:txBody>
                    <a:bodyPr/>
                    <a:lstStyle/>
                    <a:p>
                      <a:r>
                        <a:t>13.31***</a:t>
                      </a:r>
                    </a:p>
                  </a:txBody>
                  <a:tcPr/>
                </a:tc>
                <a:tc>
                  <a:txBody>
                    <a:bodyPr/>
                    <a:lstStyle/>
                    <a:p>
                      <a:r>
                        <a:t>13.35***</a:t>
                      </a:r>
                    </a:p>
                  </a:txBody>
                  <a:tcPr/>
                </a:tc>
                <a:tc>
                  <a:txBody>
                    <a:bodyPr/>
                    <a:lstStyle/>
                    <a:p>
                      <a:r>
                        <a:t>8.151***</a:t>
                      </a:r>
                    </a:p>
                  </a:txBody>
                  <a:tcPr/>
                </a:tc>
                <a:tc>
                  <a:txBody>
                    <a:bodyPr/>
                    <a:lstStyle/>
                    <a:p>
                      <a:r>
                        <a:t>8.188***</a:t>
                      </a:r>
                    </a:p>
                  </a:txBody>
                  <a:tcPr/>
                </a:tc>
                <a:extLst>
                  <a:ext uri="{0D108BD9-81ED-4DB2-BD59-A6C34878D82A}">
                    <a16:rowId xmlns:a16="http://schemas.microsoft.com/office/drawing/2014/main" val="10028"/>
                  </a:ext>
                </a:extLst>
              </a:tr>
              <a:tr h="121023">
                <a:tc>
                  <a:txBody>
                    <a:bodyPr/>
                    <a:lstStyle/>
                    <a:p>
                      <a:endParaRPr/>
                    </a:p>
                  </a:txBody>
                  <a:tcPr/>
                </a:tc>
                <a:tc>
                  <a:txBody>
                    <a:bodyPr/>
                    <a:lstStyle/>
                    <a:p>
                      <a:r>
                        <a:t>(14.32)</a:t>
                      </a:r>
                    </a:p>
                  </a:txBody>
                  <a:tcPr/>
                </a:tc>
                <a:tc>
                  <a:txBody>
                    <a:bodyPr/>
                    <a:lstStyle/>
                    <a:p>
                      <a:r>
                        <a:t>(14.25)</a:t>
                      </a:r>
                    </a:p>
                  </a:txBody>
                  <a:tcPr/>
                </a:tc>
                <a:tc>
                  <a:txBody>
                    <a:bodyPr/>
                    <a:lstStyle/>
                    <a:p>
                      <a:r>
                        <a:t>(12.98)</a:t>
                      </a:r>
                    </a:p>
                  </a:txBody>
                  <a:tcPr/>
                </a:tc>
                <a:tc>
                  <a:txBody>
                    <a:bodyPr/>
                    <a:lstStyle/>
                    <a:p>
                      <a:r>
                        <a:t>(13.00)</a:t>
                      </a:r>
                    </a:p>
                  </a:txBody>
                  <a:tcPr/>
                </a:tc>
                <a:extLst>
                  <a:ext uri="{0D108BD9-81ED-4DB2-BD59-A6C34878D82A}">
                    <a16:rowId xmlns:a16="http://schemas.microsoft.com/office/drawing/2014/main" val="10029"/>
                  </a:ext>
                </a:extLst>
              </a:tr>
              <a:tr h="121023">
                <a:tc>
                  <a:txBody>
                    <a:bodyPr/>
                    <a:lstStyle/>
                    <a:p>
                      <a:r>
                        <a:t>pseudo R2</a:t>
                      </a:r>
                    </a:p>
                  </a:txBody>
                  <a:tcPr/>
                </a:tc>
                <a:tc>
                  <a:txBody>
                    <a:bodyPr/>
                    <a:lstStyle/>
                    <a:p>
                      <a:r>
                        <a:t>0.199</a:t>
                      </a:r>
                    </a:p>
                  </a:txBody>
                  <a:tcPr/>
                </a:tc>
                <a:tc>
                  <a:txBody>
                    <a:bodyPr/>
                    <a:lstStyle/>
                    <a:p>
                      <a:r>
                        <a:t>0.202</a:t>
                      </a:r>
                    </a:p>
                  </a:txBody>
                  <a:tcPr/>
                </a:tc>
                <a:tc>
                  <a:txBody>
                    <a:bodyPr/>
                    <a:lstStyle/>
                    <a:p>
                      <a:r>
                        <a:t>0.058</a:t>
                      </a:r>
                    </a:p>
                  </a:txBody>
                  <a:tcPr/>
                </a:tc>
                <a:tc>
                  <a:txBody>
                    <a:bodyPr/>
                    <a:lstStyle/>
                    <a:p>
                      <a:r>
                        <a:t>0.059</a:t>
                      </a:r>
                    </a:p>
                  </a:txBody>
                  <a:tcPr/>
                </a:tc>
                <a:extLst>
                  <a:ext uri="{0D108BD9-81ED-4DB2-BD59-A6C34878D82A}">
                    <a16:rowId xmlns:a16="http://schemas.microsoft.com/office/drawing/2014/main" val="10030"/>
                  </a:ext>
                </a:extLst>
              </a:tr>
              <a:tr h="121023">
                <a:tc>
                  <a:txBody>
                    <a:bodyPr/>
                    <a:lstStyle/>
                    <a:p>
                      <a:r>
                        <a:t>Log likelihood</a:t>
                      </a:r>
                    </a:p>
                  </a:txBody>
                  <a:tcPr/>
                </a:tc>
                <a:tc>
                  <a:txBody>
                    <a:bodyPr/>
                    <a:lstStyle/>
                    <a:p>
                      <a:r>
                        <a:t>-2229.6</a:t>
                      </a:r>
                    </a:p>
                  </a:txBody>
                  <a:tcPr/>
                </a:tc>
                <a:tc>
                  <a:txBody>
                    <a:bodyPr/>
                    <a:lstStyle/>
                    <a:p>
                      <a:r>
                        <a:t>-2219.7</a:t>
                      </a:r>
                    </a:p>
                  </a:txBody>
                  <a:tcPr/>
                </a:tc>
                <a:tc>
                  <a:txBody>
                    <a:bodyPr/>
                    <a:lstStyle/>
                    <a:p>
                      <a:r>
                        <a:t>-14984.1</a:t>
                      </a:r>
                    </a:p>
                  </a:txBody>
                  <a:tcPr/>
                </a:tc>
                <a:tc>
                  <a:txBody>
                    <a:bodyPr/>
                    <a:lstStyle/>
                    <a:p>
                      <a:r>
                        <a:t>-14968.2</a:t>
                      </a:r>
                    </a:p>
                  </a:txBody>
                  <a:tcPr/>
                </a:tc>
                <a:extLst>
                  <a:ext uri="{0D108BD9-81ED-4DB2-BD59-A6C34878D82A}">
                    <a16:rowId xmlns:a16="http://schemas.microsoft.com/office/drawing/2014/main" val="10031"/>
                  </a:ext>
                </a:extLst>
              </a:tr>
              <a:tr h="121023">
                <a:tc>
                  <a:txBody>
                    <a:bodyPr/>
                    <a:lstStyle/>
                    <a:p>
                      <a:r>
                        <a:t>2</a:t>
                      </a:r>
                    </a:p>
                  </a:txBody>
                  <a:tcPr/>
                </a:tc>
                <a:tc>
                  <a:txBody>
                    <a:bodyPr/>
                    <a:lstStyle/>
                    <a:p>
                      <a:r>
                        <a:t>1105.1</a:t>
                      </a:r>
                    </a:p>
                  </a:txBody>
                  <a:tcPr/>
                </a:tc>
                <a:tc>
                  <a:txBody>
                    <a:bodyPr/>
                    <a:lstStyle/>
                    <a:p>
                      <a:r>
                        <a:t>1124.8</a:t>
                      </a:r>
                    </a:p>
                  </a:txBody>
                  <a:tcPr/>
                </a:tc>
                <a:tc>
                  <a:txBody>
                    <a:bodyPr/>
                    <a:lstStyle/>
                    <a:p>
                      <a:r>
                        <a:t>1849.1</a:t>
                      </a:r>
                    </a:p>
                  </a:txBody>
                  <a:tcPr/>
                </a:tc>
                <a:tc>
                  <a:txBody>
                    <a:bodyPr/>
                    <a:lstStyle/>
                    <a:p>
                      <a:r>
                        <a:t>1880.9</a:t>
                      </a:r>
                    </a:p>
                  </a:txBody>
                  <a:tcPr/>
                </a:tc>
                <a:extLst>
                  <a:ext uri="{0D108BD9-81ED-4DB2-BD59-A6C34878D82A}">
                    <a16:rowId xmlns:a16="http://schemas.microsoft.com/office/drawing/2014/main" val="10032"/>
                  </a:ext>
                </a:extLst>
              </a:tr>
              <a:tr h="121041">
                <a:tc>
                  <a:txBody>
                    <a:bodyPr/>
                    <a:lstStyle/>
                    <a:p>
                      <a:r>
                        <a:t>p</a:t>
                      </a:r>
                    </a:p>
                  </a:txBody>
                  <a:tcPr/>
                </a:tc>
                <a:tc>
                  <a:txBody>
                    <a:bodyPr/>
                    <a:lstStyle/>
                    <a:p>
                      <a:r>
                        <a:t>5.8e-219</a:t>
                      </a:r>
                    </a:p>
                  </a:txBody>
                  <a:tcPr/>
                </a:tc>
                <a:tc>
                  <a:txBody>
                    <a:bodyPr/>
                    <a:lstStyle/>
                    <a:p>
                      <a:r>
                        <a:t>1.2e-220</a:t>
                      </a:r>
                    </a:p>
                  </a:txBody>
                  <a:tcPr/>
                </a:tc>
                <a:tc>
                  <a:txBody>
                    <a:bodyPr/>
                    <a:lstStyle/>
                    <a:p>
                      <a:r>
                        <a:t>0</a:t>
                      </a:r>
                    </a:p>
                  </a:txBody>
                  <a:tcPr/>
                </a:tc>
                <a:tc>
                  <a:txBody>
                    <a:bodyPr/>
                    <a:lstStyle/>
                    <a:p>
                      <a:r>
                        <a:t>0</a:t>
                      </a:r>
                    </a:p>
                  </a:txBody>
                  <a:tcPr/>
                </a:tc>
                <a:extLst>
                  <a:ext uri="{0D108BD9-81ED-4DB2-BD59-A6C34878D82A}">
                    <a16:rowId xmlns:a16="http://schemas.microsoft.com/office/drawing/2014/main" val="1003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 表54为删去loan_amount &lt;= 200项目的稳健性检验。</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sector有15个分组值、14个虚拟变量，该表不汇报结果</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8</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结论与分析</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1. 研究内容</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以Kiva平台为对象，借情绪感染理论研究亲社会众筹下图片面部情绪表达对潜在投资者决策及众筹成功的影响，探讨优化众筹项目展示信息组合提升众筹表现。</a:t>
            </a:r>
          </a:p>
        </p:txBody>
      </p:sp>
      <p:sp>
        <p:nvSpPr>
          <p:cNvPr id="7" name="TextBox 6"/>
          <p:cNvSpPr txBox="1"/>
          <p:nvPr/>
        </p:nvSpPr>
        <p:spPr>
          <a:xfrm>
            <a:off x="1371600" y="3383280"/>
            <a:ext cx="9144000" cy="1371600"/>
          </a:xfrm>
          <a:prstGeom prst="rect">
            <a:avLst/>
          </a:prstGeom>
          <a:noFill/>
        </p:spPr>
        <p:txBody>
          <a:bodyPr wrap="square">
            <a:spAutoFit/>
          </a:bodyPr>
          <a:lstStyle/>
          <a:p>
            <a:pPr>
              <a:defRPr sz="2200" b="1">
                <a:solidFill>
                  <a:srgbClr val="000000"/>
                </a:solidFill>
                <a:latin typeface="微软雅黑"/>
              </a:defRPr>
            </a:pPr>
            <a:r>
              <a:t>2. 研究结果</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亲社会背景债权众筹平台中，众筹项目图片面部情绪表达对众筹成功有显著影响。</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 积极或消极面部情绪表达比中立情绪对众筹成功更有积极影响。</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亲社会众筹中，文本叙述积极心理资本水平对图片面部情绪表达与众筹成功关系无显著调节影响。</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文本叙述积极心理资本水平与面部情绪表达无明显共同作用，揭示二者对投资决策影响机制可能存在较大潜在差异。</a:t>
            </a:r>
          </a:p>
        </p:txBody>
      </p:sp>
      <p:sp>
        <p:nvSpPr>
          <p:cNvPr id="8" name="TextBox 7"/>
          <p:cNvSpPr txBox="1"/>
          <p:nvPr/>
        </p:nvSpPr>
        <p:spPr>
          <a:xfrm>
            <a:off x="1371600" y="4754880"/>
            <a:ext cx="9144000" cy="1371600"/>
          </a:xfrm>
          <a:prstGeom prst="rect">
            <a:avLst/>
          </a:prstGeom>
          <a:noFill/>
        </p:spPr>
        <p:txBody>
          <a:bodyPr wrap="square">
            <a:spAutoFit/>
          </a:bodyPr>
          <a:lstStyle/>
          <a:p>
            <a:pPr>
              <a:defRPr sz="2200" b="1">
                <a:solidFill>
                  <a:srgbClr val="000000"/>
                </a:solidFill>
                <a:latin typeface="微软雅黑"/>
              </a:defRPr>
            </a:pPr>
            <a:r>
              <a:t>3. 研究意义</a:t>
            </a:r>
          </a:p>
        </p:txBody>
      </p:sp>
      <p:sp>
        <p:nvSpPr>
          <p:cNvPr id="9" name="TextBox 8"/>
          <p:cNvSpPr txBox="1"/>
          <p:nvPr/>
        </p:nvSpPr>
        <p:spPr>
          <a:xfrm>
            <a:off x="1371600" y="6126480"/>
            <a:ext cx="9144000" cy="1371600"/>
          </a:xfrm>
          <a:prstGeom prst="rect">
            <a:avLst/>
          </a:prstGeom>
          <a:noFill/>
        </p:spPr>
        <p:txBody>
          <a:bodyPr wrap="square">
            <a:spAutoFit/>
          </a:bodyPr>
          <a:lstStyle/>
          <a:p>
            <a:pPr>
              <a:defRPr sz="2000" b="0">
                <a:solidFill>
                  <a:srgbClr val="000000"/>
                </a:solidFill>
                <a:latin typeface="微软雅黑"/>
              </a:defRPr>
            </a:pPr>
            <a:r>
              <a:t>- 利于理解亲社会众筹绩效影响因素，完善理论视角。</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 补充多种形式信号影响决策行为相互作用的研究。</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为亲社会众筹平台及其对接群体和金融机构解释图片面部情绪表达如何影响众筹结果。</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为亲社会众筹平台优化网站页面提供线索。</a:t>
            </a:r>
          </a:p>
        </p:txBody>
      </p:sp>
      <p:sp>
        <p:nvSpPr>
          <p:cNvPr id="8" name="TextBox 7"/>
          <p:cNvSpPr txBox="1"/>
          <p:nvPr/>
        </p:nvSpPr>
        <p:spPr>
          <a:xfrm>
            <a:off x="1371600" y="4754880"/>
            <a:ext cx="9144000" cy="1371600"/>
          </a:xfrm>
          <a:prstGeom prst="rect">
            <a:avLst/>
          </a:prstGeom>
          <a:noFill/>
        </p:spPr>
        <p:txBody>
          <a:bodyPr wrap="square">
            <a:spAutoFit/>
          </a:bodyPr>
          <a:lstStyle/>
          <a:p>
            <a:pPr>
              <a:defRPr sz="2200" b="1">
                <a:solidFill>
                  <a:srgbClr val="000000"/>
                </a:solidFill>
                <a:latin typeface="微软雅黑"/>
              </a:defRPr>
            </a:pPr>
            <a:r>
              <a:t>4. 研究局限</a:t>
            </a:r>
          </a:p>
        </p:txBody>
      </p:sp>
      <p:sp>
        <p:nvSpPr>
          <p:cNvPr id="9" name="TextBox 8"/>
          <p:cNvSpPr txBox="1"/>
          <p:nvPr/>
        </p:nvSpPr>
        <p:spPr>
          <a:xfrm>
            <a:off x="1371600" y="6126480"/>
            <a:ext cx="9144000" cy="1371600"/>
          </a:xfrm>
          <a:prstGeom prst="rect">
            <a:avLst/>
          </a:prstGeom>
          <a:noFill/>
        </p:spPr>
        <p:txBody>
          <a:bodyPr wrap="square">
            <a:spAutoFit/>
          </a:bodyPr>
          <a:lstStyle/>
          <a:p>
            <a:pPr>
              <a:defRPr sz="2000" b="0">
                <a:solidFill>
                  <a:srgbClr val="000000"/>
                </a:solidFill>
                <a:latin typeface="微软雅黑"/>
              </a:defRPr>
            </a:pPr>
            <a:r>
              <a:t>- 采用Kiva平台数据样本，仅针对亲社会债权众筹模式，结果是否适用于其他模式待研究。</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 基于快乐和悲伤面部表情探讨情绪表达对众筹成功影响，未深入研究情绪强度。</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此外，本文为亲社会众筹平台优化网站页面提供了线索。</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剔除了来自美国的贷款申请和有缺失值的数据之后，得到了来自5个大洲的8693个众筹项目的数据。</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9</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实证研究类v3</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1. 稳健性检验</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进行两个稳健性检验测结果稳定性。</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样本数据平均众筹贷款目标额595.5美元，依规则至少需24个借贷人。</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删去loan_amount小于等于200的数据（N = 7023）后进一步回归分析。</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2. 结果说明</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两个测试表明研究结果稳健，H1a和H1b有效成立。</a:t>
            </a:r>
          </a:p>
        </p:txBody>
      </p:sp>
      <p:sp>
        <p:nvSpPr>
          <p:cNvPr id="7" name="TextBox 6"/>
          <p:cNvSpPr txBox="1"/>
          <p:nvPr/>
        </p:nvSpPr>
        <p:spPr>
          <a:xfrm>
            <a:off x="1371600" y="3383280"/>
            <a:ext cx="9144000" cy="1371600"/>
          </a:xfrm>
          <a:prstGeom prst="rect">
            <a:avLst/>
          </a:prstGeom>
          <a:noFill/>
        </p:spPr>
        <p:txBody>
          <a:bodyPr wrap="square">
            <a:spAutoFit/>
          </a:bodyPr>
          <a:lstStyle/>
          <a:p>
            <a:pPr>
              <a:defRPr sz="2200" b="1">
                <a:solidFill>
                  <a:srgbClr val="000000"/>
                </a:solidFill>
                <a:latin typeface="微软雅黑"/>
              </a:defRPr>
            </a:pPr>
            <a:r>
              <a:t>3. 表格情况</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表53为稳健性检验：替换回归模型。</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18470880"/>
        </p:xfrm>
        <a:graphic>
          <a:graphicData uri="http://schemas.openxmlformats.org/drawingml/2006/table">
            <a:tbl>
              <a:tblPr firstRow="1" bandRow="1">
                <a:tableStyleId>{5C22544A-7EE6-4342-B048-85BDC9FD1C3A}</a:tableStyleId>
              </a:tblPr>
              <a:tblGrid>
                <a:gridCol w="1097280">
                  <a:extLst>
                    <a:ext uri="{9D8B030D-6E8A-4147-A177-3AD203B41FA5}">
                      <a16:colId xmlns:a16="http://schemas.microsoft.com/office/drawing/2014/main" val="20000"/>
                    </a:ext>
                  </a:extLst>
                </a:gridCol>
                <a:gridCol w="1097280">
                  <a:extLst>
                    <a:ext uri="{9D8B030D-6E8A-4147-A177-3AD203B41FA5}">
                      <a16:colId xmlns:a16="http://schemas.microsoft.com/office/drawing/2014/main" val="20001"/>
                    </a:ext>
                  </a:extLst>
                </a:gridCol>
                <a:gridCol w="1097280">
                  <a:extLst>
                    <a:ext uri="{9D8B030D-6E8A-4147-A177-3AD203B41FA5}">
                      <a16:colId xmlns:a16="http://schemas.microsoft.com/office/drawing/2014/main" val="20002"/>
                    </a:ext>
                  </a:extLst>
                </a:gridCol>
                <a:gridCol w="1097280">
                  <a:extLst>
                    <a:ext uri="{9D8B030D-6E8A-4147-A177-3AD203B41FA5}">
                      <a16:colId xmlns:a16="http://schemas.microsoft.com/office/drawing/2014/main" val="20003"/>
                    </a:ext>
                  </a:extLst>
                </a:gridCol>
                <a:gridCol w="1097280">
                  <a:extLst>
                    <a:ext uri="{9D8B030D-6E8A-4147-A177-3AD203B41FA5}">
                      <a16:colId xmlns:a16="http://schemas.microsoft.com/office/drawing/2014/main" val="20004"/>
                    </a:ext>
                  </a:extLst>
                </a:gridCol>
              </a:tblGrid>
              <a:tr h="121023">
                <a:tc>
                  <a:txBody>
                    <a:bodyPr/>
                    <a:lstStyle/>
                    <a:p>
                      <a:r>
                        <a:t>Variable</a:t>
                      </a:r>
                    </a:p>
                  </a:txBody>
                  <a:tcPr/>
                </a:tc>
                <a:tc>
                  <a:txBody>
                    <a:bodyPr/>
                    <a:lstStyle/>
                    <a:p>
                      <a:r>
                        <a:t>funding_success</a:t>
                      </a:r>
                    </a:p>
                  </a:txBody>
                  <a:tcPr/>
                </a:tc>
                <a:tc>
                  <a:txBody>
                    <a:bodyPr/>
                    <a:lstStyle/>
                    <a:p>
                      <a:endParaRPr/>
                    </a:p>
                  </a:txBody>
                  <a:tcPr/>
                </a:tc>
                <a:tc>
                  <a:txBody>
                    <a:bodyPr/>
                    <a:lstStyle/>
                    <a:p>
                      <a:r>
                        <a:t>funding_speed</a:t>
                      </a:r>
                    </a:p>
                  </a:txBody>
                  <a:tcPr/>
                </a:tc>
                <a:tc>
                  <a:txBody>
                    <a:bodyPr/>
                    <a:lstStyle/>
                    <a:p>
                      <a:endParaRPr/>
                    </a:p>
                  </a:txBody>
                  <a:tcPr/>
                </a:tc>
                <a:extLst>
                  <a:ext uri="{0D108BD9-81ED-4DB2-BD59-A6C34878D82A}">
                    <a16:rowId xmlns:a16="http://schemas.microsoft.com/office/drawing/2014/main" val="10000"/>
                  </a:ext>
                </a:extLst>
              </a:tr>
              <a:tr h="121023">
                <a:tc>
                  <a:txBody>
                    <a:bodyPr/>
                    <a:lstStyle/>
                    <a:p>
                      <a:endParaRPr/>
                    </a:p>
                  </a:txBody>
                  <a:tcPr/>
                </a:tc>
                <a:tc>
                  <a:txBody>
                    <a:bodyPr/>
                    <a:lstStyle/>
                    <a:p>
                      <a:r>
                        <a:t> 1 - Probit(controls)</a:t>
                      </a:r>
                    </a:p>
                  </a:txBody>
                  <a:tcPr/>
                </a:tc>
                <a:tc>
                  <a:txBody>
                    <a:bodyPr/>
                    <a:lstStyle/>
                    <a:p>
                      <a:r>
                        <a:t> 3 - Probit(main effect)</a:t>
                      </a:r>
                    </a:p>
                  </a:txBody>
                  <a:tcPr/>
                </a:tc>
                <a:tc>
                  <a:txBody>
                    <a:bodyPr/>
                    <a:lstStyle/>
                    <a:p>
                      <a:r>
                        <a:t> 1 - OLS(controls)</a:t>
                      </a:r>
                    </a:p>
                  </a:txBody>
                  <a:tcPr/>
                </a:tc>
                <a:tc>
                  <a:txBody>
                    <a:bodyPr/>
                    <a:lstStyle/>
                    <a:p>
                      <a:r>
                        <a:t> 3 - OLS(main effect)</a:t>
                      </a:r>
                    </a:p>
                  </a:txBody>
                  <a:tcPr/>
                </a:tc>
                <a:extLst>
                  <a:ext uri="{0D108BD9-81ED-4DB2-BD59-A6C34878D82A}">
                    <a16:rowId xmlns:a16="http://schemas.microsoft.com/office/drawing/2014/main" val="10001"/>
                  </a:ext>
                </a:extLst>
              </a:tr>
              <a:tr h="121023">
                <a:tc>
                  <a:txBody>
                    <a:bodyPr/>
                    <a:lstStyle/>
                    <a:p>
                      <a:r>
                        <a:t>happiness</a:t>
                      </a:r>
                    </a:p>
                  </a:txBody>
                  <a:tcPr/>
                </a:tc>
                <a:tc>
                  <a:txBody>
                    <a:bodyPr/>
                    <a:lstStyle/>
                    <a:p>
                      <a:endParaRPr/>
                    </a:p>
                  </a:txBody>
                  <a:tcPr/>
                </a:tc>
                <a:tc>
                  <a:txBody>
                    <a:bodyPr/>
                    <a:lstStyle/>
                    <a:p>
                      <a:r>
                        <a:t>0.101*</a:t>
                      </a:r>
                    </a:p>
                  </a:txBody>
                  <a:tcPr/>
                </a:tc>
                <a:tc>
                  <a:txBody>
                    <a:bodyPr/>
                    <a:lstStyle/>
                    <a:p>
                      <a:endParaRPr/>
                    </a:p>
                  </a:txBody>
                  <a:tcPr/>
                </a:tc>
                <a:tc>
                  <a:txBody>
                    <a:bodyPr/>
                    <a:lstStyle/>
                    <a:p>
                      <a:r>
                        <a:t>0.265***</a:t>
                      </a:r>
                    </a:p>
                  </a:txBody>
                  <a:tcPr/>
                </a:tc>
                <a:extLst>
                  <a:ext uri="{0D108BD9-81ED-4DB2-BD59-A6C34878D82A}">
                    <a16:rowId xmlns:a16="http://schemas.microsoft.com/office/drawing/2014/main" val="10002"/>
                  </a:ext>
                </a:extLst>
              </a:tr>
              <a:tr h="121023">
                <a:tc>
                  <a:txBody>
                    <a:bodyPr/>
                    <a:lstStyle/>
                    <a:p>
                      <a:endParaRPr/>
                    </a:p>
                  </a:txBody>
                  <a:tcPr/>
                </a:tc>
                <a:tc>
                  <a:txBody>
                    <a:bodyPr/>
                    <a:lstStyle/>
                    <a:p>
                      <a:endParaRPr/>
                    </a:p>
                  </a:txBody>
                  <a:tcPr/>
                </a:tc>
                <a:tc>
                  <a:txBody>
                    <a:bodyPr/>
                    <a:lstStyle/>
                    <a:p>
                      <a:r>
                        <a:t>(1.96)</a:t>
                      </a:r>
                    </a:p>
                  </a:txBody>
                  <a:tcPr/>
                </a:tc>
                <a:tc>
                  <a:txBody>
                    <a:bodyPr/>
                    <a:lstStyle/>
                    <a:p>
                      <a:endParaRPr/>
                    </a:p>
                  </a:txBody>
                  <a:tcPr/>
                </a:tc>
                <a:tc>
                  <a:txBody>
                    <a:bodyPr/>
                    <a:lstStyle/>
                    <a:p>
                      <a:r>
                        <a:t>(4.95)</a:t>
                      </a:r>
                    </a:p>
                  </a:txBody>
                  <a:tcPr/>
                </a:tc>
                <a:extLst>
                  <a:ext uri="{0D108BD9-81ED-4DB2-BD59-A6C34878D82A}">
                    <a16:rowId xmlns:a16="http://schemas.microsoft.com/office/drawing/2014/main" val="10003"/>
                  </a:ext>
                </a:extLst>
              </a:tr>
              <a:tr h="121023">
                <a:tc>
                  <a:txBody>
                    <a:bodyPr/>
                    <a:lstStyle/>
                    <a:p>
                      <a:r>
                        <a:t>sadness</a:t>
                      </a:r>
                    </a:p>
                  </a:txBody>
                  <a:tcPr/>
                </a:tc>
                <a:tc>
                  <a:txBody>
                    <a:bodyPr/>
                    <a:lstStyle/>
                    <a:p>
                      <a:endParaRPr/>
                    </a:p>
                  </a:txBody>
                  <a:tcPr/>
                </a:tc>
                <a:tc>
                  <a:txBody>
                    <a:bodyPr/>
                    <a:lstStyle/>
                    <a:p>
                      <a:r>
                        <a:t>0.585*</a:t>
                      </a:r>
                    </a:p>
                  </a:txBody>
                  <a:tcPr/>
                </a:tc>
                <a:tc>
                  <a:txBody>
                    <a:bodyPr/>
                    <a:lstStyle/>
                    <a:p>
                      <a:endParaRPr/>
                    </a:p>
                  </a:txBody>
                  <a:tcPr/>
                </a:tc>
                <a:tc>
                  <a:txBody>
                    <a:bodyPr/>
                    <a:lstStyle/>
                    <a:p>
                      <a:r>
                        <a:t>0.598**</a:t>
                      </a:r>
                    </a:p>
                  </a:txBody>
                  <a:tcPr/>
                </a:tc>
                <a:extLst>
                  <a:ext uri="{0D108BD9-81ED-4DB2-BD59-A6C34878D82A}">
                    <a16:rowId xmlns:a16="http://schemas.microsoft.com/office/drawing/2014/main" val="10004"/>
                  </a:ext>
                </a:extLst>
              </a:tr>
              <a:tr h="121023">
                <a:tc>
                  <a:txBody>
                    <a:bodyPr/>
                    <a:lstStyle/>
                    <a:p>
                      <a:endParaRPr/>
                    </a:p>
                  </a:txBody>
                  <a:tcPr/>
                </a:tc>
                <a:tc>
                  <a:txBody>
                    <a:bodyPr/>
                    <a:lstStyle/>
                    <a:p>
                      <a:endParaRPr/>
                    </a:p>
                  </a:txBody>
                  <a:tcPr/>
                </a:tc>
                <a:tc>
                  <a:txBody>
                    <a:bodyPr/>
                    <a:lstStyle/>
                    <a:p>
                      <a:r>
                        <a:t>(1.89)</a:t>
                      </a:r>
                    </a:p>
                  </a:txBody>
                  <a:tcPr/>
                </a:tc>
                <a:tc>
                  <a:txBody>
                    <a:bodyPr/>
                    <a:lstStyle/>
                    <a:p>
                      <a:endParaRPr/>
                    </a:p>
                  </a:txBody>
                  <a:tcPr/>
                </a:tc>
                <a:tc>
                  <a:txBody>
                    <a:bodyPr/>
                    <a:lstStyle/>
                    <a:p>
                      <a:r>
                        <a:t>(2.22)</a:t>
                      </a:r>
                    </a:p>
                  </a:txBody>
                  <a:tcPr/>
                </a:tc>
                <a:extLst>
                  <a:ext uri="{0D108BD9-81ED-4DB2-BD59-A6C34878D82A}">
                    <a16:rowId xmlns:a16="http://schemas.microsoft.com/office/drawing/2014/main" val="10005"/>
                  </a:ext>
                </a:extLst>
              </a:tr>
              <a:tr h="121023">
                <a:tc>
                  <a:txBody>
                    <a:bodyPr/>
                    <a:lstStyle/>
                    <a:p>
                      <a:r>
                        <a:t>pst_psyc_cptl</a:t>
                      </a:r>
                    </a:p>
                  </a:txBody>
                  <a:tcPr/>
                </a:tc>
                <a:tc>
                  <a:txBody>
                    <a:bodyPr/>
                    <a:lstStyle/>
                    <a:p>
                      <a:endParaRPr/>
                    </a:p>
                  </a:txBody>
                  <a:tcPr/>
                </a:tc>
                <a:tc>
                  <a:txBody>
                    <a:bodyPr/>
                    <a:lstStyle/>
                    <a:p>
                      <a:r>
                        <a:t>-0.0566***</a:t>
                      </a:r>
                    </a:p>
                  </a:txBody>
                  <a:tcPr/>
                </a:tc>
                <a:tc>
                  <a:txBody>
                    <a:bodyPr/>
                    <a:lstStyle/>
                    <a:p>
                      <a:endParaRPr/>
                    </a:p>
                  </a:txBody>
                  <a:tcPr/>
                </a:tc>
                <a:tc>
                  <a:txBody>
                    <a:bodyPr/>
                    <a:lstStyle/>
                    <a:p>
                      <a:r>
                        <a:t>-0.0571***</a:t>
                      </a:r>
                    </a:p>
                  </a:txBody>
                  <a:tcPr/>
                </a:tc>
                <a:extLst>
                  <a:ext uri="{0D108BD9-81ED-4DB2-BD59-A6C34878D82A}">
                    <a16:rowId xmlns:a16="http://schemas.microsoft.com/office/drawing/2014/main" val="10006"/>
                  </a:ext>
                </a:extLst>
              </a:tr>
              <a:tr h="121023">
                <a:tc>
                  <a:txBody>
                    <a:bodyPr/>
                    <a:lstStyle/>
                    <a:p>
                      <a:endParaRPr/>
                    </a:p>
                  </a:txBody>
                  <a:tcPr/>
                </a:tc>
                <a:tc>
                  <a:txBody>
                    <a:bodyPr/>
                    <a:lstStyle/>
                    <a:p>
                      <a:endParaRPr/>
                    </a:p>
                  </a:txBody>
                  <a:tcPr/>
                </a:tc>
                <a:tc>
                  <a:txBody>
                    <a:bodyPr/>
                    <a:lstStyle/>
                    <a:p>
                      <a:r>
                        <a:t>(-3.85)</a:t>
                      </a:r>
                    </a:p>
                  </a:txBody>
                  <a:tcPr/>
                </a:tc>
                <a:tc>
                  <a:txBody>
                    <a:bodyPr/>
                    <a:lstStyle/>
                    <a:p>
                      <a:endParaRPr/>
                    </a:p>
                  </a:txBody>
                  <a:tcPr/>
                </a:tc>
                <a:tc>
                  <a:txBody>
                    <a:bodyPr/>
                    <a:lstStyle/>
                    <a:p>
                      <a:r>
                        <a:t>(-3.40)</a:t>
                      </a:r>
                    </a:p>
                  </a:txBody>
                  <a:tcPr/>
                </a:tc>
                <a:extLst>
                  <a:ext uri="{0D108BD9-81ED-4DB2-BD59-A6C34878D82A}">
                    <a16:rowId xmlns:a16="http://schemas.microsoft.com/office/drawing/2014/main" val="10007"/>
                  </a:ext>
                </a:extLst>
              </a:tr>
              <a:tr h="121023">
                <a:tc>
                  <a:txBody>
                    <a:bodyPr/>
                    <a:lstStyle/>
                    <a:p>
                      <a:r>
                        <a:t>picture_quality</a:t>
                      </a:r>
                    </a:p>
                  </a:txBody>
                  <a:tcPr/>
                </a:tc>
                <a:tc>
                  <a:txBody>
                    <a:bodyPr/>
                    <a:lstStyle/>
                    <a:p>
                      <a:r>
                        <a:t>0.239***</a:t>
                      </a:r>
                    </a:p>
                  </a:txBody>
                  <a:tcPr/>
                </a:tc>
                <a:tc>
                  <a:txBody>
                    <a:bodyPr/>
                    <a:lstStyle/>
                    <a:p>
                      <a:r>
                        <a:t>0.243***</a:t>
                      </a:r>
                    </a:p>
                  </a:txBody>
                  <a:tcPr/>
                </a:tc>
                <a:tc>
                  <a:txBody>
                    <a:bodyPr/>
                    <a:lstStyle/>
                    <a:p>
                      <a:r>
                        <a:t>0.309***</a:t>
                      </a:r>
                    </a:p>
                  </a:txBody>
                  <a:tcPr/>
                </a:tc>
                <a:tc>
                  <a:txBody>
                    <a:bodyPr/>
                    <a:lstStyle/>
                    <a:p>
                      <a:r>
                        <a:t>0.308***</a:t>
                      </a:r>
                    </a:p>
                  </a:txBody>
                  <a:tcPr/>
                </a:tc>
                <a:extLst>
                  <a:ext uri="{0D108BD9-81ED-4DB2-BD59-A6C34878D82A}">
                    <a16:rowId xmlns:a16="http://schemas.microsoft.com/office/drawing/2014/main" val="10008"/>
                  </a:ext>
                </a:extLst>
              </a:tr>
              <a:tr h="121023">
                <a:tc>
                  <a:txBody>
                    <a:bodyPr/>
                    <a:lstStyle/>
                    <a:p>
                      <a:endParaRPr/>
                    </a:p>
                  </a:txBody>
                  <a:tcPr/>
                </a:tc>
                <a:tc>
                  <a:txBody>
                    <a:bodyPr/>
                    <a:lstStyle/>
                    <a:p>
                      <a:r>
                        <a:t>(5.56)</a:t>
                      </a:r>
                    </a:p>
                  </a:txBody>
                  <a:tcPr/>
                </a:tc>
                <a:tc>
                  <a:txBody>
                    <a:bodyPr/>
                    <a:lstStyle/>
                    <a:p>
                      <a:r>
                        <a:t>(5.62)</a:t>
                      </a:r>
                    </a:p>
                  </a:txBody>
                  <a:tcPr/>
                </a:tc>
                <a:tc>
                  <a:txBody>
                    <a:bodyPr/>
                    <a:lstStyle/>
                    <a:p>
                      <a:r>
                        <a:t>(6.97)</a:t>
                      </a:r>
                    </a:p>
                  </a:txBody>
                  <a:tcPr/>
                </a:tc>
                <a:tc>
                  <a:txBody>
                    <a:bodyPr/>
                    <a:lstStyle/>
                    <a:p>
                      <a:r>
                        <a:t>(6.94)</a:t>
                      </a:r>
                    </a:p>
                  </a:txBody>
                  <a:tcPr/>
                </a:tc>
                <a:extLst>
                  <a:ext uri="{0D108BD9-81ED-4DB2-BD59-A6C34878D82A}">
                    <a16:rowId xmlns:a16="http://schemas.microsoft.com/office/drawing/2014/main" val="10009"/>
                  </a:ext>
                </a:extLst>
              </a:tr>
              <a:tr h="121023">
                <a:tc>
                  <a:txBody>
                    <a:bodyPr/>
                    <a:lstStyle/>
                    <a:p>
                      <a:r>
                        <a:t>story_word_count</a:t>
                      </a:r>
                    </a:p>
                  </a:txBody>
                  <a:tcPr/>
                </a:tc>
                <a:tc>
                  <a:txBody>
                    <a:bodyPr/>
                    <a:lstStyle/>
                    <a:p>
                      <a:r>
                        <a:t>0.00125**</a:t>
                      </a:r>
                    </a:p>
                  </a:txBody>
                  <a:tcPr/>
                </a:tc>
                <a:tc>
                  <a:txBody>
                    <a:bodyPr/>
                    <a:lstStyle/>
                    <a:p>
                      <a:r>
                        <a:t>0.00214***</a:t>
                      </a:r>
                    </a:p>
                  </a:txBody>
                  <a:tcPr/>
                </a:tc>
                <a:tc>
                  <a:txBody>
                    <a:bodyPr/>
                    <a:lstStyle/>
                    <a:p>
                      <a:r>
                        <a:t>0.00194***</a:t>
                      </a:r>
                    </a:p>
                  </a:txBody>
                  <a:tcPr/>
                </a:tc>
                <a:tc>
                  <a:txBody>
                    <a:bodyPr/>
                    <a:lstStyle/>
                    <a:p>
                      <a:r>
                        <a:t>0.00277***</a:t>
                      </a:r>
                    </a:p>
                  </a:txBody>
                  <a:tcPr/>
                </a:tc>
                <a:extLst>
                  <a:ext uri="{0D108BD9-81ED-4DB2-BD59-A6C34878D82A}">
                    <a16:rowId xmlns:a16="http://schemas.microsoft.com/office/drawing/2014/main" val="10010"/>
                  </a:ext>
                </a:extLst>
              </a:tr>
              <a:tr h="121023">
                <a:tc>
                  <a:txBody>
                    <a:bodyPr/>
                    <a:lstStyle/>
                    <a:p>
                      <a:endParaRPr/>
                    </a:p>
                  </a:txBody>
                  <a:tcPr/>
                </a:tc>
                <a:tc>
                  <a:txBody>
                    <a:bodyPr/>
                    <a:lstStyle/>
                    <a:p>
                      <a:r>
                        <a:t>(1.99)</a:t>
                      </a:r>
                    </a:p>
                  </a:txBody>
                  <a:tcPr/>
                </a:tc>
                <a:tc>
                  <a:txBody>
                    <a:bodyPr/>
                    <a:lstStyle/>
                    <a:p>
                      <a:r>
                        <a:t>(3.18)</a:t>
                      </a:r>
                    </a:p>
                  </a:txBody>
                  <a:tcPr/>
                </a:tc>
                <a:tc>
                  <a:txBody>
                    <a:bodyPr/>
                    <a:lstStyle/>
                    <a:p>
                      <a:r>
                        <a:t>(2.92)</a:t>
                      </a:r>
                    </a:p>
                  </a:txBody>
                  <a:tcPr/>
                </a:tc>
                <a:tc>
                  <a:txBody>
                    <a:bodyPr/>
                    <a:lstStyle/>
                    <a:p>
                      <a:r>
                        <a:t>(3.91)</a:t>
                      </a:r>
                    </a:p>
                  </a:txBody>
                  <a:tcPr/>
                </a:tc>
                <a:extLst>
                  <a:ext uri="{0D108BD9-81ED-4DB2-BD59-A6C34878D82A}">
                    <a16:rowId xmlns:a16="http://schemas.microsoft.com/office/drawing/2014/main" val="10011"/>
                  </a:ext>
                </a:extLst>
              </a:tr>
              <a:tr h="121023">
                <a:tc>
                  <a:txBody>
                    <a:bodyPr/>
                    <a:lstStyle/>
                    <a:p>
                      <a:r>
                        <a:t>gender</a:t>
                      </a:r>
                    </a:p>
                  </a:txBody>
                  <a:tcPr/>
                </a:tc>
                <a:tc>
                  <a:txBody>
                    <a:bodyPr/>
                    <a:lstStyle/>
                    <a:p>
                      <a:r>
                        <a:t>0.626***</a:t>
                      </a:r>
                    </a:p>
                  </a:txBody>
                  <a:tcPr/>
                </a:tc>
                <a:tc>
                  <a:txBody>
                    <a:bodyPr/>
                    <a:lstStyle/>
                    <a:p>
                      <a:r>
                        <a:t>0.603***</a:t>
                      </a:r>
                    </a:p>
                  </a:txBody>
                  <a:tcPr/>
                </a:tc>
                <a:tc>
                  <a:txBody>
                    <a:bodyPr/>
                    <a:lstStyle/>
                    <a:p>
                      <a:r>
                        <a:t>1.299***</a:t>
                      </a:r>
                    </a:p>
                  </a:txBody>
                  <a:tcPr/>
                </a:tc>
                <a:tc>
                  <a:txBody>
                    <a:bodyPr/>
                    <a:lstStyle/>
                    <a:p>
                      <a:r>
                        <a:t>1.246***</a:t>
                      </a:r>
                    </a:p>
                  </a:txBody>
                  <a:tcPr/>
                </a:tc>
                <a:extLst>
                  <a:ext uri="{0D108BD9-81ED-4DB2-BD59-A6C34878D82A}">
                    <a16:rowId xmlns:a16="http://schemas.microsoft.com/office/drawing/2014/main" val="10012"/>
                  </a:ext>
                </a:extLst>
              </a:tr>
              <a:tr h="121023">
                <a:tc>
                  <a:txBody>
                    <a:bodyPr/>
                    <a:lstStyle/>
                    <a:p>
                      <a:endParaRPr/>
                    </a:p>
                  </a:txBody>
                  <a:tcPr/>
                </a:tc>
                <a:tc>
                  <a:txBody>
                    <a:bodyPr/>
                    <a:lstStyle/>
                    <a:p>
                      <a:r>
                        <a:t>(12.42)</a:t>
                      </a:r>
                    </a:p>
                  </a:txBody>
                  <a:tcPr/>
                </a:tc>
                <a:tc>
                  <a:txBody>
                    <a:bodyPr/>
                    <a:lstStyle/>
                    <a:p>
                      <a:r>
                        <a:t>(11.81)</a:t>
                      </a:r>
                    </a:p>
                  </a:txBody>
                  <a:tcPr/>
                </a:tc>
                <a:tc>
                  <a:txBody>
                    <a:bodyPr/>
                    <a:lstStyle/>
                    <a:p>
                      <a:r>
                        <a:t>(21.63)</a:t>
                      </a:r>
                    </a:p>
                  </a:txBody>
                  <a:tcPr/>
                </a:tc>
                <a:tc>
                  <a:txBody>
                    <a:bodyPr/>
                    <a:lstStyle/>
                    <a:p>
                      <a:r>
                        <a:t>(20.54)</a:t>
                      </a:r>
                    </a:p>
                  </a:txBody>
                  <a:tcPr/>
                </a:tc>
                <a:extLst>
                  <a:ext uri="{0D108BD9-81ED-4DB2-BD59-A6C34878D82A}">
                    <a16:rowId xmlns:a16="http://schemas.microsoft.com/office/drawing/2014/main" val="10013"/>
                  </a:ext>
                </a:extLst>
              </a:tr>
              <a:tr h="121023">
                <a:tc>
                  <a:txBody>
                    <a:bodyPr/>
                    <a:lstStyle/>
                    <a:p>
                      <a:r>
                        <a:t>group_borrower</a:t>
                      </a:r>
                    </a:p>
                  </a:txBody>
                  <a:tcPr/>
                </a:tc>
                <a:tc>
                  <a:txBody>
                    <a:bodyPr/>
                    <a:lstStyle/>
                    <a:p>
                      <a:r>
                        <a:t>1.895***</a:t>
                      </a:r>
                    </a:p>
                  </a:txBody>
                  <a:tcPr/>
                </a:tc>
                <a:tc>
                  <a:txBody>
                    <a:bodyPr/>
                    <a:lstStyle/>
                    <a:p>
                      <a:r>
                        <a:t>1.815***</a:t>
                      </a:r>
                    </a:p>
                  </a:txBody>
                  <a:tcPr/>
                </a:tc>
                <a:tc>
                  <a:txBody>
                    <a:bodyPr/>
                    <a:lstStyle/>
                    <a:p>
                      <a:r>
                        <a:t>1.193***</a:t>
                      </a:r>
                    </a:p>
                  </a:txBody>
                  <a:tcPr/>
                </a:tc>
                <a:tc>
                  <a:txBody>
                    <a:bodyPr/>
                    <a:lstStyle/>
                    <a:p>
                      <a:r>
                        <a:t>1.066***</a:t>
                      </a:r>
                    </a:p>
                  </a:txBody>
                  <a:tcPr/>
                </a:tc>
                <a:extLst>
                  <a:ext uri="{0D108BD9-81ED-4DB2-BD59-A6C34878D82A}">
                    <a16:rowId xmlns:a16="http://schemas.microsoft.com/office/drawing/2014/main" val="10014"/>
                  </a:ext>
                </a:extLst>
              </a:tr>
              <a:tr h="121023">
                <a:tc>
                  <a:txBody>
                    <a:bodyPr/>
                    <a:lstStyle/>
                    <a:p>
                      <a:endParaRPr/>
                    </a:p>
                  </a:txBody>
                  <a:tcPr/>
                </a:tc>
                <a:tc>
                  <a:txBody>
                    <a:bodyPr/>
                    <a:lstStyle/>
                    <a:p>
                      <a:r>
                        <a:t>(4.07)</a:t>
                      </a:r>
                    </a:p>
                  </a:txBody>
                  <a:tcPr/>
                </a:tc>
                <a:tc>
                  <a:txBody>
                    <a:bodyPr/>
                    <a:lstStyle/>
                    <a:p>
                      <a:r>
                        <a:t>(3.85)</a:t>
                      </a:r>
                    </a:p>
                  </a:txBody>
                  <a:tcPr/>
                </a:tc>
                <a:tc>
                  <a:txBody>
                    <a:bodyPr/>
                    <a:lstStyle/>
                    <a:p>
                      <a:r>
                        <a:t>(5.46)</a:t>
                      </a:r>
                    </a:p>
                  </a:txBody>
                  <a:tcPr/>
                </a:tc>
                <a:tc>
                  <a:txBody>
                    <a:bodyPr/>
                    <a:lstStyle/>
                    <a:p>
                      <a:r>
                        <a:t>(4.87)</a:t>
                      </a:r>
                    </a:p>
                  </a:txBody>
                  <a:tcPr/>
                </a:tc>
                <a:extLst>
                  <a:ext uri="{0D108BD9-81ED-4DB2-BD59-A6C34878D82A}">
                    <a16:rowId xmlns:a16="http://schemas.microsoft.com/office/drawing/2014/main" val="10015"/>
                  </a:ext>
                </a:extLst>
              </a:tr>
              <a:tr h="121023">
                <a:tc>
                  <a:txBody>
                    <a:bodyPr/>
                    <a:lstStyle/>
                    <a:p>
                      <a:r>
                        <a:t>annual_income</a:t>
                      </a:r>
                    </a:p>
                  </a:txBody>
                  <a:tcPr/>
                </a:tc>
                <a:tc>
                  <a:txBody>
                    <a:bodyPr/>
                    <a:lstStyle/>
                    <a:p>
                      <a:r>
                        <a:t>-0.281***</a:t>
                      </a:r>
                    </a:p>
                  </a:txBody>
                  <a:tcPr/>
                </a:tc>
                <a:tc>
                  <a:txBody>
                    <a:bodyPr/>
                    <a:lstStyle/>
                    <a:p>
                      <a:r>
                        <a:t>-0.286***</a:t>
                      </a:r>
                    </a:p>
                  </a:txBody>
                  <a:tcPr/>
                </a:tc>
                <a:tc>
                  <a:txBody>
                    <a:bodyPr/>
                    <a:lstStyle/>
                    <a:p>
                      <a:r>
                        <a:t>-0.329***</a:t>
                      </a:r>
                    </a:p>
                  </a:txBody>
                  <a:tcPr/>
                </a:tc>
                <a:tc>
                  <a:txBody>
                    <a:bodyPr/>
                    <a:lstStyle/>
                    <a:p>
                      <a:r>
                        <a:t>-0.345***</a:t>
                      </a:r>
                    </a:p>
                  </a:txBody>
                  <a:tcPr/>
                </a:tc>
                <a:extLst>
                  <a:ext uri="{0D108BD9-81ED-4DB2-BD59-A6C34878D82A}">
                    <a16:rowId xmlns:a16="http://schemas.microsoft.com/office/drawing/2014/main" val="10016"/>
                  </a:ext>
                </a:extLst>
              </a:tr>
              <a:tr h="121023">
                <a:tc>
                  <a:txBody>
                    <a:bodyPr/>
                    <a:lstStyle/>
                    <a:p>
                      <a:endParaRPr/>
                    </a:p>
                  </a:txBody>
                  <a:tcPr/>
                </a:tc>
                <a:tc>
                  <a:txBody>
                    <a:bodyPr/>
                    <a:lstStyle/>
                    <a:p>
                      <a:r>
                        <a:t>(-4.94)</a:t>
                      </a:r>
                    </a:p>
                  </a:txBody>
                  <a:tcPr/>
                </a:tc>
                <a:tc>
                  <a:txBody>
                    <a:bodyPr/>
                    <a:lstStyle/>
                    <a:p>
                      <a:r>
                        <a:t>(-4.98)</a:t>
                      </a:r>
                    </a:p>
                  </a:txBody>
                  <a:tcPr/>
                </a:tc>
                <a:tc>
                  <a:txBody>
                    <a:bodyPr/>
                    <a:lstStyle/>
                    <a:p>
                      <a:r>
                        <a:t>(-5.83)</a:t>
                      </a:r>
                    </a:p>
                  </a:txBody>
                  <a:tcPr/>
                </a:tc>
                <a:tc>
                  <a:txBody>
                    <a:bodyPr/>
                    <a:lstStyle/>
                    <a:p>
                      <a:r>
                        <a:t>(-6.10)</a:t>
                      </a:r>
                    </a:p>
                  </a:txBody>
                  <a:tcPr/>
                </a:tc>
                <a:extLst>
                  <a:ext uri="{0D108BD9-81ED-4DB2-BD59-A6C34878D82A}">
                    <a16:rowId xmlns:a16="http://schemas.microsoft.com/office/drawing/2014/main" val="10017"/>
                  </a:ext>
                </a:extLst>
              </a:tr>
              <a:tr h="121023">
                <a:tc>
                  <a:txBody>
                    <a:bodyPr/>
                    <a:lstStyle/>
                    <a:p>
                      <a:r>
                        <a:t>partner_risk</a:t>
                      </a:r>
                    </a:p>
                  </a:txBody>
                  <a:tcPr/>
                </a:tc>
                <a:tc>
                  <a:txBody>
                    <a:bodyPr/>
                    <a:lstStyle/>
                    <a:p>
                      <a:r>
                        <a:t>-0.0504*</a:t>
                      </a:r>
                    </a:p>
                  </a:txBody>
                  <a:tcPr/>
                </a:tc>
                <a:tc>
                  <a:txBody>
                    <a:bodyPr/>
                    <a:lstStyle/>
                    <a:p>
                      <a:r>
                        <a:t>-0.0686**</a:t>
                      </a:r>
                    </a:p>
                  </a:txBody>
                  <a:tcPr/>
                </a:tc>
                <a:tc>
                  <a:txBody>
                    <a:bodyPr/>
                    <a:lstStyle/>
                    <a:p>
                      <a:r>
                        <a:t>-0.0119</a:t>
                      </a:r>
                    </a:p>
                  </a:txBody>
                  <a:tcPr/>
                </a:tc>
                <a:tc>
                  <a:txBody>
                    <a:bodyPr/>
                    <a:lstStyle/>
                    <a:p>
                      <a:r>
                        <a:t>-0.0287</a:t>
                      </a:r>
                    </a:p>
                  </a:txBody>
                  <a:tcPr/>
                </a:tc>
                <a:extLst>
                  <a:ext uri="{0D108BD9-81ED-4DB2-BD59-A6C34878D82A}">
                    <a16:rowId xmlns:a16="http://schemas.microsoft.com/office/drawing/2014/main" val="10018"/>
                  </a:ext>
                </a:extLst>
              </a:tr>
              <a:tr h="121023">
                <a:tc>
                  <a:txBody>
                    <a:bodyPr/>
                    <a:lstStyle/>
                    <a:p>
                      <a:endParaRPr/>
                    </a:p>
                  </a:txBody>
                  <a:tcPr/>
                </a:tc>
                <a:tc>
                  <a:txBody>
                    <a:bodyPr/>
                    <a:lstStyle/>
                    <a:p>
                      <a:r>
                        <a:t>(-1.82)</a:t>
                      </a:r>
                    </a:p>
                  </a:txBody>
                  <a:tcPr/>
                </a:tc>
                <a:tc>
                  <a:txBody>
                    <a:bodyPr/>
                    <a:lstStyle/>
                    <a:p>
                      <a:r>
                        <a:t>(-2.43)</a:t>
                      </a:r>
                    </a:p>
                  </a:txBody>
                  <a:tcPr/>
                </a:tc>
                <a:tc>
                  <a:txBody>
                    <a:bodyPr/>
                    <a:lstStyle/>
                    <a:p>
                      <a:r>
                        <a:t>(-0.45)</a:t>
                      </a:r>
                    </a:p>
                  </a:txBody>
                  <a:tcPr/>
                </a:tc>
                <a:tc>
                  <a:txBody>
                    <a:bodyPr/>
                    <a:lstStyle/>
                    <a:p>
                      <a:r>
                        <a:t>(-1.07)</a:t>
                      </a:r>
                    </a:p>
                  </a:txBody>
                  <a:tcPr/>
                </a:tc>
                <a:extLst>
                  <a:ext uri="{0D108BD9-81ED-4DB2-BD59-A6C34878D82A}">
                    <a16:rowId xmlns:a16="http://schemas.microsoft.com/office/drawing/2014/main" val="10019"/>
                  </a:ext>
                </a:extLst>
              </a:tr>
              <a:tr h="121023">
                <a:tc>
                  <a:txBody>
                    <a:bodyPr/>
                    <a:lstStyle/>
                    <a:p>
                      <a:r>
                        <a:t>loan_amount</a:t>
                      </a:r>
                    </a:p>
                  </a:txBody>
                  <a:tcPr/>
                </a:tc>
                <a:tc>
                  <a:txBody>
                    <a:bodyPr/>
                    <a:lstStyle/>
                    <a:p>
                      <a:r>
                        <a:t>-0.810***</a:t>
                      </a:r>
                    </a:p>
                  </a:txBody>
                  <a:tcPr/>
                </a:tc>
                <a:tc>
                  <a:txBody>
                    <a:bodyPr/>
                    <a:lstStyle/>
                    <a:p>
                      <a:r>
                        <a:t>-0.807***</a:t>
                      </a:r>
                    </a:p>
                  </a:txBody>
                  <a:tcPr/>
                </a:tc>
                <a:tc>
                  <a:txBody>
                    <a:bodyPr/>
                    <a:lstStyle/>
                    <a:p>
                      <a:r>
                        <a:t>-0.486***</a:t>
                      </a:r>
                    </a:p>
                  </a:txBody>
                  <a:tcPr/>
                </a:tc>
                <a:tc>
                  <a:txBody>
                    <a:bodyPr/>
                    <a:lstStyle/>
                    <a:p>
                      <a:r>
                        <a:t>-0.486***</a:t>
                      </a:r>
                    </a:p>
                  </a:txBody>
                  <a:tcPr/>
                </a:tc>
                <a:extLst>
                  <a:ext uri="{0D108BD9-81ED-4DB2-BD59-A6C34878D82A}">
                    <a16:rowId xmlns:a16="http://schemas.microsoft.com/office/drawing/2014/main" val="10020"/>
                  </a:ext>
                </a:extLst>
              </a:tr>
              <a:tr h="121023">
                <a:tc>
                  <a:txBody>
                    <a:bodyPr/>
                    <a:lstStyle/>
                    <a:p>
                      <a:endParaRPr/>
                    </a:p>
                  </a:txBody>
                  <a:tcPr/>
                </a:tc>
                <a:tc>
                  <a:txBody>
                    <a:bodyPr/>
                    <a:lstStyle/>
                    <a:p>
                      <a:r>
                        <a:t>(-20.91)</a:t>
                      </a:r>
                    </a:p>
                  </a:txBody>
                  <a:tcPr/>
                </a:tc>
                <a:tc>
                  <a:txBody>
                    <a:bodyPr/>
                    <a:lstStyle/>
                    <a:p>
                      <a:r>
                        <a:t>(-20.78)</a:t>
                      </a:r>
                    </a:p>
                  </a:txBody>
                  <a:tcPr/>
                </a:tc>
                <a:tc>
                  <a:txBody>
                    <a:bodyPr/>
                    <a:lstStyle/>
                    <a:p>
                      <a:r>
                        <a:t>(-13.93)</a:t>
                      </a:r>
                    </a:p>
                  </a:txBody>
                  <a:tcPr/>
                </a:tc>
                <a:tc>
                  <a:txBody>
                    <a:bodyPr/>
                    <a:lstStyle/>
                    <a:p>
                      <a:r>
                        <a:t>(-13.93)</a:t>
                      </a:r>
                    </a:p>
                  </a:txBody>
                  <a:tcPr/>
                </a:tc>
                <a:extLst>
                  <a:ext uri="{0D108BD9-81ED-4DB2-BD59-A6C34878D82A}">
                    <a16:rowId xmlns:a16="http://schemas.microsoft.com/office/drawing/2014/main" val="10021"/>
                  </a:ext>
                </a:extLst>
              </a:tr>
              <a:tr h="121023">
                <a:tc>
                  <a:txBody>
                    <a:bodyPr/>
                    <a:lstStyle/>
                    <a:p>
                      <a:r>
                        <a:t>loan_term</a:t>
                      </a:r>
                    </a:p>
                  </a:txBody>
                  <a:tcPr/>
                </a:tc>
                <a:tc>
                  <a:txBody>
                    <a:bodyPr/>
                    <a:lstStyle/>
                    <a:p>
                      <a:r>
                        <a:t>-0.0424***</a:t>
                      </a:r>
                    </a:p>
                  </a:txBody>
                  <a:tcPr/>
                </a:tc>
                <a:tc>
                  <a:txBody>
                    <a:bodyPr/>
                    <a:lstStyle/>
                    <a:p>
                      <a:r>
                        <a:t>-0.0411***</a:t>
                      </a:r>
                    </a:p>
                  </a:txBody>
                  <a:tcPr/>
                </a:tc>
                <a:tc>
                  <a:txBody>
                    <a:bodyPr/>
                    <a:lstStyle/>
                    <a:p>
                      <a:r>
                        <a:t>-0.101***</a:t>
                      </a:r>
                    </a:p>
                  </a:txBody>
                  <a:tcPr/>
                </a:tc>
                <a:tc>
                  <a:txBody>
                    <a:bodyPr/>
                    <a:lstStyle/>
                    <a:p>
                      <a:r>
                        <a:t>-0.1000***</a:t>
                      </a:r>
                    </a:p>
                  </a:txBody>
                  <a:tcPr/>
                </a:tc>
                <a:extLst>
                  <a:ext uri="{0D108BD9-81ED-4DB2-BD59-A6C34878D82A}">
                    <a16:rowId xmlns:a16="http://schemas.microsoft.com/office/drawing/2014/main" val="10022"/>
                  </a:ext>
                </a:extLst>
              </a:tr>
              <a:tr h="121023">
                <a:tc>
                  <a:txBody>
                    <a:bodyPr/>
                    <a:lstStyle/>
                    <a:p>
                      <a:endParaRPr/>
                    </a:p>
                  </a:txBody>
                  <a:tcPr/>
                </a:tc>
                <a:tc>
                  <a:txBody>
                    <a:bodyPr/>
                    <a:lstStyle/>
                    <a:p>
                      <a:r>
                        <a:t>(-11.72)</a:t>
                      </a:r>
                    </a:p>
                  </a:txBody>
                  <a:tcPr/>
                </a:tc>
                <a:tc>
                  <a:txBody>
                    <a:bodyPr/>
                    <a:lstStyle/>
                    <a:p>
                      <a:r>
                        <a:t>(-11.26)</a:t>
                      </a:r>
                    </a:p>
                  </a:txBody>
                  <a:tcPr/>
                </a:tc>
                <a:tc>
                  <a:txBody>
                    <a:bodyPr/>
                    <a:lstStyle/>
                    <a:p>
                      <a:r>
                        <a:t>(-23.05)</a:t>
                      </a:r>
                    </a:p>
                  </a:txBody>
                  <a:tcPr/>
                </a:tc>
                <a:tc>
                  <a:txBody>
                    <a:bodyPr/>
                    <a:lstStyle/>
                    <a:p>
                      <a:r>
                        <a:t>(-22.69)</a:t>
                      </a:r>
                    </a:p>
                  </a:txBody>
                  <a:tcPr/>
                </a:tc>
                <a:extLst>
                  <a:ext uri="{0D108BD9-81ED-4DB2-BD59-A6C34878D82A}">
                    <a16:rowId xmlns:a16="http://schemas.microsoft.com/office/drawing/2014/main" val="10023"/>
                  </a:ext>
                </a:extLst>
              </a:tr>
              <a:tr h="121023">
                <a:tc>
                  <a:txBody>
                    <a:bodyPr/>
                    <a:lstStyle/>
                    <a:p>
                      <a:r>
                        <a:t>repayment_schedule</a:t>
                      </a:r>
                    </a:p>
                  </a:txBody>
                  <a:tcPr/>
                </a:tc>
                <a:tc>
                  <a:txBody>
                    <a:bodyPr/>
                    <a:lstStyle/>
                    <a:p>
                      <a:r>
                        <a:t>-0.119</a:t>
                      </a:r>
                    </a:p>
                  </a:txBody>
                  <a:tcPr/>
                </a:tc>
                <a:tc>
                  <a:txBody>
                    <a:bodyPr/>
                    <a:lstStyle/>
                    <a:p>
                      <a:r>
                        <a:t>-0.129</a:t>
                      </a:r>
                    </a:p>
                  </a:txBody>
                  <a:tcPr/>
                </a:tc>
                <a:tc>
                  <a:txBody>
                    <a:bodyPr/>
                    <a:lstStyle/>
                    <a:p>
                      <a:r>
                        <a:t>-0.414***</a:t>
                      </a:r>
                    </a:p>
                  </a:txBody>
                  <a:tcPr/>
                </a:tc>
                <a:tc>
                  <a:txBody>
                    <a:bodyPr/>
                    <a:lstStyle/>
                    <a:p>
                      <a:r>
                        <a:t>-0.392***</a:t>
                      </a:r>
                    </a:p>
                  </a:txBody>
                  <a:tcPr/>
                </a:tc>
                <a:extLst>
                  <a:ext uri="{0D108BD9-81ED-4DB2-BD59-A6C34878D82A}">
                    <a16:rowId xmlns:a16="http://schemas.microsoft.com/office/drawing/2014/main" val="10024"/>
                  </a:ext>
                </a:extLst>
              </a:tr>
              <a:tr h="121023">
                <a:tc>
                  <a:txBody>
                    <a:bodyPr/>
                    <a:lstStyle/>
                    <a:p>
                      <a:endParaRPr/>
                    </a:p>
                  </a:txBody>
                  <a:tcPr/>
                </a:tc>
                <a:tc>
                  <a:txBody>
                    <a:bodyPr/>
                    <a:lstStyle/>
                    <a:p>
                      <a:r>
                        <a:t>(-0.96)</a:t>
                      </a:r>
                    </a:p>
                  </a:txBody>
                  <a:tcPr/>
                </a:tc>
                <a:tc>
                  <a:txBody>
                    <a:bodyPr/>
                    <a:lstStyle/>
                    <a:p>
                      <a:r>
                        <a:t>(-1.04)</a:t>
                      </a:r>
                    </a:p>
                  </a:txBody>
                  <a:tcPr/>
                </a:tc>
                <a:tc>
                  <a:txBody>
                    <a:bodyPr/>
                    <a:lstStyle/>
                    <a:p>
                      <a:r>
                        <a:t>(-3.02)</a:t>
                      </a:r>
                    </a:p>
                  </a:txBody>
                  <a:tcPr/>
                </a:tc>
                <a:tc>
                  <a:txBody>
                    <a:bodyPr/>
                    <a:lstStyle/>
                    <a:p>
                      <a:r>
                        <a:t>(-2.87)</a:t>
                      </a:r>
                    </a:p>
                  </a:txBody>
                  <a:tcPr/>
                </a:tc>
                <a:extLst>
                  <a:ext uri="{0D108BD9-81ED-4DB2-BD59-A6C34878D82A}">
                    <a16:rowId xmlns:a16="http://schemas.microsoft.com/office/drawing/2014/main" val="10025"/>
                  </a:ext>
                </a:extLst>
              </a:tr>
              <a:tr h="121023">
                <a:tc>
                  <a:txBody>
                    <a:bodyPr/>
                    <a:lstStyle/>
                    <a:p>
                      <a:r>
                        <a:t>continenta</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26"/>
                  </a:ext>
                </a:extLst>
              </a:tr>
              <a:tr h="121023">
                <a:tc>
                  <a:txBody>
                    <a:bodyPr/>
                    <a:lstStyle/>
                    <a:p>
                      <a:r>
                        <a:t>sectorb</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27"/>
                  </a:ext>
                </a:extLst>
              </a:tr>
              <a:tr h="121023">
                <a:tc>
                  <a:txBody>
                    <a:bodyPr/>
                    <a:lstStyle/>
                    <a:p>
                      <a:r>
                        <a:t>_cons</a:t>
                      </a:r>
                    </a:p>
                  </a:txBody>
                  <a:tcPr/>
                </a:tc>
                <a:tc>
                  <a:txBody>
                    <a:bodyPr/>
                    <a:lstStyle/>
                    <a:p>
                      <a:r>
                        <a:t>8.310***</a:t>
                      </a:r>
                    </a:p>
                  </a:txBody>
                  <a:tcPr/>
                </a:tc>
                <a:tc>
                  <a:txBody>
                    <a:bodyPr/>
                    <a:lstStyle/>
                    <a:p>
                      <a:r>
                        <a:t>8.343***</a:t>
                      </a:r>
                    </a:p>
                  </a:txBody>
                  <a:tcPr/>
                </a:tc>
                <a:tc>
                  <a:txBody>
                    <a:bodyPr/>
                    <a:lstStyle/>
                    <a:p>
                      <a:r>
                        <a:t>9.862***</a:t>
                      </a:r>
                    </a:p>
                  </a:txBody>
                  <a:tcPr/>
                </a:tc>
                <a:tc>
                  <a:txBody>
                    <a:bodyPr/>
                    <a:lstStyle/>
                    <a:p>
                      <a:r>
                        <a:t>9.942***</a:t>
                      </a:r>
                    </a:p>
                  </a:txBody>
                  <a:tcPr/>
                </a:tc>
                <a:extLst>
                  <a:ext uri="{0D108BD9-81ED-4DB2-BD59-A6C34878D82A}">
                    <a16:rowId xmlns:a16="http://schemas.microsoft.com/office/drawing/2014/main" val="10028"/>
                  </a:ext>
                </a:extLst>
              </a:tr>
              <a:tr h="121023">
                <a:tc>
                  <a:txBody>
                    <a:bodyPr/>
                    <a:lstStyle/>
                    <a:p>
                      <a:endParaRPr/>
                    </a:p>
                  </a:txBody>
                  <a:tcPr/>
                </a:tc>
                <a:tc>
                  <a:txBody>
                    <a:bodyPr/>
                    <a:lstStyle/>
                    <a:p>
                      <a:r>
                        <a:t>(16.76)</a:t>
                      </a:r>
                    </a:p>
                  </a:txBody>
                  <a:tcPr/>
                </a:tc>
                <a:tc>
                  <a:txBody>
                    <a:bodyPr/>
                    <a:lstStyle/>
                    <a:p>
                      <a:r>
                        <a:t>(16.68)</a:t>
                      </a:r>
                    </a:p>
                  </a:txBody>
                  <a:tcPr/>
                </a:tc>
                <a:tc>
                  <a:txBody>
                    <a:bodyPr/>
                    <a:lstStyle/>
                    <a:p>
                      <a:r>
                        <a:t>(20.88)</a:t>
                      </a:r>
                    </a:p>
                  </a:txBody>
                  <a:tcPr/>
                </a:tc>
                <a:tc>
                  <a:txBody>
                    <a:bodyPr/>
                    <a:lstStyle/>
                    <a:p>
                      <a:r>
                        <a:t>(21.01)</a:t>
                      </a:r>
                    </a:p>
                  </a:txBody>
                  <a:tcPr/>
                </a:tc>
                <a:extLst>
                  <a:ext uri="{0D108BD9-81ED-4DB2-BD59-A6C34878D82A}">
                    <a16:rowId xmlns:a16="http://schemas.microsoft.com/office/drawing/2014/main" val="10029"/>
                  </a:ext>
                </a:extLst>
              </a:tr>
              <a:tr h="121023">
                <a:tc>
                  <a:txBody>
                    <a:bodyPr/>
                    <a:lstStyle/>
                    <a:p>
                      <a:r>
                        <a:t>pseudo R2</a:t>
                      </a:r>
                    </a:p>
                  </a:txBody>
                  <a:tcPr/>
                </a:tc>
                <a:tc>
                  <a:txBody>
                    <a:bodyPr/>
                    <a:lstStyle/>
                    <a:p>
                      <a:r>
                        <a:t>0.257</a:t>
                      </a:r>
                    </a:p>
                  </a:txBody>
                  <a:tcPr/>
                </a:tc>
                <a:tc>
                  <a:txBody>
                    <a:bodyPr/>
                    <a:lstStyle/>
                    <a:p>
                      <a:r>
                        <a:t>0.261</a:t>
                      </a:r>
                    </a:p>
                  </a:txBody>
                  <a:tcPr/>
                </a:tc>
                <a:tc>
                  <a:txBody>
                    <a:bodyPr/>
                    <a:lstStyle/>
                    <a:p>
                      <a:endParaRPr/>
                    </a:p>
                  </a:txBody>
                  <a:tcPr/>
                </a:tc>
                <a:tc>
                  <a:txBody>
                    <a:bodyPr/>
                    <a:lstStyle/>
                    <a:p>
                      <a:endParaRPr/>
                    </a:p>
                  </a:txBody>
                  <a:tcPr/>
                </a:tc>
                <a:extLst>
                  <a:ext uri="{0D108BD9-81ED-4DB2-BD59-A6C34878D82A}">
                    <a16:rowId xmlns:a16="http://schemas.microsoft.com/office/drawing/2014/main" val="10030"/>
                  </a:ext>
                </a:extLst>
              </a:tr>
              <a:tr h="121023">
                <a:tc>
                  <a:txBody>
                    <a:bodyPr/>
                    <a:lstStyle/>
                    <a:p>
                      <a:r>
                        <a:t>Log likelihood</a:t>
                      </a:r>
                    </a:p>
                  </a:txBody>
                  <a:tcPr/>
                </a:tc>
                <a:tc>
                  <a:txBody>
                    <a:bodyPr/>
                    <a:lstStyle/>
                    <a:p>
                      <a:r>
                        <a:t>-2250.2</a:t>
                      </a:r>
                    </a:p>
                  </a:txBody>
                  <a:tcPr/>
                </a:tc>
                <a:tc>
                  <a:txBody>
                    <a:bodyPr/>
                    <a:lstStyle/>
                    <a:p>
                      <a:r>
                        <a:t>-2239.7</a:t>
                      </a:r>
                    </a:p>
                  </a:txBody>
                  <a:tcPr/>
                </a:tc>
                <a:tc>
                  <a:txBody>
                    <a:bodyPr/>
                    <a:lstStyle/>
                    <a:p>
                      <a:r>
                        <a:t>-18497.7</a:t>
                      </a:r>
                    </a:p>
                  </a:txBody>
                  <a:tcPr/>
                </a:tc>
                <a:tc>
                  <a:txBody>
                    <a:bodyPr/>
                    <a:lstStyle/>
                    <a:p>
                      <a:r>
                        <a:t>-18478.7</a:t>
                      </a:r>
                    </a:p>
                  </a:txBody>
                  <a:tcPr/>
                </a:tc>
                <a:extLst>
                  <a:ext uri="{0D108BD9-81ED-4DB2-BD59-A6C34878D82A}">
                    <a16:rowId xmlns:a16="http://schemas.microsoft.com/office/drawing/2014/main" val="10031"/>
                  </a:ext>
                </a:extLst>
              </a:tr>
              <a:tr h="121023">
                <a:tc>
                  <a:txBody>
                    <a:bodyPr/>
                    <a:lstStyle/>
                    <a:p>
                      <a:r>
                        <a:t>2</a:t>
                      </a:r>
                    </a:p>
                  </a:txBody>
                  <a:tcPr/>
                </a:tc>
                <a:tc>
                  <a:txBody>
                    <a:bodyPr/>
                    <a:lstStyle/>
                    <a:p>
                      <a:r>
                        <a:t>1557.6</a:t>
                      </a:r>
                    </a:p>
                  </a:txBody>
                  <a:tcPr/>
                </a:tc>
                <a:tc>
                  <a:txBody>
                    <a:bodyPr/>
                    <a:lstStyle/>
                    <a:p>
                      <a:r>
                        <a:t>1578.6</a:t>
                      </a:r>
                    </a:p>
                  </a:txBody>
                  <a:tcPr/>
                </a:tc>
                <a:tc>
                  <a:txBody>
                    <a:bodyPr/>
                    <a:lstStyle/>
                    <a:p>
                      <a:endParaRPr/>
                    </a:p>
                  </a:txBody>
                  <a:tcPr/>
                </a:tc>
                <a:tc>
                  <a:txBody>
                    <a:bodyPr/>
                    <a:lstStyle/>
                    <a:p>
                      <a:endParaRPr/>
                    </a:p>
                  </a:txBody>
                  <a:tcPr/>
                </a:tc>
                <a:extLst>
                  <a:ext uri="{0D108BD9-81ED-4DB2-BD59-A6C34878D82A}">
                    <a16:rowId xmlns:a16="http://schemas.microsoft.com/office/drawing/2014/main" val="10032"/>
                  </a:ext>
                </a:extLst>
              </a:tr>
              <a:tr h="121041">
                <a:tc>
                  <a:txBody>
                    <a:bodyPr/>
                    <a:lstStyle/>
                    <a:p>
                      <a:r>
                        <a:t>p</a:t>
                      </a:r>
                    </a:p>
                  </a:txBody>
                  <a:tcPr/>
                </a:tc>
                <a:tc>
                  <a:txBody>
                    <a:bodyPr/>
                    <a:lstStyle/>
                    <a:p>
                      <a:r>
                        <a:t>1.2e-315</a:t>
                      </a:r>
                    </a:p>
                  </a:txBody>
                  <a:tcPr/>
                </a:tc>
                <a:tc>
                  <a:txBody>
                    <a:bodyPr/>
                    <a:lstStyle/>
                    <a:p>
                      <a:r>
                        <a:t>2.0e-317</a:t>
                      </a:r>
                    </a:p>
                  </a:txBody>
                  <a:tcPr/>
                </a:tc>
                <a:tc>
                  <a:txBody>
                    <a:bodyPr/>
                    <a:lstStyle/>
                    <a:p>
                      <a:r>
                        <a:t>0</a:t>
                      </a:r>
                    </a:p>
                  </a:txBody>
                  <a:tcPr/>
                </a:tc>
                <a:tc>
                  <a:txBody>
                    <a:bodyPr/>
                    <a:lstStyle/>
                    <a:p>
                      <a:r>
                        <a:t>0</a:t>
                      </a:r>
                    </a:p>
                  </a:txBody>
                  <a:tcPr/>
                </a:tc>
                <a:extLst>
                  <a:ext uri="{0D108BD9-81ED-4DB2-BD59-A6C34878D82A}">
                    <a16:rowId xmlns:a16="http://schemas.microsoft.com/office/drawing/2014/main" val="1003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18196560"/>
        </p:xfrm>
        <a:graphic>
          <a:graphicData uri="http://schemas.openxmlformats.org/drawingml/2006/table">
            <a:tbl>
              <a:tblPr firstRow="1" bandRow="1">
                <a:tableStyleId>{5C22544A-7EE6-4342-B048-85BDC9FD1C3A}</a:tableStyleId>
              </a:tblPr>
              <a:tblGrid>
                <a:gridCol w="1097280">
                  <a:extLst>
                    <a:ext uri="{9D8B030D-6E8A-4147-A177-3AD203B41FA5}">
                      <a16:colId xmlns:a16="http://schemas.microsoft.com/office/drawing/2014/main" val="20000"/>
                    </a:ext>
                  </a:extLst>
                </a:gridCol>
                <a:gridCol w="1097280">
                  <a:extLst>
                    <a:ext uri="{9D8B030D-6E8A-4147-A177-3AD203B41FA5}">
                      <a16:colId xmlns:a16="http://schemas.microsoft.com/office/drawing/2014/main" val="20001"/>
                    </a:ext>
                  </a:extLst>
                </a:gridCol>
                <a:gridCol w="1097280">
                  <a:extLst>
                    <a:ext uri="{9D8B030D-6E8A-4147-A177-3AD203B41FA5}">
                      <a16:colId xmlns:a16="http://schemas.microsoft.com/office/drawing/2014/main" val="20002"/>
                    </a:ext>
                  </a:extLst>
                </a:gridCol>
                <a:gridCol w="1097280">
                  <a:extLst>
                    <a:ext uri="{9D8B030D-6E8A-4147-A177-3AD203B41FA5}">
                      <a16:colId xmlns:a16="http://schemas.microsoft.com/office/drawing/2014/main" val="20003"/>
                    </a:ext>
                  </a:extLst>
                </a:gridCol>
                <a:gridCol w="1097280">
                  <a:extLst>
                    <a:ext uri="{9D8B030D-6E8A-4147-A177-3AD203B41FA5}">
                      <a16:colId xmlns:a16="http://schemas.microsoft.com/office/drawing/2014/main" val="20004"/>
                    </a:ext>
                  </a:extLst>
                </a:gridCol>
              </a:tblGrid>
              <a:tr h="121023">
                <a:tc>
                  <a:txBody>
                    <a:bodyPr/>
                    <a:lstStyle/>
                    <a:p>
                      <a:r>
                        <a:t>Variable</a:t>
                      </a:r>
                    </a:p>
                  </a:txBody>
                  <a:tcPr/>
                </a:tc>
                <a:tc>
                  <a:txBody>
                    <a:bodyPr/>
                    <a:lstStyle/>
                    <a:p>
                      <a:r>
                        <a:t>funding_success</a:t>
                      </a:r>
                    </a:p>
                  </a:txBody>
                  <a:tcPr/>
                </a:tc>
                <a:tc>
                  <a:txBody>
                    <a:bodyPr/>
                    <a:lstStyle/>
                    <a:p>
                      <a:endParaRPr/>
                    </a:p>
                  </a:txBody>
                  <a:tcPr/>
                </a:tc>
                <a:tc>
                  <a:txBody>
                    <a:bodyPr/>
                    <a:lstStyle/>
                    <a:p>
                      <a:r>
                        <a:t>funding_speed</a:t>
                      </a:r>
                    </a:p>
                  </a:txBody>
                  <a:tcPr/>
                </a:tc>
                <a:tc>
                  <a:txBody>
                    <a:bodyPr/>
                    <a:lstStyle/>
                    <a:p>
                      <a:endParaRPr/>
                    </a:p>
                  </a:txBody>
                  <a:tcPr/>
                </a:tc>
                <a:extLst>
                  <a:ext uri="{0D108BD9-81ED-4DB2-BD59-A6C34878D82A}">
                    <a16:rowId xmlns:a16="http://schemas.microsoft.com/office/drawing/2014/main" val="10000"/>
                  </a:ext>
                </a:extLst>
              </a:tr>
              <a:tr h="121023">
                <a:tc>
                  <a:txBody>
                    <a:bodyPr/>
                    <a:lstStyle/>
                    <a:p>
                      <a:endParaRPr/>
                    </a:p>
                  </a:txBody>
                  <a:tcPr/>
                </a:tc>
                <a:tc>
                  <a:txBody>
                    <a:bodyPr/>
                    <a:lstStyle/>
                    <a:p>
                      <a:r>
                        <a:t>Model 1(controls)</a:t>
                      </a:r>
                    </a:p>
                  </a:txBody>
                  <a:tcPr/>
                </a:tc>
                <a:tc>
                  <a:txBody>
                    <a:bodyPr/>
                    <a:lstStyle/>
                    <a:p>
                      <a:r>
                        <a:t>Model 3(main effect)</a:t>
                      </a:r>
                    </a:p>
                  </a:txBody>
                  <a:tcPr/>
                </a:tc>
                <a:tc>
                  <a:txBody>
                    <a:bodyPr/>
                    <a:lstStyle/>
                    <a:p>
                      <a:r>
                        <a:t>Model 1(controls)</a:t>
                      </a:r>
                    </a:p>
                  </a:txBody>
                  <a:tcPr/>
                </a:tc>
                <a:tc>
                  <a:txBody>
                    <a:bodyPr/>
                    <a:lstStyle/>
                    <a:p>
                      <a:r>
                        <a:t>Model 3(main effect)</a:t>
                      </a:r>
                    </a:p>
                  </a:txBody>
                  <a:tcPr/>
                </a:tc>
                <a:extLst>
                  <a:ext uri="{0D108BD9-81ED-4DB2-BD59-A6C34878D82A}">
                    <a16:rowId xmlns:a16="http://schemas.microsoft.com/office/drawing/2014/main" val="10001"/>
                  </a:ext>
                </a:extLst>
              </a:tr>
              <a:tr h="121023">
                <a:tc>
                  <a:txBody>
                    <a:bodyPr/>
                    <a:lstStyle/>
                    <a:p>
                      <a:r>
                        <a:t>happiness</a:t>
                      </a:r>
                    </a:p>
                  </a:txBody>
                  <a:tcPr/>
                </a:tc>
                <a:tc>
                  <a:txBody>
                    <a:bodyPr/>
                    <a:lstStyle/>
                    <a:p>
                      <a:endParaRPr/>
                    </a:p>
                  </a:txBody>
                  <a:tcPr/>
                </a:tc>
                <a:tc>
                  <a:txBody>
                    <a:bodyPr/>
                    <a:lstStyle/>
                    <a:p>
                      <a:r>
                        <a:t>0.176*</a:t>
                      </a:r>
                    </a:p>
                  </a:txBody>
                  <a:tcPr/>
                </a:tc>
                <a:tc>
                  <a:txBody>
                    <a:bodyPr/>
                    <a:lstStyle/>
                    <a:p>
                      <a:endParaRPr/>
                    </a:p>
                  </a:txBody>
                  <a:tcPr/>
                </a:tc>
                <a:tc>
                  <a:txBody>
                    <a:bodyPr/>
                    <a:lstStyle/>
                    <a:p>
                      <a:r>
                        <a:t>0.238***</a:t>
                      </a:r>
                    </a:p>
                  </a:txBody>
                  <a:tcPr/>
                </a:tc>
                <a:extLst>
                  <a:ext uri="{0D108BD9-81ED-4DB2-BD59-A6C34878D82A}">
                    <a16:rowId xmlns:a16="http://schemas.microsoft.com/office/drawing/2014/main" val="10002"/>
                  </a:ext>
                </a:extLst>
              </a:tr>
              <a:tr h="121023">
                <a:tc>
                  <a:txBody>
                    <a:bodyPr/>
                    <a:lstStyle/>
                    <a:p>
                      <a:endParaRPr/>
                    </a:p>
                  </a:txBody>
                  <a:tcPr/>
                </a:tc>
                <a:tc>
                  <a:txBody>
                    <a:bodyPr/>
                    <a:lstStyle/>
                    <a:p>
                      <a:endParaRPr/>
                    </a:p>
                  </a:txBody>
                  <a:tcPr/>
                </a:tc>
                <a:tc>
                  <a:txBody>
                    <a:bodyPr/>
                    <a:lstStyle/>
                    <a:p>
                      <a:r>
                        <a:t>(1.85)</a:t>
                      </a:r>
                    </a:p>
                  </a:txBody>
                  <a:tcPr/>
                </a:tc>
                <a:tc>
                  <a:txBody>
                    <a:bodyPr/>
                    <a:lstStyle/>
                    <a:p>
                      <a:endParaRPr/>
                    </a:p>
                  </a:txBody>
                  <a:tcPr/>
                </a:tc>
                <a:tc>
                  <a:txBody>
                    <a:bodyPr/>
                    <a:lstStyle/>
                    <a:p>
                      <a:r>
                        <a:t>(3.34)</a:t>
                      </a:r>
                    </a:p>
                  </a:txBody>
                  <a:tcPr/>
                </a:tc>
                <a:extLst>
                  <a:ext uri="{0D108BD9-81ED-4DB2-BD59-A6C34878D82A}">
                    <a16:rowId xmlns:a16="http://schemas.microsoft.com/office/drawing/2014/main" val="10003"/>
                  </a:ext>
                </a:extLst>
              </a:tr>
              <a:tr h="121023">
                <a:tc>
                  <a:txBody>
                    <a:bodyPr/>
                    <a:lstStyle/>
                    <a:p>
                      <a:r>
                        <a:t>sadness</a:t>
                      </a:r>
                    </a:p>
                  </a:txBody>
                  <a:tcPr/>
                </a:tc>
                <a:tc>
                  <a:txBody>
                    <a:bodyPr/>
                    <a:lstStyle/>
                    <a:p>
                      <a:endParaRPr/>
                    </a:p>
                  </a:txBody>
                  <a:tcPr/>
                </a:tc>
                <a:tc>
                  <a:txBody>
                    <a:bodyPr/>
                    <a:lstStyle/>
                    <a:p>
                      <a:r>
                        <a:t>1.021*</a:t>
                      </a:r>
                    </a:p>
                  </a:txBody>
                  <a:tcPr/>
                </a:tc>
                <a:tc>
                  <a:txBody>
                    <a:bodyPr/>
                    <a:lstStyle/>
                    <a:p>
                      <a:endParaRPr/>
                    </a:p>
                  </a:txBody>
                  <a:tcPr/>
                </a:tc>
                <a:tc>
                  <a:txBody>
                    <a:bodyPr/>
                    <a:lstStyle/>
                    <a:p>
                      <a:r>
                        <a:t>0.730**</a:t>
                      </a:r>
                    </a:p>
                  </a:txBody>
                  <a:tcPr/>
                </a:tc>
                <a:extLst>
                  <a:ext uri="{0D108BD9-81ED-4DB2-BD59-A6C34878D82A}">
                    <a16:rowId xmlns:a16="http://schemas.microsoft.com/office/drawing/2014/main" val="10004"/>
                  </a:ext>
                </a:extLst>
              </a:tr>
              <a:tr h="121023">
                <a:tc>
                  <a:txBody>
                    <a:bodyPr/>
                    <a:lstStyle/>
                    <a:p>
                      <a:endParaRPr/>
                    </a:p>
                  </a:txBody>
                  <a:tcPr/>
                </a:tc>
                <a:tc>
                  <a:txBody>
                    <a:bodyPr/>
                    <a:lstStyle/>
                    <a:p>
                      <a:endParaRPr/>
                    </a:p>
                  </a:txBody>
                  <a:tcPr/>
                </a:tc>
                <a:tc>
                  <a:txBody>
                    <a:bodyPr/>
                    <a:lstStyle/>
                    <a:p>
                      <a:r>
                        <a:t>(1.76)</a:t>
                      </a:r>
                    </a:p>
                  </a:txBody>
                  <a:tcPr/>
                </a:tc>
                <a:tc>
                  <a:txBody>
                    <a:bodyPr/>
                    <a:lstStyle/>
                    <a:p>
                      <a:endParaRPr/>
                    </a:p>
                  </a:txBody>
                  <a:tcPr/>
                </a:tc>
                <a:tc>
                  <a:txBody>
                    <a:bodyPr/>
                    <a:lstStyle/>
                    <a:p>
                      <a:r>
                        <a:t>(2.08)</a:t>
                      </a:r>
                    </a:p>
                  </a:txBody>
                  <a:tcPr/>
                </a:tc>
                <a:extLst>
                  <a:ext uri="{0D108BD9-81ED-4DB2-BD59-A6C34878D82A}">
                    <a16:rowId xmlns:a16="http://schemas.microsoft.com/office/drawing/2014/main" val="10005"/>
                  </a:ext>
                </a:extLst>
              </a:tr>
              <a:tr h="121023">
                <a:tc>
                  <a:txBody>
                    <a:bodyPr/>
                    <a:lstStyle/>
                    <a:p>
                      <a:r>
                        <a:t>pst_psyc_cptl</a:t>
                      </a:r>
                    </a:p>
                  </a:txBody>
                  <a:tcPr/>
                </a:tc>
                <a:tc>
                  <a:txBody>
                    <a:bodyPr/>
                    <a:lstStyle/>
                    <a:p>
                      <a:endParaRPr/>
                    </a:p>
                  </a:txBody>
                  <a:tcPr/>
                </a:tc>
                <a:tc>
                  <a:txBody>
                    <a:bodyPr/>
                    <a:lstStyle/>
                    <a:p>
                      <a:r>
                        <a:t>-0.0997***</a:t>
                      </a:r>
                    </a:p>
                  </a:txBody>
                  <a:tcPr/>
                </a:tc>
                <a:tc>
                  <a:txBody>
                    <a:bodyPr/>
                    <a:lstStyle/>
                    <a:p>
                      <a:endParaRPr/>
                    </a:p>
                  </a:txBody>
                  <a:tcPr/>
                </a:tc>
                <a:tc>
                  <a:txBody>
                    <a:bodyPr/>
                    <a:lstStyle/>
                    <a:p>
                      <a:r>
                        <a:t>-0.0935***</a:t>
                      </a:r>
                    </a:p>
                  </a:txBody>
                  <a:tcPr/>
                </a:tc>
                <a:extLst>
                  <a:ext uri="{0D108BD9-81ED-4DB2-BD59-A6C34878D82A}">
                    <a16:rowId xmlns:a16="http://schemas.microsoft.com/office/drawing/2014/main" val="10006"/>
                  </a:ext>
                </a:extLst>
              </a:tr>
              <a:tr h="121023">
                <a:tc>
                  <a:txBody>
                    <a:bodyPr/>
                    <a:lstStyle/>
                    <a:p>
                      <a:endParaRPr/>
                    </a:p>
                  </a:txBody>
                  <a:tcPr/>
                </a:tc>
                <a:tc>
                  <a:txBody>
                    <a:bodyPr/>
                    <a:lstStyle/>
                    <a:p>
                      <a:endParaRPr/>
                    </a:p>
                  </a:txBody>
                  <a:tcPr/>
                </a:tc>
                <a:tc>
                  <a:txBody>
                    <a:bodyPr/>
                    <a:lstStyle/>
                    <a:p>
                      <a:r>
                        <a:t>(-3.79)</a:t>
                      </a:r>
                    </a:p>
                  </a:txBody>
                  <a:tcPr/>
                </a:tc>
                <a:tc>
                  <a:txBody>
                    <a:bodyPr/>
                    <a:lstStyle/>
                    <a:p>
                      <a:endParaRPr/>
                    </a:p>
                  </a:txBody>
                  <a:tcPr/>
                </a:tc>
                <a:tc>
                  <a:txBody>
                    <a:bodyPr/>
                    <a:lstStyle/>
                    <a:p>
                      <a:r>
                        <a:t>(-4.30)</a:t>
                      </a:r>
                    </a:p>
                  </a:txBody>
                  <a:tcPr/>
                </a:tc>
                <a:extLst>
                  <a:ext uri="{0D108BD9-81ED-4DB2-BD59-A6C34878D82A}">
                    <a16:rowId xmlns:a16="http://schemas.microsoft.com/office/drawing/2014/main" val="10007"/>
                  </a:ext>
                </a:extLst>
              </a:tr>
              <a:tr h="121023">
                <a:tc>
                  <a:txBody>
                    <a:bodyPr/>
                    <a:lstStyle/>
                    <a:p>
                      <a:r>
                        <a:t>picture_quality</a:t>
                      </a:r>
                    </a:p>
                  </a:txBody>
                  <a:tcPr/>
                </a:tc>
                <a:tc>
                  <a:txBody>
                    <a:bodyPr/>
                    <a:lstStyle/>
                    <a:p>
                      <a:r>
                        <a:t>0.418***</a:t>
                      </a:r>
                    </a:p>
                  </a:txBody>
                  <a:tcPr/>
                </a:tc>
                <a:tc>
                  <a:txBody>
                    <a:bodyPr/>
                    <a:lstStyle/>
                    <a:p>
                      <a:r>
                        <a:t>0.426***</a:t>
                      </a:r>
                    </a:p>
                  </a:txBody>
                  <a:tcPr/>
                </a:tc>
                <a:tc>
                  <a:txBody>
                    <a:bodyPr/>
                    <a:lstStyle/>
                    <a:p>
                      <a:r>
                        <a:t>0.365***</a:t>
                      </a:r>
                    </a:p>
                  </a:txBody>
                  <a:tcPr/>
                </a:tc>
                <a:tc>
                  <a:txBody>
                    <a:bodyPr/>
                    <a:lstStyle/>
                    <a:p>
                      <a:r>
                        <a:t>0.366***</a:t>
                      </a:r>
                    </a:p>
                  </a:txBody>
                  <a:tcPr/>
                </a:tc>
                <a:extLst>
                  <a:ext uri="{0D108BD9-81ED-4DB2-BD59-A6C34878D82A}">
                    <a16:rowId xmlns:a16="http://schemas.microsoft.com/office/drawing/2014/main" val="10008"/>
                  </a:ext>
                </a:extLst>
              </a:tr>
              <a:tr h="121023">
                <a:tc>
                  <a:txBody>
                    <a:bodyPr/>
                    <a:lstStyle/>
                    <a:p>
                      <a:endParaRPr/>
                    </a:p>
                  </a:txBody>
                  <a:tcPr/>
                </a:tc>
                <a:tc>
                  <a:txBody>
                    <a:bodyPr/>
                    <a:lstStyle/>
                    <a:p>
                      <a:r>
                        <a:t>(5.32)</a:t>
                      </a:r>
                    </a:p>
                  </a:txBody>
                  <a:tcPr/>
                </a:tc>
                <a:tc>
                  <a:txBody>
                    <a:bodyPr/>
                    <a:lstStyle/>
                    <a:p>
                      <a:r>
                        <a:t>(5.40)</a:t>
                      </a:r>
                    </a:p>
                  </a:txBody>
                  <a:tcPr/>
                </a:tc>
                <a:tc>
                  <a:txBody>
                    <a:bodyPr/>
                    <a:lstStyle/>
                    <a:p>
                      <a:r>
                        <a:t>(6.17)</a:t>
                      </a:r>
                    </a:p>
                  </a:txBody>
                  <a:tcPr/>
                </a:tc>
                <a:tc>
                  <a:txBody>
                    <a:bodyPr/>
                    <a:lstStyle/>
                    <a:p>
                      <a:r>
                        <a:t>(6.19)</a:t>
                      </a:r>
                    </a:p>
                  </a:txBody>
                  <a:tcPr/>
                </a:tc>
                <a:extLst>
                  <a:ext uri="{0D108BD9-81ED-4DB2-BD59-A6C34878D82A}">
                    <a16:rowId xmlns:a16="http://schemas.microsoft.com/office/drawing/2014/main" val="10009"/>
                  </a:ext>
                </a:extLst>
              </a:tr>
              <a:tr h="121023">
                <a:tc>
                  <a:txBody>
                    <a:bodyPr/>
                    <a:lstStyle/>
                    <a:p>
                      <a:r>
                        <a:t>story_word_count</a:t>
                      </a:r>
                    </a:p>
                  </a:txBody>
                  <a:tcPr/>
                </a:tc>
                <a:tc>
                  <a:txBody>
                    <a:bodyPr/>
                    <a:lstStyle/>
                    <a:p>
                      <a:r>
                        <a:t>0.00233**</a:t>
                      </a:r>
                    </a:p>
                  </a:txBody>
                  <a:tcPr/>
                </a:tc>
                <a:tc>
                  <a:txBody>
                    <a:bodyPr/>
                    <a:lstStyle/>
                    <a:p>
                      <a:r>
                        <a:t>0.00385***</a:t>
                      </a:r>
                    </a:p>
                  </a:txBody>
                  <a:tcPr/>
                </a:tc>
                <a:tc>
                  <a:txBody>
                    <a:bodyPr/>
                    <a:lstStyle/>
                    <a:p>
                      <a:r>
                        <a:t>0.00230**</a:t>
                      </a:r>
                    </a:p>
                  </a:txBody>
                  <a:tcPr/>
                </a:tc>
                <a:tc>
                  <a:txBody>
                    <a:bodyPr/>
                    <a:lstStyle/>
                    <a:p>
                      <a:r>
                        <a:t>0.00359***</a:t>
                      </a:r>
                    </a:p>
                  </a:txBody>
                  <a:tcPr/>
                </a:tc>
                <a:extLst>
                  <a:ext uri="{0D108BD9-81ED-4DB2-BD59-A6C34878D82A}">
                    <a16:rowId xmlns:a16="http://schemas.microsoft.com/office/drawing/2014/main" val="10010"/>
                  </a:ext>
                </a:extLst>
              </a:tr>
              <a:tr h="121023">
                <a:tc>
                  <a:txBody>
                    <a:bodyPr/>
                    <a:lstStyle/>
                    <a:p>
                      <a:endParaRPr/>
                    </a:p>
                  </a:txBody>
                  <a:tcPr/>
                </a:tc>
                <a:tc>
                  <a:txBody>
                    <a:bodyPr/>
                    <a:lstStyle/>
                    <a:p>
                      <a:r>
                        <a:t>(2.01)</a:t>
                      </a:r>
                    </a:p>
                  </a:txBody>
                  <a:tcPr/>
                </a:tc>
                <a:tc>
                  <a:txBody>
                    <a:bodyPr/>
                    <a:lstStyle/>
                    <a:p>
                      <a:r>
                        <a:t>(3.13)</a:t>
                      </a:r>
                    </a:p>
                  </a:txBody>
                  <a:tcPr/>
                </a:tc>
                <a:tc>
                  <a:txBody>
                    <a:bodyPr/>
                    <a:lstStyle/>
                    <a:p>
                      <a:r>
                        <a:t>(2.57)</a:t>
                      </a:r>
                    </a:p>
                  </a:txBody>
                  <a:tcPr/>
                </a:tc>
                <a:tc>
                  <a:txBody>
                    <a:bodyPr/>
                    <a:lstStyle/>
                    <a:p>
                      <a:r>
                        <a:t>(3.80)</a:t>
                      </a:r>
                    </a:p>
                  </a:txBody>
                  <a:tcPr/>
                </a:tc>
                <a:extLst>
                  <a:ext uri="{0D108BD9-81ED-4DB2-BD59-A6C34878D82A}">
                    <a16:rowId xmlns:a16="http://schemas.microsoft.com/office/drawing/2014/main" val="10011"/>
                  </a:ext>
                </a:extLst>
              </a:tr>
              <a:tr h="121023">
                <a:tc>
                  <a:txBody>
                    <a:bodyPr/>
                    <a:lstStyle/>
                    <a:p>
                      <a:r>
                        <a:t>gender</a:t>
                      </a:r>
                    </a:p>
                  </a:txBody>
                  <a:tcPr/>
                </a:tc>
                <a:tc>
                  <a:txBody>
                    <a:bodyPr/>
                    <a:lstStyle/>
                    <a:p>
                      <a:r>
                        <a:t>1.084***</a:t>
                      </a:r>
                    </a:p>
                  </a:txBody>
                  <a:tcPr/>
                </a:tc>
                <a:tc>
                  <a:txBody>
                    <a:bodyPr/>
                    <a:lstStyle/>
                    <a:p>
                      <a:r>
                        <a:t>1.045***</a:t>
                      </a:r>
                    </a:p>
                  </a:txBody>
                  <a:tcPr/>
                </a:tc>
                <a:tc>
                  <a:txBody>
                    <a:bodyPr/>
                    <a:lstStyle/>
                    <a:p>
                      <a:r>
                        <a:t>1.594***</a:t>
                      </a:r>
                    </a:p>
                  </a:txBody>
                  <a:tcPr/>
                </a:tc>
                <a:tc>
                  <a:txBody>
                    <a:bodyPr/>
                    <a:lstStyle/>
                    <a:p>
                      <a:r>
                        <a:t>1.543***</a:t>
                      </a:r>
                    </a:p>
                  </a:txBody>
                  <a:tcPr/>
                </a:tc>
                <a:extLst>
                  <a:ext uri="{0D108BD9-81ED-4DB2-BD59-A6C34878D82A}">
                    <a16:rowId xmlns:a16="http://schemas.microsoft.com/office/drawing/2014/main" val="10012"/>
                  </a:ext>
                </a:extLst>
              </a:tr>
              <a:tr h="121023">
                <a:tc>
                  <a:txBody>
                    <a:bodyPr/>
                    <a:lstStyle/>
                    <a:p>
                      <a:endParaRPr/>
                    </a:p>
                  </a:txBody>
                  <a:tcPr/>
                </a:tc>
                <a:tc>
                  <a:txBody>
                    <a:bodyPr/>
                    <a:lstStyle/>
                    <a:p>
                      <a:r>
                        <a:t>(12.18)</a:t>
                      </a:r>
                    </a:p>
                  </a:txBody>
                  <a:tcPr/>
                </a:tc>
                <a:tc>
                  <a:txBody>
                    <a:bodyPr/>
                    <a:lstStyle/>
                    <a:p>
                      <a:r>
                        <a:t>(11.56)</a:t>
                      </a:r>
                    </a:p>
                  </a:txBody>
                  <a:tcPr/>
                </a:tc>
                <a:tc>
                  <a:txBody>
                    <a:bodyPr/>
                    <a:lstStyle/>
                    <a:p>
                      <a:r>
                        <a:t>(20.52)</a:t>
                      </a:r>
                    </a:p>
                  </a:txBody>
                  <a:tcPr/>
                </a:tc>
                <a:tc>
                  <a:txBody>
                    <a:bodyPr/>
                    <a:lstStyle/>
                    <a:p>
                      <a:r>
                        <a:t>(19.66)</a:t>
                      </a:r>
                    </a:p>
                  </a:txBody>
                  <a:tcPr/>
                </a:tc>
                <a:extLst>
                  <a:ext uri="{0D108BD9-81ED-4DB2-BD59-A6C34878D82A}">
                    <a16:rowId xmlns:a16="http://schemas.microsoft.com/office/drawing/2014/main" val="10013"/>
                  </a:ext>
                </a:extLst>
              </a:tr>
              <a:tr h="121023">
                <a:tc>
                  <a:txBody>
                    <a:bodyPr/>
                    <a:lstStyle/>
                    <a:p>
                      <a:r>
                        <a:t>group_borrower</a:t>
                      </a:r>
                    </a:p>
                  </a:txBody>
                  <a:tcPr/>
                </a:tc>
                <a:tc>
                  <a:txBody>
                    <a:bodyPr/>
                    <a:lstStyle/>
                    <a:p>
                      <a:r>
                        <a:t>3.639***</a:t>
                      </a:r>
                    </a:p>
                  </a:txBody>
                  <a:tcPr/>
                </a:tc>
                <a:tc>
                  <a:txBody>
                    <a:bodyPr/>
                    <a:lstStyle/>
                    <a:p>
                      <a:r>
                        <a:t>3.485***</a:t>
                      </a:r>
                    </a:p>
                  </a:txBody>
                  <a:tcPr/>
                </a:tc>
                <a:tc>
                  <a:txBody>
                    <a:bodyPr/>
                    <a:lstStyle/>
                    <a:p>
                      <a:r>
                        <a:t>1.622***</a:t>
                      </a:r>
                    </a:p>
                  </a:txBody>
                  <a:tcPr/>
                </a:tc>
                <a:tc>
                  <a:txBody>
                    <a:bodyPr/>
                    <a:lstStyle/>
                    <a:p>
                      <a:r>
                        <a:t>1.464***</a:t>
                      </a:r>
                    </a:p>
                  </a:txBody>
                  <a:tcPr/>
                </a:tc>
                <a:extLst>
                  <a:ext uri="{0D108BD9-81ED-4DB2-BD59-A6C34878D82A}">
                    <a16:rowId xmlns:a16="http://schemas.microsoft.com/office/drawing/2014/main" val="10014"/>
                  </a:ext>
                </a:extLst>
              </a:tr>
              <a:tr h="121023">
                <a:tc>
                  <a:txBody>
                    <a:bodyPr/>
                    <a:lstStyle/>
                    <a:p>
                      <a:endParaRPr/>
                    </a:p>
                  </a:txBody>
                  <a:tcPr/>
                </a:tc>
                <a:tc>
                  <a:txBody>
                    <a:bodyPr/>
                    <a:lstStyle/>
                    <a:p>
                      <a:r>
                        <a:t>(3.52)</a:t>
                      </a:r>
                    </a:p>
                  </a:txBody>
                  <a:tcPr/>
                </a:tc>
                <a:tc>
                  <a:txBody>
                    <a:bodyPr/>
                    <a:lstStyle/>
                    <a:p>
                      <a:r>
                        <a:t>(3.37)</a:t>
                      </a:r>
                    </a:p>
                  </a:txBody>
                  <a:tcPr/>
                </a:tc>
                <a:tc>
                  <a:txBody>
                    <a:bodyPr/>
                    <a:lstStyle/>
                    <a:p>
                      <a:r>
                        <a:t>(5.96)</a:t>
                      </a:r>
                    </a:p>
                  </a:txBody>
                  <a:tcPr/>
                </a:tc>
                <a:tc>
                  <a:txBody>
                    <a:bodyPr/>
                    <a:lstStyle/>
                    <a:p>
                      <a:r>
                        <a:t>(5.36)</a:t>
                      </a:r>
                    </a:p>
                  </a:txBody>
                  <a:tcPr/>
                </a:tc>
                <a:extLst>
                  <a:ext uri="{0D108BD9-81ED-4DB2-BD59-A6C34878D82A}">
                    <a16:rowId xmlns:a16="http://schemas.microsoft.com/office/drawing/2014/main" val="10015"/>
                  </a:ext>
                </a:extLst>
              </a:tr>
              <a:tr h="121023">
                <a:tc>
                  <a:txBody>
                    <a:bodyPr/>
                    <a:lstStyle/>
                    <a:p>
                      <a:r>
                        <a:t>annual_income</a:t>
                      </a:r>
                    </a:p>
                  </a:txBody>
                  <a:tcPr/>
                </a:tc>
                <a:tc>
                  <a:txBody>
                    <a:bodyPr/>
                    <a:lstStyle/>
                    <a:p>
                      <a:r>
                        <a:t>-0.543***</a:t>
                      </a:r>
                    </a:p>
                  </a:txBody>
                  <a:tcPr/>
                </a:tc>
                <a:tc>
                  <a:txBody>
                    <a:bodyPr/>
                    <a:lstStyle/>
                    <a:p>
                      <a:r>
                        <a:t>-0.550***</a:t>
                      </a:r>
                    </a:p>
                  </a:txBody>
                  <a:tcPr/>
                </a:tc>
                <a:tc>
                  <a:txBody>
                    <a:bodyPr/>
                    <a:lstStyle/>
                    <a:p>
                      <a:r>
                        <a:t>-0.563***</a:t>
                      </a:r>
                    </a:p>
                  </a:txBody>
                  <a:tcPr/>
                </a:tc>
                <a:tc>
                  <a:txBody>
                    <a:bodyPr/>
                    <a:lstStyle/>
                    <a:p>
                      <a:r>
                        <a:t>-0.570***</a:t>
                      </a:r>
                    </a:p>
                  </a:txBody>
                  <a:tcPr/>
                </a:tc>
                <a:extLst>
                  <a:ext uri="{0D108BD9-81ED-4DB2-BD59-A6C34878D82A}">
                    <a16:rowId xmlns:a16="http://schemas.microsoft.com/office/drawing/2014/main" val="10016"/>
                  </a:ext>
                </a:extLst>
              </a:tr>
              <a:tr h="121023">
                <a:tc>
                  <a:txBody>
                    <a:bodyPr/>
                    <a:lstStyle/>
                    <a:p>
                      <a:endParaRPr/>
                    </a:p>
                  </a:txBody>
                  <a:tcPr/>
                </a:tc>
                <a:tc>
                  <a:txBody>
                    <a:bodyPr/>
                    <a:lstStyle/>
                    <a:p>
                      <a:r>
                        <a:t>(-5.18)</a:t>
                      </a:r>
                    </a:p>
                  </a:txBody>
                  <a:tcPr/>
                </a:tc>
                <a:tc>
                  <a:txBody>
                    <a:bodyPr/>
                    <a:lstStyle/>
                    <a:p>
                      <a:r>
                        <a:t>(-5.19)</a:t>
                      </a:r>
                    </a:p>
                  </a:txBody>
                  <a:tcPr/>
                </a:tc>
                <a:tc>
                  <a:txBody>
                    <a:bodyPr/>
                    <a:lstStyle/>
                    <a:p>
                      <a:r>
                        <a:t>(-7.74)</a:t>
                      </a:r>
                    </a:p>
                  </a:txBody>
                  <a:tcPr/>
                </a:tc>
                <a:tc>
                  <a:txBody>
                    <a:bodyPr/>
                    <a:lstStyle/>
                    <a:p>
                      <a:r>
                        <a:t>(-7.82)</a:t>
                      </a:r>
                    </a:p>
                  </a:txBody>
                  <a:tcPr/>
                </a:tc>
                <a:extLst>
                  <a:ext uri="{0D108BD9-81ED-4DB2-BD59-A6C34878D82A}">
                    <a16:rowId xmlns:a16="http://schemas.microsoft.com/office/drawing/2014/main" val="10017"/>
                  </a:ext>
                </a:extLst>
              </a:tr>
              <a:tr h="121023">
                <a:tc>
                  <a:txBody>
                    <a:bodyPr/>
                    <a:lstStyle/>
                    <a:p>
                      <a:r>
                        <a:t>partner_risk</a:t>
                      </a:r>
                    </a:p>
                  </a:txBody>
                  <a:tcPr/>
                </a:tc>
                <a:tc>
                  <a:txBody>
                    <a:bodyPr/>
                    <a:lstStyle/>
                    <a:p>
                      <a:r>
                        <a:t>-0.116**</a:t>
                      </a:r>
                    </a:p>
                  </a:txBody>
                  <a:tcPr/>
                </a:tc>
                <a:tc>
                  <a:txBody>
                    <a:bodyPr/>
                    <a:lstStyle/>
                    <a:p>
                      <a:r>
                        <a:t>-0.145***</a:t>
                      </a:r>
                    </a:p>
                  </a:txBody>
                  <a:tcPr/>
                </a:tc>
                <a:tc>
                  <a:txBody>
                    <a:bodyPr/>
                    <a:lstStyle/>
                    <a:p>
                      <a:r>
                        <a:t>-0.0614*</a:t>
                      </a:r>
                    </a:p>
                  </a:txBody>
                  <a:tcPr/>
                </a:tc>
                <a:tc>
                  <a:txBody>
                    <a:bodyPr/>
                    <a:lstStyle/>
                    <a:p>
                      <a:r>
                        <a:t>-0.0846**</a:t>
                      </a:r>
                    </a:p>
                  </a:txBody>
                  <a:tcPr/>
                </a:tc>
                <a:extLst>
                  <a:ext uri="{0D108BD9-81ED-4DB2-BD59-A6C34878D82A}">
                    <a16:rowId xmlns:a16="http://schemas.microsoft.com/office/drawing/2014/main" val="10018"/>
                  </a:ext>
                </a:extLst>
              </a:tr>
              <a:tr h="121023">
                <a:tc>
                  <a:txBody>
                    <a:bodyPr/>
                    <a:lstStyle/>
                    <a:p>
                      <a:endParaRPr/>
                    </a:p>
                  </a:txBody>
                  <a:tcPr/>
                </a:tc>
                <a:tc>
                  <a:txBody>
                    <a:bodyPr/>
                    <a:lstStyle/>
                    <a:p>
                      <a:r>
                        <a:t>(-2.26)</a:t>
                      </a:r>
                    </a:p>
                  </a:txBody>
                  <a:tcPr/>
                </a:tc>
                <a:tc>
                  <a:txBody>
                    <a:bodyPr/>
                    <a:lstStyle/>
                    <a:p>
                      <a:r>
                        <a:t>(-2.78)</a:t>
                      </a:r>
                    </a:p>
                  </a:txBody>
                  <a:tcPr/>
                </a:tc>
                <a:tc>
                  <a:txBody>
                    <a:bodyPr/>
                    <a:lstStyle/>
                    <a:p>
                      <a:r>
                        <a:t>(-1.74)</a:t>
                      </a:r>
                    </a:p>
                  </a:txBody>
                  <a:tcPr/>
                </a:tc>
                <a:tc>
                  <a:txBody>
                    <a:bodyPr/>
                    <a:lstStyle/>
                    <a:p>
                      <a:r>
                        <a:t>(-2.38)</a:t>
                      </a:r>
                    </a:p>
                  </a:txBody>
                  <a:tcPr/>
                </a:tc>
                <a:extLst>
                  <a:ext uri="{0D108BD9-81ED-4DB2-BD59-A6C34878D82A}">
                    <a16:rowId xmlns:a16="http://schemas.microsoft.com/office/drawing/2014/main" val="10019"/>
                  </a:ext>
                </a:extLst>
              </a:tr>
              <a:tr h="121023">
                <a:tc>
                  <a:txBody>
                    <a:bodyPr/>
                    <a:lstStyle/>
                    <a:p>
                      <a:r>
                        <a:t>loan_amount</a:t>
                      </a:r>
                    </a:p>
                  </a:txBody>
                  <a:tcPr/>
                </a:tc>
                <a:tc>
                  <a:txBody>
                    <a:bodyPr/>
                    <a:lstStyle/>
                    <a:p>
                      <a:r>
                        <a:t>-1.171***</a:t>
                      </a:r>
                    </a:p>
                  </a:txBody>
                  <a:tcPr/>
                </a:tc>
                <a:tc>
                  <a:txBody>
                    <a:bodyPr/>
                    <a:lstStyle/>
                    <a:p>
                      <a:r>
                        <a:t>-1.167***</a:t>
                      </a:r>
                    </a:p>
                  </a:txBody>
                  <a:tcPr/>
                </a:tc>
                <a:tc>
                  <a:txBody>
                    <a:bodyPr/>
                    <a:lstStyle/>
                    <a:p>
                      <a:r>
                        <a:t>0.00173</a:t>
                      </a:r>
                    </a:p>
                  </a:txBody>
                  <a:tcPr/>
                </a:tc>
                <a:tc>
                  <a:txBody>
                    <a:bodyPr/>
                    <a:lstStyle/>
                    <a:p>
                      <a:r>
                        <a:t>0.00122</a:t>
                      </a:r>
                    </a:p>
                  </a:txBody>
                  <a:tcPr/>
                </a:tc>
                <a:extLst>
                  <a:ext uri="{0D108BD9-81ED-4DB2-BD59-A6C34878D82A}">
                    <a16:rowId xmlns:a16="http://schemas.microsoft.com/office/drawing/2014/main" val="10020"/>
                  </a:ext>
                </a:extLst>
              </a:tr>
              <a:tr h="121023">
                <a:tc>
                  <a:txBody>
                    <a:bodyPr/>
                    <a:lstStyle/>
                    <a:p>
                      <a:endParaRPr/>
                    </a:p>
                  </a:txBody>
                  <a:tcPr/>
                </a:tc>
                <a:tc>
                  <a:txBody>
                    <a:bodyPr/>
                    <a:lstStyle/>
                    <a:p>
                      <a:r>
                        <a:t>(-15.08)</a:t>
                      </a:r>
                    </a:p>
                  </a:txBody>
                  <a:tcPr/>
                </a:tc>
                <a:tc>
                  <a:txBody>
                    <a:bodyPr/>
                    <a:lstStyle/>
                    <a:p>
                      <a:r>
                        <a:t>(-14.99)</a:t>
                      </a:r>
                    </a:p>
                  </a:txBody>
                  <a:tcPr/>
                </a:tc>
                <a:tc>
                  <a:txBody>
                    <a:bodyPr/>
                    <a:lstStyle/>
                    <a:p>
                      <a:r>
                        <a:t>(0.03)</a:t>
                      </a:r>
                    </a:p>
                  </a:txBody>
                  <a:tcPr/>
                </a:tc>
                <a:tc>
                  <a:txBody>
                    <a:bodyPr/>
                    <a:lstStyle/>
                    <a:p>
                      <a:r>
                        <a:t>(0.02)</a:t>
                      </a:r>
                    </a:p>
                  </a:txBody>
                  <a:tcPr/>
                </a:tc>
                <a:extLst>
                  <a:ext uri="{0D108BD9-81ED-4DB2-BD59-A6C34878D82A}">
                    <a16:rowId xmlns:a16="http://schemas.microsoft.com/office/drawing/2014/main" val="10021"/>
                  </a:ext>
                </a:extLst>
              </a:tr>
              <a:tr h="121023">
                <a:tc>
                  <a:txBody>
                    <a:bodyPr/>
                    <a:lstStyle/>
                    <a:p>
                      <a:r>
                        <a:t>loan_term</a:t>
                      </a:r>
                    </a:p>
                  </a:txBody>
                  <a:tcPr/>
                </a:tc>
                <a:tc>
                  <a:txBody>
                    <a:bodyPr/>
                    <a:lstStyle/>
                    <a:p>
                      <a:r>
                        <a:t>-0.0775***</a:t>
                      </a:r>
                    </a:p>
                  </a:txBody>
                  <a:tcPr/>
                </a:tc>
                <a:tc>
                  <a:txBody>
                    <a:bodyPr/>
                    <a:lstStyle/>
                    <a:p>
                      <a:r>
                        <a:t>-0.0749***</a:t>
                      </a:r>
                    </a:p>
                  </a:txBody>
                  <a:tcPr/>
                </a:tc>
                <a:tc>
                  <a:txBody>
                    <a:bodyPr/>
                    <a:lstStyle/>
                    <a:p>
                      <a:r>
                        <a:t>-0.123***</a:t>
                      </a:r>
                    </a:p>
                  </a:txBody>
                  <a:tcPr/>
                </a:tc>
                <a:tc>
                  <a:txBody>
                    <a:bodyPr/>
                    <a:lstStyle/>
                    <a:p>
                      <a:r>
                        <a:t>-0.121***</a:t>
                      </a:r>
                    </a:p>
                  </a:txBody>
                  <a:tcPr/>
                </a:tc>
                <a:extLst>
                  <a:ext uri="{0D108BD9-81ED-4DB2-BD59-A6C34878D82A}">
                    <a16:rowId xmlns:a16="http://schemas.microsoft.com/office/drawing/2014/main" val="10022"/>
                  </a:ext>
                </a:extLst>
              </a:tr>
              <a:tr h="121023">
                <a:tc>
                  <a:txBody>
                    <a:bodyPr/>
                    <a:lstStyle/>
                    <a:p>
                      <a:endParaRPr/>
                    </a:p>
                  </a:txBody>
                  <a:tcPr/>
                </a:tc>
                <a:tc>
                  <a:txBody>
                    <a:bodyPr/>
                    <a:lstStyle/>
                    <a:p>
                      <a:r>
                        <a:t>(-11.50)</a:t>
                      </a:r>
                    </a:p>
                  </a:txBody>
                  <a:tcPr/>
                </a:tc>
                <a:tc>
                  <a:txBody>
                    <a:bodyPr/>
                    <a:lstStyle/>
                    <a:p>
                      <a:r>
                        <a:t>(-11.01)</a:t>
                      </a:r>
                    </a:p>
                  </a:txBody>
                  <a:tcPr/>
                </a:tc>
                <a:tc>
                  <a:txBody>
                    <a:bodyPr/>
                    <a:lstStyle/>
                    <a:p>
                      <a:r>
                        <a:t>(-22.05)</a:t>
                      </a:r>
                    </a:p>
                  </a:txBody>
                  <a:tcPr/>
                </a:tc>
                <a:tc>
                  <a:txBody>
                    <a:bodyPr/>
                    <a:lstStyle/>
                    <a:p>
                      <a:r>
                        <a:t>(-21.55)</a:t>
                      </a:r>
                    </a:p>
                  </a:txBody>
                  <a:tcPr/>
                </a:tc>
                <a:extLst>
                  <a:ext uri="{0D108BD9-81ED-4DB2-BD59-A6C34878D82A}">
                    <a16:rowId xmlns:a16="http://schemas.microsoft.com/office/drawing/2014/main" val="10023"/>
                  </a:ext>
                </a:extLst>
              </a:tr>
              <a:tr h="121023">
                <a:tc>
                  <a:txBody>
                    <a:bodyPr/>
                    <a:lstStyle/>
                    <a:p>
                      <a:r>
                        <a:t>repayment_schedule</a:t>
                      </a:r>
                    </a:p>
                  </a:txBody>
                  <a:tcPr/>
                </a:tc>
                <a:tc>
                  <a:txBody>
                    <a:bodyPr/>
                    <a:lstStyle/>
                    <a:p>
                      <a:r>
                        <a:t>-0.200</a:t>
                      </a:r>
                    </a:p>
                  </a:txBody>
                  <a:tcPr/>
                </a:tc>
                <a:tc>
                  <a:txBody>
                    <a:bodyPr/>
                    <a:lstStyle/>
                    <a:p>
                      <a:r>
                        <a:t>-0.218</a:t>
                      </a:r>
                    </a:p>
                  </a:txBody>
                  <a:tcPr/>
                </a:tc>
                <a:tc>
                  <a:txBody>
                    <a:bodyPr/>
                    <a:lstStyle/>
                    <a:p>
                      <a:r>
                        <a:t>-0.454***</a:t>
                      </a:r>
                    </a:p>
                  </a:txBody>
                  <a:tcPr/>
                </a:tc>
                <a:tc>
                  <a:txBody>
                    <a:bodyPr/>
                    <a:lstStyle/>
                    <a:p>
                      <a:r>
                        <a:t>-0.443***</a:t>
                      </a:r>
                    </a:p>
                  </a:txBody>
                  <a:tcPr/>
                </a:tc>
                <a:extLst>
                  <a:ext uri="{0D108BD9-81ED-4DB2-BD59-A6C34878D82A}">
                    <a16:rowId xmlns:a16="http://schemas.microsoft.com/office/drawing/2014/main" val="10024"/>
                  </a:ext>
                </a:extLst>
              </a:tr>
              <a:tr h="121023">
                <a:tc>
                  <a:txBody>
                    <a:bodyPr/>
                    <a:lstStyle/>
                    <a:p>
                      <a:endParaRPr/>
                    </a:p>
                  </a:txBody>
                  <a:tcPr/>
                </a:tc>
                <a:tc>
                  <a:txBody>
                    <a:bodyPr/>
                    <a:lstStyle/>
                    <a:p>
                      <a:r>
                        <a:t>(-0.88)</a:t>
                      </a:r>
                    </a:p>
                  </a:txBody>
                  <a:tcPr/>
                </a:tc>
                <a:tc>
                  <a:txBody>
                    <a:bodyPr/>
                    <a:lstStyle/>
                    <a:p>
                      <a:r>
                        <a:t>(-0.96)</a:t>
                      </a:r>
                    </a:p>
                  </a:txBody>
                  <a:tcPr/>
                </a:tc>
                <a:tc>
                  <a:txBody>
                    <a:bodyPr/>
                    <a:lstStyle/>
                    <a:p>
                      <a:r>
                        <a:t>(-2.64)</a:t>
                      </a:r>
                    </a:p>
                  </a:txBody>
                  <a:tcPr/>
                </a:tc>
                <a:tc>
                  <a:txBody>
                    <a:bodyPr/>
                    <a:lstStyle/>
                    <a:p>
                      <a:r>
                        <a:t>(-2.58)</a:t>
                      </a:r>
                    </a:p>
                  </a:txBody>
                  <a:tcPr/>
                </a:tc>
                <a:extLst>
                  <a:ext uri="{0D108BD9-81ED-4DB2-BD59-A6C34878D82A}">
                    <a16:rowId xmlns:a16="http://schemas.microsoft.com/office/drawing/2014/main" val="10025"/>
                  </a:ext>
                </a:extLst>
              </a:tr>
              <a:tr h="121023">
                <a:tc>
                  <a:txBody>
                    <a:bodyPr/>
                    <a:lstStyle/>
                    <a:p>
                      <a:r>
                        <a:t>continenta</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26"/>
                  </a:ext>
                </a:extLst>
              </a:tr>
              <a:tr h="121023">
                <a:tc>
                  <a:txBody>
                    <a:bodyPr/>
                    <a:lstStyle/>
                    <a:p>
                      <a:r>
                        <a:t>sectorb</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27"/>
                  </a:ext>
                </a:extLst>
              </a:tr>
              <a:tr h="121023">
                <a:tc>
                  <a:txBody>
                    <a:bodyPr/>
                    <a:lstStyle/>
                    <a:p>
                      <a:r>
                        <a:t>_cons</a:t>
                      </a:r>
                    </a:p>
                  </a:txBody>
                  <a:tcPr/>
                </a:tc>
                <a:tc>
                  <a:txBody>
                    <a:bodyPr/>
                    <a:lstStyle/>
                    <a:p>
                      <a:r>
                        <a:t>13.31***</a:t>
                      </a:r>
                    </a:p>
                  </a:txBody>
                  <a:tcPr/>
                </a:tc>
                <a:tc>
                  <a:txBody>
                    <a:bodyPr/>
                    <a:lstStyle/>
                    <a:p>
                      <a:r>
                        <a:t>13.35***</a:t>
                      </a:r>
                    </a:p>
                  </a:txBody>
                  <a:tcPr/>
                </a:tc>
                <a:tc>
                  <a:txBody>
                    <a:bodyPr/>
                    <a:lstStyle/>
                    <a:p>
                      <a:r>
                        <a:t>8.151***</a:t>
                      </a:r>
                    </a:p>
                  </a:txBody>
                  <a:tcPr/>
                </a:tc>
                <a:tc>
                  <a:txBody>
                    <a:bodyPr/>
                    <a:lstStyle/>
                    <a:p>
                      <a:r>
                        <a:t>8.188***</a:t>
                      </a:r>
                    </a:p>
                  </a:txBody>
                  <a:tcPr/>
                </a:tc>
                <a:extLst>
                  <a:ext uri="{0D108BD9-81ED-4DB2-BD59-A6C34878D82A}">
                    <a16:rowId xmlns:a16="http://schemas.microsoft.com/office/drawing/2014/main" val="10028"/>
                  </a:ext>
                </a:extLst>
              </a:tr>
              <a:tr h="121023">
                <a:tc>
                  <a:txBody>
                    <a:bodyPr/>
                    <a:lstStyle/>
                    <a:p>
                      <a:endParaRPr/>
                    </a:p>
                  </a:txBody>
                  <a:tcPr/>
                </a:tc>
                <a:tc>
                  <a:txBody>
                    <a:bodyPr/>
                    <a:lstStyle/>
                    <a:p>
                      <a:r>
                        <a:t>(14.32)</a:t>
                      </a:r>
                    </a:p>
                  </a:txBody>
                  <a:tcPr/>
                </a:tc>
                <a:tc>
                  <a:txBody>
                    <a:bodyPr/>
                    <a:lstStyle/>
                    <a:p>
                      <a:r>
                        <a:t>(14.25)</a:t>
                      </a:r>
                    </a:p>
                  </a:txBody>
                  <a:tcPr/>
                </a:tc>
                <a:tc>
                  <a:txBody>
                    <a:bodyPr/>
                    <a:lstStyle/>
                    <a:p>
                      <a:r>
                        <a:t>(12.98)</a:t>
                      </a:r>
                    </a:p>
                  </a:txBody>
                  <a:tcPr/>
                </a:tc>
                <a:tc>
                  <a:txBody>
                    <a:bodyPr/>
                    <a:lstStyle/>
                    <a:p>
                      <a:r>
                        <a:t>(13.00)</a:t>
                      </a:r>
                    </a:p>
                  </a:txBody>
                  <a:tcPr/>
                </a:tc>
                <a:extLst>
                  <a:ext uri="{0D108BD9-81ED-4DB2-BD59-A6C34878D82A}">
                    <a16:rowId xmlns:a16="http://schemas.microsoft.com/office/drawing/2014/main" val="10029"/>
                  </a:ext>
                </a:extLst>
              </a:tr>
              <a:tr h="121023">
                <a:tc>
                  <a:txBody>
                    <a:bodyPr/>
                    <a:lstStyle/>
                    <a:p>
                      <a:r>
                        <a:t>pseudo R2</a:t>
                      </a:r>
                    </a:p>
                  </a:txBody>
                  <a:tcPr/>
                </a:tc>
                <a:tc>
                  <a:txBody>
                    <a:bodyPr/>
                    <a:lstStyle/>
                    <a:p>
                      <a:r>
                        <a:t>0.199</a:t>
                      </a:r>
                    </a:p>
                  </a:txBody>
                  <a:tcPr/>
                </a:tc>
                <a:tc>
                  <a:txBody>
                    <a:bodyPr/>
                    <a:lstStyle/>
                    <a:p>
                      <a:r>
                        <a:t>0.202</a:t>
                      </a:r>
                    </a:p>
                  </a:txBody>
                  <a:tcPr/>
                </a:tc>
                <a:tc>
                  <a:txBody>
                    <a:bodyPr/>
                    <a:lstStyle/>
                    <a:p>
                      <a:r>
                        <a:t>0.058</a:t>
                      </a:r>
                    </a:p>
                  </a:txBody>
                  <a:tcPr/>
                </a:tc>
                <a:tc>
                  <a:txBody>
                    <a:bodyPr/>
                    <a:lstStyle/>
                    <a:p>
                      <a:r>
                        <a:t>0.059</a:t>
                      </a:r>
                    </a:p>
                  </a:txBody>
                  <a:tcPr/>
                </a:tc>
                <a:extLst>
                  <a:ext uri="{0D108BD9-81ED-4DB2-BD59-A6C34878D82A}">
                    <a16:rowId xmlns:a16="http://schemas.microsoft.com/office/drawing/2014/main" val="10030"/>
                  </a:ext>
                </a:extLst>
              </a:tr>
              <a:tr h="121023">
                <a:tc>
                  <a:txBody>
                    <a:bodyPr/>
                    <a:lstStyle/>
                    <a:p>
                      <a:r>
                        <a:t>Log likelihood</a:t>
                      </a:r>
                    </a:p>
                  </a:txBody>
                  <a:tcPr/>
                </a:tc>
                <a:tc>
                  <a:txBody>
                    <a:bodyPr/>
                    <a:lstStyle/>
                    <a:p>
                      <a:r>
                        <a:t>-2229.6</a:t>
                      </a:r>
                    </a:p>
                  </a:txBody>
                  <a:tcPr/>
                </a:tc>
                <a:tc>
                  <a:txBody>
                    <a:bodyPr/>
                    <a:lstStyle/>
                    <a:p>
                      <a:r>
                        <a:t>-2219.7</a:t>
                      </a:r>
                    </a:p>
                  </a:txBody>
                  <a:tcPr/>
                </a:tc>
                <a:tc>
                  <a:txBody>
                    <a:bodyPr/>
                    <a:lstStyle/>
                    <a:p>
                      <a:r>
                        <a:t>-14984.1</a:t>
                      </a:r>
                    </a:p>
                  </a:txBody>
                  <a:tcPr/>
                </a:tc>
                <a:tc>
                  <a:txBody>
                    <a:bodyPr/>
                    <a:lstStyle/>
                    <a:p>
                      <a:r>
                        <a:t>-14968.2</a:t>
                      </a:r>
                    </a:p>
                  </a:txBody>
                  <a:tcPr/>
                </a:tc>
                <a:extLst>
                  <a:ext uri="{0D108BD9-81ED-4DB2-BD59-A6C34878D82A}">
                    <a16:rowId xmlns:a16="http://schemas.microsoft.com/office/drawing/2014/main" val="10031"/>
                  </a:ext>
                </a:extLst>
              </a:tr>
              <a:tr h="121023">
                <a:tc>
                  <a:txBody>
                    <a:bodyPr/>
                    <a:lstStyle/>
                    <a:p>
                      <a:r>
                        <a:t>2</a:t>
                      </a:r>
                    </a:p>
                  </a:txBody>
                  <a:tcPr/>
                </a:tc>
                <a:tc>
                  <a:txBody>
                    <a:bodyPr/>
                    <a:lstStyle/>
                    <a:p>
                      <a:r>
                        <a:t>1105.1</a:t>
                      </a:r>
                    </a:p>
                  </a:txBody>
                  <a:tcPr/>
                </a:tc>
                <a:tc>
                  <a:txBody>
                    <a:bodyPr/>
                    <a:lstStyle/>
                    <a:p>
                      <a:r>
                        <a:t>1124.8</a:t>
                      </a:r>
                    </a:p>
                  </a:txBody>
                  <a:tcPr/>
                </a:tc>
                <a:tc>
                  <a:txBody>
                    <a:bodyPr/>
                    <a:lstStyle/>
                    <a:p>
                      <a:r>
                        <a:t>1849.1</a:t>
                      </a:r>
                    </a:p>
                  </a:txBody>
                  <a:tcPr/>
                </a:tc>
                <a:tc>
                  <a:txBody>
                    <a:bodyPr/>
                    <a:lstStyle/>
                    <a:p>
                      <a:r>
                        <a:t>1880.9</a:t>
                      </a:r>
                    </a:p>
                  </a:txBody>
                  <a:tcPr/>
                </a:tc>
                <a:extLst>
                  <a:ext uri="{0D108BD9-81ED-4DB2-BD59-A6C34878D82A}">
                    <a16:rowId xmlns:a16="http://schemas.microsoft.com/office/drawing/2014/main" val="10032"/>
                  </a:ext>
                </a:extLst>
              </a:tr>
              <a:tr h="121041">
                <a:tc>
                  <a:txBody>
                    <a:bodyPr/>
                    <a:lstStyle/>
                    <a:p>
                      <a:r>
                        <a:t>p</a:t>
                      </a:r>
                    </a:p>
                  </a:txBody>
                  <a:tcPr/>
                </a:tc>
                <a:tc>
                  <a:txBody>
                    <a:bodyPr/>
                    <a:lstStyle/>
                    <a:p>
                      <a:r>
                        <a:t>5.8e-219</a:t>
                      </a:r>
                    </a:p>
                  </a:txBody>
                  <a:tcPr/>
                </a:tc>
                <a:tc>
                  <a:txBody>
                    <a:bodyPr/>
                    <a:lstStyle/>
                    <a:p>
                      <a:r>
                        <a:t>1.2e-220</a:t>
                      </a:r>
                    </a:p>
                  </a:txBody>
                  <a:tcPr/>
                </a:tc>
                <a:tc>
                  <a:txBody>
                    <a:bodyPr/>
                    <a:lstStyle/>
                    <a:p>
                      <a:r>
                        <a:t>0</a:t>
                      </a:r>
                    </a:p>
                  </a:txBody>
                  <a:tcPr/>
                </a:tc>
                <a:tc>
                  <a:txBody>
                    <a:bodyPr/>
                    <a:lstStyle/>
                    <a:p>
                      <a:r>
                        <a:t>0</a:t>
                      </a:r>
                    </a:p>
                  </a:txBody>
                  <a:tcPr/>
                </a:tc>
                <a:extLst>
                  <a:ext uri="{0D108BD9-81ED-4DB2-BD59-A6C34878D82A}">
                    <a16:rowId xmlns:a16="http://schemas.microsoft.com/office/drawing/2014/main" val="1003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 表54为稳健性检验：删去loan_amount &lt;= 200的项目。</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sector有15个分组值，14个虚拟变量，该表不汇报结果</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p:cNvSpPr/>
          <p:nvPr>
            <p:custDataLst>
              <p:tags r:id="rId1"/>
            </p:custDataLst>
          </p:nvPr>
        </p:nvSpPr>
        <p:spPr>
          <a:xfrm>
            <a:off x="0" y="2532380"/>
            <a:ext cx="12192000" cy="1793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4" name="文本框 13"/>
          <p:cNvSpPr txBox="1"/>
          <p:nvPr>
            <p:custDataLst>
              <p:tags r:id="rId2"/>
            </p:custDataLst>
          </p:nvPr>
        </p:nvSpPr>
        <p:spPr>
          <a:xfrm>
            <a:off x="71120" y="3137218"/>
            <a:ext cx="12050395" cy="583565"/>
          </a:xfrm>
          <a:prstGeom prst="rect">
            <a:avLst/>
          </a:prstGeom>
          <a:noFill/>
        </p:spPr>
        <p:txBody>
          <a:bodyPr wrap="square">
            <a:spAutoFit/>
          </a:bodyPr>
          <a:lstStyle/>
          <a:p>
            <a:pPr algn="ctr">
              <a:defRPr sz="3200" b="1">
                <a:solidFill>
                  <a:srgbClr val="FFFFFF"/>
                </a:solidFill>
                <a:latin typeface="微软雅黑"/>
              </a:defRPr>
            </a:pPr>
            <a:r>
              <a:t>U201816007-李佳妮-1.《面部情绪表达对亲社会众筹成功的影响》</a:t>
            </a:r>
            <a:endParaRPr kumimoji="0" lang="zh-CN" altLang="en-US" sz="3200" b="1" i="0" u="none" strike="noStrike" kern="1200" cap="none" spc="0" normalizeH="0" baseline="0" noProof="0" dirty="0">
              <a:ln>
                <a:noFill/>
              </a:ln>
              <a:solidFill>
                <a:schemeClr val="bg1"/>
              </a:solidFill>
              <a:effectLst/>
              <a:uLnTx/>
              <a:uFillTx/>
              <a:latin typeface="+mj-ea"/>
              <a:ea typeface="+mj-ea"/>
              <a:cs typeface="+mn-cs"/>
              <a:sym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0"/>
            <a:ext cx="12192000" cy="6858000"/>
          </a:xfrm>
          <a:prstGeom prst="rect">
            <a:avLst/>
          </a:pr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圆角 54"/>
          <p:cNvSpPr/>
          <p:nvPr/>
        </p:nvSpPr>
        <p:spPr>
          <a:xfrm>
            <a:off x="339524" y="312516"/>
            <a:ext cx="11512952" cy="6232968"/>
          </a:xfrm>
          <a:prstGeom prst="roundRect">
            <a:avLst>
              <a:gd name="adj" fmla="val 1344"/>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5583038" y="685800"/>
            <a:ext cx="1025922" cy="615553"/>
          </a:xfrm>
          <a:prstGeom prst="rect">
            <a:avLst/>
          </a:prstGeom>
        </p:spPr>
        <p:txBody>
          <a:bodyPr wrap="none" lIns="0" tIns="0" rIns="0" bIns="0">
            <a:spAutoFit/>
          </a:bodyPr>
          <a:lstStyle/>
          <a:p>
            <a:pPr algn="ctr" fontAlgn="base"/>
            <a:r>
              <a:rPr lang="zh-CN" altLang="en-US" sz="4000" b="1">
                <a:solidFill>
                  <a:schemeClr val="accent1"/>
                </a:solidFill>
                <a:latin typeface="+mj-ea"/>
                <a:ea typeface="+mj-ea"/>
              </a:rPr>
              <a:t>目录</a:t>
            </a:r>
            <a:endParaRPr lang="zh-CN" altLang="en-US" sz="4000" b="1" i="0">
              <a:solidFill>
                <a:schemeClr val="accent1"/>
              </a:solidFill>
              <a:effectLst/>
              <a:latin typeface="+mj-ea"/>
              <a:ea typeface="+mj-ea"/>
            </a:endParaRPr>
          </a:p>
        </p:txBody>
      </p:sp>
      <p:sp>
        <p:nvSpPr>
          <p:cNvPr id="18" name="矩形 17"/>
          <p:cNvSpPr/>
          <p:nvPr>
            <p:custDataLst>
              <p:tags r:id="rId1"/>
            </p:custDataLst>
          </p:nvPr>
        </p:nvSpPr>
        <p:spPr>
          <a:xfrm>
            <a:off x="2725420" y="2286635"/>
            <a:ext cx="495300" cy="36639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a:solidFill>
                  <a:schemeClr val="bg1"/>
                </a:solidFill>
              </a:rPr>
              <a:t>01</a:t>
            </a:r>
            <a:endParaRPr lang="zh-CN" altLang="en-US" sz="2000" b="1">
              <a:solidFill>
                <a:schemeClr val="bg1"/>
              </a:solidFill>
            </a:endParaRPr>
          </a:p>
        </p:txBody>
      </p:sp>
      <p:sp>
        <p:nvSpPr>
          <p:cNvPr id="35" name="矩形 34"/>
          <p:cNvSpPr/>
          <p:nvPr>
            <p:custDataLst>
              <p:tags r:id="rId2"/>
            </p:custDataLst>
          </p:nvPr>
        </p:nvSpPr>
        <p:spPr>
          <a:xfrm flipH="1">
            <a:off x="8676640" y="3043555"/>
            <a:ext cx="495300" cy="36639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dirty="0">
                <a:solidFill>
                  <a:schemeClr val="bg1"/>
                </a:solidFill>
              </a:rPr>
              <a:t>02</a:t>
            </a:r>
            <a:endParaRPr lang="zh-CN" altLang="en-US" sz="2000" b="1" dirty="0">
              <a:solidFill>
                <a:schemeClr val="bg1"/>
              </a:solidFill>
            </a:endParaRPr>
          </a:p>
        </p:txBody>
      </p:sp>
      <p:sp>
        <p:nvSpPr>
          <p:cNvPr id="39" name="矩形 38"/>
          <p:cNvSpPr/>
          <p:nvPr>
            <p:custDataLst>
              <p:tags r:id="rId3"/>
            </p:custDataLst>
          </p:nvPr>
        </p:nvSpPr>
        <p:spPr>
          <a:xfrm>
            <a:off x="2725420" y="3800475"/>
            <a:ext cx="495300" cy="36639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a:solidFill>
                  <a:schemeClr val="bg1"/>
                </a:solidFill>
              </a:rPr>
              <a:t>03</a:t>
            </a:r>
            <a:endParaRPr lang="zh-CN" altLang="en-US" sz="2000" b="1">
              <a:solidFill>
                <a:schemeClr val="bg1"/>
              </a:solidFill>
            </a:endParaRPr>
          </a:p>
        </p:txBody>
      </p:sp>
      <p:sp>
        <p:nvSpPr>
          <p:cNvPr id="43" name="矩形 42"/>
          <p:cNvSpPr/>
          <p:nvPr>
            <p:custDataLst>
              <p:tags r:id="rId4"/>
            </p:custDataLst>
          </p:nvPr>
        </p:nvSpPr>
        <p:spPr>
          <a:xfrm flipH="1">
            <a:off x="8676640" y="4556760"/>
            <a:ext cx="495300" cy="36639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dirty="0">
                <a:solidFill>
                  <a:schemeClr val="bg1"/>
                </a:solidFill>
              </a:rPr>
              <a:t>04</a:t>
            </a:r>
            <a:endParaRPr lang="zh-CN" altLang="en-US" sz="2000" b="1" dirty="0">
              <a:solidFill>
                <a:schemeClr val="bg1"/>
              </a:solidFill>
            </a:endParaRPr>
          </a:p>
        </p:txBody>
      </p:sp>
      <p:sp>
        <p:nvSpPr>
          <p:cNvPr id="56" name="TextBox 55"/>
          <p:cNvSpPr txBox="1"/>
          <p:nvPr/>
        </p:nvSpPr>
        <p:spPr>
          <a:xfrm>
            <a:off x="5120640" y="1371600"/>
            <a:ext cx="2286000" cy="457200"/>
          </a:xfrm>
          <a:prstGeom prst="rect">
            <a:avLst/>
          </a:prstGeom>
          <a:noFill/>
        </p:spPr>
        <p:txBody>
          <a:bodyPr wrap="none">
            <a:spAutoFit/>
          </a:bodyPr>
          <a:lstStyle/>
          <a:p>
            <a:pPr algn="ctr">
              <a:defRPr sz="1800" b="1">
                <a:solidFill>
                  <a:srgbClr val="6096E6"/>
                </a:solidFill>
                <a:latin typeface="微软雅黑"/>
              </a:defRPr>
            </a:pPr>
            <a:r>
              <a:t>1 研究背景</a:t>
            </a:r>
          </a:p>
        </p:txBody>
      </p:sp>
      <p:sp>
        <p:nvSpPr>
          <p:cNvPr id="57" name="TextBox 56"/>
          <p:cNvSpPr txBox="1"/>
          <p:nvPr/>
        </p:nvSpPr>
        <p:spPr>
          <a:xfrm>
            <a:off x="5120640" y="1920240"/>
            <a:ext cx="2286000" cy="457200"/>
          </a:xfrm>
          <a:prstGeom prst="rect">
            <a:avLst/>
          </a:prstGeom>
          <a:noFill/>
        </p:spPr>
        <p:txBody>
          <a:bodyPr wrap="none">
            <a:spAutoFit/>
          </a:bodyPr>
          <a:lstStyle/>
          <a:p>
            <a:pPr algn="ctr">
              <a:defRPr sz="1800" b="1">
                <a:solidFill>
                  <a:srgbClr val="6096E6"/>
                </a:solidFill>
                <a:latin typeface="微软雅黑"/>
              </a:defRPr>
            </a:pPr>
            <a:r>
              <a:t>2 研究目的</a:t>
            </a:r>
          </a:p>
        </p:txBody>
      </p:sp>
      <p:sp>
        <p:nvSpPr>
          <p:cNvPr id="58" name="TextBox 57"/>
          <p:cNvSpPr txBox="1"/>
          <p:nvPr/>
        </p:nvSpPr>
        <p:spPr>
          <a:xfrm>
            <a:off x="5120640" y="2468880"/>
            <a:ext cx="2286000" cy="457200"/>
          </a:xfrm>
          <a:prstGeom prst="rect">
            <a:avLst/>
          </a:prstGeom>
          <a:noFill/>
        </p:spPr>
        <p:txBody>
          <a:bodyPr wrap="none">
            <a:spAutoFit/>
          </a:bodyPr>
          <a:lstStyle/>
          <a:p>
            <a:pPr algn="ctr">
              <a:defRPr sz="1800" b="1">
                <a:solidFill>
                  <a:srgbClr val="6096E6"/>
                </a:solidFill>
                <a:latin typeface="微软雅黑"/>
              </a:defRPr>
            </a:pPr>
            <a:r>
              <a:t>3 研究综述</a:t>
            </a:r>
          </a:p>
        </p:txBody>
      </p:sp>
      <p:sp>
        <p:nvSpPr>
          <p:cNvPr id="59" name="TextBox 58"/>
          <p:cNvSpPr txBox="1"/>
          <p:nvPr/>
        </p:nvSpPr>
        <p:spPr>
          <a:xfrm>
            <a:off x="5120640" y="3017520"/>
            <a:ext cx="2286000" cy="457200"/>
          </a:xfrm>
          <a:prstGeom prst="rect">
            <a:avLst/>
          </a:prstGeom>
          <a:noFill/>
        </p:spPr>
        <p:txBody>
          <a:bodyPr wrap="none">
            <a:spAutoFit/>
          </a:bodyPr>
          <a:lstStyle/>
          <a:p>
            <a:pPr algn="ctr">
              <a:defRPr sz="1800" b="1">
                <a:solidFill>
                  <a:srgbClr val="6096E6"/>
                </a:solidFill>
                <a:latin typeface="微软雅黑"/>
              </a:defRPr>
            </a:pPr>
            <a:r>
              <a:t>4 研究假设</a:t>
            </a:r>
          </a:p>
        </p:txBody>
      </p:sp>
      <p:sp>
        <p:nvSpPr>
          <p:cNvPr id="60" name="TextBox 59"/>
          <p:cNvSpPr txBox="1"/>
          <p:nvPr/>
        </p:nvSpPr>
        <p:spPr>
          <a:xfrm>
            <a:off x="5120640" y="3566160"/>
            <a:ext cx="2286000" cy="457200"/>
          </a:xfrm>
          <a:prstGeom prst="rect">
            <a:avLst/>
          </a:prstGeom>
          <a:noFill/>
        </p:spPr>
        <p:txBody>
          <a:bodyPr wrap="none">
            <a:spAutoFit/>
          </a:bodyPr>
          <a:lstStyle/>
          <a:p>
            <a:pPr algn="ctr">
              <a:defRPr sz="1800" b="1">
                <a:solidFill>
                  <a:srgbClr val="6096E6"/>
                </a:solidFill>
                <a:latin typeface="微软雅黑"/>
              </a:defRPr>
            </a:pPr>
            <a:r>
              <a:t>5 数据与样本</a:t>
            </a:r>
          </a:p>
        </p:txBody>
      </p:sp>
      <p:sp>
        <p:nvSpPr>
          <p:cNvPr id="61" name="TextBox 60"/>
          <p:cNvSpPr txBox="1"/>
          <p:nvPr/>
        </p:nvSpPr>
        <p:spPr>
          <a:xfrm>
            <a:off x="5120640" y="4114800"/>
            <a:ext cx="2286000" cy="457200"/>
          </a:xfrm>
          <a:prstGeom prst="rect">
            <a:avLst/>
          </a:prstGeom>
          <a:noFill/>
        </p:spPr>
        <p:txBody>
          <a:bodyPr wrap="none">
            <a:spAutoFit/>
          </a:bodyPr>
          <a:lstStyle/>
          <a:p>
            <a:pPr algn="ctr">
              <a:defRPr sz="1800" b="1">
                <a:solidFill>
                  <a:srgbClr val="6096E6"/>
                </a:solidFill>
                <a:latin typeface="微软雅黑"/>
              </a:defRPr>
            </a:pPr>
            <a:r>
              <a:t>6 变量定义</a:t>
            </a:r>
          </a:p>
        </p:txBody>
      </p:sp>
      <p:sp>
        <p:nvSpPr>
          <p:cNvPr id="62" name="TextBox 61"/>
          <p:cNvSpPr txBox="1"/>
          <p:nvPr/>
        </p:nvSpPr>
        <p:spPr>
          <a:xfrm>
            <a:off x="5120640" y="4663440"/>
            <a:ext cx="2286000" cy="457200"/>
          </a:xfrm>
          <a:prstGeom prst="rect">
            <a:avLst/>
          </a:prstGeom>
          <a:noFill/>
        </p:spPr>
        <p:txBody>
          <a:bodyPr wrap="none">
            <a:spAutoFit/>
          </a:bodyPr>
          <a:lstStyle/>
          <a:p>
            <a:pPr algn="ctr">
              <a:defRPr sz="1800" b="1">
                <a:solidFill>
                  <a:srgbClr val="6096E6"/>
                </a:solidFill>
                <a:latin typeface="微软雅黑"/>
              </a:defRPr>
            </a:pPr>
            <a:r>
              <a:t>7 检验</a:t>
            </a:r>
          </a:p>
        </p:txBody>
      </p:sp>
      <p:sp>
        <p:nvSpPr>
          <p:cNvPr id="63" name="TextBox 62"/>
          <p:cNvSpPr txBox="1"/>
          <p:nvPr/>
        </p:nvSpPr>
        <p:spPr>
          <a:xfrm>
            <a:off x="5120640" y="5212080"/>
            <a:ext cx="2286000" cy="457200"/>
          </a:xfrm>
          <a:prstGeom prst="rect">
            <a:avLst/>
          </a:prstGeom>
          <a:noFill/>
        </p:spPr>
        <p:txBody>
          <a:bodyPr wrap="none">
            <a:spAutoFit/>
          </a:bodyPr>
          <a:lstStyle/>
          <a:p>
            <a:pPr algn="ctr">
              <a:defRPr sz="1800" b="1">
                <a:solidFill>
                  <a:srgbClr val="6096E6"/>
                </a:solidFill>
                <a:latin typeface="微软雅黑"/>
              </a:defRPr>
            </a:pPr>
            <a:r>
              <a:t>8 结论与分析</a:t>
            </a:r>
          </a:p>
        </p:txBody>
      </p:sp>
      <p:sp>
        <p:nvSpPr>
          <p:cNvPr id="64" name="TextBox 63"/>
          <p:cNvSpPr txBox="1"/>
          <p:nvPr/>
        </p:nvSpPr>
        <p:spPr>
          <a:xfrm>
            <a:off x="5120640" y="5760720"/>
            <a:ext cx="2286000" cy="457200"/>
          </a:xfrm>
          <a:prstGeom prst="rect">
            <a:avLst/>
          </a:prstGeom>
          <a:noFill/>
        </p:spPr>
        <p:txBody>
          <a:bodyPr wrap="none">
            <a:spAutoFit/>
          </a:bodyPr>
          <a:lstStyle/>
          <a:p>
            <a:pPr algn="ctr">
              <a:defRPr sz="1800" b="1">
                <a:solidFill>
                  <a:srgbClr val="6096E6"/>
                </a:solidFill>
                <a:latin typeface="微软雅黑"/>
              </a:defRPr>
            </a:pPr>
            <a:r>
              <a:t>9 实证研究类v3</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1</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研究背景</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1. 众筹</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是个人或组织面向大众为特定项目公开募金的新型筹资方式。</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中国众筹市场自2011年高速发展，2018年规模超270亿元。</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“十四五”规划指出应创新发展网络众筹。</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6</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变量定义</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 众筹市场是全球资本市场重要板块，其发展助初创企业等解决融资难，丰富投资渠道，推动普惠金融。</a:t>
            </a:r>
          </a:p>
        </p:txBody>
      </p:sp>
      <p:sp>
        <p:nvSpPr>
          <p:cNvPr id="6" name="TextBox 5"/>
          <p:cNvSpPr txBox="1"/>
          <p:nvPr/>
        </p:nvSpPr>
        <p:spPr>
          <a:xfrm>
            <a:off x="1371600" y="2011680"/>
            <a:ext cx="9144000" cy="1371600"/>
          </a:xfrm>
          <a:prstGeom prst="rect">
            <a:avLst/>
          </a:prstGeom>
          <a:noFill/>
        </p:spPr>
        <p:txBody>
          <a:bodyPr wrap="square">
            <a:spAutoFit/>
          </a:bodyPr>
          <a:lstStyle/>
          <a:p>
            <a:pPr>
              <a:defRPr sz="2200" b="1">
                <a:solidFill>
                  <a:srgbClr val="000000"/>
                </a:solidFill>
                <a:latin typeface="微软雅黑"/>
              </a:defRPr>
            </a:pPr>
            <a:r>
              <a:t>2. 亲社会众筹</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以Kiva平台为代表，是基于小额借贷的债权众筹模式。</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全球经济提升下，亲社会众筹平台规模显著发展。</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3. 信息不对称问题</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会减弱投资人信任，阻碍投资决策。</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探讨如何结合多媒体高效组织传递信息，减弱不对称以吸引投资者、最大化众筹成功。</a:t>
            </a:r>
          </a:p>
        </p:txBody>
      </p:sp>
      <p:sp>
        <p:nvSpPr>
          <p:cNvPr id="8" name="TextBox 7"/>
          <p:cNvSpPr txBox="1"/>
          <p:nvPr/>
        </p:nvSpPr>
        <p:spPr>
          <a:xfrm>
            <a:off x="1371600" y="4754880"/>
            <a:ext cx="9144000" cy="1371600"/>
          </a:xfrm>
          <a:prstGeom prst="rect">
            <a:avLst/>
          </a:prstGeom>
          <a:noFill/>
        </p:spPr>
        <p:txBody>
          <a:bodyPr wrap="square">
            <a:spAutoFit/>
          </a:bodyPr>
          <a:lstStyle/>
          <a:p>
            <a:pPr>
              <a:defRPr sz="2200" b="1">
                <a:solidFill>
                  <a:srgbClr val="000000"/>
                </a:solidFill>
                <a:latin typeface="微软雅黑"/>
              </a:defRPr>
            </a:pPr>
            <a:r>
              <a:t>4. 面部信息影响</a:t>
            </a:r>
          </a:p>
        </p:txBody>
      </p:sp>
      <p:sp>
        <p:nvSpPr>
          <p:cNvPr id="9" name="TextBox 8"/>
          <p:cNvSpPr txBox="1"/>
          <p:nvPr/>
        </p:nvSpPr>
        <p:spPr>
          <a:xfrm>
            <a:off x="1371600" y="6126480"/>
            <a:ext cx="9144000" cy="1371600"/>
          </a:xfrm>
          <a:prstGeom prst="rect">
            <a:avLst/>
          </a:prstGeom>
          <a:noFill/>
        </p:spPr>
        <p:txBody>
          <a:bodyPr wrap="square">
            <a:spAutoFit/>
          </a:bodyPr>
          <a:lstStyle/>
          <a:p>
            <a:pPr>
              <a:defRPr sz="2000" b="0">
                <a:solidFill>
                  <a:srgbClr val="000000"/>
                </a:solidFill>
                <a:latin typeface="微软雅黑"/>
              </a:defRPr>
            </a:pPr>
            <a:r>
              <a:t>- 人的面部信息及情感反映项目质量和发起人特质，影响投资者决策。</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 照片面部表情有情绪感染效应，影响投资或捐赠决策。</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众筹中视觉媒介传递的面部情绪影响潜在投资者决策及众筹成功表现。</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Raab等人发现奖励型众筹中快乐和悲伤面部情绪表达提升众筹绩效。</a:t>
            </a:r>
          </a:p>
        </p:txBody>
      </p:sp>
      <p:sp>
        <p:nvSpPr>
          <p:cNvPr id="8" name="TextBox 7"/>
          <p:cNvSpPr txBox="1"/>
          <p:nvPr/>
        </p:nvSpPr>
        <p:spPr>
          <a:xfrm>
            <a:off x="1371600" y="4754880"/>
            <a:ext cx="9144000" cy="1371600"/>
          </a:xfrm>
          <a:prstGeom prst="rect">
            <a:avLst/>
          </a:prstGeom>
          <a:noFill/>
        </p:spPr>
        <p:txBody>
          <a:bodyPr wrap="square">
            <a:spAutoFit/>
          </a:bodyPr>
          <a:lstStyle/>
          <a:p>
            <a:pPr>
              <a:defRPr sz="2200" b="1">
                <a:solidFill>
                  <a:srgbClr val="000000"/>
                </a:solidFill>
                <a:latin typeface="微软雅黑"/>
              </a:defRPr>
            </a:pPr>
            <a:r>
              <a:t>5. 众筹项目页面</a:t>
            </a:r>
          </a:p>
        </p:txBody>
      </p:sp>
      <p:sp>
        <p:nvSpPr>
          <p:cNvPr id="9" name="TextBox 8"/>
          <p:cNvSpPr txBox="1"/>
          <p:nvPr/>
        </p:nvSpPr>
        <p:spPr>
          <a:xfrm>
            <a:off x="1371600" y="6126480"/>
            <a:ext cx="9144000" cy="1371600"/>
          </a:xfrm>
          <a:prstGeom prst="rect">
            <a:avLst/>
          </a:prstGeom>
          <a:noFill/>
        </p:spPr>
        <p:txBody>
          <a:bodyPr wrap="square">
            <a:spAutoFit/>
          </a:bodyPr>
          <a:lstStyle/>
          <a:p>
            <a:pPr>
              <a:defRPr sz="2000" b="0">
                <a:solidFill>
                  <a:srgbClr val="000000"/>
                </a:solidFill>
                <a:latin typeface="微软雅黑"/>
              </a:defRPr>
            </a:pPr>
            <a:r>
              <a:t>- 单个众筹项目图片和文本信息组织在一个页面，增加生动性和可读性，方便用户接受信息，如图12所示（Kiva平台某众筹项目详细信息页面）。</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pic>
        <p:nvPicPr>
          <p:cNvPr id="82" name="Picture 81" descr="03-rId24-image2.png"/>
          <p:cNvPicPr>
            <a:picLocks noChangeAspect="1"/>
          </p:cNvPicPr>
          <p:nvPr/>
        </p:nvPicPr>
        <p:blipFill>
          <a:blip r:embed="rId6"/>
          <a:stretch>
            <a:fillRect/>
          </a:stretch>
        </p:blipFill>
        <p:spPr>
          <a:xfrm>
            <a:off x="914400" y="1828800"/>
            <a:ext cx="5486400" cy="4114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pic>
        <p:nvPicPr>
          <p:cNvPr id="82" name="Picture 81" descr="01-rId25-image3.png"/>
          <p:cNvPicPr>
            <a:picLocks noChangeAspect="1"/>
          </p:cNvPicPr>
          <p:nvPr/>
        </p:nvPicPr>
        <p:blipFill>
          <a:blip r:embed="rId6"/>
          <a:stretch>
            <a:fillRect/>
          </a:stretch>
        </p:blipFill>
        <p:spPr>
          <a:xfrm>
            <a:off x="914400" y="1828800"/>
            <a:ext cx="5486400" cy="4114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2</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研究目的</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1. 丰富众筹绩效影响因素研究</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视觉情绪表达对决策影响在多场景研究丰富，但众筹场景缺探讨，从图像和情绪表达角度丰富此方面研究。</a:t>
            </a:r>
          </a:p>
        </p:txBody>
      </p:sp>
      <p:sp>
        <p:nvSpPr>
          <p:cNvPr id="7" name="TextBox 6"/>
          <p:cNvSpPr txBox="1"/>
          <p:nvPr/>
        </p:nvSpPr>
        <p:spPr>
          <a:xfrm>
            <a:off x="1371600" y="3383280"/>
            <a:ext cx="9144000" cy="1371600"/>
          </a:xfrm>
          <a:prstGeom prst="rect">
            <a:avLst/>
          </a:prstGeom>
          <a:noFill/>
        </p:spPr>
        <p:txBody>
          <a:bodyPr wrap="square">
            <a:spAutoFit/>
          </a:bodyPr>
          <a:lstStyle/>
          <a:p>
            <a:pPr>
              <a:defRPr sz="2200" b="1">
                <a:solidFill>
                  <a:srgbClr val="000000"/>
                </a:solidFill>
                <a:latin typeface="微软雅黑"/>
              </a:defRPr>
            </a:pPr>
            <a:r>
              <a:t>2. 拓展亲社会众筹模式研究</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亲社会背景下众筹活动学术关注有限。</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 研究以 Kiva 为代表的亲社会众筹平台中亲社会决策影响因素，提供理论支持。</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3</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研究综述</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本文选择两个指标来衡量众筹成功。</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此外，本文选择了完成众筹目标的速度 (funding_speed) 。</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为了直观地让funding_speed与众筹成功呈正向关系，该变量值由众筹目标额与众筹天数计算得到：。</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在该数据集中，每个众筹项目都附带一张图片，因此基于该图片中人脸的happiness和sadness分数计算各项目的情绪自变量。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1. 众筹优势显著，发展迅速且成长空间巨大</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多数初创企业筹资额小，但大量级项目数量使众筹融资潜力巨大。</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世界银行预测2025年众筹市场资金超3000亿美元。</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中国众筹市场自2013年迅猛发展，2016年平台数量达532家峰值。</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2. 众筹平台和项目的分类</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按项目发起者性质，可分为个人类、企业类、组织类等。</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按项目内容和主题，可分为科技类、艺术类、健康类等。</a:t>
            </a:r>
          </a:p>
        </p:txBody>
      </p:sp>
      <p:sp>
        <p:nvSpPr>
          <p:cNvPr id="8" name="TextBox 7"/>
          <p:cNvSpPr txBox="1"/>
          <p:nvPr/>
        </p:nvSpPr>
        <p:spPr>
          <a:xfrm>
            <a:off x="1371600" y="4754880"/>
            <a:ext cx="9144000" cy="1371600"/>
          </a:xfrm>
          <a:prstGeom prst="rect">
            <a:avLst/>
          </a:prstGeom>
          <a:noFill/>
        </p:spPr>
        <p:txBody>
          <a:bodyPr wrap="square">
            <a:spAutoFit/>
          </a:bodyPr>
          <a:lstStyle/>
          <a:p>
            <a:pPr>
              <a:defRPr sz="2200" b="1">
                <a:solidFill>
                  <a:srgbClr val="000000"/>
                </a:solidFill>
                <a:latin typeface="微软雅黑"/>
              </a:defRPr>
            </a:pPr>
            <a:r>
              <a:t>3. 债权众筹相关</a:t>
            </a:r>
          </a:p>
        </p:txBody>
      </p:sp>
      <p:sp>
        <p:nvSpPr>
          <p:cNvPr id="9" name="TextBox 8"/>
          <p:cNvSpPr txBox="1"/>
          <p:nvPr/>
        </p:nvSpPr>
        <p:spPr>
          <a:xfrm>
            <a:off x="1371600" y="6126480"/>
            <a:ext cx="9144000" cy="1371600"/>
          </a:xfrm>
          <a:prstGeom prst="rect">
            <a:avLst/>
          </a:prstGeom>
          <a:noFill/>
        </p:spPr>
        <p:txBody>
          <a:bodyPr wrap="square">
            <a:spAutoFit/>
          </a:bodyPr>
          <a:lstStyle/>
          <a:p>
            <a:pPr>
              <a:defRPr sz="2000" b="0">
                <a:solidFill>
                  <a:srgbClr val="000000"/>
                </a:solidFill>
                <a:latin typeface="微软雅黑"/>
              </a:defRPr>
            </a:pPr>
            <a:r>
              <a:t>- 当今小额信贷模式源于1975年孟加拉国Grameen Bank，成功后被推广，本质是众筹模式，属债权众筹，代表平台有Kiva等。</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 债权众筹模式下不同平台回报模式可能不同。</a:t>
            </a:r>
          </a:p>
        </p:txBody>
      </p:sp>
      <p:sp>
        <p:nvSpPr>
          <p:cNvPr id="6" name="TextBox 5"/>
          <p:cNvSpPr txBox="1"/>
          <p:nvPr/>
        </p:nvSpPr>
        <p:spPr>
          <a:xfrm>
            <a:off x="1371600" y="2011680"/>
            <a:ext cx="9144000" cy="1371600"/>
          </a:xfrm>
          <a:prstGeom prst="rect">
            <a:avLst/>
          </a:prstGeom>
          <a:noFill/>
        </p:spPr>
        <p:txBody>
          <a:bodyPr wrap="square">
            <a:spAutoFit/>
          </a:bodyPr>
          <a:lstStyle/>
          <a:p>
            <a:pPr>
              <a:defRPr sz="2200" b="1">
                <a:solidFill>
                  <a:srgbClr val="000000"/>
                </a:solidFill>
                <a:latin typeface="微软雅黑"/>
              </a:defRPr>
            </a:pPr>
            <a:r>
              <a:t>4. 众筹领域研究方向</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主要集中在众筹绩效影响因素，指导众筹模式和项目信息框架设计。</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两类信息通过平台网页披露给投资者，投资者据此决策。</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5. 亲社会众筹影响因素研究</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主要探讨项目叙述文本和发起人个人特征对众筹成功的影响，部分研究聚焦叙述文本传递的信号。</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本文参考情绪感染理论理解面部情绪表达对投资者决策的影响，研究表明情绪感染性因情绪类型和表达强烈程度而异，会影响决策行为，面部表情引起的情绪感染可能是亲社会众筹项目成败的重要因素。</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Small和Verrochi发现广告图片中带情绪的面部表情通过情绪感染影响亲社会行为，如奖励型众筹项目描述中适当使用积极情绪化词汇有助于筹资。</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例如，研究发现在奖励型众筹的项目描述中适当使用积极情绪化的词汇有助于成功筹资[26][37]。</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4</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研究假设</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1. 研究背景与模型</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基于情绪感染理论提出研究模型，探究面部情绪表达感染效应及对投资决策和众筹成功的影响。</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即时情绪影响投资者最终投资决策。</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亲社会债权众筹平台项目信息呈现更模糊。</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pic>
        <p:nvPicPr>
          <p:cNvPr id="82" name="Picture 81" descr="08-rId27-image4.png"/>
          <p:cNvPicPr>
            <a:picLocks noChangeAspect="1"/>
          </p:cNvPicPr>
          <p:nvPr/>
        </p:nvPicPr>
        <p:blipFill>
          <a:blip r:embed="rId6"/>
          <a:stretch>
            <a:fillRect/>
          </a:stretch>
        </p:blipFill>
        <p:spPr>
          <a:xfrm>
            <a:off x="914400" y="1828800"/>
            <a:ext cx="5486400" cy="4114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型</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 name="Picture 81" descr="05-rId28-image5.png"/>
          <p:cNvPicPr>
            <a:picLocks noChangeAspect="1"/>
          </p:cNvPicPr>
          <p:nvPr/>
        </p:nvPicPr>
        <p:blipFill>
          <a:blip r:embed="rId3"/>
          <a:stretch>
            <a:fillRect/>
          </a:stretch>
        </p:blipFill>
        <p:spPr>
          <a:xfrm>
            <a:off x="3492137" y="635726"/>
            <a:ext cx="5486400" cy="4114800"/>
          </a:xfrm>
          <a:prstGeom prst="rect">
            <a:avLst/>
          </a:prstGeom>
        </p:spPr>
      </p:pic>
      <p:sp>
        <p:nvSpPr>
          <p:cNvPr id="2" name="TextBox 5">
            <a:extLst>
              <a:ext uri="{FF2B5EF4-FFF2-40B4-BE49-F238E27FC236}">
                <a16:creationId xmlns:a16="http://schemas.microsoft.com/office/drawing/2014/main" id="{3F98FB4B-2E62-EF01-AC42-64D568C866F6}"/>
              </a:ext>
            </a:extLst>
          </p:cNvPr>
          <p:cNvSpPr txBox="1"/>
          <p:nvPr/>
        </p:nvSpPr>
        <p:spPr>
          <a:xfrm>
            <a:off x="2085703" y="5216434"/>
            <a:ext cx="9144000" cy="400110"/>
          </a:xfrm>
          <a:prstGeom prst="rect">
            <a:avLst/>
          </a:prstGeom>
          <a:noFill/>
        </p:spPr>
        <p:txBody>
          <a:bodyPr wrap="square">
            <a:spAutoFit/>
          </a:bodyPr>
          <a:lstStyle/>
          <a:p>
            <a:pPr>
              <a:defRPr sz="2000" b="0">
                <a:solidFill>
                  <a:srgbClr val="000000"/>
                </a:solidFill>
                <a:latin typeface="微软雅黑"/>
              </a:defRPr>
            </a:pPr>
            <a:r>
              <a:rPr dirty="0"/>
              <a:t>图4</a:t>
            </a:r>
            <a:r>
              <a:rPr lang="en-US" dirty="0"/>
              <a:t>-</a:t>
            </a:r>
            <a:r>
              <a:rPr dirty="0"/>
              <a:t>1 </a:t>
            </a:r>
            <a:r>
              <a:rPr dirty="0" err="1"/>
              <a:t>Kiva某众筹项目附带图片示例</a:t>
            </a:r>
            <a:r>
              <a:rPr dirty="0"/>
              <a:t> (happiness=0.000, sadness=0.796)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2. 研究假设</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假设亲社会众筹模式中，项目图片面部表情对众筹成功有显著影响。</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分别探究快乐和悲伤情绪对投资者决策的影响。</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H1a：亲社会众筹中，快乐面部情绪表达对众筹成功有积极影响。</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 H1b：亲社会众筹中，悲伤面部情绪表达对众筹成功有积极影响。</a:t>
            </a:r>
          </a:p>
        </p:txBody>
      </p:sp>
      <p:sp>
        <p:nvSpPr>
          <p:cNvPr id="6" name="TextBox 5"/>
          <p:cNvSpPr txBox="1"/>
          <p:nvPr/>
        </p:nvSpPr>
        <p:spPr>
          <a:xfrm>
            <a:off x="1371600" y="2011680"/>
            <a:ext cx="9144000" cy="1371600"/>
          </a:xfrm>
          <a:prstGeom prst="rect">
            <a:avLst/>
          </a:prstGeom>
          <a:noFill/>
        </p:spPr>
        <p:txBody>
          <a:bodyPr wrap="square">
            <a:spAutoFit/>
          </a:bodyPr>
          <a:lstStyle/>
          <a:p>
            <a:pPr>
              <a:defRPr sz="2200" b="1">
                <a:solidFill>
                  <a:srgbClr val="000000"/>
                </a:solidFill>
                <a:latin typeface="微软雅黑"/>
              </a:defRPr>
            </a:pPr>
            <a:r>
              <a:t>3. 调节作用探究</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选择积极心理资本探究其对视觉情绪表达影响的潜在调节作用。</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积极心理资本四个维度反映不同积极品质。</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 图片与文本信息同传积极或消极信号利于提升众筹绩效。</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H2a：亲社会众筹中，积极心理资本调节快乐面部情绪表达与众筹成功关系，高水平增强积极影响。</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H2b：亲社会众筹中，积极心理资本调节悲伤面部情绪表达与众筹成功关系，高水平减弱积极影响。</a:t>
            </a:r>
          </a:p>
        </p:txBody>
      </p:sp>
      <p:sp>
        <p:nvSpPr>
          <p:cNvPr id="8" name="TextBox 7"/>
          <p:cNvSpPr txBox="1"/>
          <p:nvPr/>
        </p:nvSpPr>
        <p:spPr>
          <a:xfrm>
            <a:off x="1371600" y="4754880"/>
            <a:ext cx="9144000" cy="1371600"/>
          </a:xfrm>
          <a:prstGeom prst="rect">
            <a:avLst/>
          </a:prstGeom>
          <a:noFill/>
        </p:spPr>
        <p:txBody>
          <a:bodyPr wrap="square">
            <a:spAutoFit/>
          </a:bodyPr>
          <a:lstStyle/>
          <a:p>
            <a:pPr>
              <a:defRPr sz="2200" b="1">
                <a:solidFill>
                  <a:srgbClr val="000000"/>
                </a:solidFill>
                <a:latin typeface="微软雅黑"/>
              </a:defRPr>
            </a:pPr>
            <a:r>
              <a:t>4. 研究模型</a:t>
            </a:r>
          </a:p>
        </p:txBody>
      </p:sp>
      <p:sp>
        <p:nvSpPr>
          <p:cNvPr id="9" name="TextBox 8"/>
          <p:cNvSpPr txBox="1"/>
          <p:nvPr/>
        </p:nvSpPr>
        <p:spPr>
          <a:xfrm>
            <a:off x="1371600" y="6126480"/>
            <a:ext cx="9144000" cy="1371600"/>
          </a:xfrm>
          <a:prstGeom prst="rect">
            <a:avLst/>
          </a:prstGeom>
          <a:noFill/>
        </p:spPr>
        <p:txBody>
          <a:bodyPr wrap="square">
            <a:spAutoFit/>
          </a:bodyPr>
          <a:lstStyle/>
          <a:p>
            <a:pPr>
              <a:defRPr sz="2000" b="0">
                <a:solidFill>
                  <a:srgbClr val="000000"/>
                </a:solidFill>
                <a:latin typeface="微软雅黑"/>
              </a:defRPr>
            </a:pPr>
            <a:r>
              <a:t>图</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3</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1</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为</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面</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部</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情</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绪</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表</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达</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对</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众</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筹</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成</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功</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的</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影</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响</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研</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究</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模</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5</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数据与样本</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1. 数据来源</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采用亲社会众筹平台Kiva数据验证研究模型与假设。</a:t>
            </a:r>
          </a:p>
        </p:txBody>
      </p:sp>
      <p:sp>
        <p:nvSpPr>
          <p:cNvPr id="7" name="TextBox 6"/>
          <p:cNvSpPr txBox="1"/>
          <p:nvPr/>
        </p:nvSpPr>
        <p:spPr>
          <a:xfrm>
            <a:off x="1371600" y="3383280"/>
            <a:ext cx="9144000" cy="1371600"/>
          </a:xfrm>
          <a:prstGeom prst="rect">
            <a:avLst/>
          </a:prstGeom>
          <a:noFill/>
        </p:spPr>
        <p:txBody>
          <a:bodyPr wrap="square">
            <a:spAutoFit/>
          </a:bodyPr>
          <a:lstStyle/>
          <a:p>
            <a:pPr>
              <a:defRPr sz="2200" b="1">
                <a:solidFill>
                  <a:srgbClr val="000000"/>
                </a:solidFill>
                <a:latin typeface="微软雅黑"/>
              </a:defRPr>
            </a:pPr>
            <a:r>
              <a:t>2. 平台性质</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凸显Kiva平台贷款投资行为的亲社会性质。</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1</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研究背景</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pic>
        <p:nvPicPr>
          <p:cNvPr id="82" name="Picture 81" descr="02-rId29-image6.png"/>
          <p:cNvPicPr>
            <a:picLocks noChangeAspect="1"/>
          </p:cNvPicPr>
          <p:nvPr/>
        </p:nvPicPr>
        <p:blipFill>
          <a:blip r:embed="rId4"/>
          <a:stretch>
            <a:fillRect/>
          </a:stretch>
        </p:blipFill>
        <p:spPr>
          <a:xfrm>
            <a:off x="3017087" y="546302"/>
            <a:ext cx="5486400" cy="4114800"/>
          </a:xfrm>
          <a:prstGeom prst="rect">
            <a:avLst/>
          </a:prstGeom>
        </p:spPr>
      </p:pic>
      <p:sp>
        <p:nvSpPr>
          <p:cNvPr id="2" name="TextBox 7">
            <a:extLst>
              <a:ext uri="{FF2B5EF4-FFF2-40B4-BE49-F238E27FC236}">
                <a16:creationId xmlns:a16="http://schemas.microsoft.com/office/drawing/2014/main" id="{99E65690-8501-BD32-AADB-2E008BA230C8}"/>
              </a:ext>
            </a:extLst>
          </p:cNvPr>
          <p:cNvSpPr txBox="1"/>
          <p:nvPr/>
        </p:nvSpPr>
        <p:spPr>
          <a:xfrm>
            <a:off x="962297" y="5063873"/>
            <a:ext cx="10306594" cy="707886"/>
          </a:xfrm>
          <a:prstGeom prst="rect">
            <a:avLst/>
          </a:prstGeom>
          <a:noFill/>
        </p:spPr>
        <p:txBody>
          <a:bodyPr wrap="square">
            <a:spAutoFit/>
          </a:bodyPr>
          <a:lstStyle/>
          <a:p>
            <a:pPr>
              <a:defRPr sz="2000" b="0">
                <a:solidFill>
                  <a:srgbClr val="000000"/>
                </a:solidFill>
                <a:latin typeface="微软雅黑"/>
              </a:defRPr>
            </a:pPr>
            <a:r>
              <a:rPr dirty="0"/>
              <a:t>图42 </a:t>
            </a:r>
            <a:r>
              <a:rPr dirty="0" err="1"/>
              <a:t>Kiva某众筹项目附带图片示例</a:t>
            </a:r>
            <a:r>
              <a:rPr dirty="0"/>
              <a:t> (左: happiness=1.000, sadness=0.000; 右: happiness=1.000, sadness=0.000)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亲</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社</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会</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性</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质</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a:t>
            </a:r>
          </a:p>
        </p:txBody>
      </p:sp>
      <p:sp>
        <p:nvSpPr>
          <p:cNvPr id="7" name="TextBox 6"/>
          <p:cNvSpPr txBox="1"/>
          <p:nvPr/>
        </p:nvSpPr>
        <p:spPr>
          <a:xfrm>
            <a:off x="1371600" y="3383280"/>
            <a:ext cx="9144000" cy="1371600"/>
          </a:xfrm>
          <a:prstGeom prst="rect">
            <a:avLst/>
          </a:prstGeom>
          <a:noFill/>
        </p:spPr>
        <p:txBody>
          <a:bodyPr wrap="square">
            <a:spAutoFit/>
          </a:bodyPr>
          <a:lstStyle/>
          <a:p>
            <a:pPr>
              <a:defRPr sz="2200" b="1">
                <a:solidFill>
                  <a:srgbClr val="000000"/>
                </a:solidFill>
                <a:latin typeface="微软雅黑"/>
              </a:defRPr>
            </a:pPr>
            <a:r>
              <a:t>2. 众筹流程</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一</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个</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众</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筹</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项</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目</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完</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整</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流</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程</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如</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图</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3</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所</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示</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a:t>
            </a:r>
          </a:p>
        </p:txBody>
      </p:sp>
      <p:sp>
        <p:nvSpPr>
          <p:cNvPr id="8" name="TextBox 7"/>
          <p:cNvSpPr txBox="1"/>
          <p:nvPr/>
        </p:nvSpPr>
        <p:spPr>
          <a:xfrm>
            <a:off x="1371600" y="4754880"/>
            <a:ext cx="9144000" cy="1371600"/>
          </a:xfrm>
          <a:prstGeom prst="rect">
            <a:avLst/>
          </a:prstGeom>
          <a:noFill/>
        </p:spPr>
        <p:txBody>
          <a:bodyPr wrap="square">
            <a:spAutoFit/>
          </a:bodyPr>
          <a:lstStyle/>
          <a:p>
            <a:pPr>
              <a:defRPr sz="2200" b="1">
                <a:solidFill>
                  <a:srgbClr val="000000"/>
                </a:solidFill>
                <a:latin typeface="微软雅黑"/>
              </a:defRPr>
            </a:pPr>
            <a:r>
              <a:t>3. 数据收集</a:t>
            </a:r>
          </a:p>
        </p:txBody>
      </p:sp>
      <p:sp>
        <p:nvSpPr>
          <p:cNvPr id="9" name="TextBox 8"/>
          <p:cNvSpPr txBox="1"/>
          <p:nvPr/>
        </p:nvSpPr>
        <p:spPr>
          <a:xfrm>
            <a:off x="1371600" y="6126480"/>
            <a:ext cx="9144000" cy="1371600"/>
          </a:xfrm>
          <a:prstGeom prst="rect">
            <a:avLst/>
          </a:prstGeom>
          <a:noFill/>
        </p:spPr>
        <p:txBody>
          <a:bodyPr wrap="square">
            <a:spAutoFit/>
          </a:bodyPr>
          <a:lstStyle/>
          <a:p>
            <a:pPr>
              <a:defRPr sz="2000" b="0">
                <a:solidFill>
                  <a:srgbClr val="000000"/>
                </a:solidFill>
                <a:latin typeface="微软雅黑"/>
              </a:defRPr>
            </a:pPr>
            <a:r>
              <a:t>收</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集</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K</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i</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v</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a</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平</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台</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2</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0</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1</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8</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年</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1</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2</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月</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至</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本文使用Mckenny等人开发和验证过的词汇表来测量项目文本的积极心理资本(pst_psyc_capital) [35]。</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词频越高，表示该文本的积极心理信号构建越强烈，积极心理资本水平越高。</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研究模型中纳入了若干与众筹发起人和项目本身信息相关的控制变量。</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为控制项目本身的相关变量，本文考虑了众筹贷款目标额 (loan_amount) ，由于该变量值的范围较大，且分布有偏，对该变量进行对数化处理。</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3. 项目流程</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一个众筹项目完整流程如图3所示。</a:t>
            </a:r>
          </a:p>
        </p:txBody>
      </p:sp>
      <p:sp>
        <p:nvSpPr>
          <p:cNvPr id="7" name="TextBox 6"/>
          <p:cNvSpPr txBox="1"/>
          <p:nvPr/>
        </p:nvSpPr>
        <p:spPr>
          <a:xfrm>
            <a:off x="1371600" y="3383280"/>
            <a:ext cx="9144000" cy="1371600"/>
          </a:xfrm>
          <a:prstGeom prst="rect">
            <a:avLst/>
          </a:prstGeom>
          <a:noFill/>
        </p:spPr>
        <p:txBody>
          <a:bodyPr wrap="square">
            <a:spAutoFit/>
          </a:bodyPr>
          <a:lstStyle/>
          <a:p>
            <a:pPr>
              <a:defRPr sz="2200" b="1">
                <a:solidFill>
                  <a:srgbClr val="000000"/>
                </a:solidFill>
                <a:latin typeface="微软雅黑"/>
              </a:defRPr>
            </a:pPr>
            <a:r>
              <a:t>4. 数据收集</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收集Kiva平台2018年12月至2019年3月公开贷款数据，含发起人及展示素材、所属国家或地区、区域合作伙伴等信息。</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2</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0</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1</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9</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年</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3</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月</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公</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开</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贷</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款</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数</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据</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含</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发</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起</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人</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及</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申</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请</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展</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示</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素</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材</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所</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属</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国</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家</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或</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地</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区</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区</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域</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所有变量的VIF均小于10，说明这些变量之间没有明显的共线性问题。</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合</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作</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伙</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伴</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5. 数据处理</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剔除美国贷款申请及缺失值数据后，获来自5大洲的8693个众筹项目数据。</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等</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信</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息</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4. 数据处理</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剔</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除</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美</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国</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贷</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款</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申</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请</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及</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缺</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失</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值</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数</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据</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获</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来</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自</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5</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个</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大</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洲</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的</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8</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6</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9</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3</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矩形 80"/>
          <p:cNvSpPr/>
          <p:nvPr>
            <p:custDataLst>
              <p:tags r:id="rId1"/>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graphicFrame>
        <p:nvGraphicFramePr>
          <p:cNvPr id="82" name="Table 81"/>
          <p:cNvGraphicFramePr>
            <a:graphicFrameLocks noGrp="1"/>
          </p:cNvGraphicFramePr>
          <p:nvPr>
            <p:extLst>
              <p:ext uri="{D42A27DB-BD31-4B8C-83A1-F6EECF244321}">
                <p14:modId xmlns:p14="http://schemas.microsoft.com/office/powerpoint/2010/main" val="3075988426"/>
              </p:ext>
            </p:extLst>
          </p:nvPr>
        </p:nvGraphicFramePr>
        <p:xfrm>
          <a:off x="424468" y="135481"/>
          <a:ext cx="5486400" cy="2313432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gridCol w="914400">
                  <a:extLst>
                    <a:ext uri="{9D8B030D-6E8A-4147-A177-3AD203B41FA5}">
                      <a16:colId xmlns:a16="http://schemas.microsoft.com/office/drawing/2014/main" val="20005"/>
                    </a:ext>
                  </a:extLst>
                </a:gridCol>
              </a:tblGrid>
              <a:tr h="345597">
                <a:tc>
                  <a:txBody>
                    <a:bodyPr/>
                    <a:lstStyle/>
                    <a:p>
                      <a:r>
                        <a:t>变量</a:t>
                      </a:r>
                    </a:p>
                  </a:txBody>
                  <a:tcPr/>
                </a:tc>
                <a:tc>
                  <a:txBody>
                    <a:bodyPr/>
                    <a:lstStyle/>
                    <a:p>
                      <a:r>
                        <a:rPr dirty="0" err="1"/>
                        <a:t>描述</a:t>
                      </a:r>
                      <a:endParaRPr dirty="0"/>
                    </a:p>
                  </a:txBody>
                  <a:tcPr/>
                </a:tc>
                <a:tc>
                  <a:txBody>
                    <a:bodyPr/>
                    <a:lstStyle/>
                    <a:p>
                      <a:r>
                        <a:t>均值</a:t>
                      </a:r>
                    </a:p>
                  </a:txBody>
                  <a:tcPr/>
                </a:tc>
                <a:tc>
                  <a:txBody>
                    <a:bodyPr/>
                    <a:lstStyle/>
                    <a:p>
                      <a:r>
                        <a:t>标准差</a:t>
                      </a:r>
                    </a:p>
                  </a:txBody>
                  <a:tcPr/>
                </a:tc>
                <a:tc>
                  <a:txBody>
                    <a:bodyPr/>
                    <a:lstStyle/>
                    <a:p>
                      <a:r>
                        <a:t>最小值</a:t>
                      </a:r>
                    </a:p>
                  </a:txBody>
                  <a:tcPr/>
                </a:tc>
                <a:tc>
                  <a:txBody>
                    <a:bodyPr/>
                    <a:lstStyle/>
                    <a:p>
                      <a:r>
                        <a:t>最大值</a:t>
                      </a:r>
                    </a:p>
                  </a:txBody>
                  <a:tcPr/>
                </a:tc>
                <a:extLst>
                  <a:ext uri="{0D108BD9-81ED-4DB2-BD59-A6C34878D82A}">
                    <a16:rowId xmlns:a16="http://schemas.microsoft.com/office/drawing/2014/main" val="10000"/>
                  </a:ext>
                </a:extLst>
              </a:tr>
              <a:tr h="345597">
                <a:tc>
                  <a:txBody>
                    <a:bodyPr/>
                    <a:lstStyle/>
                    <a:p>
                      <a:r>
                        <a:t>因变量</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1"/>
                  </a:ext>
                </a:extLst>
              </a:tr>
              <a:tr h="2159982">
                <a:tc>
                  <a:txBody>
                    <a:bodyPr/>
                    <a:lstStyle/>
                    <a:p>
                      <a:r>
                        <a:t>funding_success</a:t>
                      </a:r>
                    </a:p>
                  </a:txBody>
                  <a:tcPr/>
                </a:tc>
                <a:tc>
                  <a:txBody>
                    <a:bodyPr/>
                    <a:lstStyle/>
                    <a:p>
                      <a:r>
                        <a:t>虚拟变量，在限定时间内成功达到众筹目标=1，失败=0</a:t>
                      </a:r>
                    </a:p>
                  </a:txBody>
                  <a:tcPr/>
                </a:tc>
                <a:tc>
                  <a:txBody>
                    <a:bodyPr/>
                    <a:lstStyle/>
                    <a:p>
                      <a:r>
                        <a:rPr dirty="0"/>
                        <a:t>0.88</a:t>
                      </a:r>
                    </a:p>
                  </a:txBody>
                  <a:tcPr/>
                </a:tc>
                <a:tc>
                  <a:txBody>
                    <a:bodyPr/>
                    <a:lstStyle/>
                    <a:p>
                      <a:r>
                        <a:t>0.32</a:t>
                      </a:r>
                    </a:p>
                  </a:txBody>
                  <a:tcPr/>
                </a:tc>
                <a:tc>
                  <a:txBody>
                    <a:bodyPr/>
                    <a:lstStyle/>
                    <a:p>
                      <a:r>
                        <a:t>0</a:t>
                      </a:r>
                    </a:p>
                  </a:txBody>
                  <a:tcPr/>
                </a:tc>
                <a:tc>
                  <a:txBody>
                    <a:bodyPr/>
                    <a:lstStyle/>
                    <a:p>
                      <a:r>
                        <a:t>1</a:t>
                      </a:r>
                    </a:p>
                  </a:txBody>
                  <a:tcPr/>
                </a:tc>
                <a:extLst>
                  <a:ext uri="{0D108BD9-81ED-4DB2-BD59-A6C34878D82A}">
                    <a16:rowId xmlns:a16="http://schemas.microsoft.com/office/drawing/2014/main" val="10002"/>
                  </a:ext>
                </a:extLst>
              </a:tr>
              <a:tr h="863993">
                <a:tc>
                  <a:txBody>
                    <a:bodyPr/>
                    <a:lstStyle/>
                    <a:p>
                      <a:r>
                        <a:t>funding_speed</a:t>
                      </a:r>
                    </a:p>
                  </a:txBody>
                  <a:tcPr/>
                </a:tc>
                <a:tc>
                  <a:txBody>
                    <a:bodyPr/>
                    <a:lstStyle/>
                    <a:p>
                      <a:r>
                        <a:t>达成众筹目标的速度</a:t>
                      </a:r>
                    </a:p>
                  </a:txBody>
                  <a:tcPr/>
                </a:tc>
                <a:tc>
                  <a:txBody>
                    <a:bodyPr/>
                    <a:lstStyle/>
                    <a:p>
                      <a:r>
                        <a:t>4.53</a:t>
                      </a:r>
                    </a:p>
                  </a:txBody>
                  <a:tcPr/>
                </a:tc>
                <a:tc>
                  <a:txBody>
                    <a:bodyPr/>
                    <a:lstStyle/>
                    <a:p>
                      <a:r>
                        <a:t>2.36</a:t>
                      </a:r>
                    </a:p>
                  </a:txBody>
                  <a:tcPr/>
                </a:tc>
                <a:tc>
                  <a:txBody>
                    <a:bodyPr/>
                    <a:lstStyle/>
                    <a:p>
                      <a:r>
                        <a:t>0</a:t>
                      </a:r>
                    </a:p>
                  </a:txBody>
                  <a:tcPr/>
                </a:tc>
                <a:tc>
                  <a:txBody>
                    <a:bodyPr/>
                    <a:lstStyle/>
                    <a:p>
                      <a:r>
                        <a:t>13.05</a:t>
                      </a:r>
                    </a:p>
                  </a:txBody>
                  <a:tcPr/>
                </a:tc>
                <a:extLst>
                  <a:ext uri="{0D108BD9-81ED-4DB2-BD59-A6C34878D82A}">
                    <a16:rowId xmlns:a16="http://schemas.microsoft.com/office/drawing/2014/main" val="10003"/>
                  </a:ext>
                </a:extLst>
              </a:tr>
              <a:tr h="345597">
                <a:tc>
                  <a:txBody>
                    <a:bodyPr/>
                    <a:lstStyle/>
                    <a:p>
                      <a:r>
                        <a:t>自变量</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4"/>
                  </a:ext>
                </a:extLst>
              </a:tr>
              <a:tr h="1123190">
                <a:tc>
                  <a:txBody>
                    <a:bodyPr/>
                    <a:lstStyle/>
                    <a:p>
                      <a:r>
                        <a:t>happiness</a:t>
                      </a:r>
                    </a:p>
                  </a:txBody>
                  <a:tcPr/>
                </a:tc>
                <a:tc>
                  <a:txBody>
                    <a:bodyPr/>
                    <a:lstStyle/>
                    <a:p>
                      <a:r>
                        <a:t>图片中人脸的快乐情绪值</a:t>
                      </a:r>
                    </a:p>
                  </a:txBody>
                  <a:tcPr/>
                </a:tc>
                <a:tc>
                  <a:txBody>
                    <a:bodyPr/>
                    <a:lstStyle/>
                    <a:p>
                      <a:r>
                        <a:t>0.360</a:t>
                      </a:r>
                    </a:p>
                  </a:txBody>
                  <a:tcPr/>
                </a:tc>
                <a:tc>
                  <a:txBody>
                    <a:bodyPr/>
                    <a:lstStyle/>
                    <a:p>
                      <a:r>
                        <a:t>0.430</a:t>
                      </a:r>
                    </a:p>
                  </a:txBody>
                  <a:tcPr/>
                </a:tc>
                <a:tc>
                  <a:txBody>
                    <a:bodyPr/>
                    <a:lstStyle/>
                    <a:p>
                      <a:r>
                        <a:t>0</a:t>
                      </a:r>
                    </a:p>
                  </a:txBody>
                  <a:tcPr/>
                </a:tc>
                <a:tc>
                  <a:txBody>
                    <a:bodyPr/>
                    <a:lstStyle/>
                    <a:p>
                      <a:r>
                        <a:t>3.580</a:t>
                      </a:r>
                    </a:p>
                  </a:txBody>
                  <a:tcPr/>
                </a:tc>
                <a:extLst>
                  <a:ext uri="{0D108BD9-81ED-4DB2-BD59-A6C34878D82A}">
                    <a16:rowId xmlns:a16="http://schemas.microsoft.com/office/drawing/2014/main" val="10005"/>
                  </a:ext>
                </a:extLst>
              </a:tr>
              <a:tr h="1123190">
                <a:tc>
                  <a:txBody>
                    <a:bodyPr/>
                    <a:lstStyle/>
                    <a:p>
                      <a:r>
                        <a:t>sadness</a:t>
                      </a:r>
                    </a:p>
                  </a:txBody>
                  <a:tcPr/>
                </a:tc>
                <a:tc>
                  <a:txBody>
                    <a:bodyPr/>
                    <a:lstStyle/>
                    <a:p>
                      <a:r>
                        <a:t>图片中人脸的悲伤情绪值</a:t>
                      </a:r>
                    </a:p>
                  </a:txBody>
                  <a:tcPr/>
                </a:tc>
                <a:tc>
                  <a:txBody>
                    <a:bodyPr/>
                    <a:lstStyle/>
                    <a:p>
                      <a:r>
                        <a:t>0.020</a:t>
                      </a:r>
                    </a:p>
                  </a:txBody>
                  <a:tcPr/>
                </a:tc>
                <a:tc>
                  <a:txBody>
                    <a:bodyPr/>
                    <a:lstStyle/>
                    <a:p>
                      <a:r>
                        <a:t>0.080</a:t>
                      </a:r>
                    </a:p>
                  </a:txBody>
                  <a:tcPr/>
                </a:tc>
                <a:tc>
                  <a:txBody>
                    <a:bodyPr/>
                    <a:lstStyle/>
                    <a:p>
                      <a:r>
                        <a:t>0</a:t>
                      </a:r>
                    </a:p>
                  </a:txBody>
                  <a:tcPr/>
                </a:tc>
                <a:tc>
                  <a:txBody>
                    <a:bodyPr/>
                    <a:lstStyle/>
                    <a:p>
                      <a:r>
                        <a:t>1.000</a:t>
                      </a:r>
                    </a:p>
                  </a:txBody>
                  <a:tcPr/>
                </a:tc>
                <a:extLst>
                  <a:ext uri="{0D108BD9-81ED-4DB2-BD59-A6C34878D82A}">
                    <a16:rowId xmlns:a16="http://schemas.microsoft.com/office/drawing/2014/main" val="10006"/>
                  </a:ext>
                </a:extLst>
              </a:tr>
              <a:tr h="604795">
                <a:tc>
                  <a:txBody>
                    <a:bodyPr/>
                    <a:lstStyle/>
                    <a:p>
                      <a:r>
                        <a:t>调节变量</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7"/>
                  </a:ext>
                </a:extLst>
              </a:tr>
              <a:tr h="1123190">
                <a:tc>
                  <a:txBody>
                    <a:bodyPr/>
                    <a:lstStyle/>
                    <a:p>
                      <a:r>
                        <a:t>pst_psyc_cptl</a:t>
                      </a:r>
                    </a:p>
                  </a:txBody>
                  <a:tcPr/>
                </a:tc>
                <a:tc>
                  <a:txBody>
                    <a:bodyPr/>
                    <a:lstStyle/>
                    <a:p>
                      <a:r>
                        <a:t>文本的积极心理资本分数</a:t>
                      </a:r>
                    </a:p>
                  </a:txBody>
                  <a:tcPr/>
                </a:tc>
                <a:tc>
                  <a:txBody>
                    <a:bodyPr/>
                    <a:lstStyle/>
                    <a:p>
                      <a:r>
                        <a:t>1.23</a:t>
                      </a:r>
                    </a:p>
                  </a:txBody>
                  <a:tcPr/>
                </a:tc>
                <a:tc>
                  <a:txBody>
                    <a:bodyPr/>
                    <a:lstStyle/>
                    <a:p>
                      <a:r>
                        <a:t>1.47</a:t>
                      </a:r>
                    </a:p>
                  </a:txBody>
                  <a:tcPr/>
                </a:tc>
                <a:tc>
                  <a:txBody>
                    <a:bodyPr/>
                    <a:lstStyle/>
                    <a:p>
                      <a:r>
                        <a:t>0</a:t>
                      </a:r>
                    </a:p>
                  </a:txBody>
                  <a:tcPr/>
                </a:tc>
                <a:tc>
                  <a:txBody>
                    <a:bodyPr/>
                    <a:lstStyle/>
                    <a:p>
                      <a:r>
                        <a:t>13</a:t>
                      </a:r>
                    </a:p>
                  </a:txBody>
                  <a:tcPr/>
                </a:tc>
                <a:extLst>
                  <a:ext uri="{0D108BD9-81ED-4DB2-BD59-A6C34878D82A}">
                    <a16:rowId xmlns:a16="http://schemas.microsoft.com/office/drawing/2014/main" val="10008"/>
                  </a:ext>
                </a:extLst>
              </a:tr>
              <a:tr h="604795">
                <a:tc>
                  <a:txBody>
                    <a:bodyPr/>
                    <a:lstStyle/>
                    <a:p>
                      <a:r>
                        <a:t>控制变量</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9"/>
                  </a:ext>
                </a:extLst>
              </a:tr>
              <a:tr h="1900784">
                <a:tc>
                  <a:txBody>
                    <a:bodyPr/>
                    <a:lstStyle/>
                    <a:p>
                      <a:r>
                        <a:t>gender</a:t>
                      </a:r>
                    </a:p>
                  </a:txBody>
                  <a:tcPr/>
                </a:tc>
                <a:tc>
                  <a:txBody>
                    <a:bodyPr/>
                    <a:lstStyle/>
                    <a:p>
                      <a:r>
                        <a:t>虚拟变量，众筹者的性别，女性=1，男性=0</a:t>
                      </a:r>
                    </a:p>
                  </a:txBody>
                  <a:tcPr/>
                </a:tc>
                <a:tc>
                  <a:txBody>
                    <a:bodyPr/>
                    <a:lstStyle/>
                    <a:p>
                      <a:r>
                        <a:t>0.80</a:t>
                      </a:r>
                    </a:p>
                  </a:txBody>
                  <a:tcPr/>
                </a:tc>
                <a:tc>
                  <a:txBody>
                    <a:bodyPr/>
                    <a:lstStyle/>
                    <a:p>
                      <a:r>
                        <a:t>0.40</a:t>
                      </a:r>
                    </a:p>
                  </a:txBody>
                  <a:tcPr/>
                </a:tc>
                <a:tc>
                  <a:txBody>
                    <a:bodyPr/>
                    <a:lstStyle/>
                    <a:p>
                      <a:r>
                        <a:t>0</a:t>
                      </a:r>
                    </a:p>
                  </a:txBody>
                  <a:tcPr/>
                </a:tc>
                <a:tc>
                  <a:txBody>
                    <a:bodyPr/>
                    <a:lstStyle/>
                    <a:p>
                      <a:r>
                        <a:t>1</a:t>
                      </a:r>
                    </a:p>
                  </a:txBody>
                  <a:tcPr/>
                </a:tc>
                <a:extLst>
                  <a:ext uri="{0D108BD9-81ED-4DB2-BD59-A6C34878D82A}">
                    <a16:rowId xmlns:a16="http://schemas.microsoft.com/office/drawing/2014/main" val="10010"/>
                  </a:ext>
                </a:extLst>
              </a:tr>
              <a:tr h="1382388">
                <a:tc>
                  <a:txBody>
                    <a:bodyPr/>
                    <a:lstStyle/>
                    <a:p>
                      <a:r>
                        <a:t>annual_income</a:t>
                      </a:r>
                    </a:p>
                  </a:txBody>
                  <a:tcPr/>
                </a:tc>
                <a:tc>
                  <a:txBody>
                    <a:bodyPr/>
                    <a:lstStyle/>
                    <a:p>
                      <a:r>
                        <a:t>所在国家的年人均收入（美元）</a:t>
                      </a:r>
                    </a:p>
                  </a:txBody>
                  <a:tcPr/>
                </a:tc>
                <a:tc>
                  <a:txBody>
                    <a:bodyPr/>
                    <a:lstStyle/>
                    <a:p>
                      <a:r>
                        <a:t>6017</a:t>
                      </a:r>
                    </a:p>
                  </a:txBody>
                  <a:tcPr/>
                </a:tc>
                <a:tc>
                  <a:txBody>
                    <a:bodyPr/>
                    <a:lstStyle/>
                    <a:p>
                      <a:r>
                        <a:t>3919</a:t>
                      </a:r>
                    </a:p>
                  </a:txBody>
                  <a:tcPr/>
                </a:tc>
                <a:tc>
                  <a:txBody>
                    <a:bodyPr/>
                    <a:lstStyle/>
                    <a:p>
                      <a:r>
                        <a:t>700</a:t>
                      </a:r>
                    </a:p>
                  </a:txBody>
                  <a:tcPr/>
                </a:tc>
                <a:tc>
                  <a:txBody>
                    <a:bodyPr/>
                    <a:lstStyle/>
                    <a:p>
                      <a:r>
                        <a:t>36200</a:t>
                      </a:r>
                    </a:p>
                  </a:txBody>
                  <a:tcPr/>
                </a:tc>
                <a:extLst>
                  <a:ext uri="{0D108BD9-81ED-4DB2-BD59-A6C34878D82A}">
                    <a16:rowId xmlns:a16="http://schemas.microsoft.com/office/drawing/2014/main" val="10011"/>
                  </a:ext>
                </a:extLst>
              </a:tr>
              <a:tr h="1641586">
                <a:tc>
                  <a:txBody>
                    <a:bodyPr/>
                    <a:lstStyle/>
                    <a:p>
                      <a:r>
                        <a:t>group_borrower</a:t>
                      </a:r>
                    </a:p>
                  </a:txBody>
                  <a:tcPr/>
                </a:tc>
                <a:tc>
                  <a:txBody>
                    <a:bodyPr/>
                    <a:lstStyle/>
                    <a:p>
                      <a:r>
                        <a:t>虚拟变量，众筹者为团队=1，个人=0</a:t>
                      </a:r>
                    </a:p>
                  </a:txBody>
                  <a:tcPr/>
                </a:tc>
                <a:tc>
                  <a:txBody>
                    <a:bodyPr/>
                    <a:lstStyle/>
                    <a:p>
                      <a:r>
                        <a:t>0.02</a:t>
                      </a:r>
                    </a:p>
                  </a:txBody>
                  <a:tcPr/>
                </a:tc>
                <a:tc>
                  <a:txBody>
                    <a:bodyPr/>
                    <a:lstStyle/>
                    <a:p>
                      <a:r>
                        <a:t>0.12</a:t>
                      </a:r>
                    </a:p>
                  </a:txBody>
                  <a:tcPr/>
                </a:tc>
                <a:tc>
                  <a:txBody>
                    <a:bodyPr/>
                    <a:lstStyle/>
                    <a:p>
                      <a:r>
                        <a:t>0</a:t>
                      </a:r>
                    </a:p>
                  </a:txBody>
                  <a:tcPr/>
                </a:tc>
                <a:tc>
                  <a:txBody>
                    <a:bodyPr/>
                    <a:lstStyle/>
                    <a:p>
                      <a:r>
                        <a:t>1</a:t>
                      </a:r>
                    </a:p>
                  </a:txBody>
                  <a:tcPr/>
                </a:tc>
                <a:extLst>
                  <a:ext uri="{0D108BD9-81ED-4DB2-BD59-A6C34878D82A}">
                    <a16:rowId xmlns:a16="http://schemas.microsoft.com/office/drawing/2014/main" val="10012"/>
                  </a:ext>
                </a:extLst>
              </a:tr>
              <a:tr h="604795">
                <a:tc>
                  <a:txBody>
                    <a:bodyPr/>
                    <a:lstStyle/>
                    <a:p>
                      <a:r>
                        <a:t>loan_amount</a:t>
                      </a:r>
                    </a:p>
                  </a:txBody>
                  <a:tcPr/>
                </a:tc>
                <a:tc>
                  <a:txBody>
                    <a:bodyPr/>
                    <a:lstStyle/>
                    <a:p>
                      <a:r>
                        <a:t>贷款目标额</a:t>
                      </a:r>
                    </a:p>
                  </a:txBody>
                  <a:tcPr/>
                </a:tc>
                <a:tc>
                  <a:txBody>
                    <a:bodyPr/>
                    <a:lstStyle/>
                    <a:p>
                      <a:r>
                        <a:t>595.6</a:t>
                      </a:r>
                    </a:p>
                  </a:txBody>
                  <a:tcPr/>
                </a:tc>
                <a:tc>
                  <a:txBody>
                    <a:bodyPr/>
                    <a:lstStyle/>
                    <a:p>
                      <a:r>
                        <a:t>492.0</a:t>
                      </a:r>
                    </a:p>
                  </a:txBody>
                  <a:tcPr/>
                </a:tc>
                <a:tc>
                  <a:txBody>
                    <a:bodyPr/>
                    <a:lstStyle/>
                    <a:p>
                      <a:r>
                        <a:t>25</a:t>
                      </a:r>
                    </a:p>
                  </a:txBody>
                  <a:tcPr/>
                </a:tc>
                <a:tc>
                  <a:txBody>
                    <a:bodyPr/>
                    <a:lstStyle/>
                    <a:p>
                      <a:r>
                        <a:t>6650</a:t>
                      </a:r>
                    </a:p>
                  </a:txBody>
                  <a:tcPr/>
                </a:tc>
                <a:extLst>
                  <a:ext uri="{0D108BD9-81ED-4DB2-BD59-A6C34878D82A}">
                    <a16:rowId xmlns:a16="http://schemas.microsoft.com/office/drawing/2014/main" val="10013"/>
                  </a:ext>
                </a:extLst>
              </a:tr>
              <a:tr h="863993">
                <a:tc>
                  <a:txBody>
                    <a:bodyPr/>
                    <a:lstStyle/>
                    <a:p>
                      <a:r>
                        <a:t>loan_term</a:t>
                      </a:r>
                    </a:p>
                  </a:txBody>
                  <a:tcPr/>
                </a:tc>
                <a:tc>
                  <a:txBody>
                    <a:bodyPr/>
                    <a:lstStyle/>
                    <a:p>
                      <a:r>
                        <a:t>贷款期限（月）</a:t>
                      </a:r>
                    </a:p>
                  </a:txBody>
                  <a:tcPr/>
                </a:tc>
                <a:tc>
                  <a:txBody>
                    <a:bodyPr/>
                    <a:lstStyle/>
                    <a:p>
                      <a:r>
                        <a:t>13.45</a:t>
                      </a:r>
                    </a:p>
                  </a:txBody>
                  <a:tcPr/>
                </a:tc>
                <a:tc>
                  <a:txBody>
                    <a:bodyPr/>
                    <a:lstStyle/>
                    <a:p>
                      <a:r>
                        <a:t>5.870</a:t>
                      </a:r>
                    </a:p>
                  </a:txBody>
                  <a:tcPr/>
                </a:tc>
                <a:tc>
                  <a:txBody>
                    <a:bodyPr/>
                    <a:lstStyle/>
                    <a:p>
                      <a:r>
                        <a:t>5</a:t>
                      </a:r>
                    </a:p>
                  </a:txBody>
                  <a:tcPr/>
                </a:tc>
                <a:tc>
                  <a:txBody>
                    <a:bodyPr/>
                    <a:lstStyle/>
                    <a:p>
                      <a:r>
                        <a:t>86</a:t>
                      </a:r>
                    </a:p>
                  </a:txBody>
                  <a:tcPr/>
                </a:tc>
                <a:extLst>
                  <a:ext uri="{0D108BD9-81ED-4DB2-BD59-A6C34878D82A}">
                    <a16:rowId xmlns:a16="http://schemas.microsoft.com/office/drawing/2014/main" val="10014"/>
                  </a:ext>
                </a:extLst>
              </a:tr>
              <a:tr h="2419179">
                <a:tc>
                  <a:txBody>
                    <a:bodyPr/>
                    <a:lstStyle/>
                    <a:p>
                      <a:r>
                        <a:t>partner_risk</a:t>
                      </a:r>
                    </a:p>
                  </a:txBody>
                  <a:tcPr/>
                </a:tc>
                <a:tc>
                  <a:txBody>
                    <a:bodyPr/>
                    <a:lstStyle/>
                    <a:p>
                      <a:r>
                        <a:t>区域合作伙伴的风险等级，越高表示还款问题的风险越低</a:t>
                      </a:r>
                    </a:p>
                  </a:txBody>
                  <a:tcPr/>
                </a:tc>
                <a:tc>
                  <a:txBody>
                    <a:bodyPr/>
                    <a:lstStyle/>
                    <a:p>
                      <a:r>
                        <a:t>3.34</a:t>
                      </a:r>
                    </a:p>
                  </a:txBody>
                  <a:tcPr/>
                </a:tc>
                <a:tc>
                  <a:txBody>
                    <a:bodyPr/>
                    <a:lstStyle/>
                    <a:p>
                      <a:r>
                        <a:t>0.97</a:t>
                      </a:r>
                    </a:p>
                  </a:txBody>
                  <a:tcPr/>
                </a:tc>
                <a:tc>
                  <a:txBody>
                    <a:bodyPr/>
                    <a:lstStyle/>
                    <a:p>
                      <a:r>
                        <a:t>0.50</a:t>
                      </a:r>
                    </a:p>
                  </a:txBody>
                  <a:tcPr/>
                </a:tc>
                <a:tc>
                  <a:txBody>
                    <a:bodyPr/>
                    <a:lstStyle/>
                    <a:p>
                      <a:r>
                        <a:t>4.50</a:t>
                      </a:r>
                    </a:p>
                  </a:txBody>
                  <a:tcPr/>
                </a:tc>
                <a:extLst>
                  <a:ext uri="{0D108BD9-81ED-4DB2-BD59-A6C34878D82A}">
                    <a16:rowId xmlns:a16="http://schemas.microsoft.com/office/drawing/2014/main" val="10015"/>
                  </a:ext>
                </a:extLst>
              </a:tr>
              <a:tr h="1641586">
                <a:tc>
                  <a:txBody>
                    <a:bodyPr/>
                    <a:lstStyle/>
                    <a:p>
                      <a:r>
                        <a:t>repayment_schedule</a:t>
                      </a:r>
                    </a:p>
                  </a:txBody>
                  <a:tcPr/>
                </a:tc>
                <a:tc>
                  <a:txBody>
                    <a:bodyPr/>
                    <a:lstStyle/>
                    <a:p>
                      <a:r>
                        <a:t>偿还贷款方式，分期偿还=1，到期偿还=0</a:t>
                      </a:r>
                    </a:p>
                  </a:txBody>
                  <a:tcPr/>
                </a:tc>
                <a:tc>
                  <a:txBody>
                    <a:bodyPr/>
                    <a:lstStyle/>
                    <a:p>
                      <a:r>
                        <a:t>0.96</a:t>
                      </a:r>
                    </a:p>
                  </a:txBody>
                  <a:tcPr/>
                </a:tc>
                <a:tc>
                  <a:txBody>
                    <a:bodyPr/>
                    <a:lstStyle/>
                    <a:p>
                      <a:r>
                        <a:t>0.21</a:t>
                      </a:r>
                    </a:p>
                  </a:txBody>
                  <a:tcPr/>
                </a:tc>
                <a:tc>
                  <a:txBody>
                    <a:bodyPr/>
                    <a:lstStyle/>
                    <a:p>
                      <a:r>
                        <a:t>0</a:t>
                      </a:r>
                    </a:p>
                  </a:txBody>
                  <a:tcPr/>
                </a:tc>
                <a:tc>
                  <a:txBody>
                    <a:bodyPr/>
                    <a:lstStyle/>
                    <a:p>
                      <a:r>
                        <a:t>1</a:t>
                      </a:r>
                    </a:p>
                  </a:txBody>
                  <a:tcPr/>
                </a:tc>
                <a:extLst>
                  <a:ext uri="{0D108BD9-81ED-4DB2-BD59-A6C34878D82A}">
                    <a16:rowId xmlns:a16="http://schemas.microsoft.com/office/drawing/2014/main" val="10016"/>
                  </a:ext>
                </a:extLst>
              </a:tr>
              <a:tr h="863993">
                <a:tc>
                  <a:txBody>
                    <a:bodyPr/>
                    <a:lstStyle/>
                    <a:p>
                      <a:r>
                        <a:t>story_word_count</a:t>
                      </a:r>
                    </a:p>
                  </a:txBody>
                  <a:tcPr/>
                </a:tc>
                <a:tc>
                  <a:txBody>
                    <a:bodyPr/>
                    <a:lstStyle/>
                    <a:p>
                      <a:r>
                        <a:t>文本词数</a:t>
                      </a:r>
                    </a:p>
                  </a:txBody>
                  <a:tcPr/>
                </a:tc>
                <a:tc>
                  <a:txBody>
                    <a:bodyPr/>
                    <a:lstStyle/>
                    <a:p>
                      <a:r>
                        <a:t>112.1</a:t>
                      </a:r>
                    </a:p>
                  </a:txBody>
                  <a:tcPr/>
                </a:tc>
                <a:tc>
                  <a:txBody>
                    <a:bodyPr/>
                    <a:lstStyle/>
                    <a:p>
                      <a:r>
                        <a:t>37.72</a:t>
                      </a:r>
                    </a:p>
                  </a:txBody>
                  <a:tcPr/>
                </a:tc>
                <a:tc>
                  <a:txBody>
                    <a:bodyPr/>
                    <a:lstStyle/>
                    <a:p>
                      <a:r>
                        <a:t>27</a:t>
                      </a:r>
                    </a:p>
                  </a:txBody>
                  <a:tcPr/>
                </a:tc>
                <a:tc>
                  <a:txBody>
                    <a:bodyPr/>
                    <a:lstStyle/>
                    <a:p>
                      <a:r>
                        <a:t>254</a:t>
                      </a:r>
                    </a:p>
                  </a:txBody>
                  <a:tcPr/>
                </a:tc>
                <a:extLst>
                  <a:ext uri="{0D108BD9-81ED-4DB2-BD59-A6C34878D82A}">
                    <a16:rowId xmlns:a16="http://schemas.microsoft.com/office/drawing/2014/main" val="10017"/>
                  </a:ext>
                </a:extLst>
              </a:tr>
              <a:tr h="1900784">
                <a:tc>
                  <a:txBody>
                    <a:bodyPr/>
                    <a:lstStyle/>
                    <a:p>
                      <a:r>
                        <a:t>picture_quality</a:t>
                      </a:r>
                    </a:p>
                  </a:txBody>
                  <a:tcPr/>
                </a:tc>
                <a:tc>
                  <a:txBody>
                    <a:bodyPr/>
                    <a:lstStyle/>
                    <a:p>
                      <a:r>
                        <a:t>虚拟变量，图片清晰度，高质量=1，否则=0</a:t>
                      </a:r>
                    </a:p>
                  </a:txBody>
                  <a:tcPr/>
                </a:tc>
                <a:tc>
                  <a:txBody>
                    <a:bodyPr/>
                    <a:lstStyle/>
                    <a:p>
                      <a:r>
                        <a:t>0.48</a:t>
                      </a:r>
                    </a:p>
                  </a:txBody>
                  <a:tcPr/>
                </a:tc>
                <a:tc>
                  <a:txBody>
                    <a:bodyPr/>
                    <a:lstStyle/>
                    <a:p>
                      <a:r>
                        <a:t>0.50</a:t>
                      </a:r>
                    </a:p>
                  </a:txBody>
                  <a:tcPr/>
                </a:tc>
                <a:tc>
                  <a:txBody>
                    <a:bodyPr/>
                    <a:lstStyle/>
                    <a:p>
                      <a:r>
                        <a:t>0</a:t>
                      </a:r>
                    </a:p>
                  </a:txBody>
                  <a:tcPr/>
                </a:tc>
                <a:tc>
                  <a:txBody>
                    <a:bodyPr/>
                    <a:lstStyle/>
                    <a:p>
                      <a:r>
                        <a:rPr dirty="0"/>
                        <a:t>1</a:t>
                      </a:r>
                    </a:p>
                  </a:txBody>
                  <a:tcPr/>
                </a:tc>
                <a:extLst>
                  <a:ext uri="{0D108BD9-81ED-4DB2-BD59-A6C34878D82A}">
                    <a16:rowId xmlns:a16="http://schemas.microsoft.com/office/drawing/2014/main" val="10018"/>
                  </a:ext>
                </a:extLst>
              </a:tr>
            </a:tbl>
          </a:graphicData>
        </a:graphic>
      </p:graphicFrame>
      <p:sp>
        <p:nvSpPr>
          <p:cNvPr id="2" name="TextBox 7">
            <a:extLst>
              <a:ext uri="{FF2B5EF4-FFF2-40B4-BE49-F238E27FC236}">
                <a16:creationId xmlns:a16="http://schemas.microsoft.com/office/drawing/2014/main" id="{134A6E61-0583-C50F-082C-BD266D5B3B98}"/>
              </a:ext>
            </a:extLst>
          </p:cNvPr>
          <p:cNvSpPr txBox="1"/>
          <p:nvPr/>
        </p:nvSpPr>
        <p:spPr>
          <a:xfrm>
            <a:off x="6845415" y="3429000"/>
            <a:ext cx="4432185" cy="400110"/>
          </a:xfrm>
          <a:prstGeom prst="rect">
            <a:avLst/>
          </a:prstGeom>
          <a:noFill/>
        </p:spPr>
        <p:txBody>
          <a:bodyPr wrap="square">
            <a:spAutoFit/>
          </a:bodyPr>
          <a:lstStyle/>
          <a:p>
            <a:pPr>
              <a:defRPr sz="2000" b="0">
                <a:solidFill>
                  <a:srgbClr val="000000"/>
                </a:solidFill>
                <a:latin typeface="微软雅黑"/>
              </a:defRPr>
            </a:pPr>
            <a:r>
              <a:rPr dirty="0"/>
              <a:t>表 4</a:t>
            </a:r>
            <a:r>
              <a:rPr lang="en-US" dirty="0"/>
              <a:t>-</a:t>
            </a:r>
            <a:r>
              <a:rPr dirty="0"/>
              <a:t>1 </a:t>
            </a:r>
            <a:r>
              <a:rPr dirty="0" err="1"/>
              <a:t>研究模型的变量和描述性统计</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个</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众</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筹</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项</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目</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数</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据</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v</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a</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数</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据</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验</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证</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研</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究</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模</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型</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与</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假</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设</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凸</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显</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平</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台</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贷</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款</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投</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资</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行</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为</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6</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变量定义</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矩形 80"/>
          <p:cNvSpPr/>
          <p:nvPr>
            <p:custDataLst>
              <p:tags r:id="rId1"/>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2"/>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extLst>
              <p:ext uri="{D42A27DB-BD31-4B8C-83A1-F6EECF244321}">
                <p14:modId xmlns:p14="http://schemas.microsoft.com/office/powerpoint/2010/main" val="47012819"/>
              </p:ext>
            </p:extLst>
          </p:nvPr>
        </p:nvGraphicFramePr>
        <p:xfrm>
          <a:off x="304801" y="148045"/>
          <a:ext cx="5486400" cy="9418320"/>
        </p:xfrm>
        <a:graphic>
          <a:graphicData uri="http://schemas.openxmlformats.org/drawingml/2006/table">
            <a:tbl>
              <a:tblPr firstRow="1" bandRow="1">
                <a:tableStyleId>{5C22544A-7EE6-4342-B048-85BDC9FD1C3A}</a:tableStyleId>
              </a:tblPr>
              <a:tblGrid>
                <a:gridCol w="783771">
                  <a:extLst>
                    <a:ext uri="{9D8B030D-6E8A-4147-A177-3AD203B41FA5}">
                      <a16:colId xmlns:a16="http://schemas.microsoft.com/office/drawing/2014/main" val="20000"/>
                    </a:ext>
                  </a:extLst>
                </a:gridCol>
                <a:gridCol w="783771">
                  <a:extLst>
                    <a:ext uri="{9D8B030D-6E8A-4147-A177-3AD203B41FA5}">
                      <a16:colId xmlns:a16="http://schemas.microsoft.com/office/drawing/2014/main" val="20001"/>
                    </a:ext>
                  </a:extLst>
                </a:gridCol>
                <a:gridCol w="783771">
                  <a:extLst>
                    <a:ext uri="{9D8B030D-6E8A-4147-A177-3AD203B41FA5}">
                      <a16:colId xmlns:a16="http://schemas.microsoft.com/office/drawing/2014/main" val="20002"/>
                    </a:ext>
                  </a:extLst>
                </a:gridCol>
                <a:gridCol w="783771">
                  <a:extLst>
                    <a:ext uri="{9D8B030D-6E8A-4147-A177-3AD203B41FA5}">
                      <a16:colId xmlns:a16="http://schemas.microsoft.com/office/drawing/2014/main" val="20003"/>
                    </a:ext>
                  </a:extLst>
                </a:gridCol>
                <a:gridCol w="783771">
                  <a:extLst>
                    <a:ext uri="{9D8B030D-6E8A-4147-A177-3AD203B41FA5}">
                      <a16:colId xmlns:a16="http://schemas.microsoft.com/office/drawing/2014/main" val="20004"/>
                    </a:ext>
                  </a:extLst>
                </a:gridCol>
                <a:gridCol w="783771">
                  <a:extLst>
                    <a:ext uri="{9D8B030D-6E8A-4147-A177-3AD203B41FA5}">
                      <a16:colId xmlns:a16="http://schemas.microsoft.com/office/drawing/2014/main" val="20005"/>
                    </a:ext>
                  </a:extLst>
                </a:gridCol>
                <a:gridCol w="783774">
                  <a:extLst>
                    <a:ext uri="{9D8B030D-6E8A-4147-A177-3AD203B41FA5}">
                      <a16:colId xmlns:a16="http://schemas.microsoft.com/office/drawing/2014/main" val="20006"/>
                    </a:ext>
                  </a:extLst>
                </a:gridCol>
              </a:tblGrid>
              <a:tr h="187036">
                <a:tc>
                  <a:txBody>
                    <a:bodyPr/>
                    <a:lstStyle/>
                    <a:p>
                      <a:r>
                        <a:t>变量</a:t>
                      </a:r>
                    </a:p>
                  </a:txBody>
                  <a:tcPr/>
                </a:tc>
                <a:tc>
                  <a:txBody>
                    <a:bodyPr/>
                    <a:lstStyle/>
                    <a:p>
                      <a:r>
                        <a:rPr dirty="0" err="1"/>
                        <a:t>取值</a:t>
                      </a:r>
                      <a:endParaRPr dirty="0"/>
                    </a:p>
                  </a:txBody>
                  <a:tcPr/>
                </a:tc>
                <a:tc>
                  <a:txBody>
                    <a:bodyPr/>
                    <a:lstStyle/>
                    <a:p>
                      <a:r>
                        <a:t>频数</a:t>
                      </a:r>
                    </a:p>
                  </a:txBody>
                  <a:tcPr/>
                </a:tc>
                <a:tc>
                  <a:txBody>
                    <a:bodyPr/>
                    <a:lstStyle/>
                    <a:p>
                      <a:r>
                        <a:t>百分比(%)</a:t>
                      </a:r>
                    </a:p>
                  </a:txBody>
                  <a:tcPr/>
                </a:tc>
                <a:tc>
                  <a:txBody>
                    <a:bodyPr/>
                    <a:lstStyle/>
                    <a:p>
                      <a:r>
                        <a:t>成功数</a:t>
                      </a:r>
                    </a:p>
                  </a:txBody>
                  <a:tcPr/>
                </a:tc>
                <a:tc>
                  <a:txBody>
                    <a:bodyPr/>
                    <a:lstStyle/>
                    <a:p>
                      <a:r>
                        <a:t>成功率(%)</a:t>
                      </a:r>
                    </a:p>
                  </a:txBody>
                  <a:tcPr/>
                </a:tc>
                <a:tc>
                  <a:txBody>
                    <a:bodyPr/>
                    <a:lstStyle/>
                    <a:p>
                      <a:r>
                        <a:t>平均天数</a:t>
                      </a:r>
                    </a:p>
                  </a:txBody>
                  <a:tcPr/>
                </a:tc>
                <a:extLst>
                  <a:ext uri="{0D108BD9-81ED-4DB2-BD59-A6C34878D82A}">
                    <a16:rowId xmlns:a16="http://schemas.microsoft.com/office/drawing/2014/main" val="10000"/>
                  </a:ext>
                </a:extLst>
              </a:tr>
              <a:tr h="187036">
                <a:tc>
                  <a:txBody>
                    <a:bodyPr/>
                    <a:lstStyle/>
                    <a:p>
                      <a:r>
                        <a:t>continent</a:t>
                      </a:r>
                    </a:p>
                  </a:txBody>
                  <a:tcPr/>
                </a:tc>
                <a:tc>
                  <a:txBody>
                    <a:bodyPr/>
                    <a:lstStyle/>
                    <a:p>
                      <a:r>
                        <a:t>亚洲</a:t>
                      </a:r>
                    </a:p>
                  </a:txBody>
                  <a:tcPr/>
                </a:tc>
                <a:tc>
                  <a:txBody>
                    <a:bodyPr/>
                    <a:lstStyle/>
                    <a:p>
                      <a:r>
                        <a:t>3,881</a:t>
                      </a:r>
                    </a:p>
                  </a:txBody>
                  <a:tcPr/>
                </a:tc>
                <a:tc>
                  <a:txBody>
                    <a:bodyPr/>
                    <a:lstStyle/>
                    <a:p>
                      <a:r>
                        <a:t>44.7</a:t>
                      </a:r>
                    </a:p>
                  </a:txBody>
                  <a:tcPr/>
                </a:tc>
                <a:tc>
                  <a:txBody>
                    <a:bodyPr/>
                    <a:lstStyle/>
                    <a:p>
                      <a:r>
                        <a:t>3,626</a:t>
                      </a:r>
                    </a:p>
                  </a:txBody>
                  <a:tcPr/>
                </a:tc>
                <a:tc>
                  <a:txBody>
                    <a:bodyPr/>
                    <a:lstStyle/>
                    <a:p>
                      <a:r>
                        <a:t>93.4</a:t>
                      </a:r>
                    </a:p>
                  </a:txBody>
                  <a:tcPr/>
                </a:tc>
                <a:tc>
                  <a:txBody>
                    <a:bodyPr/>
                    <a:lstStyle/>
                    <a:p>
                      <a:r>
                        <a:t>7.2</a:t>
                      </a:r>
                    </a:p>
                  </a:txBody>
                  <a:tcPr/>
                </a:tc>
                <a:extLst>
                  <a:ext uri="{0D108BD9-81ED-4DB2-BD59-A6C34878D82A}">
                    <a16:rowId xmlns:a16="http://schemas.microsoft.com/office/drawing/2014/main" val="10001"/>
                  </a:ext>
                </a:extLst>
              </a:tr>
              <a:tr h="187036">
                <a:tc>
                  <a:txBody>
                    <a:bodyPr/>
                    <a:lstStyle/>
                    <a:p>
                      <a:endParaRPr/>
                    </a:p>
                  </a:txBody>
                  <a:tcPr/>
                </a:tc>
                <a:tc>
                  <a:txBody>
                    <a:bodyPr/>
                    <a:lstStyle/>
                    <a:p>
                      <a:r>
                        <a:t>非洲</a:t>
                      </a:r>
                    </a:p>
                  </a:txBody>
                  <a:tcPr/>
                </a:tc>
                <a:tc>
                  <a:txBody>
                    <a:bodyPr/>
                    <a:lstStyle/>
                    <a:p>
                      <a:r>
                        <a:t>2,434</a:t>
                      </a:r>
                    </a:p>
                  </a:txBody>
                  <a:tcPr/>
                </a:tc>
                <a:tc>
                  <a:txBody>
                    <a:bodyPr/>
                    <a:lstStyle/>
                    <a:p>
                      <a:r>
                        <a:t>28.0</a:t>
                      </a:r>
                    </a:p>
                  </a:txBody>
                  <a:tcPr/>
                </a:tc>
                <a:tc>
                  <a:txBody>
                    <a:bodyPr/>
                    <a:lstStyle/>
                    <a:p>
                      <a:r>
                        <a:t>2,111</a:t>
                      </a:r>
                    </a:p>
                  </a:txBody>
                  <a:tcPr/>
                </a:tc>
                <a:tc>
                  <a:txBody>
                    <a:bodyPr/>
                    <a:lstStyle/>
                    <a:p>
                      <a:r>
                        <a:t>86.7</a:t>
                      </a:r>
                    </a:p>
                  </a:txBody>
                  <a:tcPr/>
                </a:tc>
                <a:tc>
                  <a:txBody>
                    <a:bodyPr/>
                    <a:lstStyle/>
                    <a:p>
                      <a:r>
                        <a:t>8.7</a:t>
                      </a:r>
                    </a:p>
                  </a:txBody>
                  <a:tcPr/>
                </a:tc>
                <a:extLst>
                  <a:ext uri="{0D108BD9-81ED-4DB2-BD59-A6C34878D82A}">
                    <a16:rowId xmlns:a16="http://schemas.microsoft.com/office/drawing/2014/main" val="10002"/>
                  </a:ext>
                </a:extLst>
              </a:tr>
              <a:tr h="187036">
                <a:tc>
                  <a:txBody>
                    <a:bodyPr/>
                    <a:lstStyle/>
                    <a:p>
                      <a:endParaRPr/>
                    </a:p>
                  </a:txBody>
                  <a:tcPr/>
                </a:tc>
                <a:tc>
                  <a:txBody>
                    <a:bodyPr/>
                    <a:lstStyle/>
                    <a:p>
                      <a:r>
                        <a:t>拉丁美洲</a:t>
                      </a:r>
                    </a:p>
                  </a:txBody>
                  <a:tcPr/>
                </a:tc>
                <a:tc>
                  <a:txBody>
                    <a:bodyPr/>
                    <a:lstStyle/>
                    <a:p>
                      <a:r>
                        <a:t>2,021</a:t>
                      </a:r>
                    </a:p>
                  </a:txBody>
                  <a:tcPr/>
                </a:tc>
                <a:tc>
                  <a:txBody>
                    <a:bodyPr/>
                    <a:lstStyle/>
                    <a:p>
                      <a:r>
                        <a:t>23.2</a:t>
                      </a:r>
                    </a:p>
                  </a:txBody>
                  <a:tcPr/>
                </a:tc>
                <a:tc>
                  <a:txBody>
                    <a:bodyPr/>
                    <a:lstStyle/>
                    <a:p>
                      <a:r>
                        <a:t>1,615</a:t>
                      </a:r>
                    </a:p>
                  </a:txBody>
                  <a:tcPr/>
                </a:tc>
                <a:tc>
                  <a:txBody>
                    <a:bodyPr/>
                    <a:lstStyle/>
                    <a:p>
                      <a:r>
                        <a:t>79.9</a:t>
                      </a:r>
                    </a:p>
                  </a:txBody>
                  <a:tcPr/>
                </a:tc>
                <a:tc>
                  <a:txBody>
                    <a:bodyPr/>
                    <a:lstStyle/>
                    <a:p>
                      <a:r>
                        <a:t>9.6</a:t>
                      </a:r>
                    </a:p>
                  </a:txBody>
                  <a:tcPr/>
                </a:tc>
                <a:extLst>
                  <a:ext uri="{0D108BD9-81ED-4DB2-BD59-A6C34878D82A}">
                    <a16:rowId xmlns:a16="http://schemas.microsoft.com/office/drawing/2014/main" val="10003"/>
                  </a:ext>
                </a:extLst>
              </a:tr>
              <a:tr h="187036">
                <a:tc>
                  <a:txBody>
                    <a:bodyPr/>
                    <a:lstStyle/>
                    <a:p>
                      <a:endParaRPr/>
                    </a:p>
                  </a:txBody>
                  <a:tcPr/>
                </a:tc>
                <a:tc>
                  <a:txBody>
                    <a:bodyPr/>
                    <a:lstStyle/>
                    <a:p>
                      <a:r>
                        <a:t>大洋洲</a:t>
                      </a:r>
                    </a:p>
                  </a:txBody>
                  <a:tcPr/>
                </a:tc>
                <a:tc>
                  <a:txBody>
                    <a:bodyPr/>
                    <a:lstStyle/>
                    <a:p>
                      <a:r>
                        <a:t>317</a:t>
                      </a:r>
                    </a:p>
                  </a:txBody>
                  <a:tcPr/>
                </a:tc>
                <a:tc>
                  <a:txBody>
                    <a:bodyPr/>
                    <a:lstStyle/>
                    <a:p>
                      <a:r>
                        <a:t>3.6</a:t>
                      </a:r>
                    </a:p>
                  </a:txBody>
                  <a:tcPr/>
                </a:tc>
                <a:tc>
                  <a:txBody>
                    <a:bodyPr/>
                    <a:lstStyle/>
                    <a:p>
                      <a:r>
                        <a:t>301</a:t>
                      </a:r>
                    </a:p>
                  </a:txBody>
                  <a:tcPr/>
                </a:tc>
                <a:tc>
                  <a:txBody>
                    <a:bodyPr/>
                    <a:lstStyle/>
                    <a:p>
                      <a:r>
                        <a:t>95.0</a:t>
                      </a:r>
                    </a:p>
                  </a:txBody>
                  <a:tcPr/>
                </a:tc>
                <a:tc>
                  <a:txBody>
                    <a:bodyPr/>
                    <a:lstStyle/>
                    <a:p>
                      <a:r>
                        <a:t>11.8</a:t>
                      </a:r>
                    </a:p>
                  </a:txBody>
                  <a:tcPr/>
                </a:tc>
                <a:extLst>
                  <a:ext uri="{0D108BD9-81ED-4DB2-BD59-A6C34878D82A}">
                    <a16:rowId xmlns:a16="http://schemas.microsoft.com/office/drawing/2014/main" val="10004"/>
                  </a:ext>
                </a:extLst>
              </a:tr>
              <a:tr h="187036">
                <a:tc>
                  <a:txBody>
                    <a:bodyPr/>
                    <a:lstStyle/>
                    <a:p>
                      <a:endParaRPr/>
                    </a:p>
                  </a:txBody>
                  <a:tcPr/>
                </a:tc>
                <a:tc>
                  <a:txBody>
                    <a:bodyPr/>
                    <a:lstStyle/>
                    <a:p>
                      <a:r>
                        <a:t>欧洲</a:t>
                      </a:r>
                    </a:p>
                  </a:txBody>
                  <a:tcPr/>
                </a:tc>
                <a:tc>
                  <a:txBody>
                    <a:bodyPr/>
                    <a:lstStyle/>
                    <a:p>
                      <a:r>
                        <a:t>40</a:t>
                      </a:r>
                    </a:p>
                  </a:txBody>
                  <a:tcPr/>
                </a:tc>
                <a:tc>
                  <a:txBody>
                    <a:bodyPr/>
                    <a:lstStyle/>
                    <a:p>
                      <a:r>
                        <a:t>0.5</a:t>
                      </a:r>
                    </a:p>
                  </a:txBody>
                  <a:tcPr/>
                </a:tc>
                <a:tc>
                  <a:txBody>
                    <a:bodyPr/>
                    <a:lstStyle/>
                    <a:p>
                      <a:r>
                        <a:t>30</a:t>
                      </a:r>
                    </a:p>
                  </a:txBody>
                  <a:tcPr/>
                </a:tc>
                <a:tc>
                  <a:txBody>
                    <a:bodyPr/>
                    <a:lstStyle/>
                    <a:p>
                      <a:r>
                        <a:t>75.0</a:t>
                      </a:r>
                    </a:p>
                  </a:txBody>
                  <a:tcPr/>
                </a:tc>
                <a:tc>
                  <a:txBody>
                    <a:bodyPr/>
                    <a:lstStyle/>
                    <a:p>
                      <a:r>
                        <a:t>9.6</a:t>
                      </a:r>
                    </a:p>
                  </a:txBody>
                  <a:tcPr/>
                </a:tc>
                <a:extLst>
                  <a:ext uri="{0D108BD9-81ED-4DB2-BD59-A6C34878D82A}">
                    <a16:rowId xmlns:a16="http://schemas.microsoft.com/office/drawing/2014/main" val="10005"/>
                  </a:ext>
                </a:extLst>
              </a:tr>
              <a:tr h="187036">
                <a:tc>
                  <a:txBody>
                    <a:bodyPr/>
                    <a:lstStyle/>
                    <a:p>
                      <a:r>
                        <a:t>sector</a:t>
                      </a:r>
                    </a:p>
                  </a:txBody>
                  <a:tcPr/>
                </a:tc>
                <a:tc>
                  <a:txBody>
                    <a:bodyPr/>
                    <a:lstStyle/>
                    <a:p>
                      <a:r>
                        <a:t>农业</a:t>
                      </a:r>
                    </a:p>
                  </a:txBody>
                  <a:tcPr/>
                </a:tc>
                <a:tc>
                  <a:txBody>
                    <a:bodyPr/>
                    <a:lstStyle/>
                    <a:p>
                      <a:r>
                        <a:t>2,336</a:t>
                      </a:r>
                    </a:p>
                  </a:txBody>
                  <a:tcPr/>
                </a:tc>
                <a:tc>
                  <a:txBody>
                    <a:bodyPr/>
                    <a:lstStyle/>
                    <a:p>
                      <a:r>
                        <a:t>26.9</a:t>
                      </a:r>
                    </a:p>
                  </a:txBody>
                  <a:tcPr/>
                </a:tc>
                <a:tc>
                  <a:txBody>
                    <a:bodyPr/>
                    <a:lstStyle/>
                    <a:p>
                      <a:r>
                        <a:t>2,024</a:t>
                      </a:r>
                    </a:p>
                  </a:txBody>
                  <a:tcPr/>
                </a:tc>
                <a:tc>
                  <a:txBody>
                    <a:bodyPr/>
                    <a:lstStyle/>
                    <a:p>
                      <a:r>
                        <a:t>86.6</a:t>
                      </a:r>
                    </a:p>
                  </a:txBody>
                  <a:tcPr/>
                </a:tc>
                <a:tc>
                  <a:txBody>
                    <a:bodyPr/>
                    <a:lstStyle/>
                    <a:p>
                      <a:r>
                        <a:t>9.6 </a:t>
                      </a:r>
                    </a:p>
                  </a:txBody>
                  <a:tcPr/>
                </a:tc>
                <a:extLst>
                  <a:ext uri="{0D108BD9-81ED-4DB2-BD59-A6C34878D82A}">
                    <a16:rowId xmlns:a16="http://schemas.microsoft.com/office/drawing/2014/main" val="10006"/>
                  </a:ext>
                </a:extLst>
              </a:tr>
              <a:tr h="187036">
                <a:tc>
                  <a:txBody>
                    <a:bodyPr/>
                    <a:lstStyle/>
                    <a:p>
                      <a:endParaRPr/>
                    </a:p>
                  </a:txBody>
                  <a:tcPr/>
                </a:tc>
                <a:tc>
                  <a:txBody>
                    <a:bodyPr/>
                    <a:lstStyle/>
                    <a:p>
                      <a:r>
                        <a:t>艺术</a:t>
                      </a:r>
                    </a:p>
                  </a:txBody>
                  <a:tcPr/>
                </a:tc>
                <a:tc>
                  <a:txBody>
                    <a:bodyPr/>
                    <a:lstStyle/>
                    <a:p>
                      <a:r>
                        <a:t>173</a:t>
                      </a:r>
                    </a:p>
                  </a:txBody>
                  <a:tcPr/>
                </a:tc>
                <a:tc>
                  <a:txBody>
                    <a:bodyPr/>
                    <a:lstStyle/>
                    <a:p>
                      <a:r>
                        <a:t>2.0</a:t>
                      </a:r>
                    </a:p>
                  </a:txBody>
                  <a:tcPr/>
                </a:tc>
                <a:tc>
                  <a:txBody>
                    <a:bodyPr/>
                    <a:lstStyle/>
                    <a:p>
                      <a:r>
                        <a:t>173</a:t>
                      </a:r>
                    </a:p>
                  </a:txBody>
                  <a:tcPr/>
                </a:tc>
                <a:tc>
                  <a:txBody>
                    <a:bodyPr/>
                    <a:lstStyle/>
                    <a:p>
                      <a:r>
                        <a:t>100.0</a:t>
                      </a:r>
                    </a:p>
                  </a:txBody>
                  <a:tcPr/>
                </a:tc>
                <a:tc>
                  <a:txBody>
                    <a:bodyPr/>
                    <a:lstStyle/>
                    <a:p>
                      <a:r>
                        <a:t>3.3 </a:t>
                      </a:r>
                    </a:p>
                  </a:txBody>
                  <a:tcPr/>
                </a:tc>
                <a:extLst>
                  <a:ext uri="{0D108BD9-81ED-4DB2-BD59-A6C34878D82A}">
                    <a16:rowId xmlns:a16="http://schemas.microsoft.com/office/drawing/2014/main" val="10007"/>
                  </a:ext>
                </a:extLst>
              </a:tr>
              <a:tr h="187036">
                <a:tc>
                  <a:txBody>
                    <a:bodyPr/>
                    <a:lstStyle/>
                    <a:p>
                      <a:endParaRPr/>
                    </a:p>
                  </a:txBody>
                  <a:tcPr/>
                </a:tc>
                <a:tc>
                  <a:txBody>
                    <a:bodyPr/>
                    <a:lstStyle/>
                    <a:p>
                      <a:r>
                        <a:t>服装</a:t>
                      </a:r>
                    </a:p>
                  </a:txBody>
                  <a:tcPr/>
                </a:tc>
                <a:tc>
                  <a:txBody>
                    <a:bodyPr/>
                    <a:lstStyle/>
                    <a:p>
                      <a:r>
                        <a:t>425</a:t>
                      </a:r>
                    </a:p>
                  </a:txBody>
                  <a:tcPr/>
                </a:tc>
                <a:tc>
                  <a:txBody>
                    <a:bodyPr/>
                    <a:lstStyle/>
                    <a:p>
                      <a:r>
                        <a:t>4.9</a:t>
                      </a:r>
                    </a:p>
                  </a:txBody>
                  <a:tcPr/>
                </a:tc>
                <a:tc>
                  <a:txBody>
                    <a:bodyPr/>
                    <a:lstStyle/>
                    <a:p>
                      <a:r>
                        <a:t>380</a:t>
                      </a:r>
                    </a:p>
                  </a:txBody>
                  <a:tcPr/>
                </a:tc>
                <a:tc>
                  <a:txBody>
                    <a:bodyPr/>
                    <a:lstStyle/>
                    <a:p>
                      <a:r>
                        <a:t>89.4</a:t>
                      </a:r>
                    </a:p>
                  </a:txBody>
                  <a:tcPr/>
                </a:tc>
                <a:tc>
                  <a:txBody>
                    <a:bodyPr/>
                    <a:lstStyle/>
                    <a:p>
                      <a:r>
                        <a:t>9.6 </a:t>
                      </a:r>
                    </a:p>
                  </a:txBody>
                  <a:tcPr/>
                </a:tc>
                <a:extLst>
                  <a:ext uri="{0D108BD9-81ED-4DB2-BD59-A6C34878D82A}">
                    <a16:rowId xmlns:a16="http://schemas.microsoft.com/office/drawing/2014/main" val="10008"/>
                  </a:ext>
                </a:extLst>
              </a:tr>
              <a:tr h="187036">
                <a:tc>
                  <a:txBody>
                    <a:bodyPr/>
                    <a:lstStyle/>
                    <a:p>
                      <a:endParaRPr/>
                    </a:p>
                  </a:txBody>
                  <a:tcPr/>
                </a:tc>
                <a:tc>
                  <a:txBody>
                    <a:bodyPr/>
                    <a:lstStyle/>
                    <a:p>
                      <a:r>
                        <a:t>建筑</a:t>
                      </a:r>
                    </a:p>
                  </a:txBody>
                  <a:tcPr/>
                </a:tc>
                <a:tc>
                  <a:txBody>
                    <a:bodyPr/>
                    <a:lstStyle/>
                    <a:p>
                      <a:r>
                        <a:t>70</a:t>
                      </a:r>
                    </a:p>
                  </a:txBody>
                  <a:tcPr/>
                </a:tc>
                <a:tc>
                  <a:txBody>
                    <a:bodyPr/>
                    <a:lstStyle/>
                    <a:p>
                      <a:r>
                        <a:t>0.8</a:t>
                      </a:r>
                    </a:p>
                  </a:txBody>
                  <a:tcPr/>
                </a:tc>
                <a:tc>
                  <a:txBody>
                    <a:bodyPr/>
                    <a:lstStyle/>
                    <a:p>
                      <a:r>
                        <a:t>54</a:t>
                      </a:r>
                    </a:p>
                  </a:txBody>
                  <a:tcPr/>
                </a:tc>
                <a:tc>
                  <a:txBody>
                    <a:bodyPr/>
                    <a:lstStyle/>
                    <a:p>
                      <a:r>
                        <a:t>77.1</a:t>
                      </a:r>
                    </a:p>
                  </a:txBody>
                  <a:tcPr/>
                </a:tc>
                <a:tc>
                  <a:txBody>
                    <a:bodyPr/>
                    <a:lstStyle/>
                    <a:p>
                      <a:r>
                        <a:t>9.9 </a:t>
                      </a:r>
                    </a:p>
                  </a:txBody>
                  <a:tcPr/>
                </a:tc>
                <a:extLst>
                  <a:ext uri="{0D108BD9-81ED-4DB2-BD59-A6C34878D82A}">
                    <a16:rowId xmlns:a16="http://schemas.microsoft.com/office/drawing/2014/main" val="10009"/>
                  </a:ext>
                </a:extLst>
              </a:tr>
              <a:tr h="187036">
                <a:tc>
                  <a:txBody>
                    <a:bodyPr/>
                    <a:lstStyle/>
                    <a:p>
                      <a:endParaRPr/>
                    </a:p>
                  </a:txBody>
                  <a:tcPr/>
                </a:tc>
                <a:tc>
                  <a:txBody>
                    <a:bodyPr/>
                    <a:lstStyle/>
                    <a:p>
                      <a:r>
                        <a:t>教育</a:t>
                      </a:r>
                    </a:p>
                  </a:txBody>
                  <a:tcPr/>
                </a:tc>
                <a:tc>
                  <a:txBody>
                    <a:bodyPr/>
                    <a:lstStyle/>
                    <a:p>
                      <a:r>
                        <a:t>464</a:t>
                      </a:r>
                    </a:p>
                  </a:txBody>
                  <a:tcPr/>
                </a:tc>
                <a:tc>
                  <a:txBody>
                    <a:bodyPr/>
                    <a:lstStyle/>
                    <a:p>
                      <a:r>
                        <a:t>5.3</a:t>
                      </a:r>
                    </a:p>
                  </a:txBody>
                  <a:tcPr/>
                </a:tc>
                <a:tc>
                  <a:txBody>
                    <a:bodyPr/>
                    <a:lstStyle/>
                    <a:p>
                      <a:r>
                        <a:t>464</a:t>
                      </a:r>
                    </a:p>
                  </a:txBody>
                  <a:tcPr/>
                </a:tc>
                <a:tc>
                  <a:txBody>
                    <a:bodyPr/>
                    <a:lstStyle/>
                    <a:p>
                      <a:r>
                        <a:t>100.0</a:t>
                      </a:r>
                    </a:p>
                  </a:txBody>
                  <a:tcPr/>
                </a:tc>
                <a:tc>
                  <a:txBody>
                    <a:bodyPr/>
                    <a:lstStyle/>
                    <a:p>
                      <a:r>
                        <a:t>4.0 </a:t>
                      </a:r>
                    </a:p>
                  </a:txBody>
                  <a:tcPr/>
                </a:tc>
                <a:extLst>
                  <a:ext uri="{0D108BD9-81ED-4DB2-BD59-A6C34878D82A}">
                    <a16:rowId xmlns:a16="http://schemas.microsoft.com/office/drawing/2014/main" val="10010"/>
                  </a:ext>
                </a:extLst>
              </a:tr>
              <a:tr h="187036">
                <a:tc>
                  <a:txBody>
                    <a:bodyPr/>
                    <a:lstStyle/>
                    <a:p>
                      <a:endParaRPr/>
                    </a:p>
                  </a:txBody>
                  <a:tcPr/>
                </a:tc>
                <a:tc>
                  <a:txBody>
                    <a:bodyPr/>
                    <a:lstStyle/>
                    <a:p>
                      <a:r>
                        <a:t>娱乐</a:t>
                      </a:r>
                    </a:p>
                  </a:txBody>
                  <a:tcPr/>
                </a:tc>
                <a:tc>
                  <a:txBody>
                    <a:bodyPr/>
                    <a:lstStyle/>
                    <a:p>
                      <a:r>
                        <a:t>4</a:t>
                      </a:r>
                    </a:p>
                  </a:txBody>
                  <a:tcPr/>
                </a:tc>
                <a:tc>
                  <a:txBody>
                    <a:bodyPr/>
                    <a:lstStyle/>
                    <a:p>
                      <a:r>
                        <a:t>0.1</a:t>
                      </a:r>
                    </a:p>
                  </a:txBody>
                  <a:tcPr/>
                </a:tc>
                <a:tc>
                  <a:txBody>
                    <a:bodyPr/>
                    <a:lstStyle/>
                    <a:p>
                      <a:r>
                        <a:t>4</a:t>
                      </a:r>
                    </a:p>
                  </a:txBody>
                  <a:tcPr/>
                </a:tc>
                <a:tc>
                  <a:txBody>
                    <a:bodyPr/>
                    <a:lstStyle/>
                    <a:p>
                      <a:r>
                        <a:t>100.0</a:t>
                      </a:r>
                    </a:p>
                  </a:txBody>
                  <a:tcPr/>
                </a:tc>
                <a:tc>
                  <a:txBody>
                    <a:bodyPr/>
                    <a:lstStyle/>
                    <a:p>
                      <a:r>
                        <a:t>7.5 </a:t>
                      </a:r>
                    </a:p>
                  </a:txBody>
                  <a:tcPr/>
                </a:tc>
                <a:extLst>
                  <a:ext uri="{0D108BD9-81ED-4DB2-BD59-A6C34878D82A}">
                    <a16:rowId xmlns:a16="http://schemas.microsoft.com/office/drawing/2014/main" val="10011"/>
                  </a:ext>
                </a:extLst>
              </a:tr>
              <a:tr h="187036">
                <a:tc>
                  <a:txBody>
                    <a:bodyPr/>
                    <a:lstStyle/>
                    <a:p>
                      <a:endParaRPr/>
                    </a:p>
                  </a:txBody>
                  <a:tcPr/>
                </a:tc>
                <a:tc>
                  <a:txBody>
                    <a:bodyPr/>
                    <a:lstStyle/>
                    <a:p>
                      <a:r>
                        <a:t>食物</a:t>
                      </a:r>
                    </a:p>
                  </a:txBody>
                  <a:tcPr/>
                </a:tc>
                <a:tc>
                  <a:txBody>
                    <a:bodyPr/>
                    <a:lstStyle/>
                    <a:p>
                      <a:r>
                        <a:t>1,829</a:t>
                      </a:r>
                    </a:p>
                  </a:txBody>
                  <a:tcPr/>
                </a:tc>
                <a:tc>
                  <a:txBody>
                    <a:bodyPr/>
                    <a:lstStyle/>
                    <a:p>
                      <a:r>
                        <a:t>21.0</a:t>
                      </a:r>
                    </a:p>
                  </a:txBody>
                  <a:tcPr/>
                </a:tc>
                <a:tc>
                  <a:txBody>
                    <a:bodyPr/>
                    <a:lstStyle/>
                    <a:p>
                      <a:r>
                        <a:t>1,632</a:t>
                      </a:r>
                    </a:p>
                  </a:txBody>
                  <a:tcPr/>
                </a:tc>
                <a:tc>
                  <a:txBody>
                    <a:bodyPr/>
                    <a:lstStyle/>
                    <a:p>
                      <a:r>
                        <a:t>89.2</a:t>
                      </a:r>
                    </a:p>
                  </a:txBody>
                  <a:tcPr/>
                </a:tc>
                <a:tc>
                  <a:txBody>
                    <a:bodyPr/>
                    <a:lstStyle/>
                    <a:p>
                      <a:r>
                        <a:t>8.9 </a:t>
                      </a:r>
                    </a:p>
                  </a:txBody>
                  <a:tcPr/>
                </a:tc>
                <a:extLst>
                  <a:ext uri="{0D108BD9-81ED-4DB2-BD59-A6C34878D82A}">
                    <a16:rowId xmlns:a16="http://schemas.microsoft.com/office/drawing/2014/main" val="10012"/>
                  </a:ext>
                </a:extLst>
              </a:tr>
              <a:tr h="187036">
                <a:tc>
                  <a:txBody>
                    <a:bodyPr/>
                    <a:lstStyle/>
                    <a:p>
                      <a:endParaRPr/>
                    </a:p>
                  </a:txBody>
                  <a:tcPr/>
                </a:tc>
                <a:tc>
                  <a:txBody>
                    <a:bodyPr/>
                    <a:lstStyle/>
                    <a:p>
                      <a:r>
                        <a:t>健康</a:t>
                      </a:r>
                    </a:p>
                  </a:txBody>
                  <a:tcPr/>
                </a:tc>
                <a:tc>
                  <a:txBody>
                    <a:bodyPr/>
                    <a:lstStyle/>
                    <a:p>
                      <a:r>
                        <a:t>168</a:t>
                      </a:r>
                    </a:p>
                  </a:txBody>
                  <a:tcPr/>
                </a:tc>
                <a:tc>
                  <a:txBody>
                    <a:bodyPr/>
                    <a:lstStyle/>
                    <a:p>
                      <a:r>
                        <a:t>1.9</a:t>
                      </a:r>
                    </a:p>
                  </a:txBody>
                  <a:tcPr/>
                </a:tc>
                <a:tc>
                  <a:txBody>
                    <a:bodyPr/>
                    <a:lstStyle/>
                    <a:p>
                      <a:r>
                        <a:t>139</a:t>
                      </a:r>
                    </a:p>
                  </a:txBody>
                  <a:tcPr/>
                </a:tc>
                <a:tc>
                  <a:txBody>
                    <a:bodyPr/>
                    <a:lstStyle/>
                    <a:p>
                      <a:r>
                        <a:t>82.7</a:t>
                      </a:r>
                    </a:p>
                  </a:txBody>
                  <a:tcPr/>
                </a:tc>
                <a:tc>
                  <a:txBody>
                    <a:bodyPr/>
                    <a:lstStyle/>
                    <a:p>
                      <a:r>
                        <a:t>11.3 </a:t>
                      </a:r>
                    </a:p>
                  </a:txBody>
                  <a:tcPr/>
                </a:tc>
                <a:extLst>
                  <a:ext uri="{0D108BD9-81ED-4DB2-BD59-A6C34878D82A}">
                    <a16:rowId xmlns:a16="http://schemas.microsoft.com/office/drawing/2014/main" val="10013"/>
                  </a:ext>
                </a:extLst>
              </a:tr>
              <a:tr h="187036">
                <a:tc>
                  <a:txBody>
                    <a:bodyPr/>
                    <a:lstStyle/>
                    <a:p>
                      <a:endParaRPr/>
                    </a:p>
                  </a:txBody>
                  <a:tcPr/>
                </a:tc>
                <a:tc>
                  <a:txBody>
                    <a:bodyPr/>
                    <a:lstStyle/>
                    <a:p>
                      <a:r>
                        <a:t>住宿</a:t>
                      </a:r>
                    </a:p>
                  </a:txBody>
                  <a:tcPr/>
                </a:tc>
                <a:tc>
                  <a:txBody>
                    <a:bodyPr/>
                    <a:lstStyle/>
                    <a:p>
                      <a:r>
                        <a:t>573</a:t>
                      </a:r>
                    </a:p>
                  </a:txBody>
                  <a:tcPr/>
                </a:tc>
                <a:tc>
                  <a:txBody>
                    <a:bodyPr/>
                    <a:lstStyle/>
                    <a:p>
                      <a:r>
                        <a:t>6.6</a:t>
                      </a:r>
                    </a:p>
                  </a:txBody>
                  <a:tcPr/>
                </a:tc>
                <a:tc>
                  <a:txBody>
                    <a:bodyPr/>
                    <a:lstStyle/>
                    <a:p>
                      <a:r>
                        <a:t>532</a:t>
                      </a:r>
                    </a:p>
                  </a:txBody>
                  <a:tcPr/>
                </a:tc>
                <a:tc>
                  <a:txBody>
                    <a:bodyPr/>
                    <a:lstStyle/>
                    <a:p>
                      <a:r>
                        <a:t>92.8</a:t>
                      </a:r>
                    </a:p>
                  </a:txBody>
                  <a:tcPr/>
                </a:tc>
                <a:tc>
                  <a:txBody>
                    <a:bodyPr/>
                    <a:lstStyle/>
                    <a:p>
                      <a:r>
                        <a:t>3.9 </a:t>
                      </a:r>
                    </a:p>
                  </a:txBody>
                  <a:tcPr/>
                </a:tc>
                <a:extLst>
                  <a:ext uri="{0D108BD9-81ED-4DB2-BD59-A6C34878D82A}">
                    <a16:rowId xmlns:a16="http://schemas.microsoft.com/office/drawing/2014/main" val="10014"/>
                  </a:ext>
                </a:extLst>
              </a:tr>
              <a:tr h="187036">
                <a:tc>
                  <a:txBody>
                    <a:bodyPr/>
                    <a:lstStyle/>
                    <a:p>
                      <a:endParaRPr/>
                    </a:p>
                  </a:txBody>
                  <a:tcPr/>
                </a:tc>
                <a:tc>
                  <a:txBody>
                    <a:bodyPr/>
                    <a:lstStyle/>
                    <a:p>
                      <a:r>
                        <a:t>制造</a:t>
                      </a:r>
                    </a:p>
                  </a:txBody>
                  <a:tcPr/>
                </a:tc>
                <a:tc>
                  <a:txBody>
                    <a:bodyPr/>
                    <a:lstStyle/>
                    <a:p>
                      <a:r>
                        <a:t>86</a:t>
                      </a:r>
                    </a:p>
                  </a:txBody>
                  <a:tcPr/>
                </a:tc>
                <a:tc>
                  <a:txBody>
                    <a:bodyPr/>
                    <a:lstStyle/>
                    <a:p>
                      <a:r>
                        <a:t>1.0</a:t>
                      </a:r>
                    </a:p>
                  </a:txBody>
                  <a:tcPr/>
                </a:tc>
                <a:tc>
                  <a:txBody>
                    <a:bodyPr/>
                    <a:lstStyle/>
                    <a:p>
                      <a:r>
                        <a:t>86</a:t>
                      </a:r>
                    </a:p>
                  </a:txBody>
                  <a:tcPr/>
                </a:tc>
                <a:tc>
                  <a:txBody>
                    <a:bodyPr/>
                    <a:lstStyle/>
                    <a:p>
                      <a:r>
                        <a:t>100.0</a:t>
                      </a:r>
                    </a:p>
                  </a:txBody>
                  <a:tcPr/>
                </a:tc>
                <a:tc>
                  <a:txBody>
                    <a:bodyPr/>
                    <a:lstStyle/>
                    <a:p>
                      <a:r>
                        <a:t>6.2 </a:t>
                      </a:r>
                    </a:p>
                  </a:txBody>
                  <a:tcPr/>
                </a:tc>
                <a:extLst>
                  <a:ext uri="{0D108BD9-81ED-4DB2-BD59-A6C34878D82A}">
                    <a16:rowId xmlns:a16="http://schemas.microsoft.com/office/drawing/2014/main" val="10015"/>
                  </a:ext>
                </a:extLst>
              </a:tr>
              <a:tr h="187036">
                <a:tc>
                  <a:txBody>
                    <a:bodyPr/>
                    <a:lstStyle/>
                    <a:p>
                      <a:endParaRPr/>
                    </a:p>
                  </a:txBody>
                  <a:tcPr/>
                </a:tc>
                <a:tc>
                  <a:txBody>
                    <a:bodyPr/>
                    <a:lstStyle/>
                    <a:p>
                      <a:r>
                        <a:t>个人</a:t>
                      </a:r>
                    </a:p>
                  </a:txBody>
                  <a:tcPr/>
                </a:tc>
                <a:tc>
                  <a:txBody>
                    <a:bodyPr/>
                    <a:lstStyle/>
                    <a:p>
                      <a:r>
                        <a:t>168</a:t>
                      </a:r>
                    </a:p>
                  </a:txBody>
                  <a:tcPr/>
                </a:tc>
                <a:tc>
                  <a:txBody>
                    <a:bodyPr/>
                    <a:lstStyle/>
                    <a:p>
                      <a:r>
                        <a:t>1.9</a:t>
                      </a:r>
                    </a:p>
                  </a:txBody>
                  <a:tcPr/>
                </a:tc>
                <a:tc>
                  <a:txBody>
                    <a:bodyPr/>
                    <a:lstStyle/>
                    <a:p>
                      <a:r>
                        <a:t>159</a:t>
                      </a:r>
                    </a:p>
                  </a:txBody>
                  <a:tcPr/>
                </a:tc>
                <a:tc>
                  <a:txBody>
                    <a:bodyPr/>
                    <a:lstStyle/>
                    <a:p>
                      <a:r>
                        <a:t>94.6</a:t>
                      </a:r>
                    </a:p>
                  </a:txBody>
                  <a:tcPr/>
                </a:tc>
                <a:tc>
                  <a:txBody>
                    <a:bodyPr/>
                    <a:lstStyle/>
                    <a:p>
                      <a:r>
                        <a:t>2.8 </a:t>
                      </a:r>
                    </a:p>
                  </a:txBody>
                  <a:tcPr/>
                </a:tc>
                <a:extLst>
                  <a:ext uri="{0D108BD9-81ED-4DB2-BD59-A6C34878D82A}">
                    <a16:rowId xmlns:a16="http://schemas.microsoft.com/office/drawing/2014/main" val="10016"/>
                  </a:ext>
                </a:extLst>
              </a:tr>
              <a:tr h="187036">
                <a:tc>
                  <a:txBody>
                    <a:bodyPr/>
                    <a:lstStyle/>
                    <a:p>
                      <a:endParaRPr/>
                    </a:p>
                  </a:txBody>
                  <a:tcPr/>
                </a:tc>
                <a:tc>
                  <a:txBody>
                    <a:bodyPr/>
                    <a:lstStyle/>
                    <a:p>
                      <a:r>
                        <a:t>零售</a:t>
                      </a:r>
                    </a:p>
                  </a:txBody>
                  <a:tcPr/>
                </a:tc>
                <a:tc>
                  <a:txBody>
                    <a:bodyPr/>
                    <a:lstStyle/>
                    <a:p>
                      <a:r>
                        <a:t>1,652</a:t>
                      </a:r>
                    </a:p>
                  </a:txBody>
                  <a:tcPr/>
                </a:tc>
                <a:tc>
                  <a:txBody>
                    <a:bodyPr/>
                    <a:lstStyle/>
                    <a:p>
                      <a:r>
                        <a:t>19.0</a:t>
                      </a:r>
                    </a:p>
                  </a:txBody>
                  <a:tcPr/>
                </a:tc>
                <a:tc>
                  <a:txBody>
                    <a:bodyPr/>
                    <a:lstStyle/>
                    <a:p>
                      <a:r>
                        <a:t>1,414</a:t>
                      </a:r>
                    </a:p>
                  </a:txBody>
                  <a:tcPr/>
                </a:tc>
                <a:tc>
                  <a:txBody>
                    <a:bodyPr/>
                    <a:lstStyle/>
                    <a:p>
                      <a:r>
                        <a:t>85.6</a:t>
                      </a:r>
                    </a:p>
                  </a:txBody>
                  <a:tcPr/>
                </a:tc>
                <a:tc>
                  <a:txBody>
                    <a:bodyPr/>
                    <a:lstStyle/>
                    <a:p>
                      <a:r>
                        <a:t>8.9 </a:t>
                      </a:r>
                    </a:p>
                  </a:txBody>
                  <a:tcPr/>
                </a:tc>
                <a:extLst>
                  <a:ext uri="{0D108BD9-81ED-4DB2-BD59-A6C34878D82A}">
                    <a16:rowId xmlns:a16="http://schemas.microsoft.com/office/drawing/2014/main" val="10017"/>
                  </a:ext>
                </a:extLst>
              </a:tr>
              <a:tr h="187036">
                <a:tc>
                  <a:txBody>
                    <a:bodyPr/>
                    <a:lstStyle/>
                    <a:p>
                      <a:endParaRPr/>
                    </a:p>
                  </a:txBody>
                  <a:tcPr/>
                </a:tc>
                <a:tc>
                  <a:txBody>
                    <a:bodyPr/>
                    <a:lstStyle/>
                    <a:p>
                      <a:r>
                        <a:t>服务</a:t>
                      </a:r>
                    </a:p>
                  </a:txBody>
                  <a:tcPr/>
                </a:tc>
                <a:tc>
                  <a:txBody>
                    <a:bodyPr/>
                    <a:lstStyle/>
                    <a:p>
                      <a:r>
                        <a:t>577</a:t>
                      </a:r>
                    </a:p>
                  </a:txBody>
                  <a:tcPr/>
                </a:tc>
                <a:tc>
                  <a:txBody>
                    <a:bodyPr/>
                    <a:lstStyle/>
                    <a:p>
                      <a:r>
                        <a:t>6.6</a:t>
                      </a:r>
                    </a:p>
                  </a:txBody>
                  <a:tcPr/>
                </a:tc>
                <a:tc>
                  <a:txBody>
                    <a:bodyPr/>
                    <a:lstStyle/>
                    <a:p>
                      <a:r>
                        <a:t>498</a:t>
                      </a:r>
                    </a:p>
                  </a:txBody>
                  <a:tcPr/>
                </a:tc>
                <a:tc>
                  <a:txBody>
                    <a:bodyPr/>
                    <a:lstStyle/>
                    <a:p>
                      <a:r>
                        <a:t>86.3</a:t>
                      </a:r>
                    </a:p>
                  </a:txBody>
                  <a:tcPr/>
                </a:tc>
                <a:tc>
                  <a:txBody>
                    <a:bodyPr/>
                    <a:lstStyle/>
                    <a:p>
                      <a:r>
                        <a:t>9.6 </a:t>
                      </a:r>
                    </a:p>
                  </a:txBody>
                  <a:tcPr/>
                </a:tc>
                <a:extLst>
                  <a:ext uri="{0D108BD9-81ED-4DB2-BD59-A6C34878D82A}">
                    <a16:rowId xmlns:a16="http://schemas.microsoft.com/office/drawing/2014/main" val="10018"/>
                  </a:ext>
                </a:extLst>
              </a:tr>
              <a:tr h="187036">
                <a:tc>
                  <a:txBody>
                    <a:bodyPr/>
                    <a:lstStyle/>
                    <a:p>
                      <a:endParaRPr/>
                    </a:p>
                  </a:txBody>
                  <a:tcPr/>
                </a:tc>
                <a:tc>
                  <a:txBody>
                    <a:bodyPr/>
                    <a:lstStyle/>
                    <a:p>
                      <a:r>
                        <a:t>交通</a:t>
                      </a:r>
                    </a:p>
                  </a:txBody>
                  <a:tcPr/>
                </a:tc>
                <a:tc>
                  <a:txBody>
                    <a:bodyPr/>
                    <a:lstStyle/>
                    <a:p>
                      <a:r>
                        <a:t>160</a:t>
                      </a:r>
                    </a:p>
                  </a:txBody>
                  <a:tcPr/>
                </a:tc>
                <a:tc>
                  <a:txBody>
                    <a:bodyPr/>
                    <a:lstStyle/>
                    <a:p>
                      <a:r>
                        <a:t>1.8</a:t>
                      </a:r>
                    </a:p>
                  </a:txBody>
                  <a:tcPr/>
                </a:tc>
                <a:tc>
                  <a:txBody>
                    <a:bodyPr/>
                    <a:lstStyle/>
                    <a:p>
                      <a:r>
                        <a:t>119</a:t>
                      </a:r>
                    </a:p>
                  </a:txBody>
                  <a:tcPr/>
                </a:tc>
                <a:tc>
                  <a:txBody>
                    <a:bodyPr/>
                    <a:lstStyle/>
                    <a:p>
                      <a:r>
                        <a:t>74.4</a:t>
                      </a:r>
                    </a:p>
                  </a:txBody>
                  <a:tcPr/>
                </a:tc>
                <a:tc>
                  <a:txBody>
                    <a:bodyPr/>
                    <a:lstStyle/>
                    <a:p>
                      <a:r>
                        <a:t>9.7 </a:t>
                      </a:r>
                    </a:p>
                  </a:txBody>
                  <a:tcPr/>
                </a:tc>
                <a:extLst>
                  <a:ext uri="{0D108BD9-81ED-4DB2-BD59-A6C34878D82A}">
                    <a16:rowId xmlns:a16="http://schemas.microsoft.com/office/drawing/2014/main" val="10019"/>
                  </a:ext>
                </a:extLst>
              </a:tr>
              <a:tr h="187036">
                <a:tc>
                  <a:txBody>
                    <a:bodyPr/>
                    <a:lstStyle/>
                    <a:p>
                      <a:endParaRPr/>
                    </a:p>
                  </a:txBody>
                  <a:tcPr/>
                </a:tc>
                <a:tc>
                  <a:txBody>
                    <a:bodyPr/>
                    <a:lstStyle/>
                    <a:p>
                      <a:r>
                        <a:t>批发</a:t>
                      </a:r>
                    </a:p>
                  </a:txBody>
                  <a:tcPr/>
                </a:tc>
                <a:tc>
                  <a:txBody>
                    <a:bodyPr/>
                    <a:lstStyle/>
                    <a:p>
                      <a:r>
                        <a:t>8</a:t>
                      </a:r>
                    </a:p>
                  </a:txBody>
                  <a:tcPr/>
                </a:tc>
                <a:tc>
                  <a:txBody>
                    <a:bodyPr/>
                    <a:lstStyle/>
                    <a:p>
                      <a:r>
                        <a:t>0.1</a:t>
                      </a:r>
                    </a:p>
                  </a:txBody>
                  <a:tcPr/>
                </a:tc>
                <a:tc>
                  <a:txBody>
                    <a:bodyPr/>
                    <a:lstStyle/>
                    <a:p>
                      <a:r>
                        <a:t>5</a:t>
                      </a:r>
                    </a:p>
                  </a:txBody>
                  <a:tcPr/>
                </a:tc>
                <a:tc>
                  <a:txBody>
                    <a:bodyPr/>
                    <a:lstStyle/>
                    <a:p>
                      <a:r>
                        <a:t>62.5</a:t>
                      </a:r>
                    </a:p>
                  </a:txBody>
                  <a:tcPr/>
                </a:tc>
                <a:tc>
                  <a:txBody>
                    <a:bodyPr/>
                    <a:lstStyle/>
                    <a:p>
                      <a:r>
                        <a:t>11.6 </a:t>
                      </a:r>
                    </a:p>
                  </a:txBody>
                  <a:tcPr/>
                </a:tc>
                <a:extLst>
                  <a:ext uri="{0D108BD9-81ED-4DB2-BD59-A6C34878D82A}">
                    <a16:rowId xmlns:a16="http://schemas.microsoft.com/office/drawing/2014/main" val="10020"/>
                  </a:ext>
                </a:extLst>
              </a:tr>
              <a:tr h="187044">
                <a:tc>
                  <a:txBody>
                    <a:bodyPr/>
                    <a:lstStyle/>
                    <a:p>
                      <a:endParaRPr/>
                    </a:p>
                  </a:txBody>
                  <a:tcPr/>
                </a:tc>
                <a:tc>
                  <a:txBody>
                    <a:bodyPr/>
                    <a:lstStyle/>
                    <a:p>
                      <a:r>
                        <a:t>总计</a:t>
                      </a:r>
                    </a:p>
                  </a:txBody>
                  <a:tcPr/>
                </a:tc>
                <a:tc>
                  <a:txBody>
                    <a:bodyPr/>
                    <a:lstStyle/>
                    <a:p>
                      <a:r>
                        <a:t>8693</a:t>
                      </a:r>
                    </a:p>
                  </a:txBody>
                  <a:tcPr/>
                </a:tc>
                <a:tc>
                  <a:txBody>
                    <a:bodyPr/>
                    <a:lstStyle/>
                    <a:p>
                      <a:r>
                        <a:t>100.0</a:t>
                      </a:r>
                    </a:p>
                  </a:txBody>
                  <a:tcPr/>
                </a:tc>
                <a:tc>
                  <a:txBody>
                    <a:bodyPr/>
                    <a:lstStyle/>
                    <a:p>
                      <a:r>
                        <a:t>7683</a:t>
                      </a:r>
                    </a:p>
                  </a:txBody>
                  <a:tcPr/>
                </a:tc>
                <a:tc>
                  <a:txBody>
                    <a:bodyPr/>
                    <a:lstStyle/>
                    <a:p>
                      <a:r>
                        <a:t>88.3</a:t>
                      </a:r>
                    </a:p>
                  </a:txBody>
                  <a:tcPr/>
                </a:tc>
                <a:tc>
                  <a:txBody>
                    <a:bodyPr/>
                    <a:lstStyle/>
                    <a:p>
                      <a:r>
                        <a:rPr dirty="0"/>
                        <a:t>8.3</a:t>
                      </a:r>
                    </a:p>
                  </a:txBody>
                  <a:tcPr/>
                </a:tc>
                <a:extLst>
                  <a:ext uri="{0D108BD9-81ED-4DB2-BD59-A6C34878D82A}">
                    <a16:rowId xmlns:a16="http://schemas.microsoft.com/office/drawing/2014/main" val="10021"/>
                  </a:ext>
                </a:extLst>
              </a:tr>
            </a:tbl>
          </a:graphicData>
        </a:graphic>
      </p:graphicFrame>
      <p:sp>
        <p:nvSpPr>
          <p:cNvPr id="6" name="TextBox 5"/>
          <p:cNvSpPr txBox="1"/>
          <p:nvPr/>
        </p:nvSpPr>
        <p:spPr>
          <a:xfrm>
            <a:off x="6400800" y="2571864"/>
            <a:ext cx="5900057" cy="707886"/>
          </a:xfrm>
          <a:prstGeom prst="rect">
            <a:avLst/>
          </a:prstGeom>
          <a:noFill/>
        </p:spPr>
        <p:txBody>
          <a:bodyPr wrap="square">
            <a:spAutoFit/>
          </a:bodyPr>
          <a:lstStyle/>
          <a:p>
            <a:pPr>
              <a:defRPr sz="2000" b="0">
                <a:solidFill>
                  <a:srgbClr val="000000"/>
                </a:solidFill>
                <a:latin typeface="微软雅黑"/>
              </a:defRPr>
            </a:pPr>
            <a:r>
              <a:t>表4-2为样本数据在continent和sector不同取值下的分布。</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1. 众筹成功衡量指标</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选择两个指标衡量众筹成功。</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选取完成众筹目标的速度（funding_speed），其值由众筹目标额与众筹天数计算得到，直观呈现与众筹成功的正向关系。</a:t>
            </a:r>
          </a:p>
        </p:txBody>
      </p:sp>
      <p:sp>
        <p:nvSpPr>
          <p:cNvPr id="8" name="TextBox 7"/>
          <p:cNvSpPr txBox="1"/>
          <p:nvPr/>
        </p:nvSpPr>
        <p:spPr>
          <a:xfrm>
            <a:off x="1371600" y="4754880"/>
            <a:ext cx="9144000" cy="1371600"/>
          </a:xfrm>
          <a:prstGeom prst="rect">
            <a:avLst/>
          </a:prstGeom>
          <a:noFill/>
        </p:spPr>
        <p:txBody>
          <a:bodyPr wrap="square">
            <a:spAutoFit/>
          </a:bodyPr>
          <a:lstStyle/>
          <a:p>
            <a:pPr>
              <a:defRPr sz="2200" b="1">
                <a:solidFill>
                  <a:srgbClr val="000000"/>
                </a:solidFill>
                <a:latin typeface="微软雅黑"/>
              </a:defRPr>
            </a:pPr>
            <a:r>
              <a:t>2. 情绪自变量</a:t>
            </a:r>
          </a:p>
        </p:txBody>
      </p:sp>
      <p:sp>
        <p:nvSpPr>
          <p:cNvPr id="9" name="TextBox 8"/>
          <p:cNvSpPr txBox="1"/>
          <p:nvPr/>
        </p:nvSpPr>
        <p:spPr>
          <a:xfrm>
            <a:off x="1371600" y="6126480"/>
            <a:ext cx="9144000" cy="1371600"/>
          </a:xfrm>
          <a:prstGeom prst="rect">
            <a:avLst/>
          </a:prstGeom>
          <a:noFill/>
        </p:spPr>
        <p:txBody>
          <a:bodyPr wrap="square">
            <a:spAutoFit/>
          </a:bodyPr>
          <a:lstStyle/>
          <a:p>
            <a:pPr>
              <a:defRPr sz="2000" b="0">
                <a:solidFill>
                  <a:srgbClr val="000000"/>
                </a:solidFill>
                <a:latin typeface="微软雅黑"/>
              </a:defRPr>
            </a:pPr>
            <a:r>
              <a:t>- 基于数据集中众筹项目附带图片中人脸的happiness和sadness分数计算情绪自变量。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3. 积极心理资本</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用Mckenny等人开发和验证的词汇表测量项目文本的积极心理资本（pst_psyc_capital），词频越高，积极心理资本水平越高。</a:t>
            </a:r>
          </a:p>
        </p:txBody>
      </p:sp>
      <p:sp>
        <p:nvSpPr>
          <p:cNvPr id="7" name="TextBox 6"/>
          <p:cNvSpPr txBox="1"/>
          <p:nvPr/>
        </p:nvSpPr>
        <p:spPr>
          <a:xfrm>
            <a:off x="1371600" y="3383280"/>
            <a:ext cx="9144000" cy="1371600"/>
          </a:xfrm>
          <a:prstGeom prst="rect">
            <a:avLst/>
          </a:prstGeom>
          <a:noFill/>
        </p:spPr>
        <p:txBody>
          <a:bodyPr wrap="square">
            <a:spAutoFit/>
          </a:bodyPr>
          <a:lstStyle/>
          <a:p>
            <a:pPr>
              <a:defRPr sz="2200" b="1">
                <a:solidFill>
                  <a:srgbClr val="000000"/>
                </a:solidFill>
                <a:latin typeface="微软雅黑"/>
              </a:defRPr>
            </a:pPr>
            <a:r>
              <a:t>4. 控制变量</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研究模型纳入与众筹发起人和项目本身信息相关的控制变量。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 考虑众筹贷款目标额（loan_amount），因变量值范围大且分布有偏，进行对数化处理。</a:t>
            </a:r>
          </a:p>
        </p:txBody>
      </p:sp>
      <p:sp>
        <p:nvSpPr>
          <p:cNvPr id="6" name="TextBox 5"/>
          <p:cNvSpPr txBox="1"/>
          <p:nvPr/>
        </p:nvSpPr>
        <p:spPr>
          <a:xfrm>
            <a:off x="1371600" y="2011680"/>
            <a:ext cx="9144000" cy="1371600"/>
          </a:xfrm>
          <a:prstGeom prst="rect">
            <a:avLst/>
          </a:prstGeom>
          <a:noFill/>
        </p:spPr>
        <p:txBody>
          <a:bodyPr wrap="square">
            <a:spAutoFit/>
          </a:bodyPr>
          <a:lstStyle/>
          <a:p>
            <a:pPr>
              <a:defRPr sz="2200" b="1">
                <a:solidFill>
                  <a:srgbClr val="000000"/>
                </a:solidFill>
                <a:latin typeface="微软雅黑"/>
              </a:defRPr>
            </a:pPr>
            <a:r>
              <a:t>5. 数据相关</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表4 - 1显示研究模型变量及其描述性统计数据。</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表4 - 2为样本数据在continent和sector不同取值下的分布。</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pic>
        <p:nvPicPr>
          <p:cNvPr id="82" name="Picture 81" descr="05-rId28-image5.png"/>
          <p:cNvPicPr>
            <a:picLocks noChangeAspect="1"/>
          </p:cNvPicPr>
          <p:nvPr/>
        </p:nvPicPr>
        <p:blipFill>
          <a:blip r:embed="rId6"/>
          <a:stretch>
            <a:fillRect/>
          </a:stretch>
        </p:blipFill>
        <p:spPr>
          <a:xfrm>
            <a:off x="914400" y="1828800"/>
            <a:ext cx="5486400" cy="4114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pic>
        <p:nvPicPr>
          <p:cNvPr id="82" name="Picture 81" descr="02-rId29-image6.png"/>
          <p:cNvPicPr>
            <a:picLocks noChangeAspect="1"/>
          </p:cNvPicPr>
          <p:nvPr/>
        </p:nvPicPr>
        <p:blipFill>
          <a:blip r:embed="rId6"/>
          <a:stretch>
            <a:fillRect/>
          </a:stretch>
        </p:blipFill>
        <p:spPr>
          <a:xfrm>
            <a:off x="914400" y="1828800"/>
            <a:ext cx="5486400" cy="4114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2313432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gridCol w="914400">
                  <a:extLst>
                    <a:ext uri="{9D8B030D-6E8A-4147-A177-3AD203B41FA5}">
                      <a16:colId xmlns:a16="http://schemas.microsoft.com/office/drawing/2014/main" val="20005"/>
                    </a:ext>
                  </a:extLst>
                </a:gridCol>
              </a:tblGrid>
              <a:tr h="216568">
                <a:tc>
                  <a:txBody>
                    <a:bodyPr/>
                    <a:lstStyle/>
                    <a:p>
                      <a:r>
                        <a:t>变量</a:t>
                      </a:r>
                    </a:p>
                  </a:txBody>
                  <a:tcPr/>
                </a:tc>
                <a:tc>
                  <a:txBody>
                    <a:bodyPr/>
                    <a:lstStyle/>
                    <a:p>
                      <a:r>
                        <a:t>描述</a:t>
                      </a:r>
                    </a:p>
                  </a:txBody>
                  <a:tcPr/>
                </a:tc>
                <a:tc>
                  <a:txBody>
                    <a:bodyPr/>
                    <a:lstStyle/>
                    <a:p>
                      <a:r>
                        <a:t>均值</a:t>
                      </a:r>
                    </a:p>
                  </a:txBody>
                  <a:tcPr/>
                </a:tc>
                <a:tc>
                  <a:txBody>
                    <a:bodyPr/>
                    <a:lstStyle/>
                    <a:p>
                      <a:r>
                        <a:t>标准差</a:t>
                      </a:r>
                    </a:p>
                  </a:txBody>
                  <a:tcPr/>
                </a:tc>
                <a:tc>
                  <a:txBody>
                    <a:bodyPr/>
                    <a:lstStyle/>
                    <a:p>
                      <a:r>
                        <a:t>最小值</a:t>
                      </a:r>
                    </a:p>
                  </a:txBody>
                  <a:tcPr/>
                </a:tc>
                <a:tc>
                  <a:txBody>
                    <a:bodyPr/>
                    <a:lstStyle/>
                    <a:p>
                      <a:r>
                        <a:t>最大值</a:t>
                      </a:r>
                    </a:p>
                  </a:txBody>
                  <a:tcPr/>
                </a:tc>
                <a:extLst>
                  <a:ext uri="{0D108BD9-81ED-4DB2-BD59-A6C34878D82A}">
                    <a16:rowId xmlns:a16="http://schemas.microsoft.com/office/drawing/2014/main" val="10000"/>
                  </a:ext>
                </a:extLst>
              </a:tr>
              <a:tr h="216568">
                <a:tc>
                  <a:txBody>
                    <a:bodyPr/>
                    <a:lstStyle/>
                    <a:p>
                      <a:r>
                        <a:t>因变量</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1"/>
                  </a:ext>
                </a:extLst>
              </a:tr>
              <a:tr h="216568">
                <a:tc>
                  <a:txBody>
                    <a:bodyPr/>
                    <a:lstStyle/>
                    <a:p>
                      <a:r>
                        <a:t>funding_success</a:t>
                      </a:r>
                    </a:p>
                  </a:txBody>
                  <a:tcPr/>
                </a:tc>
                <a:tc>
                  <a:txBody>
                    <a:bodyPr/>
                    <a:lstStyle/>
                    <a:p>
                      <a:r>
                        <a:t>虚拟变量，在限定时间内成功达到众筹目标=1，失败=0</a:t>
                      </a:r>
                    </a:p>
                  </a:txBody>
                  <a:tcPr/>
                </a:tc>
                <a:tc>
                  <a:txBody>
                    <a:bodyPr/>
                    <a:lstStyle/>
                    <a:p>
                      <a:r>
                        <a:t>0.88</a:t>
                      </a:r>
                    </a:p>
                  </a:txBody>
                  <a:tcPr/>
                </a:tc>
                <a:tc>
                  <a:txBody>
                    <a:bodyPr/>
                    <a:lstStyle/>
                    <a:p>
                      <a:r>
                        <a:t>0.32</a:t>
                      </a:r>
                    </a:p>
                  </a:txBody>
                  <a:tcPr/>
                </a:tc>
                <a:tc>
                  <a:txBody>
                    <a:bodyPr/>
                    <a:lstStyle/>
                    <a:p>
                      <a:r>
                        <a:t>0</a:t>
                      </a:r>
                    </a:p>
                  </a:txBody>
                  <a:tcPr/>
                </a:tc>
                <a:tc>
                  <a:txBody>
                    <a:bodyPr/>
                    <a:lstStyle/>
                    <a:p>
                      <a:r>
                        <a:t>1</a:t>
                      </a:r>
                    </a:p>
                  </a:txBody>
                  <a:tcPr/>
                </a:tc>
                <a:extLst>
                  <a:ext uri="{0D108BD9-81ED-4DB2-BD59-A6C34878D82A}">
                    <a16:rowId xmlns:a16="http://schemas.microsoft.com/office/drawing/2014/main" val="10002"/>
                  </a:ext>
                </a:extLst>
              </a:tr>
              <a:tr h="216568">
                <a:tc>
                  <a:txBody>
                    <a:bodyPr/>
                    <a:lstStyle/>
                    <a:p>
                      <a:r>
                        <a:t>funding_speed</a:t>
                      </a:r>
                    </a:p>
                  </a:txBody>
                  <a:tcPr/>
                </a:tc>
                <a:tc>
                  <a:txBody>
                    <a:bodyPr/>
                    <a:lstStyle/>
                    <a:p>
                      <a:r>
                        <a:t>达成众筹目标的速度</a:t>
                      </a:r>
                    </a:p>
                  </a:txBody>
                  <a:tcPr/>
                </a:tc>
                <a:tc>
                  <a:txBody>
                    <a:bodyPr/>
                    <a:lstStyle/>
                    <a:p>
                      <a:r>
                        <a:t>4.53</a:t>
                      </a:r>
                    </a:p>
                  </a:txBody>
                  <a:tcPr/>
                </a:tc>
                <a:tc>
                  <a:txBody>
                    <a:bodyPr/>
                    <a:lstStyle/>
                    <a:p>
                      <a:r>
                        <a:t>2.36</a:t>
                      </a:r>
                    </a:p>
                  </a:txBody>
                  <a:tcPr/>
                </a:tc>
                <a:tc>
                  <a:txBody>
                    <a:bodyPr/>
                    <a:lstStyle/>
                    <a:p>
                      <a:r>
                        <a:t>0</a:t>
                      </a:r>
                    </a:p>
                  </a:txBody>
                  <a:tcPr/>
                </a:tc>
                <a:tc>
                  <a:txBody>
                    <a:bodyPr/>
                    <a:lstStyle/>
                    <a:p>
                      <a:r>
                        <a:t>13.05</a:t>
                      </a:r>
                    </a:p>
                  </a:txBody>
                  <a:tcPr/>
                </a:tc>
                <a:extLst>
                  <a:ext uri="{0D108BD9-81ED-4DB2-BD59-A6C34878D82A}">
                    <a16:rowId xmlns:a16="http://schemas.microsoft.com/office/drawing/2014/main" val="10003"/>
                  </a:ext>
                </a:extLst>
              </a:tr>
              <a:tr h="216568">
                <a:tc>
                  <a:txBody>
                    <a:bodyPr/>
                    <a:lstStyle/>
                    <a:p>
                      <a:r>
                        <a:t>自变量</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4"/>
                  </a:ext>
                </a:extLst>
              </a:tr>
              <a:tr h="216568">
                <a:tc>
                  <a:txBody>
                    <a:bodyPr/>
                    <a:lstStyle/>
                    <a:p>
                      <a:r>
                        <a:t>happiness</a:t>
                      </a:r>
                    </a:p>
                  </a:txBody>
                  <a:tcPr/>
                </a:tc>
                <a:tc>
                  <a:txBody>
                    <a:bodyPr/>
                    <a:lstStyle/>
                    <a:p>
                      <a:r>
                        <a:t>图片中人脸的快乐情绪值</a:t>
                      </a:r>
                    </a:p>
                  </a:txBody>
                  <a:tcPr/>
                </a:tc>
                <a:tc>
                  <a:txBody>
                    <a:bodyPr/>
                    <a:lstStyle/>
                    <a:p>
                      <a:r>
                        <a:t>0.360</a:t>
                      </a:r>
                    </a:p>
                  </a:txBody>
                  <a:tcPr/>
                </a:tc>
                <a:tc>
                  <a:txBody>
                    <a:bodyPr/>
                    <a:lstStyle/>
                    <a:p>
                      <a:r>
                        <a:t>0.430</a:t>
                      </a:r>
                    </a:p>
                  </a:txBody>
                  <a:tcPr/>
                </a:tc>
                <a:tc>
                  <a:txBody>
                    <a:bodyPr/>
                    <a:lstStyle/>
                    <a:p>
                      <a:r>
                        <a:t>0</a:t>
                      </a:r>
                    </a:p>
                  </a:txBody>
                  <a:tcPr/>
                </a:tc>
                <a:tc>
                  <a:txBody>
                    <a:bodyPr/>
                    <a:lstStyle/>
                    <a:p>
                      <a:r>
                        <a:t>3.580</a:t>
                      </a:r>
                    </a:p>
                  </a:txBody>
                  <a:tcPr/>
                </a:tc>
                <a:extLst>
                  <a:ext uri="{0D108BD9-81ED-4DB2-BD59-A6C34878D82A}">
                    <a16:rowId xmlns:a16="http://schemas.microsoft.com/office/drawing/2014/main" val="10005"/>
                  </a:ext>
                </a:extLst>
              </a:tr>
              <a:tr h="216568">
                <a:tc>
                  <a:txBody>
                    <a:bodyPr/>
                    <a:lstStyle/>
                    <a:p>
                      <a:r>
                        <a:t>sadness</a:t>
                      </a:r>
                    </a:p>
                  </a:txBody>
                  <a:tcPr/>
                </a:tc>
                <a:tc>
                  <a:txBody>
                    <a:bodyPr/>
                    <a:lstStyle/>
                    <a:p>
                      <a:r>
                        <a:t>图片中人脸的悲伤情绪值</a:t>
                      </a:r>
                    </a:p>
                  </a:txBody>
                  <a:tcPr/>
                </a:tc>
                <a:tc>
                  <a:txBody>
                    <a:bodyPr/>
                    <a:lstStyle/>
                    <a:p>
                      <a:r>
                        <a:t>0.020</a:t>
                      </a:r>
                    </a:p>
                  </a:txBody>
                  <a:tcPr/>
                </a:tc>
                <a:tc>
                  <a:txBody>
                    <a:bodyPr/>
                    <a:lstStyle/>
                    <a:p>
                      <a:r>
                        <a:t>0.080</a:t>
                      </a:r>
                    </a:p>
                  </a:txBody>
                  <a:tcPr/>
                </a:tc>
                <a:tc>
                  <a:txBody>
                    <a:bodyPr/>
                    <a:lstStyle/>
                    <a:p>
                      <a:r>
                        <a:t>0</a:t>
                      </a:r>
                    </a:p>
                  </a:txBody>
                  <a:tcPr/>
                </a:tc>
                <a:tc>
                  <a:txBody>
                    <a:bodyPr/>
                    <a:lstStyle/>
                    <a:p>
                      <a:r>
                        <a:t>1.000</a:t>
                      </a:r>
                    </a:p>
                  </a:txBody>
                  <a:tcPr/>
                </a:tc>
                <a:extLst>
                  <a:ext uri="{0D108BD9-81ED-4DB2-BD59-A6C34878D82A}">
                    <a16:rowId xmlns:a16="http://schemas.microsoft.com/office/drawing/2014/main" val="10006"/>
                  </a:ext>
                </a:extLst>
              </a:tr>
              <a:tr h="216568">
                <a:tc>
                  <a:txBody>
                    <a:bodyPr/>
                    <a:lstStyle/>
                    <a:p>
                      <a:r>
                        <a:t>调节变量</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7"/>
                  </a:ext>
                </a:extLst>
              </a:tr>
              <a:tr h="216568">
                <a:tc>
                  <a:txBody>
                    <a:bodyPr/>
                    <a:lstStyle/>
                    <a:p>
                      <a:r>
                        <a:t>pst_psyc_cptl</a:t>
                      </a:r>
                    </a:p>
                  </a:txBody>
                  <a:tcPr/>
                </a:tc>
                <a:tc>
                  <a:txBody>
                    <a:bodyPr/>
                    <a:lstStyle/>
                    <a:p>
                      <a:r>
                        <a:t>文本的积极心理资本分数</a:t>
                      </a:r>
                    </a:p>
                  </a:txBody>
                  <a:tcPr/>
                </a:tc>
                <a:tc>
                  <a:txBody>
                    <a:bodyPr/>
                    <a:lstStyle/>
                    <a:p>
                      <a:r>
                        <a:t>1.23</a:t>
                      </a:r>
                    </a:p>
                  </a:txBody>
                  <a:tcPr/>
                </a:tc>
                <a:tc>
                  <a:txBody>
                    <a:bodyPr/>
                    <a:lstStyle/>
                    <a:p>
                      <a:r>
                        <a:t>1.47</a:t>
                      </a:r>
                    </a:p>
                  </a:txBody>
                  <a:tcPr/>
                </a:tc>
                <a:tc>
                  <a:txBody>
                    <a:bodyPr/>
                    <a:lstStyle/>
                    <a:p>
                      <a:r>
                        <a:t>0</a:t>
                      </a:r>
                    </a:p>
                  </a:txBody>
                  <a:tcPr/>
                </a:tc>
                <a:tc>
                  <a:txBody>
                    <a:bodyPr/>
                    <a:lstStyle/>
                    <a:p>
                      <a:r>
                        <a:t>13</a:t>
                      </a:r>
                    </a:p>
                  </a:txBody>
                  <a:tcPr/>
                </a:tc>
                <a:extLst>
                  <a:ext uri="{0D108BD9-81ED-4DB2-BD59-A6C34878D82A}">
                    <a16:rowId xmlns:a16="http://schemas.microsoft.com/office/drawing/2014/main" val="10008"/>
                  </a:ext>
                </a:extLst>
              </a:tr>
              <a:tr h="216568">
                <a:tc>
                  <a:txBody>
                    <a:bodyPr/>
                    <a:lstStyle/>
                    <a:p>
                      <a:r>
                        <a:t>控制变量</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9"/>
                  </a:ext>
                </a:extLst>
              </a:tr>
              <a:tr h="216568">
                <a:tc>
                  <a:txBody>
                    <a:bodyPr/>
                    <a:lstStyle/>
                    <a:p>
                      <a:r>
                        <a:t>gender</a:t>
                      </a:r>
                    </a:p>
                  </a:txBody>
                  <a:tcPr/>
                </a:tc>
                <a:tc>
                  <a:txBody>
                    <a:bodyPr/>
                    <a:lstStyle/>
                    <a:p>
                      <a:r>
                        <a:t>虚拟变量，众筹者的性别，女性=1，男性=0</a:t>
                      </a:r>
                    </a:p>
                  </a:txBody>
                  <a:tcPr/>
                </a:tc>
                <a:tc>
                  <a:txBody>
                    <a:bodyPr/>
                    <a:lstStyle/>
                    <a:p>
                      <a:r>
                        <a:t>0.80</a:t>
                      </a:r>
                    </a:p>
                  </a:txBody>
                  <a:tcPr/>
                </a:tc>
                <a:tc>
                  <a:txBody>
                    <a:bodyPr/>
                    <a:lstStyle/>
                    <a:p>
                      <a:r>
                        <a:t>0.40</a:t>
                      </a:r>
                    </a:p>
                  </a:txBody>
                  <a:tcPr/>
                </a:tc>
                <a:tc>
                  <a:txBody>
                    <a:bodyPr/>
                    <a:lstStyle/>
                    <a:p>
                      <a:r>
                        <a:t>0</a:t>
                      </a:r>
                    </a:p>
                  </a:txBody>
                  <a:tcPr/>
                </a:tc>
                <a:tc>
                  <a:txBody>
                    <a:bodyPr/>
                    <a:lstStyle/>
                    <a:p>
                      <a:r>
                        <a:t>1</a:t>
                      </a:r>
                    </a:p>
                  </a:txBody>
                  <a:tcPr/>
                </a:tc>
                <a:extLst>
                  <a:ext uri="{0D108BD9-81ED-4DB2-BD59-A6C34878D82A}">
                    <a16:rowId xmlns:a16="http://schemas.microsoft.com/office/drawing/2014/main" val="10010"/>
                  </a:ext>
                </a:extLst>
              </a:tr>
              <a:tr h="216568">
                <a:tc>
                  <a:txBody>
                    <a:bodyPr/>
                    <a:lstStyle/>
                    <a:p>
                      <a:r>
                        <a:t>annual_income</a:t>
                      </a:r>
                    </a:p>
                  </a:txBody>
                  <a:tcPr/>
                </a:tc>
                <a:tc>
                  <a:txBody>
                    <a:bodyPr/>
                    <a:lstStyle/>
                    <a:p>
                      <a:r>
                        <a:t>所在国家的年人均收入（美元）</a:t>
                      </a:r>
                    </a:p>
                  </a:txBody>
                  <a:tcPr/>
                </a:tc>
                <a:tc>
                  <a:txBody>
                    <a:bodyPr/>
                    <a:lstStyle/>
                    <a:p>
                      <a:r>
                        <a:t>6017</a:t>
                      </a:r>
                    </a:p>
                  </a:txBody>
                  <a:tcPr/>
                </a:tc>
                <a:tc>
                  <a:txBody>
                    <a:bodyPr/>
                    <a:lstStyle/>
                    <a:p>
                      <a:r>
                        <a:t>3919</a:t>
                      </a:r>
                    </a:p>
                  </a:txBody>
                  <a:tcPr/>
                </a:tc>
                <a:tc>
                  <a:txBody>
                    <a:bodyPr/>
                    <a:lstStyle/>
                    <a:p>
                      <a:r>
                        <a:t>700</a:t>
                      </a:r>
                    </a:p>
                  </a:txBody>
                  <a:tcPr/>
                </a:tc>
                <a:tc>
                  <a:txBody>
                    <a:bodyPr/>
                    <a:lstStyle/>
                    <a:p>
                      <a:r>
                        <a:t>36200</a:t>
                      </a:r>
                    </a:p>
                  </a:txBody>
                  <a:tcPr/>
                </a:tc>
                <a:extLst>
                  <a:ext uri="{0D108BD9-81ED-4DB2-BD59-A6C34878D82A}">
                    <a16:rowId xmlns:a16="http://schemas.microsoft.com/office/drawing/2014/main" val="10011"/>
                  </a:ext>
                </a:extLst>
              </a:tr>
              <a:tr h="216568">
                <a:tc>
                  <a:txBody>
                    <a:bodyPr/>
                    <a:lstStyle/>
                    <a:p>
                      <a:r>
                        <a:t>group_borrower</a:t>
                      </a:r>
                    </a:p>
                  </a:txBody>
                  <a:tcPr/>
                </a:tc>
                <a:tc>
                  <a:txBody>
                    <a:bodyPr/>
                    <a:lstStyle/>
                    <a:p>
                      <a:r>
                        <a:t>虚拟变量，众筹者为团队=1，个人=0</a:t>
                      </a:r>
                    </a:p>
                  </a:txBody>
                  <a:tcPr/>
                </a:tc>
                <a:tc>
                  <a:txBody>
                    <a:bodyPr/>
                    <a:lstStyle/>
                    <a:p>
                      <a:r>
                        <a:t>0.02</a:t>
                      </a:r>
                    </a:p>
                  </a:txBody>
                  <a:tcPr/>
                </a:tc>
                <a:tc>
                  <a:txBody>
                    <a:bodyPr/>
                    <a:lstStyle/>
                    <a:p>
                      <a:r>
                        <a:t>0.12</a:t>
                      </a:r>
                    </a:p>
                  </a:txBody>
                  <a:tcPr/>
                </a:tc>
                <a:tc>
                  <a:txBody>
                    <a:bodyPr/>
                    <a:lstStyle/>
                    <a:p>
                      <a:r>
                        <a:t>0</a:t>
                      </a:r>
                    </a:p>
                  </a:txBody>
                  <a:tcPr/>
                </a:tc>
                <a:tc>
                  <a:txBody>
                    <a:bodyPr/>
                    <a:lstStyle/>
                    <a:p>
                      <a:r>
                        <a:t>1</a:t>
                      </a:r>
                    </a:p>
                  </a:txBody>
                  <a:tcPr/>
                </a:tc>
                <a:extLst>
                  <a:ext uri="{0D108BD9-81ED-4DB2-BD59-A6C34878D82A}">
                    <a16:rowId xmlns:a16="http://schemas.microsoft.com/office/drawing/2014/main" val="10012"/>
                  </a:ext>
                </a:extLst>
              </a:tr>
              <a:tr h="216568">
                <a:tc>
                  <a:txBody>
                    <a:bodyPr/>
                    <a:lstStyle/>
                    <a:p>
                      <a:r>
                        <a:t>loan_amount</a:t>
                      </a:r>
                    </a:p>
                  </a:txBody>
                  <a:tcPr/>
                </a:tc>
                <a:tc>
                  <a:txBody>
                    <a:bodyPr/>
                    <a:lstStyle/>
                    <a:p>
                      <a:r>
                        <a:t>贷款目标额</a:t>
                      </a:r>
                    </a:p>
                  </a:txBody>
                  <a:tcPr/>
                </a:tc>
                <a:tc>
                  <a:txBody>
                    <a:bodyPr/>
                    <a:lstStyle/>
                    <a:p>
                      <a:r>
                        <a:t>595.6</a:t>
                      </a:r>
                    </a:p>
                  </a:txBody>
                  <a:tcPr/>
                </a:tc>
                <a:tc>
                  <a:txBody>
                    <a:bodyPr/>
                    <a:lstStyle/>
                    <a:p>
                      <a:r>
                        <a:t>492.0</a:t>
                      </a:r>
                    </a:p>
                  </a:txBody>
                  <a:tcPr/>
                </a:tc>
                <a:tc>
                  <a:txBody>
                    <a:bodyPr/>
                    <a:lstStyle/>
                    <a:p>
                      <a:r>
                        <a:t>25</a:t>
                      </a:r>
                    </a:p>
                  </a:txBody>
                  <a:tcPr/>
                </a:tc>
                <a:tc>
                  <a:txBody>
                    <a:bodyPr/>
                    <a:lstStyle/>
                    <a:p>
                      <a:r>
                        <a:t>6650</a:t>
                      </a:r>
                    </a:p>
                  </a:txBody>
                  <a:tcPr/>
                </a:tc>
                <a:extLst>
                  <a:ext uri="{0D108BD9-81ED-4DB2-BD59-A6C34878D82A}">
                    <a16:rowId xmlns:a16="http://schemas.microsoft.com/office/drawing/2014/main" val="10013"/>
                  </a:ext>
                </a:extLst>
              </a:tr>
              <a:tr h="216568">
                <a:tc>
                  <a:txBody>
                    <a:bodyPr/>
                    <a:lstStyle/>
                    <a:p>
                      <a:r>
                        <a:t>loan_term</a:t>
                      </a:r>
                    </a:p>
                  </a:txBody>
                  <a:tcPr/>
                </a:tc>
                <a:tc>
                  <a:txBody>
                    <a:bodyPr/>
                    <a:lstStyle/>
                    <a:p>
                      <a:r>
                        <a:t>贷款期限（月）</a:t>
                      </a:r>
                    </a:p>
                  </a:txBody>
                  <a:tcPr/>
                </a:tc>
                <a:tc>
                  <a:txBody>
                    <a:bodyPr/>
                    <a:lstStyle/>
                    <a:p>
                      <a:r>
                        <a:t>13.45</a:t>
                      </a:r>
                    </a:p>
                  </a:txBody>
                  <a:tcPr/>
                </a:tc>
                <a:tc>
                  <a:txBody>
                    <a:bodyPr/>
                    <a:lstStyle/>
                    <a:p>
                      <a:r>
                        <a:t>5.870</a:t>
                      </a:r>
                    </a:p>
                  </a:txBody>
                  <a:tcPr/>
                </a:tc>
                <a:tc>
                  <a:txBody>
                    <a:bodyPr/>
                    <a:lstStyle/>
                    <a:p>
                      <a:r>
                        <a:t>5</a:t>
                      </a:r>
                    </a:p>
                  </a:txBody>
                  <a:tcPr/>
                </a:tc>
                <a:tc>
                  <a:txBody>
                    <a:bodyPr/>
                    <a:lstStyle/>
                    <a:p>
                      <a:r>
                        <a:t>86</a:t>
                      </a:r>
                    </a:p>
                  </a:txBody>
                  <a:tcPr/>
                </a:tc>
                <a:extLst>
                  <a:ext uri="{0D108BD9-81ED-4DB2-BD59-A6C34878D82A}">
                    <a16:rowId xmlns:a16="http://schemas.microsoft.com/office/drawing/2014/main" val="10014"/>
                  </a:ext>
                </a:extLst>
              </a:tr>
              <a:tr h="216568">
                <a:tc>
                  <a:txBody>
                    <a:bodyPr/>
                    <a:lstStyle/>
                    <a:p>
                      <a:r>
                        <a:t>partner_risk</a:t>
                      </a:r>
                    </a:p>
                  </a:txBody>
                  <a:tcPr/>
                </a:tc>
                <a:tc>
                  <a:txBody>
                    <a:bodyPr/>
                    <a:lstStyle/>
                    <a:p>
                      <a:r>
                        <a:t>区域合作伙伴的风险等级，越高表示还款问题的风险越低</a:t>
                      </a:r>
                    </a:p>
                  </a:txBody>
                  <a:tcPr/>
                </a:tc>
                <a:tc>
                  <a:txBody>
                    <a:bodyPr/>
                    <a:lstStyle/>
                    <a:p>
                      <a:r>
                        <a:t>3.34</a:t>
                      </a:r>
                    </a:p>
                  </a:txBody>
                  <a:tcPr/>
                </a:tc>
                <a:tc>
                  <a:txBody>
                    <a:bodyPr/>
                    <a:lstStyle/>
                    <a:p>
                      <a:r>
                        <a:t>0.97</a:t>
                      </a:r>
                    </a:p>
                  </a:txBody>
                  <a:tcPr/>
                </a:tc>
                <a:tc>
                  <a:txBody>
                    <a:bodyPr/>
                    <a:lstStyle/>
                    <a:p>
                      <a:r>
                        <a:t>0.50</a:t>
                      </a:r>
                    </a:p>
                  </a:txBody>
                  <a:tcPr/>
                </a:tc>
                <a:tc>
                  <a:txBody>
                    <a:bodyPr/>
                    <a:lstStyle/>
                    <a:p>
                      <a:r>
                        <a:t>4.50</a:t>
                      </a:r>
                    </a:p>
                  </a:txBody>
                  <a:tcPr/>
                </a:tc>
                <a:extLst>
                  <a:ext uri="{0D108BD9-81ED-4DB2-BD59-A6C34878D82A}">
                    <a16:rowId xmlns:a16="http://schemas.microsoft.com/office/drawing/2014/main" val="10015"/>
                  </a:ext>
                </a:extLst>
              </a:tr>
              <a:tr h="216568">
                <a:tc>
                  <a:txBody>
                    <a:bodyPr/>
                    <a:lstStyle/>
                    <a:p>
                      <a:r>
                        <a:t>repayment_schedule</a:t>
                      </a:r>
                    </a:p>
                  </a:txBody>
                  <a:tcPr/>
                </a:tc>
                <a:tc>
                  <a:txBody>
                    <a:bodyPr/>
                    <a:lstStyle/>
                    <a:p>
                      <a:r>
                        <a:t>偿还贷款方式，分期偿还=1，到期偿还=0</a:t>
                      </a:r>
                    </a:p>
                  </a:txBody>
                  <a:tcPr/>
                </a:tc>
                <a:tc>
                  <a:txBody>
                    <a:bodyPr/>
                    <a:lstStyle/>
                    <a:p>
                      <a:r>
                        <a:t>0.96</a:t>
                      </a:r>
                    </a:p>
                  </a:txBody>
                  <a:tcPr/>
                </a:tc>
                <a:tc>
                  <a:txBody>
                    <a:bodyPr/>
                    <a:lstStyle/>
                    <a:p>
                      <a:r>
                        <a:t>0.21</a:t>
                      </a:r>
                    </a:p>
                  </a:txBody>
                  <a:tcPr/>
                </a:tc>
                <a:tc>
                  <a:txBody>
                    <a:bodyPr/>
                    <a:lstStyle/>
                    <a:p>
                      <a:r>
                        <a:t>0</a:t>
                      </a:r>
                    </a:p>
                  </a:txBody>
                  <a:tcPr/>
                </a:tc>
                <a:tc>
                  <a:txBody>
                    <a:bodyPr/>
                    <a:lstStyle/>
                    <a:p>
                      <a:r>
                        <a:t>1</a:t>
                      </a:r>
                    </a:p>
                  </a:txBody>
                  <a:tcPr/>
                </a:tc>
                <a:extLst>
                  <a:ext uri="{0D108BD9-81ED-4DB2-BD59-A6C34878D82A}">
                    <a16:rowId xmlns:a16="http://schemas.microsoft.com/office/drawing/2014/main" val="10016"/>
                  </a:ext>
                </a:extLst>
              </a:tr>
              <a:tr h="216568">
                <a:tc>
                  <a:txBody>
                    <a:bodyPr/>
                    <a:lstStyle/>
                    <a:p>
                      <a:r>
                        <a:t>story_word_count</a:t>
                      </a:r>
                    </a:p>
                  </a:txBody>
                  <a:tcPr/>
                </a:tc>
                <a:tc>
                  <a:txBody>
                    <a:bodyPr/>
                    <a:lstStyle/>
                    <a:p>
                      <a:r>
                        <a:t>文本词数</a:t>
                      </a:r>
                    </a:p>
                  </a:txBody>
                  <a:tcPr/>
                </a:tc>
                <a:tc>
                  <a:txBody>
                    <a:bodyPr/>
                    <a:lstStyle/>
                    <a:p>
                      <a:r>
                        <a:t>112.1</a:t>
                      </a:r>
                    </a:p>
                  </a:txBody>
                  <a:tcPr/>
                </a:tc>
                <a:tc>
                  <a:txBody>
                    <a:bodyPr/>
                    <a:lstStyle/>
                    <a:p>
                      <a:r>
                        <a:t>37.72</a:t>
                      </a:r>
                    </a:p>
                  </a:txBody>
                  <a:tcPr/>
                </a:tc>
                <a:tc>
                  <a:txBody>
                    <a:bodyPr/>
                    <a:lstStyle/>
                    <a:p>
                      <a:r>
                        <a:t>27</a:t>
                      </a:r>
                    </a:p>
                  </a:txBody>
                  <a:tcPr/>
                </a:tc>
                <a:tc>
                  <a:txBody>
                    <a:bodyPr/>
                    <a:lstStyle/>
                    <a:p>
                      <a:r>
                        <a:t>254</a:t>
                      </a:r>
                    </a:p>
                  </a:txBody>
                  <a:tcPr/>
                </a:tc>
                <a:extLst>
                  <a:ext uri="{0D108BD9-81ED-4DB2-BD59-A6C34878D82A}">
                    <a16:rowId xmlns:a16="http://schemas.microsoft.com/office/drawing/2014/main" val="10017"/>
                  </a:ext>
                </a:extLst>
              </a:tr>
              <a:tr h="216576">
                <a:tc>
                  <a:txBody>
                    <a:bodyPr/>
                    <a:lstStyle/>
                    <a:p>
                      <a:r>
                        <a:t>picture_quality</a:t>
                      </a:r>
                    </a:p>
                  </a:txBody>
                  <a:tcPr/>
                </a:tc>
                <a:tc>
                  <a:txBody>
                    <a:bodyPr/>
                    <a:lstStyle/>
                    <a:p>
                      <a:r>
                        <a:t>虚拟变量，图片清晰度，高质量=1，否则=0</a:t>
                      </a:r>
                    </a:p>
                  </a:txBody>
                  <a:tcPr/>
                </a:tc>
                <a:tc>
                  <a:txBody>
                    <a:bodyPr/>
                    <a:lstStyle/>
                    <a:p>
                      <a:r>
                        <a:t>0.48</a:t>
                      </a:r>
                    </a:p>
                  </a:txBody>
                  <a:tcPr/>
                </a:tc>
                <a:tc>
                  <a:txBody>
                    <a:bodyPr/>
                    <a:lstStyle/>
                    <a:p>
                      <a:r>
                        <a:t>0.50</a:t>
                      </a:r>
                    </a:p>
                  </a:txBody>
                  <a:tcPr/>
                </a:tc>
                <a:tc>
                  <a:txBody>
                    <a:bodyPr/>
                    <a:lstStyle/>
                    <a:p>
                      <a:r>
                        <a:t>0</a:t>
                      </a:r>
                    </a:p>
                  </a:txBody>
                  <a:tcPr/>
                </a:tc>
                <a:tc>
                  <a:txBody>
                    <a:bodyPr/>
                    <a:lstStyle/>
                    <a:p>
                      <a:r>
                        <a:t>1</a:t>
                      </a:r>
                    </a:p>
                  </a:txBody>
                  <a:tcPr/>
                </a:tc>
                <a:extLst>
                  <a:ext uri="{0D108BD9-81ED-4DB2-BD59-A6C34878D82A}">
                    <a16:rowId xmlns:a16="http://schemas.microsoft.com/office/drawing/2014/main" val="1001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9418320"/>
        </p:xfrm>
        <a:graphic>
          <a:graphicData uri="http://schemas.openxmlformats.org/drawingml/2006/table">
            <a:tbl>
              <a:tblPr firstRow="1" bandRow="1">
                <a:tableStyleId>{5C22544A-7EE6-4342-B048-85BDC9FD1C3A}</a:tableStyleId>
              </a:tblPr>
              <a:tblGrid>
                <a:gridCol w="783771">
                  <a:extLst>
                    <a:ext uri="{9D8B030D-6E8A-4147-A177-3AD203B41FA5}">
                      <a16:colId xmlns:a16="http://schemas.microsoft.com/office/drawing/2014/main" val="20000"/>
                    </a:ext>
                  </a:extLst>
                </a:gridCol>
                <a:gridCol w="783771">
                  <a:extLst>
                    <a:ext uri="{9D8B030D-6E8A-4147-A177-3AD203B41FA5}">
                      <a16:colId xmlns:a16="http://schemas.microsoft.com/office/drawing/2014/main" val="20001"/>
                    </a:ext>
                  </a:extLst>
                </a:gridCol>
                <a:gridCol w="783771">
                  <a:extLst>
                    <a:ext uri="{9D8B030D-6E8A-4147-A177-3AD203B41FA5}">
                      <a16:colId xmlns:a16="http://schemas.microsoft.com/office/drawing/2014/main" val="20002"/>
                    </a:ext>
                  </a:extLst>
                </a:gridCol>
                <a:gridCol w="783771">
                  <a:extLst>
                    <a:ext uri="{9D8B030D-6E8A-4147-A177-3AD203B41FA5}">
                      <a16:colId xmlns:a16="http://schemas.microsoft.com/office/drawing/2014/main" val="20003"/>
                    </a:ext>
                  </a:extLst>
                </a:gridCol>
                <a:gridCol w="783771">
                  <a:extLst>
                    <a:ext uri="{9D8B030D-6E8A-4147-A177-3AD203B41FA5}">
                      <a16:colId xmlns:a16="http://schemas.microsoft.com/office/drawing/2014/main" val="20004"/>
                    </a:ext>
                  </a:extLst>
                </a:gridCol>
                <a:gridCol w="783771">
                  <a:extLst>
                    <a:ext uri="{9D8B030D-6E8A-4147-A177-3AD203B41FA5}">
                      <a16:colId xmlns:a16="http://schemas.microsoft.com/office/drawing/2014/main" val="20005"/>
                    </a:ext>
                  </a:extLst>
                </a:gridCol>
                <a:gridCol w="783774">
                  <a:extLst>
                    <a:ext uri="{9D8B030D-6E8A-4147-A177-3AD203B41FA5}">
                      <a16:colId xmlns:a16="http://schemas.microsoft.com/office/drawing/2014/main" val="20006"/>
                    </a:ext>
                  </a:extLst>
                </a:gridCol>
              </a:tblGrid>
              <a:tr h="187036">
                <a:tc>
                  <a:txBody>
                    <a:bodyPr/>
                    <a:lstStyle/>
                    <a:p>
                      <a:r>
                        <a:t>变量</a:t>
                      </a:r>
                    </a:p>
                  </a:txBody>
                  <a:tcPr/>
                </a:tc>
                <a:tc>
                  <a:txBody>
                    <a:bodyPr/>
                    <a:lstStyle/>
                    <a:p>
                      <a:r>
                        <a:t>取值</a:t>
                      </a:r>
                    </a:p>
                  </a:txBody>
                  <a:tcPr/>
                </a:tc>
                <a:tc>
                  <a:txBody>
                    <a:bodyPr/>
                    <a:lstStyle/>
                    <a:p>
                      <a:r>
                        <a:t>频数</a:t>
                      </a:r>
                    </a:p>
                  </a:txBody>
                  <a:tcPr/>
                </a:tc>
                <a:tc>
                  <a:txBody>
                    <a:bodyPr/>
                    <a:lstStyle/>
                    <a:p>
                      <a:r>
                        <a:t>百分比(%)</a:t>
                      </a:r>
                    </a:p>
                  </a:txBody>
                  <a:tcPr/>
                </a:tc>
                <a:tc>
                  <a:txBody>
                    <a:bodyPr/>
                    <a:lstStyle/>
                    <a:p>
                      <a:r>
                        <a:t>成功数</a:t>
                      </a:r>
                    </a:p>
                  </a:txBody>
                  <a:tcPr/>
                </a:tc>
                <a:tc>
                  <a:txBody>
                    <a:bodyPr/>
                    <a:lstStyle/>
                    <a:p>
                      <a:r>
                        <a:t>成功率(%)</a:t>
                      </a:r>
                    </a:p>
                  </a:txBody>
                  <a:tcPr/>
                </a:tc>
                <a:tc>
                  <a:txBody>
                    <a:bodyPr/>
                    <a:lstStyle/>
                    <a:p>
                      <a:r>
                        <a:t>平均天数</a:t>
                      </a:r>
                    </a:p>
                  </a:txBody>
                  <a:tcPr/>
                </a:tc>
                <a:extLst>
                  <a:ext uri="{0D108BD9-81ED-4DB2-BD59-A6C34878D82A}">
                    <a16:rowId xmlns:a16="http://schemas.microsoft.com/office/drawing/2014/main" val="10000"/>
                  </a:ext>
                </a:extLst>
              </a:tr>
              <a:tr h="187036">
                <a:tc>
                  <a:txBody>
                    <a:bodyPr/>
                    <a:lstStyle/>
                    <a:p>
                      <a:r>
                        <a:t>continent</a:t>
                      </a:r>
                    </a:p>
                  </a:txBody>
                  <a:tcPr/>
                </a:tc>
                <a:tc>
                  <a:txBody>
                    <a:bodyPr/>
                    <a:lstStyle/>
                    <a:p>
                      <a:r>
                        <a:t>亚洲</a:t>
                      </a:r>
                    </a:p>
                  </a:txBody>
                  <a:tcPr/>
                </a:tc>
                <a:tc>
                  <a:txBody>
                    <a:bodyPr/>
                    <a:lstStyle/>
                    <a:p>
                      <a:r>
                        <a:t>3,881</a:t>
                      </a:r>
                    </a:p>
                  </a:txBody>
                  <a:tcPr/>
                </a:tc>
                <a:tc>
                  <a:txBody>
                    <a:bodyPr/>
                    <a:lstStyle/>
                    <a:p>
                      <a:r>
                        <a:t>44.7</a:t>
                      </a:r>
                    </a:p>
                  </a:txBody>
                  <a:tcPr/>
                </a:tc>
                <a:tc>
                  <a:txBody>
                    <a:bodyPr/>
                    <a:lstStyle/>
                    <a:p>
                      <a:r>
                        <a:t>3,626</a:t>
                      </a:r>
                    </a:p>
                  </a:txBody>
                  <a:tcPr/>
                </a:tc>
                <a:tc>
                  <a:txBody>
                    <a:bodyPr/>
                    <a:lstStyle/>
                    <a:p>
                      <a:r>
                        <a:t>93.4</a:t>
                      </a:r>
                    </a:p>
                  </a:txBody>
                  <a:tcPr/>
                </a:tc>
                <a:tc>
                  <a:txBody>
                    <a:bodyPr/>
                    <a:lstStyle/>
                    <a:p>
                      <a:r>
                        <a:t>7.2</a:t>
                      </a:r>
                    </a:p>
                  </a:txBody>
                  <a:tcPr/>
                </a:tc>
                <a:extLst>
                  <a:ext uri="{0D108BD9-81ED-4DB2-BD59-A6C34878D82A}">
                    <a16:rowId xmlns:a16="http://schemas.microsoft.com/office/drawing/2014/main" val="10001"/>
                  </a:ext>
                </a:extLst>
              </a:tr>
              <a:tr h="187036">
                <a:tc>
                  <a:txBody>
                    <a:bodyPr/>
                    <a:lstStyle/>
                    <a:p>
                      <a:endParaRPr/>
                    </a:p>
                  </a:txBody>
                  <a:tcPr/>
                </a:tc>
                <a:tc>
                  <a:txBody>
                    <a:bodyPr/>
                    <a:lstStyle/>
                    <a:p>
                      <a:r>
                        <a:t>非洲</a:t>
                      </a:r>
                    </a:p>
                  </a:txBody>
                  <a:tcPr/>
                </a:tc>
                <a:tc>
                  <a:txBody>
                    <a:bodyPr/>
                    <a:lstStyle/>
                    <a:p>
                      <a:r>
                        <a:t>2,434</a:t>
                      </a:r>
                    </a:p>
                  </a:txBody>
                  <a:tcPr/>
                </a:tc>
                <a:tc>
                  <a:txBody>
                    <a:bodyPr/>
                    <a:lstStyle/>
                    <a:p>
                      <a:r>
                        <a:t>28.0</a:t>
                      </a:r>
                    </a:p>
                  </a:txBody>
                  <a:tcPr/>
                </a:tc>
                <a:tc>
                  <a:txBody>
                    <a:bodyPr/>
                    <a:lstStyle/>
                    <a:p>
                      <a:r>
                        <a:t>2,111</a:t>
                      </a:r>
                    </a:p>
                  </a:txBody>
                  <a:tcPr/>
                </a:tc>
                <a:tc>
                  <a:txBody>
                    <a:bodyPr/>
                    <a:lstStyle/>
                    <a:p>
                      <a:r>
                        <a:t>86.7</a:t>
                      </a:r>
                    </a:p>
                  </a:txBody>
                  <a:tcPr/>
                </a:tc>
                <a:tc>
                  <a:txBody>
                    <a:bodyPr/>
                    <a:lstStyle/>
                    <a:p>
                      <a:r>
                        <a:t>8.7</a:t>
                      </a:r>
                    </a:p>
                  </a:txBody>
                  <a:tcPr/>
                </a:tc>
                <a:extLst>
                  <a:ext uri="{0D108BD9-81ED-4DB2-BD59-A6C34878D82A}">
                    <a16:rowId xmlns:a16="http://schemas.microsoft.com/office/drawing/2014/main" val="10002"/>
                  </a:ext>
                </a:extLst>
              </a:tr>
              <a:tr h="187036">
                <a:tc>
                  <a:txBody>
                    <a:bodyPr/>
                    <a:lstStyle/>
                    <a:p>
                      <a:endParaRPr/>
                    </a:p>
                  </a:txBody>
                  <a:tcPr/>
                </a:tc>
                <a:tc>
                  <a:txBody>
                    <a:bodyPr/>
                    <a:lstStyle/>
                    <a:p>
                      <a:r>
                        <a:t>拉丁美洲</a:t>
                      </a:r>
                    </a:p>
                  </a:txBody>
                  <a:tcPr/>
                </a:tc>
                <a:tc>
                  <a:txBody>
                    <a:bodyPr/>
                    <a:lstStyle/>
                    <a:p>
                      <a:r>
                        <a:t>2,021</a:t>
                      </a:r>
                    </a:p>
                  </a:txBody>
                  <a:tcPr/>
                </a:tc>
                <a:tc>
                  <a:txBody>
                    <a:bodyPr/>
                    <a:lstStyle/>
                    <a:p>
                      <a:r>
                        <a:t>23.2</a:t>
                      </a:r>
                    </a:p>
                  </a:txBody>
                  <a:tcPr/>
                </a:tc>
                <a:tc>
                  <a:txBody>
                    <a:bodyPr/>
                    <a:lstStyle/>
                    <a:p>
                      <a:r>
                        <a:t>1,615</a:t>
                      </a:r>
                    </a:p>
                  </a:txBody>
                  <a:tcPr/>
                </a:tc>
                <a:tc>
                  <a:txBody>
                    <a:bodyPr/>
                    <a:lstStyle/>
                    <a:p>
                      <a:r>
                        <a:t>79.9</a:t>
                      </a:r>
                    </a:p>
                  </a:txBody>
                  <a:tcPr/>
                </a:tc>
                <a:tc>
                  <a:txBody>
                    <a:bodyPr/>
                    <a:lstStyle/>
                    <a:p>
                      <a:r>
                        <a:t>9.6</a:t>
                      </a:r>
                    </a:p>
                  </a:txBody>
                  <a:tcPr/>
                </a:tc>
                <a:extLst>
                  <a:ext uri="{0D108BD9-81ED-4DB2-BD59-A6C34878D82A}">
                    <a16:rowId xmlns:a16="http://schemas.microsoft.com/office/drawing/2014/main" val="10003"/>
                  </a:ext>
                </a:extLst>
              </a:tr>
              <a:tr h="187036">
                <a:tc>
                  <a:txBody>
                    <a:bodyPr/>
                    <a:lstStyle/>
                    <a:p>
                      <a:endParaRPr/>
                    </a:p>
                  </a:txBody>
                  <a:tcPr/>
                </a:tc>
                <a:tc>
                  <a:txBody>
                    <a:bodyPr/>
                    <a:lstStyle/>
                    <a:p>
                      <a:r>
                        <a:t>大洋洲</a:t>
                      </a:r>
                    </a:p>
                  </a:txBody>
                  <a:tcPr/>
                </a:tc>
                <a:tc>
                  <a:txBody>
                    <a:bodyPr/>
                    <a:lstStyle/>
                    <a:p>
                      <a:r>
                        <a:t>317</a:t>
                      </a:r>
                    </a:p>
                  </a:txBody>
                  <a:tcPr/>
                </a:tc>
                <a:tc>
                  <a:txBody>
                    <a:bodyPr/>
                    <a:lstStyle/>
                    <a:p>
                      <a:r>
                        <a:t>3.6</a:t>
                      </a:r>
                    </a:p>
                  </a:txBody>
                  <a:tcPr/>
                </a:tc>
                <a:tc>
                  <a:txBody>
                    <a:bodyPr/>
                    <a:lstStyle/>
                    <a:p>
                      <a:r>
                        <a:t>301</a:t>
                      </a:r>
                    </a:p>
                  </a:txBody>
                  <a:tcPr/>
                </a:tc>
                <a:tc>
                  <a:txBody>
                    <a:bodyPr/>
                    <a:lstStyle/>
                    <a:p>
                      <a:r>
                        <a:t>95.0</a:t>
                      </a:r>
                    </a:p>
                  </a:txBody>
                  <a:tcPr/>
                </a:tc>
                <a:tc>
                  <a:txBody>
                    <a:bodyPr/>
                    <a:lstStyle/>
                    <a:p>
                      <a:r>
                        <a:t>11.8</a:t>
                      </a:r>
                    </a:p>
                  </a:txBody>
                  <a:tcPr/>
                </a:tc>
                <a:extLst>
                  <a:ext uri="{0D108BD9-81ED-4DB2-BD59-A6C34878D82A}">
                    <a16:rowId xmlns:a16="http://schemas.microsoft.com/office/drawing/2014/main" val="10004"/>
                  </a:ext>
                </a:extLst>
              </a:tr>
              <a:tr h="187036">
                <a:tc>
                  <a:txBody>
                    <a:bodyPr/>
                    <a:lstStyle/>
                    <a:p>
                      <a:endParaRPr/>
                    </a:p>
                  </a:txBody>
                  <a:tcPr/>
                </a:tc>
                <a:tc>
                  <a:txBody>
                    <a:bodyPr/>
                    <a:lstStyle/>
                    <a:p>
                      <a:r>
                        <a:t>欧洲</a:t>
                      </a:r>
                    </a:p>
                  </a:txBody>
                  <a:tcPr/>
                </a:tc>
                <a:tc>
                  <a:txBody>
                    <a:bodyPr/>
                    <a:lstStyle/>
                    <a:p>
                      <a:r>
                        <a:t>40</a:t>
                      </a:r>
                    </a:p>
                  </a:txBody>
                  <a:tcPr/>
                </a:tc>
                <a:tc>
                  <a:txBody>
                    <a:bodyPr/>
                    <a:lstStyle/>
                    <a:p>
                      <a:r>
                        <a:t>0.5</a:t>
                      </a:r>
                    </a:p>
                  </a:txBody>
                  <a:tcPr/>
                </a:tc>
                <a:tc>
                  <a:txBody>
                    <a:bodyPr/>
                    <a:lstStyle/>
                    <a:p>
                      <a:r>
                        <a:t>30</a:t>
                      </a:r>
                    </a:p>
                  </a:txBody>
                  <a:tcPr/>
                </a:tc>
                <a:tc>
                  <a:txBody>
                    <a:bodyPr/>
                    <a:lstStyle/>
                    <a:p>
                      <a:r>
                        <a:t>75.0</a:t>
                      </a:r>
                    </a:p>
                  </a:txBody>
                  <a:tcPr/>
                </a:tc>
                <a:tc>
                  <a:txBody>
                    <a:bodyPr/>
                    <a:lstStyle/>
                    <a:p>
                      <a:r>
                        <a:t>9.6</a:t>
                      </a:r>
                    </a:p>
                  </a:txBody>
                  <a:tcPr/>
                </a:tc>
                <a:extLst>
                  <a:ext uri="{0D108BD9-81ED-4DB2-BD59-A6C34878D82A}">
                    <a16:rowId xmlns:a16="http://schemas.microsoft.com/office/drawing/2014/main" val="10005"/>
                  </a:ext>
                </a:extLst>
              </a:tr>
              <a:tr h="187036">
                <a:tc>
                  <a:txBody>
                    <a:bodyPr/>
                    <a:lstStyle/>
                    <a:p>
                      <a:r>
                        <a:t>sector</a:t>
                      </a:r>
                    </a:p>
                  </a:txBody>
                  <a:tcPr/>
                </a:tc>
                <a:tc>
                  <a:txBody>
                    <a:bodyPr/>
                    <a:lstStyle/>
                    <a:p>
                      <a:r>
                        <a:t>农业</a:t>
                      </a:r>
                    </a:p>
                  </a:txBody>
                  <a:tcPr/>
                </a:tc>
                <a:tc>
                  <a:txBody>
                    <a:bodyPr/>
                    <a:lstStyle/>
                    <a:p>
                      <a:r>
                        <a:t>2,336</a:t>
                      </a:r>
                    </a:p>
                  </a:txBody>
                  <a:tcPr/>
                </a:tc>
                <a:tc>
                  <a:txBody>
                    <a:bodyPr/>
                    <a:lstStyle/>
                    <a:p>
                      <a:r>
                        <a:t>26.9</a:t>
                      </a:r>
                    </a:p>
                  </a:txBody>
                  <a:tcPr/>
                </a:tc>
                <a:tc>
                  <a:txBody>
                    <a:bodyPr/>
                    <a:lstStyle/>
                    <a:p>
                      <a:r>
                        <a:t>2,024</a:t>
                      </a:r>
                    </a:p>
                  </a:txBody>
                  <a:tcPr/>
                </a:tc>
                <a:tc>
                  <a:txBody>
                    <a:bodyPr/>
                    <a:lstStyle/>
                    <a:p>
                      <a:r>
                        <a:t>86.6</a:t>
                      </a:r>
                    </a:p>
                  </a:txBody>
                  <a:tcPr/>
                </a:tc>
                <a:tc>
                  <a:txBody>
                    <a:bodyPr/>
                    <a:lstStyle/>
                    <a:p>
                      <a:r>
                        <a:t>9.6 </a:t>
                      </a:r>
                    </a:p>
                  </a:txBody>
                  <a:tcPr/>
                </a:tc>
                <a:extLst>
                  <a:ext uri="{0D108BD9-81ED-4DB2-BD59-A6C34878D82A}">
                    <a16:rowId xmlns:a16="http://schemas.microsoft.com/office/drawing/2014/main" val="10006"/>
                  </a:ext>
                </a:extLst>
              </a:tr>
              <a:tr h="187036">
                <a:tc>
                  <a:txBody>
                    <a:bodyPr/>
                    <a:lstStyle/>
                    <a:p>
                      <a:endParaRPr/>
                    </a:p>
                  </a:txBody>
                  <a:tcPr/>
                </a:tc>
                <a:tc>
                  <a:txBody>
                    <a:bodyPr/>
                    <a:lstStyle/>
                    <a:p>
                      <a:r>
                        <a:t>艺术</a:t>
                      </a:r>
                    </a:p>
                  </a:txBody>
                  <a:tcPr/>
                </a:tc>
                <a:tc>
                  <a:txBody>
                    <a:bodyPr/>
                    <a:lstStyle/>
                    <a:p>
                      <a:r>
                        <a:t>173</a:t>
                      </a:r>
                    </a:p>
                  </a:txBody>
                  <a:tcPr/>
                </a:tc>
                <a:tc>
                  <a:txBody>
                    <a:bodyPr/>
                    <a:lstStyle/>
                    <a:p>
                      <a:r>
                        <a:t>2.0</a:t>
                      </a:r>
                    </a:p>
                  </a:txBody>
                  <a:tcPr/>
                </a:tc>
                <a:tc>
                  <a:txBody>
                    <a:bodyPr/>
                    <a:lstStyle/>
                    <a:p>
                      <a:r>
                        <a:t>173</a:t>
                      </a:r>
                    </a:p>
                  </a:txBody>
                  <a:tcPr/>
                </a:tc>
                <a:tc>
                  <a:txBody>
                    <a:bodyPr/>
                    <a:lstStyle/>
                    <a:p>
                      <a:r>
                        <a:t>100.0</a:t>
                      </a:r>
                    </a:p>
                  </a:txBody>
                  <a:tcPr/>
                </a:tc>
                <a:tc>
                  <a:txBody>
                    <a:bodyPr/>
                    <a:lstStyle/>
                    <a:p>
                      <a:r>
                        <a:t>3.3 </a:t>
                      </a:r>
                    </a:p>
                  </a:txBody>
                  <a:tcPr/>
                </a:tc>
                <a:extLst>
                  <a:ext uri="{0D108BD9-81ED-4DB2-BD59-A6C34878D82A}">
                    <a16:rowId xmlns:a16="http://schemas.microsoft.com/office/drawing/2014/main" val="10007"/>
                  </a:ext>
                </a:extLst>
              </a:tr>
              <a:tr h="187036">
                <a:tc>
                  <a:txBody>
                    <a:bodyPr/>
                    <a:lstStyle/>
                    <a:p>
                      <a:endParaRPr/>
                    </a:p>
                  </a:txBody>
                  <a:tcPr/>
                </a:tc>
                <a:tc>
                  <a:txBody>
                    <a:bodyPr/>
                    <a:lstStyle/>
                    <a:p>
                      <a:r>
                        <a:t>服装</a:t>
                      </a:r>
                    </a:p>
                  </a:txBody>
                  <a:tcPr/>
                </a:tc>
                <a:tc>
                  <a:txBody>
                    <a:bodyPr/>
                    <a:lstStyle/>
                    <a:p>
                      <a:r>
                        <a:t>425</a:t>
                      </a:r>
                    </a:p>
                  </a:txBody>
                  <a:tcPr/>
                </a:tc>
                <a:tc>
                  <a:txBody>
                    <a:bodyPr/>
                    <a:lstStyle/>
                    <a:p>
                      <a:r>
                        <a:t>4.9</a:t>
                      </a:r>
                    </a:p>
                  </a:txBody>
                  <a:tcPr/>
                </a:tc>
                <a:tc>
                  <a:txBody>
                    <a:bodyPr/>
                    <a:lstStyle/>
                    <a:p>
                      <a:r>
                        <a:t>380</a:t>
                      </a:r>
                    </a:p>
                  </a:txBody>
                  <a:tcPr/>
                </a:tc>
                <a:tc>
                  <a:txBody>
                    <a:bodyPr/>
                    <a:lstStyle/>
                    <a:p>
                      <a:r>
                        <a:t>89.4</a:t>
                      </a:r>
                    </a:p>
                  </a:txBody>
                  <a:tcPr/>
                </a:tc>
                <a:tc>
                  <a:txBody>
                    <a:bodyPr/>
                    <a:lstStyle/>
                    <a:p>
                      <a:r>
                        <a:t>9.6 </a:t>
                      </a:r>
                    </a:p>
                  </a:txBody>
                  <a:tcPr/>
                </a:tc>
                <a:extLst>
                  <a:ext uri="{0D108BD9-81ED-4DB2-BD59-A6C34878D82A}">
                    <a16:rowId xmlns:a16="http://schemas.microsoft.com/office/drawing/2014/main" val="10008"/>
                  </a:ext>
                </a:extLst>
              </a:tr>
              <a:tr h="187036">
                <a:tc>
                  <a:txBody>
                    <a:bodyPr/>
                    <a:lstStyle/>
                    <a:p>
                      <a:endParaRPr/>
                    </a:p>
                  </a:txBody>
                  <a:tcPr/>
                </a:tc>
                <a:tc>
                  <a:txBody>
                    <a:bodyPr/>
                    <a:lstStyle/>
                    <a:p>
                      <a:r>
                        <a:t>建筑</a:t>
                      </a:r>
                    </a:p>
                  </a:txBody>
                  <a:tcPr/>
                </a:tc>
                <a:tc>
                  <a:txBody>
                    <a:bodyPr/>
                    <a:lstStyle/>
                    <a:p>
                      <a:r>
                        <a:t>70</a:t>
                      </a:r>
                    </a:p>
                  </a:txBody>
                  <a:tcPr/>
                </a:tc>
                <a:tc>
                  <a:txBody>
                    <a:bodyPr/>
                    <a:lstStyle/>
                    <a:p>
                      <a:r>
                        <a:t>0.8</a:t>
                      </a:r>
                    </a:p>
                  </a:txBody>
                  <a:tcPr/>
                </a:tc>
                <a:tc>
                  <a:txBody>
                    <a:bodyPr/>
                    <a:lstStyle/>
                    <a:p>
                      <a:r>
                        <a:t>54</a:t>
                      </a:r>
                    </a:p>
                  </a:txBody>
                  <a:tcPr/>
                </a:tc>
                <a:tc>
                  <a:txBody>
                    <a:bodyPr/>
                    <a:lstStyle/>
                    <a:p>
                      <a:r>
                        <a:t>77.1</a:t>
                      </a:r>
                    </a:p>
                  </a:txBody>
                  <a:tcPr/>
                </a:tc>
                <a:tc>
                  <a:txBody>
                    <a:bodyPr/>
                    <a:lstStyle/>
                    <a:p>
                      <a:r>
                        <a:t>9.9 </a:t>
                      </a:r>
                    </a:p>
                  </a:txBody>
                  <a:tcPr/>
                </a:tc>
                <a:extLst>
                  <a:ext uri="{0D108BD9-81ED-4DB2-BD59-A6C34878D82A}">
                    <a16:rowId xmlns:a16="http://schemas.microsoft.com/office/drawing/2014/main" val="10009"/>
                  </a:ext>
                </a:extLst>
              </a:tr>
              <a:tr h="187036">
                <a:tc>
                  <a:txBody>
                    <a:bodyPr/>
                    <a:lstStyle/>
                    <a:p>
                      <a:endParaRPr/>
                    </a:p>
                  </a:txBody>
                  <a:tcPr/>
                </a:tc>
                <a:tc>
                  <a:txBody>
                    <a:bodyPr/>
                    <a:lstStyle/>
                    <a:p>
                      <a:r>
                        <a:t>教育</a:t>
                      </a:r>
                    </a:p>
                  </a:txBody>
                  <a:tcPr/>
                </a:tc>
                <a:tc>
                  <a:txBody>
                    <a:bodyPr/>
                    <a:lstStyle/>
                    <a:p>
                      <a:r>
                        <a:t>464</a:t>
                      </a:r>
                    </a:p>
                  </a:txBody>
                  <a:tcPr/>
                </a:tc>
                <a:tc>
                  <a:txBody>
                    <a:bodyPr/>
                    <a:lstStyle/>
                    <a:p>
                      <a:r>
                        <a:t>5.3</a:t>
                      </a:r>
                    </a:p>
                  </a:txBody>
                  <a:tcPr/>
                </a:tc>
                <a:tc>
                  <a:txBody>
                    <a:bodyPr/>
                    <a:lstStyle/>
                    <a:p>
                      <a:r>
                        <a:t>464</a:t>
                      </a:r>
                    </a:p>
                  </a:txBody>
                  <a:tcPr/>
                </a:tc>
                <a:tc>
                  <a:txBody>
                    <a:bodyPr/>
                    <a:lstStyle/>
                    <a:p>
                      <a:r>
                        <a:t>100.0</a:t>
                      </a:r>
                    </a:p>
                  </a:txBody>
                  <a:tcPr/>
                </a:tc>
                <a:tc>
                  <a:txBody>
                    <a:bodyPr/>
                    <a:lstStyle/>
                    <a:p>
                      <a:r>
                        <a:t>4.0 </a:t>
                      </a:r>
                    </a:p>
                  </a:txBody>
                  <a:tcPr/>
                </a:tc>
                <a:extLst>
                  <a:ext uri="{0D108BD9-81ED-4DB2-BD59-A6C34878D82A}">
                    <a16:rowId xmlns:a16="http://schemas.microsoft.com/office/drawing/2014/main" val="10010"/>
                  </a:ext>
                </a:extLst>
              </a:tr>
              <a:tr h="187036">
                <a:tc>
                  <a:txBody>
                    <a:bodyPr/>
                    <a:lstStyle/>
                    <a:p>
                      <a:endParaRPr/>
                    </a:p>
                  </a:txBody>
                  <a:tcPr/>
                </a:tc>
                <a:tc>
                  <a:txBody>
                    <a:bodyPr/>
                    <a:lstStyle/>
                    <a:p>
                      <a:r>
                        <a:t>娱乐</a:t>
                      </a:r>
                    </a:p>
                  </a:txBody>
                  <a:tcPr/>
                </a:tc>
                <a:tc>
                  <a:txBody>
                    <a:bodyPr/>
                    <a:lstStyle/>
                    <a:p>
                      <a:r>
                        <a:t>4</a:t>
                      </a:r>
                    </a:p>
                  </a:txBody>
                  <a:tcPr/>
                </a:tc>
                <a:tc>
                  <a:txBody>
                    <a:bodyPr/>
                    <a:lstStyle/>
                    <a:p>
                      <a:r>
                        <a:t>0.1</a:t>
                      </a:r>
                    </a:p>
                  </a:txBody>
                  <a:tcPr/>
                </a:tc>
                <a:tc>
                  <a:txBody>
                    <a:bodyPr/>
                    <a:lstStyle/>
                    <a:p>
                      <a:r>
                        <a:t>4</a:t>
                      </a:r>
                    </a:p>
                  </a:txBody>
                  <a:tcPr/>
                </a:tc>
                <a:tc>
                  <a:txBody>
                    <a:bodyPr/>
                    <a:lstStyle/>
                    <a:p>
                      <a:r>
                        <a:t>100.0</a:t>
                      </a:r>
                    </a:p>
                  </a:txBody>
                  <a:tcPr/>
                </a:tc>
                <a:tc>
                  <a:txBody>
                    <a:bodyPr/>
                    <a:lstStyle/>
                    <a:p>
                      <a:r>
                        <a:t>7.5 </a:t>
                      </a:r>
                    </a:p>
                  </a:txBody>
                  <a:tcPr/>
                </a:tc>
                <a:extLst>
                  <a:ext uri="{0D108BD9-81ED-4DB2-BD59-A6C34878D82A}">
                    <a16:rowId xmlns:a16="http://schemas.microsoft.com/office/drawing/2014/main" val="10011"/>
                  </a:ext>
                </a:extLst>
              </a:tr>
              <a:tr h="187036">
                <a:tc>
                  <a:txBody>
                    <a:bodyPr/>
                    <a:lstStyle/>
                    <a:p>
                      <a:endParaRPr/>
                    </a:p>
                  </a:txBody>
                  <a:tcPr/>
                </a:tc>
                <a:tc>
                  <a:txBody>
                    <a:bodyPr/>
                    <a:lstStyle/>
                    <a:p>
                      <a:r>
                        <a:t>食物</a:t>
                      </a:r>
                    </a:p>
                  </a:txBody>
                  <a:tcPr/>
                </a:tc>
                <a:tc>
                  <a:txBody>
                    <a:bodyPr/>
                    <a:lstStyle/>
                    <a:p>
                      <a:r>
                        <a:t>1,829</a:t>
                      </a:r>
                    </a:p>
                  </a:txBody>
                  <a:tcPr/>
                </a:tc>
                <a:tc>
                  <a:txBody>
                    <a:bodyPr/>
                    <a:lstStyle/>
                    <a:p>
                      <a:r>
                        <a:t>21.0</a:t>
                      </a:r>
                    </a:p>
                  </a:txBody>
                  <a:tcPr/>
                </a:tc>
                <a:tc>
                  <a:txBody>
                    <a:bodyPr/>
                    <a:lstStyle/>
                    <a:p>
                      <a:r>
                        <a:t>1,632</a:t>
                      </a:r>
                    </a:p>
                  </a:txBody>
                  <a:tcPr/>
                </a:tc>
                <a:tc>
                  <a:txBody>
                    <a:bodyPr/>
                    <a:lstStyle/>
                    <a:p>
                      <a:r>
                        <a:t>89.2</a:t>
                      </a:r>
                    </a:p>
                  </a:txBody>
                  <a:tcPr/>
                </a:tc>
                <a:tc>
                  <a:txBody>
                    <a:bodyPr/>
                    <a:lstStyle/>
                    <a:p>
                      <a:r>
                        <a:t>8.9 </a:t>
                      </a:r>
                    </a:p>
                  </a:txBody>
                  <a:tcPr/>
                </a:tc>
                <a:extLst>
                  <a:ext uri="{0D108BD9-81ED-4DB2-BD59-A6C34878D82A}">
                    <a16:rowId xmlns:a16="http://schemas.microsoft.com/office/drawing/2014/main" val="10012"/>
                  </a:ext>
                </a:extLst>
              </a:tr>
              <a:tr h="187036">
                <a:tc>
                  <a:txBody>
                    <a:bodyPr/>
                    <a:lstStyle/>
                    <a:p>
                      <a:endParaRPr/>
                    </a:p>
                  </a:txBody>
                  <a:tcPr/>
                </a:tc>
                <a:tc>
                  <a:txBody>
                    <a:bodyPr/>
                    <a:lstStyle/>
                    <a:p>
                      <a:r>
                        <a:t>健康</a:t>
                      </a:r>
                    </a:p>
                  </a:txBody>
                  <a:tcPr/>
                </a:tc>
                <a:tc>
                  <a:txBody>
                    <a:bodyPr/>
                    <a:lstStyle/>
                    <a:p>
                      <a:r>
                        <a:t>168</a:t>
                      </a:r>
                    </a:p>
                  </a:txBody>
                  <a:tcPr/>
                </a:tc>
                <a:tc>
                  <a:txBody>
                    <a:bodyPr/>
                    <a:lstStyle/>
                    <a:p>
                      <a:r>
                        <a:t>1.9</a:t>
                      </a:r>
                    </a:p>
                  </a:txBody>
                  <a:tcPr/>
                </a:tc>
                <a:tc>
                  <a:txBody>
                    <a:bodyPr/>
                    <a:lstStyle/>
                    <a:p>
                      <a:r>
                        <a:t>139</a:t>
                      </a:r>
                    </a:p>
                  </a:txBody>
                  <a:tcPr/>
                </a:tc>
                <a:tc>
                  <a:txBody>
                    <a:bodyPr/>
                    <a:lstStyle/>
                    <a:p>
                      <a:r>
                        <a:t>82.7</a:t>
                      </a:r>
                    </a:p>
                  </a:txBody>
                  <a:tcPr/>
                </a:tc>
                <a:tc>
                  <a:txBody>
                    <a:bodyPr/>
                    <a:lstStyle/>
                    <a:p>
                      <a:r>
                        <a:t>11.3 </a:t>
                      </a:r>
                    </a:p>
                  </a:txBody>
                  <a:tcPr/>
                </a:tc>
                <a:extLst>
                  <a:ext uri="{0D108BD9-81ED-4DB2-BD59-A6C34878D82A}">
                    <a16:rowId xmlns:a16="http://schemas.microsoft.com/office/drawing/2014/main" val="10013"/>
                  </a:ext>
                </a:extLst>
              </a:tr>
              <a:tr h="187036">
                <a:tc>
                  <a:txBody>
                    <a:bodyPr/>
                    <a:lstStyle/>
                    <a:p>
                      <a:endParaRPr/>
                    </a:p>
                  </a:txBody>
                  <a:tcPr/>
                </a:tc>
                <a:tc>
                  <a:txBody>
                    <a:bodyPr/>
                    <a:lstStyle/>
                    <a:p>
                      <a:r>
                        <a:t>住宿</a:t>
                      </a:r>
                    </a:p>
                  </a:txBody>
                  <a:tcPr/>
                </a:tc>
                <a:tc>
                  <a:txBody>
                    <a:bodyPr/>
                    <a:lstStyle/>
                    <a:p>
                      <a:r>
                        <a:t>573</a:t>
                      </a:r>
                    </a:p>
                  </a:txBody>
                  <a:tcPr/>
                </a:tc>
                <a:tc>
                  <a:txBody>
                    <a:bodyPr/>
                    <a:lstStyle/>
                    <a:p>
                      <a:r>
                        <a:t>6.6</a:t>
                      </a:r>
                    </a:p>
                  </a:txBody>
                  <a:tcPr/>
                </a:tc>
                <a:tc>
                  <a:txBody>
                    <a:bodyPr/>
                    <a:lstStyle/>
                    <a:p>
                      <a:r>
                        <a:t>532</a:t>
                      </a:r>
                    </a:p>
                  </a:txBody>
                  <a:tcPr/>
                </a:tc>
                <a:tc>
                  <a:txBody>
                    <a:bodyPr/>
                    <a:lstStyle/>
                    <a:p>
                      <a:r>
                        <a:t>92.8</a:t>
                      </a:r>
                    </a:p>
                  </a:txBody>
                  <a:tcPr/>
                </a:tc>
                <a:tc>
                  <a:txBody>
                    <a:bodyPr/>
                    <a:lstStyle/>
                    <a:p>
                      <a:r>
                        <a:t>3.9 </a:t>
                      </a:r>
                    </a:p>
                  </a:txBody>
                  <a:tcPr/>
                </a:tc>
                <a:extLst>
                  <a:ext uri="{0D108BD9-81ED-4DB2-BD59-A6C34878D82A}">
                    <a16:rowId xmlns:a16="http://schemas.microsoft.com/office/drawing/2014/main" val="10014"/>
                  </a:ext>
                </a:extLst>
              </a:tr>
              <a:tr h="187036">
                <a:tc>
                  <a:txBody>
                    <a:bodyPr/>
                    <a:lstStyle/>
                    <a:p>
                      <a:endParaRPr/>
                    </a:p>
                  </a:txBody>
                  <a:tcPr/>
                </a:tc>
                <a:tc>
                  <a:txBody>
                    <a:bodyPr/>
                    <a:lstStyle/>
                    <a:p>
                      <a:r>
                        <a:t>制造</a:t>
                      </a:r>
                    </a:p>
                  </a:txBody>
                  <a:tcPr/>
                </a:tc>
                <a:tc>
                  <a:txBody>
                    <a:bodyPr/>
                    <a:lstStyle/>
                    <a:p>
                      <a:r>
                        <a:t>86</a:t>
                      </a:r>
                    </a:p>
                  </a:txBody>
                  <a:tcPr/>
                </a:tc>
                <a:tc>
                  <a:txBody>
                    <a:bodyPr/>
                    <a:lstStyle/>
                    <a:p>
                      <a:r>
                        <a:t>1.0</a:t>
                      </a:r>
                    </a:p>
                  </a:txBody>
                  <a:tcPr/>
                </a:tc>
                <a:tc>
                  <a:txBody>
                    <a:bodyPr/>
                    <a:lstStyle/>
                    <a:p>
                      <a:r>
                        <a:t>86</a:t>
                      </a:r>
                    </a:p>
                  </a:txBody>
                  <a:tcPr/>
                </a:tc>
                <a:tc>
                  <a:txBody>
                    <a:bodyPr/>
                    <a:lstStyle/>
                    <a:p>
                      <a:r>
                        <a:t>100.0</a:t>
                      </a:r>
                    </a:p>
                  </a:txBody>
                  <a:tcPr/>
                </a:tc>
                <a:tc>
                  <a:txBody>
                    <a:bodyPr/>
                    <a:lstStyle/>
                    <a:p>
                      <a:r>
                        <a:t>6.2 </a:t>
                      </a:r>
                    </a:p>
                  </a:txBody>
                  <a:tcPr/>
                </a:tc>
                <a:extLst>
                  <a:ext uri="{0D108BD9-81ED-4DB2-BD59-A6C34878D82A}">
                    <a16:rowId xmlns:a16="http://schemas.microsoft.com/office/drawing/2014/main" val="10015"/>
                  </a:ext>
                </a:extLst>
              </a:tr>
              <a:tr h="187036">
                <a:tc>
                  <a:txBody>
                    <a:bodyPr/>
                    <a:lstStyle/>
                    <a:p>
                      <a:endParaRPr/>
                    </a:p>
                  </a:txBody>
                  <a:tcPr/>
                </a:tc>
                <a:tc>
                  <a:txBody>
                    <a:bodyPr/>
                    <a:lstStyle/>
                    <a:p>
                      <a:r>
                        <a:t>个人</a:t>
                      </a:r>
                    </a:p>
                  </a:txBody>
                  <a:tcPr/>
                </a:tc>
                <a:tc>
                  <a:txBody>
                    <a:bodyPr/>
                    <a:lstStyle/>
                    <a:p>
                      <a:r>
                        <a:t>168</a:t>
                      </a:r>
                    </a:p>
                  </a:txBody>
                  <a:tcPr/>
                </a:tc>
                <a:tc>
                  <a:txBody>
                    <a:bodyPr/>
                    <a:lstStyle/>
                    <a:p>
                      <a:r>
                        <a:t>1.9</a:t>
                      </a:r>
                    </a:p>
                  </a:txBody>
                  <a:tcPr/>
                </a:tc>
                <a:tc>
                  <a:txBody>
                    <a:bodyPr/>
                    <a:lstStyle/>
                    <a:p>
                      <a:r>
                        <a:t>159</a:t>
                      </a:r>
                    </a:p>
                  </a:txBody>
                  <a:tcPr/>
                </a:tc>
                <a:tc>
                  <a:txBody>
                    <a:bodyPr/>
                    <a:lstStyle/>
                    <a:p>
                      <a:r>
                        <a:t>94.6</a:t>
                      </a:r>
                    </a:p>
                  </a:txBody>
                  <a:tcPr/>
                </a:tc>
                <a:tc>
                  <a:txBody>
                    <a:bodyPr/>
                    <a:lstStyle/>
                    <a:p>
                      <a:r>
                        <a:t>2.8 </a:t>
                      </a:r>
                    </a:p>
                  </a:txBody>
                  <a:tcPr/>
                </a:tc>
                <a:extLst>
                  <a:ext uri="{0D108BD9-81ED-4DB2-BD59-A6C34878D82A}">
                    <a16:rowId xmlns:a16="http://schemas.microsoft.com/office/drawing/2014/main" val="10016"/>
                  </a:ext>
                </a:extLst>
              </a:tr>
              <a:tr h="187036">
                <a:tc>
                  <a:txBody>
                    <a:bodyPr/>
                    <a:lstStyle/>
                    <a:p>
                      <a:endParaRPr/>
                    </a:p>
                  </a:txBody>
                  <a:tcPr/>
                </a:tc>
                <a:tc>
                  <a:txBody>
                    <a:bodyPr/>
                    <a:lstStyle/>
                    <a:p>
                      <a:r>
                        <a:t>零售</a:t>
                      </a:r>
                    </a:p>
                  </a:txBody>
                  <a:tcPr/>
                </a:tc>
                <a:tc>
                  <a:txBody>
                    <a:bodyPr/>
                    <a:lstStyle/>
                    <a:p>
                      <a:r>
                        <a:t>1,652</a:t>
                      </a:r>
                    </a:p>
                  </a:txBody>
                  <a:tcPr/>
                </a:tc>
                <a:tc>
                  <a:txBody>
                    <a:bodyPr/>
                    <a:lstStyle/>
                    <a:p>
                      <a:r>
                        <a:t>19.0</a:t>
                      </a:r>
                    </a:p>
                  </a:txBody>
                  <a:tcPr/>
                </a:tc>
                <a:tc>
                  <a:txBody>
                    <a:bodyPr/>
                    <a:lstStyle/>
                    <a:p>
                      <a:r>
                        <a:t>1,414</a:t>
                      </a:r>
                    </a:p>
                  </a:txBody>
                  <a:tcPr/>
                </a:tc>
                <a:tc>
                  <a:txBody>
                    <a:bodyPr/>
                    <a:lstStyle/>
                    <a:p>
                      <a:r>
                        <a:t>85.6</a:t>
                      </a:r>
                    </a:p>
                  </a:txBody>
                  <a:tcPr/>
                </a:tc>
                <a:tc>
                  <a:txBody>
                    <a:bodyPr/>
                    <a:lstStyle/>
                    <a:p>
                      <a:r>
                        <a:t>8.9 </a:t>
                      </a:r>
                    </a:p>
                  </a:txBody>
                  <a:tcPr/>
                </a:tc>
                <a:extLst>
                  <a:ext uri="{0D108BD9-81ED-4DB2-BD59-A6C34878D82A}">
                    <a16:rowId xmlns:a16="http://schemas.microsoft.com/office/drawing/2014/main" val="10017"/>
                  </a:ext>
                </a:extLst>
              </a:tr>
              <a:tr h="187036">
                <a:tc>
                  <a:txBody>
                    <a:bodyPr/>
                    <a:lstStyle/>
                    <a:p>
                      <a:endParaRPr/>
                    </a:p>
                  </a:txBody>
                  <a:tcPr/>
                </a:tc>
                <a:tc>
                  <a:txBody>
                    <a:bodyPr/>
                    <a:lstStyle/>
                    <a:p>
                      <a:r>
                        <a:t>服务</a:t>
                      </a:r>
                    </a:p>
                  </a:txBody>
                  <a:tcPr/>
                </a:tc>
                <a:tc>
                  <a:txBody>
                    <a:bodyPr/>
                    <a:lstStyle/>
                    <a:p>
                      <a:r>
                        <a:t>577</a:t>
                      </a:r>
                    </a:p>
                  </a:txBody>
                  <a:tcPr/>
                </a:tc>
                <a:tc>
                  <a:txBody>
                    <a:bodyPr/>
                    <a:lstStyle/>
                    <a:p>
                      <a:r>
                        <a:t>6.6</a:t>
                      </a:r>
                    </a:p>
                  </a:txBody>
                  <a:tcPr/>
                </a:tc>
                <a:tc>
                  <a:txBody>
                    <a:bodyPr/>
                    <a:lstStyle/>
                    <a:p>
                      <a:r>
                        <a:t>498</a:t>
                      </a:r>
                    </a:p>
                  </a:txBody>
                  <a:tcPr/>
                </a:tc>
                <a:tc>
                  <a:txBody>
                    <a:bodyPr/>
                    <a:lstStyle/>
                    <a:p>
                      <a:r>
                        <a:t>86.3</a:t>
                      </a:r>
                    </a:p>
                  </a:txBody>
                  <a:tcPr/>
                </a:tc>
                <a:tc>
                  <a:txBody>
                    <a:bodyPr/>
                    <a:lstStyle/>
                    <a:p>
                      <a:r>
                        <a:t>9.6 </a:t>
                      </a:r>
                    </a:p>
                  </a:txBody>
                  <a:tcPr/>
                </a:tc>
                <a:extLst>
                  <a:ext uri="{0D108BD9-81ED-4DB2-BD59-A6C34878D82A}">
                    <a16:rowId xmlns:a16="http://schemas.microsoft.com/office/drawing/2014/main" val="10018"/>
                  </a:ext>
                </a:extLst>
              </a:tr>
              <a:tr h="187036">
                <a:tc>
                  <a:txBody>
                    <a:bodyPr/>
                    <a:lstStyle/>
                    <a:p>
                      <a:endParaRPr/>
                    </a:p>
                  </a:txBody>
                  <a:tcPr/>
                </a:tc>
                <a:tc>
                  <a:txBody>
                    <a:bodyPr/>
                    <a:lstStyle/>
                    <a:p>
                      <a:r>
                        <a:t>交通</a:t>
                      </a:r>
                    </a:p>
                  </a:txBody>
                  <a:tcPr/>
                </a:tc>
                <a:tc>
                  <a:txBody>
                    <a:bodyPr/>
                    <a:lstStyle/>
                    <a:p>
                      <a:r>
                        <a:t>160</a:t>
                      </a:r>
                    </a:p>
                  </a:txBody>
                  <a:tcPr/>
                </a:tc>
                <a:tc>
                  <a:txBody>
                    <a:bodyPr/>
                    <a:lstStyle/>
                    <a:p>
                      <a:r>
                        <a:t>1.8</a:t>
                      </a:r>
                    </a:p>
                  </a:txBody>
                  <a:tcPr/>
                </a:tc>
                <a:tc>
                  <a:txBody>
                    <a:bodyPr/>
                    <a:lstStyle/>
                    <a:p>
                      <a:r>
                        <a:t>119</a:t>
                      </a:r>
                    </a:p>
                  </a:txBody>
                  <a:tcPr/>
                </a:tc>
                <a:tc>
                  <a:txBody>
                    <a:bodyPr/>
                    <a:lstStyle/>
                    <a:p>
                      <a:r>
                        <a:t>74.4</a:t>
                      </a:r>
                    </a:p>
                  </a:txBody>
                  <a:tcPr/>
                </a:tc>
                <a:tc>
                  <a:txBody>
                    <a:bodyPr/>
                    <a:lstStyle/>
                    <a:p>
                      <a:r>
                        <a:t>9.7 </a:t>
                      </a:r>
                    </a:p>
                  </a:txBody>
                  <a:tcPr/>
                </a:tc>
                <a:extLst>
                  <a:ext uri="{0D108BD9-81ED-4DB2-BD59-A6C34878D82A}">
                    <a16:rowId xmlns:a16="http://schemas.microsoft.com/office/drawing/2014/main" val="10019"/>
                  </a:ext>
                </a:extLst>
              </a:tr>
              <a:tr h="187036">
                <a:tc>
                  <a:txBody>
                    <a:bodyPr/>
                    <a:lstStyle/>
                    <a:p>
                      <a:endParaRPr/>
                    </a:p>
                  </a:txBody>
                  <a:tcPr/>
                </a:tc>
                <a:tc>
                  <a:txBody>
                    <a:bodyPr/>
                    <a:lstStyle/>
                    <a:p>
                      <a:r>
                        <a:t>批发</a:t>
                      </a:r>
                    </a:p>
                  </a:txBody>
                  <a:tcPr/>
                </a:tc>
                <a:tc>
                  <a:txBody>
                    <a:bodyPr/>
                    <a:lstStyle/>
                    <a:p>
                      <a:r>
                        <a:t>8</a:t>
                      </a:r>
                    </a:p>
                  </a:txBody>
                  <a:tcPr/>
                </a:tc>
                <a:tc>
                  <a:txBody>
                    <a:bodyPr/>
                    <a:lstStyle/>
                    <a:p>
                      <a:r>
                        <a:t>0.1</a:t>
                      </a:r>
                    </a:p>
                  </a:txBody>
                  <a:tcPr/>
                </a:tc>
                <a:tc>
                  <a:txBody>
                    <a:bodyPr/>
                    <a:lstStyle/>
                    <a:p>
                      <a:r>
                        <a:t>5</a:t>
                      </a:r>
                    </a:p>
                  </a:txBody>
                  <a:tcPr/>
                </a:tc>
                <a:tc>
                  <a:txBody>
                    <a:bodyPr/>
                    <a:lstStyle/>
                    <a:p>
                      <a:r>
                        <a:t>62.5</a:t>
                      </a:r>
                    </a:p>
                  </a:txBody>
                  <a:tcPr/>
                </a:tc>
                <a:tc>
                  <a:txBody>
                    <a:bodyPr/>
                    <a:lstStyle/>
                    <a:p>
                      <a:r>
                        <a:t>11.6 </a:t>
                      </a:r>
                    </a:p>
                  </a:txBody>
                  <a:tcPr/>
                </a:tc>
                <a:extLst>
                  <a:ext uri="{0D108BD9-81ED-4DB2-BD59-A6C34878D82A}">
                    <a16:rowId xmlns:a16="http://schemas.microsoft.com/office/drawing/2014/main" val="10020"/>
                  </a:ext>
                </a:extLst>
              </a:tr>
              <a:tr h="187044">
                <a:tc>
                  <a:txBody>
                    <a:bodyPr/>
                    <a:lstStyle/>
                    <a:p>
                      <a:endParaRPr/>
                    </a:p>
                  </a:txBody>
                  <a:tcPr/>
                </a:tc>
                <a:tc>
                  <a:txBody>
                    <a:bodyPr/>
                    <a:lstStyle/>
                    <a:p>
                      <a:r>
                        <a:t>总计</a:t>
                      </a:r>
                    </a:p>
                  </a:txBody>
                  <a:tcPr/>
                </a:tc>
                <a:tc>
                  <a:txBody>
                    <a:bodyPr/>
                    <a:lstStyle/>
                    <a:p>
                      <a:r>
                        <a:t>8693</a:t>
                      </a:r>
                    </a:p>
                  </a:txBody>
                  <a:tcPr/>
                </a:tc>
                <a:tc>
                  <a:txBody>
                    <a:bodyPr/>
                    <a:lstStyle/>
                    <a:p>
                      <a:r>
                        <a:t>100.0</a:t>
                      </a:r>
                    </a:p>
                  </a:txBody>
                  <a:tcPr/>
                </a:tc>
                <a:tc>
                  <a:txBody>
                    <a:bodyPr/>
                    <a:lstStyle/>
                    <a:p>
                      <a:r>
                        <a:t>7683</a:t>
                      </a:r>
                    </a:p>
                  </a:txBody>
                  <a:tcPr/>
                </a:tc>
                <a:tc>
                  <a:txBody>
                    <a:bodyPr/>
                    <a:lstStyle/>
                    <a:p>
                      <a:r>
                        <a:t>88.3</a:t>
                      </a:r>
                    </a:p>
                  </a:txBody>
                  <a:tcPr/>
                </a:tc>
                <a:tc>
                  <a:txBody>
                    <a:bodyPr/>
                    <a:lstStyle/>
                    <a:p>
                      <a:r>
                        <a:t>8.3</a:t>
                      </a:r>
                    </a:p>
                  </a:txBody>
                  <a:tcPr/>
                </a:tc>
                <a:extLst>
                  <a:ext uri="{0D108BD9-81ED-4DB2-BD59-A6C34878D82A}">
                    <a16:rowId xmlns:a16="http://schemas.microsoft.com/office/drawing/2014/main" val="1002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pic>
        <p:nvPicPr>
          <p:cNvPr id="82" name="Picture 81" descr="09-rId30-image7.png"/>
          <p:cNvPicPr>
            <a:picLocks noChangeAspect="1"/>
          </p:cNvPicPr>
          <p:nvPr/>
        </p:nvPicPr>
        <p:blipFill>
          <a:blip r:embed="rId6"/>
          <a:stretch>
            <a:fillRect/>
          </a:stretch>
        </p:blipFill>
        <p:spPr>
          <a:xfrm>
            <a:off x="914400" y="1828800"/>
            <a:ext cx="5486400" cy="4114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 所有变量VIF均小于10，无明显共线性问题。</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矩形 80"/>
          <p:cNvSpPr/>
          <p:nvPr>
            <p:custDataLst>
              <p:tags r:id="rId1"/>
            </p:custDataLst>
          </p:nvPr>
        </p:nvSpPr>
        <p:spPr>
          <a:xfrm>
            <a:off x="3709374" y="5753327"/>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pic>
        <p:nvPicPr>
          <p:cNvPr id="82" name="Picture 81" descr="09-rId30-image7.png"/>
          <p:cNvPicPr>
            <a:picLocks noChangeAspect="1"/>
          </p:cNvPicPr>
          <p:nvPr/>
        </p:nvPicPr>
        <p:blipFill>
          <a:blip r:embed="rId4"/>
          <a:stretch>
            <a:fillRect/>
          </a:stretch>
        </p:blipFill>
        <p:spPr>
          <a:xfrm>
            <a:off x="3622766" y="1219200"/>
            <a:ext cx="5486400" cy="4114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7</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检验</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1. 稳健性检验</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进行两个稳健性检验测结果稳定性。</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样本数据平均众筹贷款目标额595.5美元，依规则至少需24个借贷人。</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删去loan_amount小于等于200的数据后进一步回归分析（N = 7023）。</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 两测试表明研究结果稳健，H1a和H1b有效成立。</a:t>
            </a:r>
          </a:p>
        </p:txBody>
      </p:sp>
      <p:sp>
        <p:nvSpPr>
          <p:cNvPr id="6" name="TextBox 5"/>
          <p:cNvSpPr txBox="1"/>
          <p:nvPr/>
        </p:nvSpPr>
        <p:spPr>
          <a:xfrm>
            <a:off x="1371600" y="2011680"/>
            <a:ext cx="9144000" cy="1371600"/>
          </a:xfrm>
          <a:prstGeom prst="rect">
            <a:avLst/>
          </a:prstGeom>
          <a:noFill/>
        </p:spPr>
        <p:txBody>
          <a:bodyPr wrap="square">
            <a:spAutoFit/>
          </a:bodyPr>
          <a:lstStyle/>
          <a:p>
            <a:pPr>
              <a:defRPr sz="2200" b="1">
                <a:solidFill>
                  <a:srgbClr val="000000"/>
                </a:solidFill>
                <a:latin typeface="微软雅黑"/>
              </a:defRPr>
            </a:pPr>
            <a:r>
              <a:t>2. 相关表格</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表53：稳健性检验——替换回归模型</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表54：稳健性检验——删去loan_amount &lt;= 200的项目</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18470880"/>
        </p:xfrm>
        <a:graphic>
          <a:graphicData uri="http://schemas.openxmlformats.org/drawingml/2006/table">
            <a:tbl>
              <a:tblPr firstRow="1" bandRow="1">
                <a:tableStyleId>{5C22544A-7EE6-4342-B048-85BDC9FD1C3A}</a:tableStyleId>
              </a:tblPr>
              <a:tblGrid>
                <a:gridCol w="1097280">
                  <a:extLst>
                    <a:ext uri="{9D8B030D-6E8A-4147-A177-3AD203B41FA5}">
                      <a16:colId xmlns:a16="http://schemas.microsoft.com/office/drawing/2014/main" val="20000"/>
                    </a:ext>
                  </a:extLst>
                </a:gridCol>
                <a:gridCol w="1097280">
                  <a:extLst>
                    <a:ext uri="{9D8B030D-6E8A-4147-A177-3AD203B41FA5}">
                      <a16:colId xmlns:a16="http://schemas.microsoft.com/office/drawing/2014/main" val="20001"/>
                    </a:ext>
                  </a:extLst>
                </a:gridCol>
                <a:gridCol w="1097280">
                  <a:extLst>
                    <a:ext uri="{9D8B030D-6E8A-4147-A177-3AD203B41FA5}">
                      <a16:colId xmlns:a16="http://schemas.microsoft.com/office/drawing/2014/main" val="20002"/>
                    </a:ext>
                  </a:extLst>
                </a:gridCol>
                <a:gridCol w="1097280">
                  <a:extLst>
                    <a:ext uri="{9D8B030D-6E8A-4147-A177-3AD203B41FA5}">
                      <a16:colId xmlns:a16="http://schemas.microsoft.com/office/drawing/2014/main" val="20003"/>
                    </a:ext>
                  </a:extLst>
                </a:gridCol>
                <a:gridCol w="1097280">
                  <a:extLst>
                    <a:ext uri="{9D8B030D-6E8A-4147-A177-3AD203B41FA5}">
                      <a16:colId xmlns:a16="http://schemas.microsoft.com/office/drawing/2014/main" val="20004"/>
                    </a:ext>
                  </a:extLst>
                </a:gridCol>
              </a:tblGrid>
              <a:tr h="121023">
                <a:tc>
                  <a:txBody>
                    <a:bodyPr/>
                    <a:lstStyle/>
                    <a:p>
                      <a:r>
                        <a:t>Variable</a:t>
                      </a:r>
                    </a:p>
                  </a:txBody>
                  <a:tcPr/>
                </a:tc>
                <a:tc>
                  <a:txBody>
                    <a:bodyPr/>
                    <a:lstStyle/>
                    <a:p>
                      <a:r>
                        <a:t>funding_success</a:t>
                      </a:r>
                    </a:p>
                  </a:txBody>
                  <a:tcPr/>
                </a:tc>
                <a:tc>
                  <a:txBody>
                    <a:bodyPr/>
                    <a:lstStyle/>
                    <a:p>
                      <a:endParaRPr/>
                    </a:p>
                  </a:txBody>
                  <a:tcPr/>
                </a:tc>
                <a:tc>
                  <a:txBody>
                    <a:bodyPr/>
                    <a:lstStyle/>
                    <a:p>
                      <a:r>
                        <a:t>funding_speed</a:t>
                      </a:r>
                    </a:p>
                  </a:txBody>
                  <a:tcPr/>
                </a:tc>
                <a:tc>
                  <a:txBody>
                    <a:bodyPr/>
                    <a:lstStyle/>
                    <a:p>
                      <a:endParaRPr/>
                    </a:p>
                  </a:txBody>
                  <a:tcPr/>
                </a:tc>
                <a:extLst>
                  <a:ext uri="{0D108BD9-81ED-4DB2-BD59-A6C34878D82A}">
                    <a16:rowId xmlns:a16="http://schemas.microsoft.com/office/drawing/2014/main" val="10000"/>
                  </a:ext>
                </a:extLst>
              </a:tr>
              <a:tr h="121023">
                <a:tc>
                  <a:txBody>
                    <a:bodyPr/>
                    <a:lstStyle/>
                    <a:p>
                      <a:endParaRPr/>
                    </a:p>
                  </a:txBody>
                  <a:tcPr/>
                </a:tc>
                <a:tc>
                  <a:txBody>
                    <a:bodyPr/>
                    <a:lstStyle/>
                    <a:p>
                      <a:r>
                        <a:t> 1 - Probit(controls)</a:t>
                      </a:r>
                    </a:p>
                  </a:txBody>
                  <a:tcPr/>
                </a:tc>
                <a:tc>
                  <a:txBody>
                    <a:bodyPr/>
                    <a:lstStyle/>
                    <a:p>
                      <a:r>
                        <a:t> 3 - Probit(main effect)</a:t>
                      </a:r>
                    </a:p>
                  </a:txBody>
                  <a:tcPr/>
                </a:tc>
                <a:tc>
                  <a:txBody>
                    <a:bodyPr/>
                    <a:lstStyle/>
                    <a:p>
                      <a:r>
                        <a:t> 1 - OLS(controls)</a:t>
                      </a:r>
                    </a:p>
                  </a:txBody>
                  <a:tcPr/>
                </a:tc>
                <a:tc>
                  <a:txBody>
                    <a:bodyPr/>
                    <a:lstStyle/>
                    <a:p>
                      <a:r>
                        <a:t> 3 - OLS(main effect)</a:t>
                      </a:r>
                    </a:p>
                  </a:txBody>
                  <a:tcPr/>
                </a:tc>
                <a:extLst>
                  <a:ext uri="{0D108BD9-81ED-4DB2-BD59-A6C34878D82A}">
                    <a16:rowId xmlns:a16="http://schemas.microsoft.com/office/drawing/2014/main" val="10001"/>
                  </a:ext>
                </a:extLst>
              </a:tr>
              <a:tr h="121023">
                <a:tc>
                  <a:txBody>
                    <a:bodyPr/>
                    <a:lstStyle/>
                    <a:p>
                      <a:r>
                        <a:t>happiness</a:t>
                      </a:r>
                    </a:p>
                  </a:txBody>
                  <a:tcPr/>
                </a:tc>
                <a:tc>
                  <a:txBody>
                    <a:bodyPr/>
                    <a:lstStyle/>
                    <a:p>
                      <a:endParaRPr/>
                    </a:p>
                  </a:txBody>
                  <a:tcPr/>
                </a:tc>
                <a:tc>
                  <a:txBody>
                    <a:bodyPr/>
                    <a:lstStyle/>
                    <a:p>
                      <a:r>
                        <a:t>0.101*</a:t>
                      </a:r>
                    </a:p>
                  </a:txBody>
                  <a:tcPr/>
                </a:tc>
                <a:tc>
                  <a:txBody>
                    <a:bodyPr/>
                    <a:lstStyle/>
                    <a:p>
                      <a:endParaRPr/>
                    </a:p>
                  </a:txBody>
                  <a:tcPr/>
                </a:tc>
                <a:tc>
                  <a:txBody>
                    <a:bodyPr/>
                    <a:lstStyle/>
                    <a:p>
                      <a:r>
                        <a:t>0.265***</a:t>
                      </a:r>
                    </a:p>
                  </a:txBody>
                  <a:tcPr/>
                </a:tc>
                <a:extLst>
                  <a:ext uri="{0D108BD9-81ED-4DB2-BD59-A6C34878D82A}">
                    <a16:rowId xmlns:a16="http://schemas.microsoft.com/office/drawing/2014/main" val="10002"/>
                  </a:ext>
                </a:extLst>
              </a:tr>
              <a:tr h="121023">
                <a:tc>
                  <a:txBody>
                    <a:bodyPr/>
                    <a:lstStyle/>
                    <a:p>
                      <a:endParaRPr/>
                    </a:p>
                  </a:txBody>
                  <a:tcPr/>
                </a:tc>
                <a:tc>
                  <a:txBody>
                    <a:bodyPr/>
                    <a:lstStyle/>
                    <a:p>
                      <a:endParaRPr/>
                    </a:p>
                  </a:txBody>
                  <a:tcPr/>
                </a:tc>
                <a:tc>
                  <a:txBody>
                    <a:bodyPr/>
                    <a:lstStyle/>
                    <a:p>
                      <a:r>
                        <a:t>(1.96)</a:t>
                      </a:r>
                    </a:p>
                  </a:txBody>
                  <a:tcPr/>
                </a:tc>
                <a:tc>
                  <a:txBody>
                    <a:bodyPr/>
                    <a:lstStyle/>
                    <a:p>
                      <a:endParaRPr/>
                    </a:p>
                  </a:txBody>
                  <a:tcPr/>
                </a:tc>
                <a:tc>
                  <a:txBody>
                    <a:bodyPr/>
                    <a:lstStyle/>
                    <a:p>
                      <a:r>
                        <a:t>(4.95)</a:t>
                      </a:r>
                    </a:p>
                  </a:txBody>
                  <a:tcPr/>
                </a:tc>
                <a:extLst>
                  <a:ext uri="{0D108BD9-81ED-4DB2-BD59-A6C34878D82A}">
                    <a16:rowId xmlns:a16="http://schemas.microsoft.com/office/drawing/2014/main" val="10003"/>
                  </a:ext>
                </a:extLst>
              </a:tr>
              <a:tr h="121023">
                <a:tc>
                  <a:txBody>
                    <a:bodyPr/>
                    <a:lstStyle/>
                    <a:p>
                      <a:r>
                        <a:t>sadness</a:t>
                      </a:r>
                    </a:p>
                  </a:txBody>
                  <a:tcPr/>
                </a:tc>
                <a:tc>
                  <a:txBody>
                    <a:bodyPr/>
                    <a:lstStyle/>
                    <a:p>
                      <a:endParaRPr/>
                    </a:p>
                  </a:txBody>
                  <a:tcPr/>
                </a:tc>
                <a:tc>
                  <a:txBody>
                    <a:bodyPr/>
                    <a:lstStyle/>
                    <a:p>
                      <a:r>
                        <a:t>0.585*</a:t>
                      </a:r>
                    </a:p>
                  </a:txBody>
                  <a:tcPr/>
                </a:tc>
                <a:tc>
                  <a:txBody>
                    <a:bodyPr/>
                    <a:lstStyle/>
                    <a:p>
                      <a:endParaRPr/>
                    </a:p>
                  </a:txBody>
                  <a:tcPr/>
                </a:tc>
                <a:tc>
                  <a:txBody>
                    <a:bodyPr/>
                    <a:lstStyle/>
                    <a:p>
                      <a:r>
                        <a:t>0.598**</a:t>
                      </a:r>
                    </a:p>
                  </a:txBody>
                  <a:tcPr/>
                </a:tc>
                <a:extLst>
                  <a:ext uri="{0D108BD9-81ED-4DB2-BD59-A6C34878D82A}">
                    <a16:rowId xmlns:a16="http://schemas.microsoft.com/office/drawing/2014/main" val="10004"/>
                  </a:ext>
                </a:extLst>
              </a:tr>
              <a:tr h="121023">
                <a:tc>
                  <a:txBody>
                    <a:bodyPr/>
                    <a:lstStyle/>
                    <a:p>
                      <a:endParaRPr/>
                    </a:p>
                  </a:txBody>
                  <a:tcPr/>
                </a:tc>
                <a:tc>
                  <a:txBody>
                    <a:bodyPr/>
                    <a:lstStyle/>
                    <a:p>
                      <a:endParaRPr/>
                    </a:p>
                  </a:txBody>
                  <a:tcPr/>
                </a:tc>
                <a:tc>
                  <a:txBody>
                    <a:bodyPr/>
                    <a:lstStyle/>
                    <a:p>
                      <a:r>
                        <a:t>(1.89)</a:t>
                      </a:r>
                    </a:p>
                  </a:txBody>
                  <a:tcPr/>
                </a:tc>
                <a:tc>
                  <a:txBody>
                    <a:bodyPr/>
                    <a:lstStyle/>
                    <a:p>
                      <a:endParaRPr/>
                    </a:p>
                  </a:txBody>
                  <a:tcPr/>
                </a:tc>
                <a:tc>
                  <a:txBody>
                    <a:bodyPr/>
                    <a:lstStyle/>
                    <a:p>
                      <a:r>
                        <a:t>(2.22)</a:t>
                      </a:r>
                    </a:p>
                  </a:txBody>
                  <a:tcPr/>
                </a:tc>
                <a:extLst>
                  <a:ext uri="{0D108BD9-81ED-4DB2-BD59-A6C34878D82A}">
                    <a16:rowId xmlns:a16="http://schemas.microsoft.com/office/drawing/2014/main" val="10005"/>
                  </a:ext>
                </a:extLst>
              </a:tr>
              <a:tr h="121023">
                <a:tc>
                  <a:txBody>
                    <a:bodyPr/>
                    <a:lstStyle/>
                    <a:p>
                      <a:r>
                        <a:t>pst_psyc_cptl</a:t>
                      </a:r>
                    </a:p>
                  </a:txBody>
                  <a:tcPr/>
                </a:tc>
                <a:tc>
                  <a:txBody>
                    <a:bodyPr/>
                    <a:lstStyle/>
                    <a:p>
                      <a:endParaRPr/>
                    </a:p>
                  </a:txBody>
                  <a:tcPr/>
                </a:tc>
                <a:tc>
                  <a:txBody>
                    <a:bodyPr/>
                    <a:lstStyle/>
                    <a:p>
                      <a:r>
                        <a:t>-0.0566***</a:t>
                      </a:r>
                    </a:p>
                  </a:txBody>
                  <a:tcPr/>
                </a:tc>
                <a:tc>
                  <a:txBody>
                    <a:bodyPr/>
                    <a:lstStyle/>
                    <a:p>
                      <a:endParaRPr/>
                    </a:p>
                  </a:txBody>
                  <a:tcPr/>
                </a:tc>
                <a:tc>
                  <a:txBody>
                    <a:bodyPr/>
                    <a:lstStyle/>
                    <a:p>
                      <a:r>
                        <a:t>-0.0571***</a:t>
                      </a:r>
                    </a:p>
                  </a:txBody>
                  <a:tcPr/>
                </a:tc>
                <a:extLst>
                  <a:ext uri="{0D108BD9-81ED-4DB2-BD59-A6C34878D82A}">
                    <a16:rowId xmlns:a16="http://schemas.microsoft.com/office/drawing/2014/main" val="10006"/>
                  </a:ext>
                </a:extLst>
              </a:tr>
              <a:tr h="121023">
                <a:tc>
                  <a:txBody>
                    <a:bodyPr/>
                    <a:lstStyle/>
                    <a:p>
                      <a:endParaRPr/>
                    </a:p>
                  </a:txBody>
                  <a:tcPr/>
                </a:tc>
                <a:tc>
                  <a:txBody>
                    <a:bodyPr/>
                    <a:lstStyle/>
                    <a:p>
                      <a:endParaRPr/>
                    </a:p>
                  </a:txBody>
                  <a:tcPr/>
                </a:tc>
                <a:tc>
                  <a:txBody>
                    <a:bodyPr/>
                    <a:lstStyle/>
                    <a:p>
                      <a:r>
                        <a:t>(-3.85)</a:t>
                      </a:r>
                    </a:p>
                  </a:txBody>
                  <a:tcPr/>
                </a:tc>
                <a:tc>
                  <a:txBody>
                    <a:bodyPr/>
                    <a:lstStyle/>
                    <a:p>
                      <a:endParaRPr/>
                    </a:p>
                  </a:txBody>
                  <a:tcPr/>
                </a:tc>
                <a:tc>
                  <a:txBody>
                    <a:bodyPr/>
                    <a:lstStyle/>
                    <a:p>
                      <a:r>
                        <a:t>(-3.40)</a:t>
                      </a:r>
                    </a:p>
                  </a:txBody>
                  <a:tcPr/>
                </a:tc>
                <a:extLst>
                  <a:ext uri="{0D108BD9-81ED-4DB2-BD59-A6C34878D82A}">
                    <a16:rowId xmlns:a16="http://schemas.microsoft.com/office/drawing/2014/main" val="10007"/>
                  </a:ext>
                </a:extLst>
              </a:tr>
              <a:tr h="121023">
                <a:tc>
                  <a:txBody>
                    <a:bodyPr/>
                    <a:lstStyle/>
                    <a:p>
                      <a:r>
                        <a:t>picture_quality</a:t>
                      </a:r>
                    </a:p>
                  </a:txBody>
                  <a:tcPr/>
                </a:tc>
                <a:tc>
                  <a:txBody>
                    <a:bodyPr/>
                    <a:lstStyle/>
                    <a:p>
                      <a:r>
                        <a:t>0.239***</a:t>
                      </a:r>
                    </a:p>
                  </a:txBody>
                  <a:tcPr/>
                </a:tc>
                <a:tc>
                  <a:txBody>
                    <a:bodyPr/>
                    <a:lstStyle/>
                    <a:p>
                      <a:r>
                        <a:t>0.243***</a:t>
                      </a:r>
                    </a:p>
                  </a:txBody>
                  <a:tcPr/>
                </a:tc>
                <a:tc>
                  <a:txBody>
                    <a:bodyPr/>
                    <a:lstStyle/>
                    <a:p>
                      <a:r>
                        <a:t>0.309***</a:t>
                      </a:r>
                    </a:p>
                  </a:txBody>
                  <a:tcPr/>
                </a:tc>
                <a:tc>
                  <a:txBody>
                    <a:bodyPr/>
                    <a:lstStyle/>
                    <a:p>
                      <a:r>
                        <a:t>0.308***</a:t>
                      </a:r>
                    </a:p>
                  </a:txBody>
                  <a:tcPr/>
                </a:tc>
                <a:extLst>
                  <a:ext uri="{0D108BD9-81ED-4DB2-BD59-A6C34878D82A}">
                    <a16:rowId xmlns:a16="http://schemas.microsoft.com/office/drawing/2014/main" val="10008"/>
                  </a:ext>
                </a:extLst>
              </a:tr>
              <a:tr h="121023">
                <a:tc>
                  <a:txBody>
                    <a:bodyPr/>
                    <a:lstStyle/>
                    <a:p>
                      <a:endParaRPr/>
                    </a:p>
                  </a:txBody>
                  <a:tcPr/>
                </a:tc>
                <a:tc>
                  <a:txBody>
                    <a:bodyPr/>
                    <a:lstStyle/>
                    <a:p>
                      <a:r>
                        <a:t>(5.56)</a:t>
                      </a:r>
                    </a:p>
                  </a:txBody>
                  <a:tcPr/>
                </a:tc>
                <a:tc>
                  <a:txBody>
                    <a:bodyPr/>
                    <a:lstStyle/>
                    <a:p>
                      <a:r>
                        <a:t>(5.62)</a:t>
                      </a:r>
                    </a:p>
                  </a:txBody>
                  <a:tcPr/>
                </a:tc>
                <a:tc>
                  <a:txBody>
                    <a:bodyPr/>
                    <a:lstStyle/>
                    <a:p>
                      <a:r>
                        <a:t>(6.97)</a:t>
                      </a:r>
                    </a:p>
                  </a:txBody>
                  <a:tcPr/>
                </a:tc>
                <a:tc>
                  <a:txBody>
                    <a:bodyPr/>
                    <a:lstStyle/>
                    <a:p>
                      <a:r>
                        <a:t>(6.94)</a:t>
                      </a:r>
                    </a:p>
                  </a:txBody>
                  <a:tcPr/>
                </a:tc>
                <a:extLst>
                  <a:ext uri="{0D108BD9-81ED-4DB2-BD59-A6C34878D82A}">
                    <a16:rowId xmlns:a16="http://schemas.microsoft.com/office/drawing/2014/main" val="10009"/>
                  </a:ext>
                </a:extLst>
              </a:tr>
              <a:tr h="121023">
                <a:tc>
                  <a:txBody>
                    <a:bodyPr/>
                    <a:lstStyle/>
                    <a:p>
                      <a:r>
                        <a:t>story_word_count</a:t>
                      </a:r>
                    </a:p>
                  </a:txBody>
                  <a:tcPr/>
                </a:tc>
                <a:tc>
                  <a:txBody>
                    <a:bodyPr/>
                    <a:lstStyle/>
                    <a:p>
                      <a:r>
                        <a:t>0.00125**</a:t>
                      </a:r>
                    </a:p>
                  </a:txBody>
                  <a:tcPr/>
                </a:tc>
                <a:tc>
                  <a:txBody>
                    <a:bodyPr/>
                    <a:lstStyle/>
                    <a:p>
                      <a:r>
                        <a:t>0.00214***</a:t>
                      </a:r>
                    </a:p>
                  </a:txBody>
                  <a:tcPr/>
                </a:tc>
                <a:tc>
                  <a:txBody>
                    <a:bodyPr/>
                    <a:lstStyle/>
                    <a:p>
                      <a:r>
                        <a:t>0.00194***</a:t>
                      </a:r>
                    </a:p>
                  </a:txBody>
                  <a:tcPr/>
                </a:tc>
                <a:tc>
                  <a:txBody>
                    <a:bodyPr/>
                    <a:lstStyle/>
                    <a:p>
                      <a:r>
                        <a:t>0.00277***</a:t>
                      </a:r>
                    </a:p>
                  </a:txBody>
                  <a:tcPr/>
                </a:tc>
                <a:extLst>
                  <a:ext uri="{0D108BD9-81ED-4DB2-BD59-A6C34878D82A}">
                    <a16:rowId xmlns:a16="http://schemas.microsoft.com/office/drawing/2014/main" val="10010"/>
                  </a:ext>
                </a:extLst>
              </a:tr>
              <a:tr h="121023">
                <a:tc>
                  <a:txBody>
                    <a:bodyPr/>
                    <a:lstStyle/>
                    <a:p>
                      <a:endParaRPr/>
                    </a:p>
                  </a:txBody>
                  <a:tcPr/>
                </a:tc>
                <a:tc>
                  <a:txBody>
                    <a:bodyPr/>
                    <a:lstStyle/>
                    <a:p>
                      <a:r>
                        <a:t>(1.99)</a:t>
                      </a:r>
                    </a:p>
                  </a:txBody>
                  <a:tcPr/>
                </a:tc>
                <a:tc>
                  <a:txBody>
                    <a:bodyPr/>
                    <a:lstStyle/>
                    <a:p>
                      <a:r>
                        <a:t>(3.18)</a:t>
                      </a:r>
                    </a:p>
                  </a:txBody>
                  <a:tcPr/>
                </a:tc>
                <a:tc>
                  <a:txBody>
                    <a:bodyPr/>
                    <a:lstStyle/>
                    <a:p>
                      <a:r>
                        <a:t>(2.92)</a:t>
                      </a:r>
                    </a:p>
                  </a:txBody>
                  <a:tcPr/>
                </a:tc>
                <a:tc>
                  <a:txBody>
                    <a:bodyPr/>
                    <a:lstStyle/>
                    <a:p>
                      <a:r>
                        <a:t>(3.91)</a:t>
                      </a:r>
                    </a:p>
                  </a:txBody>
                  <a:tcPr/>
                </a:tc>
                <a:extLst>
                  <a:ext uri="{0D108BD9-81ED-4DB2-BD59-A6C34878D82A}">
                    <a16:rowId xmlns:a16="http://schemas.microsoft.com/office/drawing/2014/main" val="10011"/>
                  </a:ext>
                </a:extLst>
              </a:tr>
              <a:tr h="121023">
                <a:tc>
                  <a:txBody>
                    <a:bodyPr/>
                    <a:lstStyle/>
                    <a:p>
                      <a:r>
                        <a:t>gender</a:t>
                      </a:r>
                    </a:p>
                  </a:txBody>
                  <a:tcPr/>
                </a:tc>
                <a:tc>
                  <a:txBody>
                    <a:bodyPr/>
                    <a:lstStyle/>
                    <a:p>
                      <a:r>
                        <a:t>0.626***</a:t>
                      </a:r>
                    </a:p>
                  </a:txBody>
                  <a:tcPr/>
                </a:tc>
                <a:tc>
                  <a:txBody>
                    <a:bodyPr/>
                    <a:lstStyle/>
                    <a:p>
                      <a:r>
                        <a:t>0.603***</a:t>
                      </a:r>
                    </a:p>
                  </a:txBody>
                  <a:tcPr/>
                </a:tc>
                <a:tc>
                  <a:txBody>
                    <a:bodyPr/>
                    <a:lstStyle/>
                    <a:p>
                      <a:r>
                        <a:t>1.299***</a:t>
                      </a:r>
                    </a:p>
                  </a:txBody>
                  <a:tcPr/>
                </a:tc>
                <a:tc>
                  <a:txBody>
                    <a:bodyPr/>
                    <a:lstStyle/>
                    <a:p>
                      <a:r>
                        <a:t>1.246***</a:t>
                      </a:r>
                    </a:p>
                  </a:txBody>
                  <a:tcPr/>
                </a:tc>
                <a:extLst>
                  <a:ext uri="{0D108BD9-81ED-4DB2-BD59-A6C34878D82A}">
                    <a16:rowId xmlns:a16="http://schemas.microsoft.com/office/drawing/2014/main" val="10012"/>
                  </a:ext>
                </a:extLst>
              </a:tr>
              <a:tr h="121023">
                <a:tc>
                  <a:txBody>
                    <a:bodyPr/>
                    <a:lstStyle/>
                    <a:p>
                      <a:endParaRPr/>
                    </a:p>
                  </a:txBody>
                  <a:tcPr/>
                </a:tc>
                <a:tc>
                  <a:txBody>
                    <a:bodyPr/>
                    <a:lstStyle/>
                    <a:p>
                      <a:r>
                        <a:t>(12.42)</a:t>
                      </a:r>
                    </a:p>
                  </a:txBody>
                  <a:tcPr/>
                </a:tc>
                <a:tc>
                  <a:txBody>
                    <a:bodyPr/>
                    <a:lstStyle/>
                    <a:p>
                      <a:r>
                        <a:t>(11.81)</a:t>
                      </a:r>
                    </a:p>
                  </a:txBody>
                  <a:tcPr/>
                </a:tc>
                <a:tc>
                  <a:txBody>
                    <a:bodyPr/>
                    <a:lstStyle/>
                    <a:p>
                      <a:r>
                        <a:t>(21.63)</a:t>
                      </a:r>
                    </a:p>
                  </a:txBody>
                  <a:tcPr/>
                </a:tc>
                <a:tc>
                  <a:txBody>
                    <a:bodyPr/>
                    <a:lstStyle/>
                    <a:p>
                      <a:r>
                        <a:t>(20.54)</a:t>
                      </a:r>
                    </a:p>
                  </a:txBody>
                  <a:tcPr/>
                </a:tc>
                <a:extLst>
                  <a:ext uri="{0D108BD9-81ED-4DB2-BD59-A6C34878D82A}">
                    <a16:rowId xmlns:a16="http://schemas.microsoft.com/office/drawing/2014/main" val="10013"/>
                  </a:ext>
                </a:extLst>
              </a:tr>
              <a:tr h="121023">
                <a:tc>
                  <a:txBody>
                    <a:bodyPr/>
                    <a:lstStyle/>
                    <a:p>
                      <a:r>
                        <a:t>group_borrower</a:t>
                      </a:r>
                    </a:p>
                  </a:txBody>
                  <a:tcPr/>
                </a:tc>
                <a:tc>
                  <a:txBody>
                    <a:bodyPr/>
                    <a:lstStyle/>
                    <a:p>
                      <a:r>
                        <a:t>1.895***</a:t>
                      </a:r>
                    </a:p>
                  </a:txBody>
                  <a:tcPr/>
                </a:tc>
                <a:tc>
                  <a:txBody>
                    <a:bodyPr/>
                    <a:lstStyle/>
                    <a:p>
                      <a:r>
                        <a:t>1.815***</a:t>
                      </a:r>
                    </a:p>
                  </a:txBody>
                  <a:tcPr/>
                </a:tc>
                <a:tc>
                  <a:txBody>
                    <a:bodyPr/>
                    <a:lstStyle/>
                    <a:p>
                      <a:r>
                        <a:t>1.193***</a:t>
                      </a:r>
                    </a:p>
                  </a:txBody>
                  <a:tcPr/>
                </a:tc>
                <a:tc>
                  <a:txBody>
                    <a:bodyPr/>
                    <a:lstStyle/>
                    <a:p>
                      <a:r>
                        <a:t>1.066***</a:t>
                      </a:r>
                    </a:p>
                  </a:txBody>
                  <a:tcPr/>
                </a:tc>
                <a:extLst>
                  <a:ext uri="{0D108BD9-81ED-4DB2-BD59-A6C34878D82A}">
                    <a16:rowId xmlns:a16="http://schemas.microsoft.com/office/drawing/2014/main" val="10014"/>
                  </a:ext>
                </a:extLst>
              </a:tr>
              <a:tr h="121023">
                <a:tc>
                  <a:txBody>
                    <a:bodyPr/>
                    <a:lstStyle/>
                    <a:p>
                      <a:endParaRPr/>
                    </a:p>
                  </a:txBody>
                  <a:tcPr/>
                </a:tc>
                <a:tc>
                  <a:txBody>
                    <a:bodyPr/>
                    <a:lstStyle/>
                    <a:p>
                      <a:r>
                        <a:t>(4.07)</a:t>
                      </a:r>
                    </a:p>
                  </a:txBody>
                  <a:tcPr/>
                </a:tc>
                <a:tc>
                  <a:txBody>
                    <a:bodyPr/>
                    <a:lstStyle/>
                    <a:p>
                      <a:r>
                        <a:t>(3.85)</a:t>
                      </a:r>
                    </a:p>
                  </a:txBody>
                  <a:tcPr/>
                </a:tc>
                <a:tc>
                  <a:txBody>
                    <a:bodyPr/>
                    <a:lstStyle/>
                    <a:p>
                      <a:r>
                        <a:t>(5.46)</a:t>
                      </a:r>
                    </a:p>
                  </a:txBody>
                  <a:tcPr/>
                </a:tc>
                <a:tc>
                  <a:txBody>
                    <a:bodyPr/>
                    <a:lstStyle/>
                    <a:p>
                      <a:r>
                        <a:t>(4.87)</a:t>
                      </a:r>
                    </a:p>
                  </a:txBody>
                  <a:tcPr/>
                </a:tc>
                <a:extLst>
                  <a:ext uri="{0D108BD9-81ED-4DB2-BD59-A6C34878D82A}">
                    <a16:rowId xmlns:a16="http://schemas.microsoft.com/office/drawing/2014/main" val="10015"/>
                  </a:ext>
                </a:extLst>
              </a:tr>
              <a:tr h="121023">
                <a:tc>
                  <a:txBody>
                    <a:bodyPr/>
                    <a:lstStyle/>
                    <a:p>
                      <a:r>
                        <a:t>annual_income</a:t>
                      </a:r>
                    </a:p>
                  </a:txBody>
                  <a:tcPr/>
                </a:tc>
                <a:tc>
                  <a:txBody>
                    <a:bodyPr/>
                    <a:lstStyle/>
                    <a:p>
                      <a:r>
                        <a:t>-0.281***</a:t>
                      </a:r>
                    </a:p>
                  </a:txBody>
                  <a:tcPr/>
                </a:tc>
                <a:tc>
                  <a:txBody>
                    <a:bodyPr/>
                    <a:lstStyle/>
                    <a:p>
                      <a:r>
                        <a:t>-0.286***</a:t>
                      </a:r>
                    </a:p>
                  </a:txBody>
                  <a:tcPr/>
                </a:tc>
                <a:tc>
                  <a:txBody>
                    <a:bodyPr/>
                    <a:lstStyle/>
                    <a:p>
                      <a:r>
                        <a:t>-0.329***</a:t>
                      </a:r>
                    </a:p>
                  </a:txBody>
                  <a:tcPr/>
                </a:tc>
                <a:tc>
                  <a:txBody>
                    <a:bodyPr/>
                    <a:lstStyle/>
                    <a:p>
                      <a:r>
                        <a:t>-0.345***</a:t>
                      </a:r>
                    </a:p>
                  </a:txBody>
                  <a:tcPr/>
                </a:tc>
                <a:extLst>
                  <a:ext uri="{0D108BD9-81ED-4DB2-BD59-A6C34878D82A}">
                    <a16:rowId xmlns:a16="http://schemas.microsoft.com/office/drawing/2014/main" val="10016"/>
                  </a:ext>
                </a:extLst>
              </a:tr>
              <a:tr h="121023">
                <a:tc>
                  <a:txBody>
                    <a:bodyPr/>
                    <a:lstStyle/>
                    <a:p>
                      <a:endParaRPr/>
                    </a:p>
                  </a:txBody>
                  <a:tcPr/>
                </a:tc>
                <a:tc>
                  <a:txBody>
                    <a:bodyPr/>
                    <a:lstStyle/>
                    <a:p>
                      <a:r>
                        <a:t>(-4.94)</a:t>
                      </a:r>
                    </a:p>
                  </a:txBody>
                  <a:tcPr/>
                </a:tc>
                <a:tc>
                  <a:txBody>
                    <a:bodyPr/>
                    <a:lstStyle/>
                    <a:p>
                      <a:r>
                        <a:t>(-4.98)</a:t>
                      </a:r>
                    </a:p>
                  </a:txBody>
                  <a:tcPr/>
                </a:tc>
                <a:tc>
                  <a:txBody>
                    <a:bodyPr/>
                    <a:lstStyle/>
                    <a:p>
                      <a:r>
                        <a:t>(-5.83)</a:t>
                      </a:r>
                    </a:p>
                  </a:txBody>
                  <a:tcPr/>
                </a:tc>
                <a:tc>
                  <a:txBody>
                    <a:bodyPr/>
                    <a:lstStyle/>
                    <a:p>
                      <a:r>
                        <a:t>(-6.10)</a:t>
                      </a:r>
                    </a:p>
                  </a:txBody>
                  <a:tcPr/>
                </a:tc>
                <a:extLst>
                  <a:ext uri="{0D108BD9-81ED-4DB2-BD59-A6C34878D82A}">
                    <a16:rowId xmlns:a16="http://schemas.microsoft.com/office/drawing/2014/main" val="10017"/>
                  </a:ext>
                </a:extLst>
              </a:tr>
              <a:tr h="121023">
                <a:tc>
                  <a:txBody>
                    <a:bodyPr/>
                    <a:lstStyle/>
                    <a:p>
                      <a:r>
                        <a:t>partner_risk</a:t>
                      </a:r>
                    </a:p>
                  </a:txBody>
                  <a:tcPr/>
                </a:tc>
                <a:tc>
                  <a:txBody>
                    <a:bodyPr/>
                    <a:lstStyle/>
                    <a:p>
                      <a:r>
                        <a:t>-0.0504*</a:t>
                      </a:r>
                    </a:p>
                  </a:txBody>
                  <a:tcPr/>
                </a:tc>
                <a:tc>
                  <a:txBody>
                    <a:bodyPr/>
                    <a:lstStyle/>
                    <a:p>
                      <a:r>
                        <a:t>-0.0686**</a:t>
                      </a:r>
                    </a:p>
                  </a:txBody>
                  <a:tcPr/>
                </a:tc>
                <a:tc>
                  <a:txBody>
                    <a:bodyPr/>
                    <a:lstStyle/>
                    <a:p>
                      <a:r>
                        <a:t>-0.0119</a:t>
                      </a:r>
                    </a:p>
                  </a:txBody>
                  <a:tcPr/>
                </a:tc>
                <a:tc>
                  <a:txBody>
                    <a:bodyPr/>
                    <a:lstStyle/>
                    <a:p>
                      <a:r>
                        <a:t>-0.0287</a:t>
                      </a:r>
                    </a:p>
                  </a:txBody>
                  <a:tcPr/>
                </a:tc>
                <a:extLst>
                  <a:ext uri="{0D108BD9-81ED-4DB2-BD59-A6C34878D82A}">
                    <a16:rowId xmlns:a16="http://schemas.microsoft.com/office/drawing/2014/main" val="10018"/>
                  </a:ext>
                </a:extLst>
              </a:tr>
              <a:tr h="121023">
                <a:tc>
                  <a:txBody>
                    <a:bodyPr/>
                    <a:lstStyle/>
                    <a:p>
                      <a:endParaRPr/>
                    </a:p>
                  </a:txBody>
                  <a:tcPr/>
                </a:tc>
                <a:tc>
                  <a:txBody>
                    <a:bodyPr/>
                    <a:lstStyle/>
                    <a:p>
                      <a:r>
                        <a:t>(-1.82)</a:t>
                      </a:r>
                    </a:p>
                  </a:txBody>
                  <a:tcPr/>
                </a:tc>
                <a:tc>
                  <a:txBody>
                    <a:bodyPr/>
                    <a:lstStyle/>
                    <a:p>
                      <a:r>
                        <a:t>(-2.43)</a:t>
                      </a:r>
                    </a:p>
                  </a:txBody>
                  <a:tcPr/>
                </a:tc>
                <a:tc>
                  <a:txBody>
                    <a:bodyPr/>
                    <a:lstStyle/>
                    <a:p>
                      <a:r>
                        <a:t>(-0.45)</a:t>
                      </a:r>
                    </a:p>
                  </a:txBody>
                  <a:tcPr/>
                </a:tc>
                <a:tc>
                  <a:txBody>
                    <a:bodyPr/>
                    <a:lstStyle/>
                    <a:p>
                      <a:r>
                        <a:t>(-1.07)</a:t>
                      </a:r>
                    </a:p>
                  </a:txBody>
                  <a:tcPr/>
                </a:tc>
                <a:extLst>
                  <a:ext uri="{0D108BD9-81ED-4DB2-BD59-A6C34878D82A}">
                    <a16:rowId xmlns:a16="http://schemas.microsoft.com/office/drawing/2014/main" val="10019"/>
                  </a:ext>
                </a:extLst>
              </a:tr>
              <a:tr h="121023">
                <a:tc>
                  <a:txBody>
                    <a:bodyPr/>
                    <a:lstStyle/>
                    <a:p>
                      <a:r>
                        <a:t>loan_amount</a:t>
                      </a:r>
                    </a:p>
                  </a:txBody>
                  <a:tcPr/>
                </a:tc>
                <a:tc>
                  <a:txBody>
                    <a:bodyPr/>
                    <a:lstStyle/>
                    <a:p>
                      <a:r>
                        <a:t>-0.810***</a:t>
                      </a:r>
                    </a:p>
                  </a:txBody>
                  <a:tcPr/>
                </a:tc>
                <a:tc>
                  <a:txBody>
                    <a:bodyPr/>
                    <a:lstStyle/>
                    <a:p>
                      <a:r>
                        <a:t>-0.807***</a:t>
                      </a:r>
                    </a:p>
                  </a:txBody>
                  <a:tcPr/>
                </a:tc>
                <a:tc>
                  <a:txBody>
                    <a:bodyPr/>
                    <a:lstStyle/>
                    <a:p>
                      <a:r>
                        <a:t>-0.486***</a:t>
                      </a:r>
                    </a:p>
                  </a:txBody>
                  <a:tcPr/>
                </a:tc>
                <a:tc>
                  <a:txBody>
                    <a:bodyPr/>
                    <a:lstStyle/>
                    <a:p>
                      <a:r>
                        <a:t>-0.486***</a:t>
                      </a:r>
                    </a:p>
                  </a:txBody>
                  <a:tcPr/>
                </a:tc>
                <a:extLst>
                  <a:ext uri="{0D108BD9-81ED-4DB2-BD59-A6C34878D82A}">
                    <a16:rowId xmlns:a16="http://schemas.microsoft.com/office/drawing/2014/main" val="10020"/>
                  </a:ext>
                </a:extLst>
              </a:tr>
              <a:tr h="121023">
                <a:tc>
                  <a:txBody>
                    <a:bodyPr/>
                    <a:lstStyle/>
                    <a:p>
                      <a:endParaRPr/>
                    </a:p>
                  </a:txBody>
                  <a:tcPr/>
                </a:tc>
                <a:tc>
                  <a:txBody>
                    <a:bodyPr/>
                    <a:lstStyle/>
                    <a:p>
                      <a:r>
                        <a:t>(-20.91)</a:t>
                      </a:r>
                    </a:p>
                  </a:txBody>
                  <a:tcPr/>
                </a:tc>
                <a:tc>
                  <a:txBody>
                    <a:bodyPr/>
                    <a:lstStyle/>
                    <a:p>
                      <a:r>
                        <a:t>(-20.78)</a:t>
                      </a:r>
                    </a:p>
                  </a:txBody>
                  <a:tcPr/>
                </a:tc>
                <a:tc>
                  <a:txBody>
                    <a:bodyPr/>
                    <a:lstStyle/>
                    <a:p>
                      <a:r>
                        <a:t>(-13.93)</a:t>
                      </a:r>
                    </a:p>
                  </a:txBody>
                  <a:tcPr/>
                </a:tc>
                <a:tc>
                  <a:txBody>
                    <a:bodyPr/>
                    <a:lstStyle/>
                    <a:p>
                      <a:r>
                        <a:t>(-13.93)</a:t>
                      </a:r>
                    </a:p>
                  </a:txBody>
                  <a:tcPr/>
                </a:tc>
                <a:extLst>
                  <a:ext uri="{0D108BD9-81ED-4DB2-BD59-A6C34878D82A}">
                    <a16:rowId xmlns:a16="http://schemas.microsoft.com/office/drawing/2014/main" val="10021"/>
                  </a:ext>
                </a:extLst>
              </a:tr>
              <a:tr h="121023">
                <a:tc>
                  <a:txBody>
                    <a:bodyPr/>
                    <a:lstStyle/>
                    <a:p>
                      <a:r>
                        <a:t>loan_term</a:t>
                      </a:r>
                    </a:p>
                  </a:txBody>
                  <a:tcPr/>
                </a:tc>
                <a:tc>
                  <a:txBody>
                    <a:bodyPr/>
                    <a:lstStyle/>
                    <a:p>
                      <a:r>
                        <a:t>-0.0424***</a:t>
                      </a:r>
                    </a:p>
                  </a:txBody>
                  <a:tcPr/>
                </a:tc>
                <a:tc>
                  <a:txBody>
                    <a:bodyPr/>
                    <a:lstStyle/>
                    <a:p>
                      <a:r>
                        <a:t>-0.0411***</a:t>
                      </a:r>
                    </a:p>
                  </a:txBody>
                  <a:tcPr/>
                </a:tc>
                <a:tc>
                  <a:txBody>
                    <a:bodyPr/>
                    <a:lstStyle/>
                    <a:p>
                      <a:r>
                        <a:t>-0.101***</a:t>
                      </a:r>
                    </a:p>
                  </a:txBody>
                  <a:tcPr/>
                </a:tc>
                <a:tc>
                  <a:txBody>
                    <a:bodyPr/>
                    <a:lstStyle/>
                    <a:p>
                      <a:r>
                        <a:t>-0.1000***</a:t>
                      </a:r>
                    </a:p>
                  </a:txBody>
                  <a:tcPr/>
                </a:tc>
                <a:extLst>
                  <a:ext uri="{0D108BD9-81ED-4DB2-BD59-A6C34878D82A}">
                    <a16:rowId xmlns:a16="http://schemas.microsoft.com/office/drawing/2014/main" val="10022"/>
                  </a:ext>
                </a:extLst>
              </a:tr>
              <a:tr h="121023">
                <a:tc>
                  <a:txBody>
                    <a:bodyPr/>
                    <a:lstStyle/>
                    <a:p>
                      <a:endParaRPr/>
                    </a:p>
                  </a:txBody>
                  <a:tcPr/>
                </a:tc>
                <a:tc>
                  <a:txBody>
                    <a:bodyPr/>
                    <a:lstStyle/>
                    <a:p>
                      <a:r>
                        <a:t>(-11.72)</a:t>
                      </a:r>
                    </a:p>
                  </a:txBody>
                  <a:tcPr/>
                </a:tc>
                <a:tc>
                  <a:txBody>
                    <a:bodyPr/>
                    <a:lstStyle/>
                    <a:p>
                      <a:r>
                        <a:t>(-11.26)</a:t>
                      </a:r>
                    </a:p>
                  </a:txBody>
                  <a:tcPr/>
                </a:tc>
                <a:tc>
                  <a:txBody>
                    <a:bodyPr/>
                    <a:lstStyle/>
                    <a:p>
                      <a:r>
                        <a:t>(-23.05)</a:t>
                      </a:r>
                    </a:p>
                  </a:txBody>
                  <a:tcPr/>
                </a:tc>
                <a:tc>
                  <a:txBody>
                    <a:bodyPr/>
                    <a:lstStyle/>
                    <a:p>
                      <a:r>
                        <a:t>(-22.69)</a:t>
                      </a:r>
                    </a:p>
                  </a:txBody>
                  <a:tcPr/>
                </a:tc>
                <a:extLst>
                  <a:ext uri="{0D108BD9-81ED-4DB2-BD59-A6C34878D82A}">
                    <a16:rowId xmlns:a16="http://schemas.microsoft.com/office/drawing/2014/main" val="10023"/>
                  </a:ext>
                </a:extLst>
              </a:tr>
              <a:tr h="121023">
                <a:tc>
                  <a:txBody>
                    <a:bodyPr/>
                    <a:lstStyle/>
                    <a:p>
                      <a:r>
                        <a:t>repayment_schedule</a:t>
                      </a:r>
                    </a:p>
                  </a:txBody>
                  <a:tcPr/>
                </a:tc>
                <a:tc>
                  <a:txBody>
                    <a:bodyPr/>
                    <a:lstStyle/>
                    <a:p>
                      <a:r>
                        <a:t>-0.119</a:t>
                      </a:r>
                    </a:p>
                  </a:txBody>
                  <a:tcPr/>
                </a:tc>
                <a:tc>
                  <a:txBody>
                    <a:bodyPr/>
                    <a:lstStyle/>
                    <a:p>
                      <a:r>
                        <a:t>-0.129</a:t>
                      </a:r>
                    </a:p>
                  </a:txBody>
                  <a:tcPr/>
                </a:tc>
                <a:tc>
                  <a:txBody>
                    <a:bodyPr/>
                    <a:lstStyle/>
                    <a:p>
                      <a:r>
                        <a:t>-0.414***</a:t>
                      </a:r>
                    </a:p>
                  </a:txBody>
                  <a:tcPr/>
                </a:tc>
                <a:tc>
                  <a:txBody>
                    <a:bodyPr/>
                    <a:lstStyle/>
                    <a:p>
                      <a:r>
                        <a:t>-0.392***</a:t>
                      </a:r>
                    </a:p>
                  </a:txBody>
                  <a:tcPr/>
                </a:tc>
                <a:extLst>
                  <a:ext uri="{0D108BD9-81ED-4DB2-BD59-A6C34878D82A}">
                    <a16:rowId xmlns:a16="http://schemas.microsoft.com/office/drawing/2014/main" val="10024"/>
                  </a:ext>
                </a:extLst>
              </a:tr>
              <a:tr h="121023">
                <a:tc>
                  <a:txBody>
                    <a:bodyPr/>
                    <a:lstStyle/>
                    <a:p>
                      <a:endParaRPr/>
                    </a:p>
                  </a:txBody>
                  <a:tcPr/>
                </a:tc>
                <a:tc>
                  <a:txBody>
                    <a:bodyPr/>
                    <a:lstStyle/>
                    <a:p>
                      <a:r>
                        <a:t>(-0.96)</a:t>
                      </a:r>
                    </a:p>
                  </a:txBody>
                  <a:tcPr/>
                </a:tc>
                <a:tc>
                  <a:txBody>
                    <a:bodyPr/>
                    <a:lstStyle/>
                    <a:p>
                      <a:r>
                        <a:t>(-1.04)</a:t>
                      </a:r>
                    </a:p>
                  </a:txBody>
                  <a:tcPr/>
                </a:tc>
                <a:tc>
                  <a:txBody>
                    <a:bodyPr/>
                    <a:lstStyle/>
                    <a:p>
                      <a:r>
                        <a:t>(-3.02)</a:t>
                      </a:r>
                    </a:p>
                  </a:txBody>
                  <a:tcPr/>
                </a:tc>
                <a:tc>
                  <a:txBody>
                    <a:bodyPr/>
                    <a:lstStyle/>
                    <a:p>
                      <a:r>
                        <a:t>(-2.87)</a:t>
                      </a:r>
                    </a:p>
                  </a:txBody>
                  <a:tcPr/>
                </a:tc>
                <a:extLst>
                  <a:ext uri="{0D108BD9-81ED-4DB2-BD59-A6C34878D82A}">
                    <a16:rowId xmlns:a16="http://schemas.microsoft.com/office/drawing/2014/main" val="10025"/>
                  </a:ext>
                </a:extLst>
              </a:tr>
              <a:tr h="121023">
                <a:tc>
                  <a:txBody>
                    <a:bodyPr/>
                    <a:lstStyle/>
                    <a:p>
                      <a:r>
                        <a:t>continenta</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26"/>
                  </a:ext>
                </a:extLst>
              </a:tr>
              <a:tr h="121023">
                <a:tc>
                  <a:txBody>
                    <a:bodyPr/>
                    <a:lstStyle/>
                    <a:p>
                      <a:r>
                        <a:t>sectorb</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27"/>
                  </a:ext>
                </a:extLst>
              </a:tr>
              <a:tr h="121023">
                <a:tc>
                  <a:txBody>
                    <a:bodyPr/>
                    <a:lstStyle/>
                    <a:p>
                      <a:r>
                        <a:t>_cons</a:t>
                      </a:r>
                    </a:p>
                  </a:txBody>
                  <a:tcPr/>
                </a:tc>
                <a:tc>
                  <a:txBody>
                    <a:bodyPr/>
                    <a:lstStyle/>
                    <a:p>
                      <a:r>
                        <a:t>8.310***</a:t>
                      </a:r>
                    </a:p>
                  </a:txBody>
                  <a:tcPr/>
                </a:tc>
                <a:tc>
                  <a:txBody>
                    <a:bodyPr/>
                    <a:lstStyle/>
                    <a:p>
                      <a:r>
                        <a:t>8.343***</a:t>
                      </a:r>
                    </a:p>
                  </a:txBody>
                  <a:tcPr/>
                </a:tc>
                <a:tc>
                  <a:txBody>
                    <a:bodyPr/>
                    <a:lstStyle/>
                    <a:p>
                      <a:r>
                        <a:t>9.862***</a:t>
                      </a:r>
                    </a:p>
                  </a:txBody>
                  <a:tcPr/>
                </a:tc>
                <a:tc>
                  <a:txBody>
                    <a:bodyPr/>
                    <a:lstStyle/>
                    <a:p>
                      <a:r>
                        <a:t>9.942***</a:t>
                      </a:r>
                    </a:p>
                  </a:txBody>
                  <a:tcPr/>
                </a:tc>
                <a:extLst>
                  <a:ext uri="{0D108BD9-81ED-4DB2-BD59-A6C34878D82A}">
                    <a16:rowId xmlns:a16="http://schemas.microsoft.com/office/drawing/2014/main" val="10028"/>
                  </a:ext>
                </a:extLst>
              </a:tr>
              <a:tr h="121023">
                <a:tc>
                  <a:txBody>
                    <a:bodyPr/>
                    <a:lstStyle/>
                    <a:p>
                      <a:endParaRPr/>
                    </a:p>
                  </a:txBody>
                  <a:tcPr/>
                </a:tc>
                <a:tc>
                  <a:txBody>
                    <a:bodyPr/>
                    <a:lstStyle/>
                    <a:p>
                      <a:r>
                        <a:t>(16.76)</a:t>
                      </a:r>
                    </a:p>
                  </a:txBody>
                  <a:tcPr/>
                </a:tc>
                <a:tc>
                  <a:txBody>
                    <a:bodyPr/>
                    <a:lstStyle/>
                    <a:p>
                      <a:r>
                        <a:t>(16.68)</a:t>
                      </a:r>
                    </a:p>
                  </a:txBody>
                  <a:tcPr/>
                </a:tc>
                <a:tc>
                  <a:txBody>
                    <a:bodyPr/>
                    <a:lstStyle/>
                    <a:p>
                      <a:r>
                        <a:t>(20.88)</a:t>
                      </a:r>
                    </a:p>
                  </a:txBody>
                  <a:tcPr/>
                </a:tc>
                <a:tc>
                  <a:txBody>
                    <a:bodyPr/>
                    <a:lstStyle/>
                    <a:p>
                      <a:r>
                        <a:t>(21.01)</a:t>
                      </a:r>
                    </a:p>
                  </a:txBody>
                  <a:tcPr/>
                </a:tc>
                <a:extLst>
                  <a:ext uri="{0D108BD9-81ED-4DB2-BD59-A6C34878D82A}">
                    <a16:rowId xmlns:a16="http://schemas.microsoft.com/office/drawing/2014/main" val="10029"/>
                  </a:ext>
                </a:extLst>
              </a:tr>
              <a:tr h="121023">
                <a:tc>
                  <a:txBody>
                    <a:bodyPr/>
                    <a:lstStyle/>
                    <a:p>
                      <a:r>
                        <a:t>pseudo R2</a:t>
                      </a:r>
                    </a:p>
                  </a:txBody>
                  <a:tcPr/>
                </a:tc>
                <a:tc>
                  <a:txBody>
                    <a:bodyPr/>
                    <a:lstStyle/>
                    <a:p>
                      <a:r>
                        <a:t>0.257</a:t>
                      </a:r>
                    </a:p>
                  </a:txBody>
                  <a:tcPr/>
                </a:tc>
                <a:tc>
                  <a:txBody>
                    <a:bodyPr/>
                    <a:lstStyle/>
                    <a:p>
                      <a:r>
                        <a:t>0.261</a:t>
                      </a:r>
                    </a:p>
                  </a:txBody>
                  <a:tcPr/>
                </a:tc>
                <a:tc>
                  <a:txBody>
                    <a:bodyPr/>
                    <a:lstStyle/>
                    <a:p>
                      <a:endParaRPr/>
                    </a:p>
                  </a:txBody>
                  <a:tcPr/>
                </a:tc>
                <a:tc>
                  <a:txBody>
                    <a:bodyPr/>
                    <a:lstStyle/>
                    <a:p>
                      <a:endParaRPr/>
                    </a:p>
                  </a:txBody>
                  <a:tcPr/>
                </a:tc>
                <a:extLst>
                  <a:ext uri="{0D108BD9-81ED-4DB2-BD59-A6C34878D82A}">
                    <a16:rowId xmlns:a16="http://schemas.microsoft.com/office/drawing/2014/main" val="10030"/>
                  </a:ext>
                </a:extLst>
              </a:tr>
              <a:tr h="121023">
                <a:tc>
                  <a:txBody>
                    <a:bodyPr/>
                    <a:lstStyle/>
                    <a:p>
                      <a:r>
                        <a:t>Log likelihood</a:t>
                      </a:r>
                    </a:p>
                  </a:txBody>
                  <a:tcPr/>
                </a:tc>
                <a:tc>
                  <a:txBody>
                    <a:bodyPr/>
                    <a:lstStyle/>
                    <a:p>
                      <a:r>
                        <a:t>-2250.2</a:t>
                      </a:r>
                    </a:p>
                  </a:txBody>
                  <a:tcPr/>
                </a:tc>
                <a:tc>
                  <a:txBody>
                    <a:bodyPr/>
                    <a:lstStyle/>
                    <a:p>
                      <a:r>
                        <a:t>-2239.7</a:t>
                      </a:r>
                    </a:p>
                  </a:txBody>
                  <a:tcPr/>
                </a:tc>
                <a:tc>
                  <a:txBody>
                    <a:bodyPr/>
                    <a:lstStyle/>
                    <a:p>
                      <a:r>
                        <a:t>-18497.7</a:t>
                      </a:r>
                    </a:p>
                  </a:txBody>
                  <a:tcPr/>
                </a:tc>
                <a:tc>
                  <a:txBody>
                    <a:bodyPr/>
                    <a:lstStyle/>
                    <a:p>
                      <a:r>
                        <a:t>-18478.7</a:t>
                      </a:r>
                    </a:p>
                  </a:txBody>
                  <a:tcPr/>
                </a:tc>
                <a:extLst>
                  <a:ext uri="{0D108BD9-81ED-4DB2-BD59-A6C34878D82A}">
                    <a16:rowId xmlns:a16="http://schemas.microsoft.com/office/drawing/2014/main" val="10031"/>
                  </a:ext>
                </a:extLst>
              </a:tr>
              <a:tr h="121023">
                <a:tc>
                  <a:txBody>
                    <a:bodyPr/>
                    <a:lstStyle/>
                    <a:p>
                      <a:r>
                        <a:t>2</a:t>
                      </a:r>
                    </a:p>
                  </a:txBody>
                  <a:tcPr/>
                </a:tc>
                <a:tc>
                  <a:txBody>
                    <a:bodyPr/>
                    <a:lstStyle/>
                    <a:p>
                      <a:r>
                        <a:t>1557.6</a:t>
                      </a:r>
                    </a:p>
                  </a:txBody>
                  <a:tcPr/>
                </a:tc>
                <a:tc>
                  <a:txBody>
                    <a:bodyPr/>
                    <a:lstStyle/>
                    <a:p>
                      <a:r>
                        <a:t>1578.6</a:t>
                      </a:r>
                    </a:p>
                  </a:txBody>
                  <a:tcPr/>
                </a:tc>
                <a:tc>
                  <a:txBody>
                    <a:bodyPr/>
                    <a:lstStyle/>
                    <a:p>
                      <a:endParaRPr/>
                    </a:p>
                  </a:txBody>
                  <a:tcPr/>
                </a:tc>
                <a:tc>
                  <a:txBody>
                    <a:bodyPr/>
                    <a:lstStyle/>
                    <a:p>
                      <a:endParaRPr/>
                    </a:p>
                  </a:txBody>
                  <a:tcPr/>
                </a:tc>
                <a:extLst>
                  <a:ext uri="{0D108BD9-81ED-4DB2-BD59-A6C34878D82A}">
                    <a16:rowId xmlns:a16="http://schemas.microsoft.com/office/drawing/2014/main" val="10032"/>
                  </a:ext>
                </a:extLst>
              </a:tr>
              <a:tr h="121041">
                <a:tc>
                  <a:txBody>
                    <a:bodyPr/>
                    <a:lstStyle/>
                    <a:p>
                      <a:r>
                        <a:t>p</a:t>
                      </a:r>
                    </a:p>
                  </a:txBody>
                  <a:tcPr/>
                </a:tc>
                <a:tc>
                  <a:txBody>
                    <a:bodyPr/>
                    <a:lstStyle/>
                    <a:p>
                      <a:r>
                        <a:t>1.2e-315</a:t>
                      </a:r>
                    </a:p>
                  </a:txBody>
                  <a:tcPr/>
                </a:tc>
                <a:tc>
                  <a:txBody>
                    <a:bodyPr/>
                    <a:lstStyle/>
                    <a:p>
                      <a:r>
                        <a:t>2.0e-317</a:t>
                      </a:r>
                    </a:p>
                  </a:txBody>
                  <a:tcPr/>
                </a:tc>
                <a:tc>
                  <a:txBody>
                    <a:bodyPr/>
                    <a:lstStyle/>
                    <a:p>
                      <a:r>
                        <a:t>0</a:t>
                      </a:r>
                    </a:p>
                  </a:txBody>
                  <a:tcPr/>
                </a:tc>
                <a:tc>
                  <a:txBody>
                    <a:bodyPr/>
                    <a:lstStyle/>
                    <a:p>
                      <a:r>
                        <a:t>0</a:t>
                      </a:r>
                    </a:p>
                  </a:txBody>
                  <a:tcPr/>
                </a:tc>
                <a:extLst>
                  <a:ext uri="{0D108BD9-81ED-4DB2-BD59-A6C34878D82A}">
                    <a16:rowId xmlns:a16="http://schemas.microsoft.com/office/drawing/2014/main" val="1003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18196560"/>
        </p:xfrm>
        <a:graphic>
          <a:graphicData uri="http://schemas.openxmlformats.org/drawingml/2006/table">
            <a:tbl>
              <a:tblPr firstRow="1" bandRow="1">
                <a:tableStyleId>{5C22544A-7EE6-4342-B048-85BDC9FD1C3A}</a:tableStyleId>
              </a:tblPr>
              <a:tblGrid>
                <a:gridCol w="1097280">
                  <a:extLst>
                    <a:ext uri="{9D8B030D-6E8A-4147-A177-3AD203B41FA5}">
                      <a16:colId xmlns:a16="http://schemas.microsoft.com/office/drawing/2014/main" val="20000"/>
                    </a:ext>
                  </a:extLst>
                </a:gridCol>
                <a:gridCol w="1097280">
                  <a:extLst>
                    <a:ext uri="{9D8B030D-6E8A-4147-A177-3AD203B41FA5}">
                      <a16:colId xmlns:a16="http://schemas.microsoft.com/office/drawing/2014/main" val="20001"/>
                    </a:ext>
                  </a:extLst>
                </a:gridCol>
                <a:gridCol w="1097280">
                  <a:extLst>
                    <a:ext uri="{9D8B030D-6E8A-4147-A177-3AD203B41FA5}">
                      <a16:colId xmlns:a16="http://schemas.microsoft.com/office/drawing/2014/main" val="20002"/>
                    </a:ext>
                  </a:extLst>
                </a:gridCol>
                <a:gridCol w="1097280">
                  <a:extLst>
                    <a:ext uri="{9D8B030D-6E8A-4147-A177-3AD203B41FA5}">
                      <a16:colId xmlns:a16="http://schemas.microsoft.com/office/drawing/2014/main" val="20003"/>
                    </a:ext>
                  </a:extLst>
                </a:gridCol>
                <a:gridCol w="1097280">
                  <a:extLst>
                    <a:ext uri="{9D8B030D-6E8A-4147-A177-3AD203B41FA5}">
                      <a16:colId xmlns:a16="http://schemas.microsoft.com/office/drawing/2014/main" val="20004"/>
                    </a:ext>
                  </a:extLst>
                </a:gridCol>
              </a:tblGrid>
              <a:tr h="121023">
                <a:tc>
                  <a:txBody>
                    <a:bodyPr/>
                    <a:lstStyle/>
                    <a:p>
                      <a:r>
                        <a:t>Variable</a:t>
                      </a:r>
                    </a:p>
                  </a:txBody>
                  <a:tcPr/>
                </a:tc>
                <a:tc>
                  <a:txBody>
                    <a:bodyPr/>
                    <a:lstStyle/>
                    <a:p>
                      <a:r>
                        <a:t>funding_success</a:t>
                      </a:r>
                    </a:p>
                  </a:txBody>
                  <a:tcPr/>
                </a:tc>
                <a:tc>
                  <a:txBody>
                    <a:bodyPr/>
                    <a:lstStyle/>
                    <a:p>
                      <a:endParaRPr/>
                    </a:p>
                  </a:txBody>
                  <a:tcPr/>
                </a:tc>
                <a:tc>
                  <a:txBody>
                    <a:bodyPr/>
                    <a:lstStyle/>
                    <a:p>
                      <a:r>
                        <a:t>funding_speed</a:t>
                      </a:r>
                    </a:p>
                  </a:txBody>
                  <a:tcPr/>
                </a:tc>
                <a:tc>
                  <a:txBody>
                    <a:bodyPr/>
                    <a:lstStyle/>
                    <a:p>
                      <a:endParaRPr/>
                    </a:p>
                  </a:txBody>
                  <a:tcPr/>
                </a:tc>
                <a:extLst>
                  <a:ext uri="{0D108BD9-81ED-4DB2-BD59-A6C34878D82A}">
                    <a16:rowId xmlns:a16="http://schemas.microsoft.com/office/drawing/2014/main" val="10000"/>
                  </a:ext>
                </a:extLst>
              </a:tr>
              <a:tr h="121023">
                <a:tc>
                  <a:txBody>
                    <a:bodyPr/>
                    <a:lstStyle/>
                    <a:p>
                      <a:endParaRPr/>
                    </a:p>
                  </a:txBody>
                  <a:tcPr/>
                </a:tc>
                <a:tc>
                  <a:txBody>
                    <a:bodyPr/>
                    <a:lstStyle/>
                    <a:p>
                      <a:r>
                        <a:t>Model 1(controls)</a:t>
                      </a:r>
                    </a:p>
                  </a:txBody>
                  <a:tcPr/>
                </a:tc>
                <a:tc>
                  <a:txBody>
                    <a:bodyPr/>
                    <a:lstStyle/>
                    <a:p>
                      <a:r>
                        <a:t>Model 3(main effect)</a:t>
                      </a:r>
                    </a:p>
                  </a:txBody>
                  <a:tcPr/>
                </a:tc>
                <a:tc>
                  <a:txBody>
                    <a:bodyPr/>
                    <a:lstStyle/>
                    <a:p>
                      <a:r>
                        <a:t>Model 1(controls)</a:t>
                      </a:r>
                    </a:p>
                  </a:txBody>
                  <a:tcPr/>
                </a:tc>
                <a:tc>
                  <a:txBody>
                    <a:bodyPr/>
                    <a:lstStyle/>
                    <a:p>
                      <a:r>
                        <a:t>Model 3(main effect)</a:t>
                      </a:r>
                    </a:p>
                  </a:txBody>
                  <a:tcPr/>
                </a:tc>
                <a:extLst>
                  <a:ext uri="{0D108BD9-81ED-4DB2-BD59-A6C34878D82A}">
                    <a16:rowId xmlns:a16="http://schemas.microsoft.com/office/drawing/2014/main" val="10001"/>
                  </a:ext>
                </a:extLst>
              </a:tr>
              <a:tr h="121023">
                <a:tc>
                  <a:txBody>
                    <a:bodyPr/>
                    <a:lstStyle/>
                    <a:p>
                      <a:r>
                        <a:t>happiness</a:t>
                      </a:r>
                    </a:p>
                  </a:txBody>
                  <a:tcPr/>
                </a:tc>
                <a:tc>
                  <a:txBody>
                    <a:bodyPr/>
                    <a:lstStyle/>
                    <a:p>
                      <a:endParaRPr/>
                    </a:p>
                  </a:txBody>
                  <a:tcPr/>
                </a:tc>
                <a:tc>
                  <a:txBody>
                    <a:bodyPr/>
                    <a:lstStyle/>
                    <a:p>
                      <a:r>
                        <a:t>0.176*</a:t>
                      </a:r>
                    </a:p>
                  </a:txBody>
                  <a:tcPr/>
                </a:tc>
                <a:tc>
                  <a:txBody>
                    <a:bodyPr/>
                    <a:lstStyle/>
                    <a:p>
                      <a:endParaRPr/>
                    </a:p>
                  </a:txBody>
                  <a:tcPr/>
                </a:tc>
                <a:tc>
                  <a:txBody>
                    <a:bodyPr/>
                    <a:lstStyle/>
                    <a:p>
                      <a:r>
                        <a:t>0.238***</a:t>
                      </a:r>
                    </a:p>
                  </a:txBody>
                  <a:tcPr/>
                </a:tc>
                <a:extLst>
                  <a:ext uri="{0D108BD9-81ED-4DB2-BD59-A6C34878D82A}">
                    <a16:rowId xmlns:a16="http://schemas.microsoft.com/office/drawing/2014/main" val="10002"/>
                  </a:ext>
                </a:extLst>
              </a:tr>
              <a:tr h="121023">
                <a:tc>
                  <a:txBody>
                    <a:bodyPr/>
                    <a:lstStyle/>
                    <a:p>
                      <a:endParaRPr/>
                    </a:p>
                  </a:txBody>
                  <a:tcPr/>
                </a:tc>
                <a:tc>
                  <a:txBody>
                    <a:bodyPr/>
                    <a:lstStyle/>
                    <a:p>
                      <a:endParaRPr/>
                    </a:p>
                  </a:txBody>
                  <a:tcPr/>
                </a:tc>
                <a:tc>
                  <a:txBody>
                    <a:bodyPr/>
                    <a:lstStyle/>
                    <a:p>
                      <a:r>
                        <a:t>(1.85)</a:t>
                      </a:r>
                    </a:p>
                  </a:txBody>
                  <a:tcPr/>
                </a:tc>
                <a:tc>
                  <a:txBody>
                    <a:bodyPr/>
                    <a:lstStyle/>
                    <a:p>
                      <a:endParaRPr/>
                    </a:p>
                  </a:txBody>
                  <a:tcPr/>
                </a:tc>
                <a:tc>
                  <a:txBody>
                    <a:bodyPr/>
                    <a:lstStyle/>
                    <a:p>
                      <a:r>
                        <a:t>(3.34)</a:t>
                      </a:r>
                    </a:p>
                  </a:txBody>
                  <a:tcPr/>
                </a:tc>
                <a:extLst>
                  <a:ext uri="{0D108BD9-81ED-4DB2-BD59-A6C34878D82A}">
                    <a16:rowId xmlns:a16="http://schemas.microsoft.com/office/drawing/2014/main" val="10003"/>
                  </a:ext>
                </a:extLst>
              </a:tr>
              <a:tr h="121023">
                <a:tc>
                  <a:txBody>
                    <a:bodyPr/>
                    <a:lstStyle/>
                    <a:p>
                      <a:r>
                        <a:t>sadness</a:t>
                      </a:r>
                    </a:p>
                  </a:txBody>
                  <a:tcPr/>
                </a:tc>
                <a:tc>
                  <a:txBody>
                    <a:bodyPr/>
                    <a:lstStyle/>
                    <a:p>
                      <a:endParaRPr/>
                    </a:p>
                  </a:txBody>
                  <a:tcPr/>
                </a:tc>
                <a:tc>
                  <a:txBody>
                    <a:bodyPr/>
                    <a:lstStyle/>
                    <a:p>
                      <a:r>
                        <a:t>1.021*</a:t>
                      </a:r>
                    </a:p>
                  </a:txBody>
                  <a:tcPr/>
                </a:tc>
                <a:tc>
                  <a:txBody>
                    <a:bodyPr/>
                    <a:lstStyle/>
                    <a:p>
                      <a:endParaRPr/>
                    </a:p>
                  </a:txBody>
                  <a:tcPr/>
                </a:tc>
                <a:tc>
                  <a:txBody>
                    <a:bodyPr/>
                    <a:lstStyle/>
                    <a:p>
                      <a:r>
                        <a:t>0.730**</a:t>
                      </a:r>
                    </a:p>
                  </a:txBody>
                  <a:tcPr/>
                </a:tc>
                <a:extLst>
                  <a:ext uri="{0D108BD9-81ED-4DB2-BD59-A6C34878D82A}">
                    <a16:rowId xmlns:a16="http://schemas.microsoft.com/office/drawing/2014/main" val="10004"/>
                  </a:ext>
                </a:extLst>
              </a:tr>
              <a:tr h="121023">
                <a:tc>
                  <a:txBody>
                    <a:bodyPr/>
                    <a:lstStyle/>
                    <a:p>
                      <a:endParaRPr/>
                    </a:p>
                  </a:txBody>
                  <a:tcPr/>
                </a:tc>
                <a:tc>
                  <a:txBody>
                    <a:bodyPr/>
                    <a:lstStyle/>
                    <a:p>
                      <a:endParaRPr/>
                    </a:p>
                  </a:txBody>
                  <a:tcPr/>
                </a:tc>
                <a:tc>
                  <a:txBody>
                    <a:bodyPr/>
                    <a:lstStyle/>
                    <a:p>
                      <a:r>
                        <a:t>(1.76)</a:t>
                      </a:r>
                    </a:p>
                  </a:txBody>
                  <a:tcPr/>
                </a:tc>
                <a:tc>
                  <a:txBody>
                    <a:bodyPr/>
                    <a:lstStyle/>
                    <a:p>
                      <a:endParaRPr/>
                    </a:p>
                  </a:txBody>
                  <a:tcPr/>
                </a:tc>
                <a:tc>
                  <a:txBody>
                    <a:bodyPr/>
                    <a:lstStyle/>
                    <a:p>
                      <a:r>
                        <a:t>(2.08)</a:t>
                      </a:r>
                    </a:p>
                  </a:txBody>
                  <a:tcPr/>
                </a:tc>
                <a:extLst>
                  <a:ext uri="{0D108BD9-81ED-4DB2-BD59-A6C34878D82A}">
                    <a16:rowId xmlns:a16="http://schemas.microsoft.com/office/drawing/2014/main" val="10005"/>
                  </a:ext>
                </a:extLst>
              </a:tr>
              <a:tr h="121023">
                <a:tc>
                  <a:txBody>
                    <a:bodyPr/>
                    <a:lstStyle/>
                    <a:p>
                      <a:r>
                        <a:t>pst_psyc_cptl</a:t>
                      </a:r>
                    </a:p>
                  </a:txBody>
                  <a:tcPr/>
                </a:tc>
                <a:tc>
                  <a:txBody>
                    <a:bodyPr/>
                    <a:lstStyle/>
                    <a:p>
                      <a:endParaRPr/>
                    </a:p>
                  </a:txBody>
                  <a:tcPr/>
                </a:tc>
                <a:tc>
                  <a:txBody>
                    <a:bodyPr/>
                    <a:lstStyle/>
                    <a:p>
                      <a:r>
                        <a:t>-0.0997***</a:t>
                      </a:r>
                    </a:p>
                  </a:txBody>
                  <a:tcPr/>
                </a:tc>
                <a:tc>
                  <a:txBody>
                    <a:bodyPr/>
                    <a:lstStyle/>
                    <a:p>
                      <a:endParaRPr/>
                    </a:p>
                  </a:txBody>
                  <a:tcPr/>
                </a:tc>
                <a:tc>
                  <a:txBody>
                    <a:bodyPr/>
                    <a:lstStyle/>
                    <a:p>
                      <a:r>
                        <a:t>-0.0935***</a:t>
                      </a:r>
                    </a:p>
                  </a:txBody>
                  <a:tcPr/>
                </a:tc>
                <a:extLst>
                  <a:ext uri="{0D108BD9-81ED-4DB2-BD59-A6C34878D82A}">
                    <a16:rowId xmlns:a16="http://schemas.microsoft.com/office/drawing/2014/main" val="10006"/>
                  </a:ext>
                </a:extLst>
              </a:tr>
              <a:tr h="121023">
                <a:tc>
                  <a:txBody>
                    <a:bodyPr/>
                    <a:lstStyle/>
                    <a:p>
                      <a:endParaRPr/>
                    </a:p>
                  </a:txBody>
                  <a:tcPr/>
                </a:tc>
                <a:tc>
                  <a:txBody>
                    <a:bodyPr/>
                    <a:lstStyle/>
                    <a:p>
                      <a:endParaRPr/>
                    </a:p>
                  </a:txBody>
                  <a:tcPr/>
                </a:tc>
                <a:tc>
                  <a:txBody>
                    <a:bodyPr/>
                    <a:lstStyle/>
                    <a:p>
                      <a:r>
                        <a:t>(-3.79)</a:t>
                      </a:r>
                    </a:p>
                  </a:txBody>
                  <a:tcPr/>
                </a:tc>
                <a:tc>
                  <a:txBody>
                    <a:bodyPr/>
                    <a:lstStyle/>
                    <a:p>
                      <a:endParaRPr/>
                    </a:p>
                  </a:txBody>
                  <a:tcPr/>
                </a:tc>
                <a:tc>
                  <a:txBody>
                    <a:bodyPr/>
                    <a:lstStyle/>
                    <a:p>
                      <a:r>
                        <a:t>(-4.30)</a:t>
                      </a:r>
                    </a:p>
                  </a:txBody>
                  <a:tcPr/>
                </a:tc>
                <a:extLst>
                  <a:ext uri="{0D108BD9-81ED-4DB2-BD59-A6C34878D82A}">
                    <a16:rowId xmlns:a16="http://schemas.microsoft.com/office/drawing/2014/main" val="10007"/>
                  </a:ext>
                </a:extLst>
              </a:tr>
              <a:tr h="121023">
                <a:tc>
                  <a:txBody>
                    <a:bodyPr/>
                    <a:lstStyle/>
                    <a:p>
                      <a:r>
                        <a:t>picture_quality</a:t>
                      </a:r>
                    </a:p>
                  </a:txBody>
                  <a:tcPr/>
                </a:tc>
                <a:tc>
                  <a:txBody>
                    <a:bodyPr/>
                    <a:lstStyle/>
                    <a:p>
                      <a:r>
                        <a:t>0.418***</a:t>
                      </a:r>
                    </a:p>
                  </a:txBody>
                  <a:tcPr/>
                </a:tc>
                <a:tc>
                  <a:txBody>
                    <a:bodyPr/>
                    <a:lstStyle/>
                    <a:p>
                      <a:r>
                        <a:t>0.426***</a:t>
                      </a:r>
                    </a:p>
                  </a:txBody>
                  <a:tcPr/>
                </a:tc>
                <a:tc>
                  <a:txBody>
                    <a:bodyPr/>
                    <a:lstStyle/>
                    <a:p>
                      <a:r>
                        <a:t>0.365***</a:t>
                      </a:r>
                    </a:p>
                  </a:txBody>
                  <a:tcPr/>
                </a:tc>
                <a:tc>
                  <a:txBody>
                    <a:bodyPr/>
                    <a:lstStyle/>
                    <a:p>
                      <a:r>
                        <a:t>0.366***</a:t>
                      </a:r>
                    </a:p>
                  </a:txBody>
                  <a:tcPr/>
                </a:tc>
                <a:extLst>
                  <a:ext uri="{0D108BD9-81ED-4DB2-BD59-A6C34878D82A}">
                    <a16:rowId xmlns:a16="http://schemas.microsoft.com/office/drawing/2014/main" val="10008"/>
                  </a:ext>
                </a:extLst>
              </a:tr>
              <a:tr h="121023">
                <a:tc>
                  <a:txBody>
                    <a:bodyPr/>
                    <a:lstStyle/>
                    <a:p>
                      <a:endParaRPr/>
                    </a:p>
                  </a:txBody>
                  <a:tcPr/>
                </a:tc>
                <a:tc>
                  <a:txBody>
                    <a:bodyPr/>
                    <a:lstStyle/>
                    <a:p>
                      <a:r>
                        <a:t>(5.32)</a:t>
                      </a:r>
                    </a:p>
                  </a:txBody>
                  <a:tcPr/>
                </a:tc>
                <a:tc>
                  <a:txBody>
                    <a:bodyPr/>
                    <a:lstStyle/>
                    <a:p>
                      <a:r>
                        <a:t>(5.40)</a:t>
                      </a:r>
                    </a:p>
                  </a:txBody>
                  <a:tcPr/>
                </a:tc>
                <a:tc>
                  <a:txBody>
                    <a:bodyPr/>
                    <a:lstStyle/>
                    <a:p>
                      <a:r>
                        <a:t>(6.17)</a:t>
                      </a:r>
                    </a:p>
                  </a:txBody>
                  <a:tcPr/>
                </a:tc>
                <a:tc>
                  <a:txBody>
                    <a:bodyPr/>
                    <a:lstStyle/>
                    <a:p>
                      <a:r>
                        <a:t>(6.19)</a:t>
                      </a:r>
                    </a:p>
                  </a:txBody>
                  <a:tcPr/>
                </a:tc>
                <a:extLst>
                  <a:ext uri="{0D108BD9-81ED-4DB2-BD59-A6C34878D82A}">
                    <a16:rowId xmlns:a16="http://schemas.microsoft.com/office/drawing/2014/main" val="10009"/>
                  </a:ext>
                </a:extLst>
              </a:tr>
              <a:tr h="121023">
                <a:tc>
                  <a:txBody>
                    <a:bodyPr/>
                    <a:lstStyle/>
                    <a:p>
                      <a:r>
                        <a:t>story_word_count</a:t>
                      </a:r>
                    </a:p>
                  </a:txBody>
                  <a:tcPr/>
                </a:tc>
                <a:tc>
                  <a:txBody>
                    <a:bodyPr/>
                    <a:lstStyle/>
                    <a:p>
                      <a:r>
                        <a:t>0.00233**</a:t>
                      </a:r>
                    </a:p>
                  </a:txBody>
                  <a:tcPr/>
                </a:tc>
                <a:tc>
                  <a:txBody>
                    <a:bodyPr/>
                    <a:lstStyle/>
                    <a:p>
                      <a:r>
                        <a:t>0.00385***</a:t>
                      </a:r>
                    </a:p>
                  </a:txBody>
                  <a:tcPr/>
                </a:tc>
                <a:tc>
                  <a:txBody>
                    <a:bodyPr/>
                    <a:lstStyle/>
                    <a:p>
                      <a:r>
                        <a:t>0.00230**</a:t>
                      </a:r>
                    </a:p>
                  </a:txBody>
                  <a:tcPr/>
                </a:tc>
                <a:tc>
                  <a:txBody>
                    <a:bodyPr/>
                    <a:lstStyle/>
                    <a:p>
                      <a:r>
                        <a:t>0.00359***</a:t>
                      </a:r>
                    </a:p>
                  </a:txBody>
                  <a:tcPr/>
                </a:tc>
                <a:extLst>
                  <a:ext uri="{0D108BD9-81ED-4DB2-BD59-A6C34878D82A}">
                    <a16:rowId xmlns:a16="http://schemas.microsoft.com/office/drawing/2014/main" val="10010"/>
                  </a:ext>
                </a:extLst>
              </a:tr>
              <a:tr h="121023">
                <a:tc>
                  <a:txBody>
                    <a:bodyPr/>
                    <a:lstStyle/>
                    <a:p>
                      <a:endParaRPr/>
                    </a:p>
                  </a:txBody>
                  <a:tcPr/>
                </a:tc>
                <a:tc>
                  <a:txBody>
                    <a:bodyPr/>
                    <a:lstStyle/>
                    <a:p>
                      <a:r>
                        <a:t>(2.01)</a:t>
                      </a:r>
                    </a:p>
                  </a:txBody>
                  <a:tcPr/>
                </a:tc>
                <a:tc>
                  <a:txBody>
                    <a:bodyPr/>
                    <a:lstStyle/>
                    <a:p>
                      <a:r>
                        <a:t>(3.13)</a:t>
                      </a:r>
                    </a:p>
                  </a:txBody>
                  <a:tcPr/>
                </a:tc>
                <a:tc>
                  <a:txBody>
                    <a:bodyPr/>
                    <a:lstStyle/>
                    <a:p>
                      <a:r>
                        <a:t>(2.57)</a:t>
                      </a:r>
                    </a:p>
                  </a:txBody>
                  <a:tcPr/>
                </a:tc>
                <a:tc>
                  <a:txBody>
                    <a:bodyPr/>
                    <a:lstStyle/>
                    <a:p>
                      <a:r>
                        <a:t>(3.80)</a:t>
                      </a:r>
                    </a:p>
                  </a:txBody>
                  <a:tcPr/>
                </a:tc>
                <a:extLst>
                  <a:ext uri="{0D108BD9-81ED-4DB2-BD59-A6C34878D82A}">
                    <a16:rowId xmlns:a16="http://schemas.microsoft.com/office/drawing/2014/main" val="10011"/>
                  </a:ext>
                </a:extLst>
              </a:tr>
              <a:tr h="121023">
                <a:tc>
                  <a:txBody>
                    <a:bodyPr/>
                    <a:lstStyle/>
                    <a:p>
                      <a:r>
                        <a:t>gender</a:t>
                      </a:r>
                    </a:p>
                  </a:txBody>
                  <a:tcPr/>
                </a:tc>
                <a:tc>
                  <a:txBody>
                    <a:bodyPr/>
                    <a:lstStyle/>
                    <a:p>
                      <a:r>
                        <a:t>1.084***</a:t>
                      </a:r>
                    </a:p>
                  </a:txBody>
                  <a:tcPr/>
                </a:tc>
                <a:tc>
                  <a:txBody>
                    <a:bodyPr/>
                    <a:lstStyle/>
                    <a:p>
                      <a:r>
                        <a:t>1.045***</a:t>
                      </a:r>
                    </a:p>
                  </a:txBody>
                  <a:tcPr/>
                </a:tc>
                <a:tc>
                  <a:txBody>
                    <a:bodyPr/>
                    <a:lstStyle/>
                    <a:p>
                      <a:r>
                        <a:t>1.594***</a:t>
                      </a:r>
                    </a:p>
                  </a:txBody>
                  <a:tcPr/>
                </a:tc>
                <a:tc>
                  <a:txBody>
                    <a:bodyPr/>
                    <a:lstStyle/>
                    <a:p>
                      <a:r>
                        <a:t>1.543***</a:t>
                      </a:r>
                    </a:p>
                  </a:txBody>
                  <a:tcPr/>
                </a:tc>
                <a:extLst>
                  <a:ext uri="{0D108BD9-81ED-4DB2-BD59-A6C34878D82A}">
                    <a16:rowId xmlns:a16="http://schemas.microsoft.com/office/drawing/2014/main" val="10012"/>
                  </a:ext>
                </a:extLst>
              </a:tr>
              <a:tr h="121023">
                <a:tc>
                  <a:txBody>
                    <a:bodyPr/>
                    <a:lstStyle/>
                    <a:p>
                      <a:endParaRPr/>
                    </a:p>
                  </a:txBody>
                  <a:tcPr/>
                </a:tc>
                <a:tc>
                  <a:txBody>
                    <a:bodyPr/>
                    <a:lstStyle/>
                    <a:p>
                      <a:r>
                        <a:t>(12.18)</a:t>
                      </a:r>
                    </a:p>
                  </a:txBody>
                  <a:tcPr/>
                </a:tc>
                <a:tc>
                  <a:txBody>
                    <a:bodyPr/>
                    <a:lstStyle/>
                    <a:p>
                      <a:r>
                        <a:t>(11.56)</a:t>
                      </a:r>
                    </a:p>
                  </a:txBody>
                  <a:tcPr/>
                </a:tc>
                <a:tc>
                  <a:txBody>
                    <a:bodyPr/>
                    <a:lstStyle/>
                    <a:p>
                      <a:r>
                        <a:t>(20.52)</a:t>
                      </a:r>
                    </a:p>
                  </a:txBody>
                  <a:tcPr/>
                </a:tc>
                <a:tc>
                  <a:txBody>
                    <a:bodyPr/>
                    <a:lstStyle/>
                    <a:p>
                      <a:r>
                        <a:t>(19.66)</a:t>
                      </a:r>
                    </a:p>
                  </a:txBody>
                  <a:tcPr/>
                </a:tc>
                <a:extLst>
                  <a:ext uri="{0D108BD9-81ED-4DB2-BD59-A6C34878D82A}">
                    <a16:rowId xmlns:a16="http://schemas.microsoft.com/office/drawing/2014/main" val="10013"/>
                  </a:ext>
                </a:extLst>
              </a:tr>
              <a:tr h="121023">
                <a:tc>
                  <a:txBody>
                    <a:bodyPr/>
                    <a:lstStyle/>
                    <a:p>
                      <a:r>
                        <a:t>group_borrower</a:t>
                      </a:r>
                    </a:p>
                  </a:txBody>
                  <a:tcPr/>
                </a:tc>
                <a:tc>
                  <a:txBody>
                    <a:bodyPr/>
                    <a:lstStyle/>
                    <a:p>
                      <a:r>
                        <a:t>3.639***</a:t>
                      </a:r>
                    </a:p>
                  </a:txBody>
                  <a:tcPr/>
                </a:tc>
                <a:tc>
                  <a:txBody>
                    <a:bodyPr/>
                    <a:lstStyle/>
                    <a:p>
                      <a:r>
                        <a:t>3.485***</a:t>
                      </a:r>
                    </a:p>
                  </a:txBody>
                  <a:tcPr/>
                </a:tc>
                <a:tc>
                  <a:txBody>
                    <a:bodyPr/>
                    <a:lstStyle/>
                    <a:p>
                      <a:r>
                        <a:t>1.622***</a:t>
                      </a:r>
                    </a:p>
                  </a:txBody>
                  <a:tcPr/>
                </a:tc>
                <a:tc>
                  <a:txBody>
                    <a:bodyPr/>
                    <a:lstStyle/>
                    <a:p>
                      <a:r>
                        <a:t>1.464***</a:t>
                      </a:r>
                    </a:p>
                  </a:txBody>
                  <a:tcPr/>
                </a:tc>
                <a:extLst>
                  <a:ext uri="{0D108BD9-81ED-4DB2-BD59-A6C34878D82A}">
                    <a16:rowId xmlns:a16="http://schemas.microsoft.com/office/drawing/2014/main" val="10014"/>
                  </a:ext>
                </a:extLst>
              </a:tr>
              <a:tr h="121023">
                <a:tc>
                  <a:txBody>
                    <a:bodyPr/>
                    <a:lstStyle/>
                    <a:p>
                      <a:endParaRPr/>
                    </a:p>
                  </a:txBody>
                  <a:tcPr/>
                </a:tc>
                <a:tc>
                  <a:txBody>
                    <a:bodyPr/>
                    <a:lstStyle/>
                    <a:p>
                      <a:r>
                        <a:t>(3.52)</a:t>
                      </a:r>
                    </a:p>
                  </a:txBody>
                  <a:tcPr/>
                </a:tc>
                <a:tc>
                  <a:txBody>
                    <a:bodyPr/>
                    <a:lstStyle/>
                    <a:p>
                      <a:r>
                        <a:t>(3.37)</a:t>
                      </a:r>
                    </a:p>
                  </a:txBody>
                  <a:tcPr/>
                </a:tc>
                <a:tc>
                  <a:txBody>
                    <a:bodyPr/>
                    <a:lstStyle/>
                    <a:p>
                      <a:r>
                        <a:t>(5.96)</a:t>
                      </a:r>
                    </a:p>
                  </a:txBody>
                  <a:tcPr/>
                </a:tc>
                <a:tc>
                  <a:txBody>
                    <a:bodyPr/>
                    <a:lstStyle/>
                    <a:p>
                      <a:r>
                        <a:t>(5.36)</a:t>
                      </a:r>
                    </a:p>
                  </a:txBody>
                  <a:tcPr/>
                </a:tc>
                <a:extLst>
                  <a:ext uri="{0D108BD9-81ED-4DB2-BD59-A6C34878D82A}">
                    <a16:rowId xmlns:a16="http://schemas.microsoft.com/office/drawing/2014/main" val="10015"/>
                  </a:ext>
                </a:extLst>
              </a:tr>
              <a:tr h="121023">
                <a:tc>
                  <a:txBody>
                    <a:bodyPr/>
                    <a:lstStyle/>
                    <a:p>
                      <a:r>
                        <a:t>annual_income</a:t>
                      </a:r>
                    </a:p>
                  </a:txBody>
                  <a:tcPr/>
                </a:tc>
                <a:tc>
                  <a:txBody>
                    <a:bodyPr/>
                    <a:lstStyle/>
                    <a:p>
                      <a:r>
                        <a:t>-0.543***</a:t>
                      </a:r>
                    </a:p>
                  </a:txBody>
                  <a:tcPr/>
                </a:tc>
                <a:tc>
                  <a:txBody>
                    <a:bodyPr/>
                    <a:lstStyle/>
                    <a:p>
                      <a:r>
                        <a:t>-0.550***</a:t>
                      </a:r>
                    </a:p>
                  </a:txBody>
                  <a:tcPr/>
                </a:tc>
                <a:tc>
                  <a:txBody>
                    <a:bodyPr/>
                    <a:lstStyle/>
                    <a:p>
                      <a:r>
                        <a:t>-0.563***</a:t>
                      </a:r>
                    </a:p>
                  </a:txBody>
                  <a:tcPr/>
                </a:tc>
                <a:tc>
                  <a:txBody>
                    <a:bodyPr/>
                    <a:lstStyle/>
                    <a:p>
                      <a:r>
                        <a:t>-0.570***</a:t>
                      </a:r>
                    </a:p>
                  </a:txBody>
                  <a:tcPr/>
                </a:tc>
                <a:extLst>
                  <a:ext uri="{0D108BD9-81ED-4DB2-BD59-A6C34878D82A}">
                    <a16:rowId xmlns:a16="http://schemas.microsoft.com/office/drawing/2014/main" val="10016"/>
                  </a:ext>
                </a:extLst>
              </a:tr>
              <a:tr h="121023">
                <a:tc>
                  <a:txBody>
                    <a:bodyPr/>
                    <a:lstStyle/>
                    <a:p>
                      <a:endParaRPr/>
                    </a:p>
                  </a:txBody>
                  <a:tcPr/>
                </a:tc>
                <a:tc>
                  <a:txBody>
                    <a:bodyPr/>
                    <a:lstStyle/>
                    <a:p>
                      <a:r>
                        <a:t>(-5.18)</a:t>
                      </a:r>
                    </a:p>
                  </a:txBody>
                  <a:tcPr/>
                </a:tc>
                <a:tc>
                  <a:txBody>
                    <a:bodyPr/>
                    <a:lstStyle/>
                    <a:p>
                      <a:r>
                        <a:t>(-5.19)</a:t>
                      </a:r>
                    </a:p>
                  </a:txBody>
                  <a:tcPr/>
                </a:tc>
                <a:tc>
                  <a:txBody>
                    <a:bodyPr/>
                    <a:lstStyle/>
                    <a:p>
                      <a:r>
                        <a:t>(-7.74)</a:t>
                      </a:r>
                    </a:p>
                  </a:txBody>
                  <a:tcPr/>
                </a:tc>
                <a:tc>
                  <a:txBody>
                    <a:bodyPr/>
                    <a:lstStyle/>
                    <a:p>
                      <a:r>
                        <a:t>(-7.82)</a:t>
                      </a:r>
                    </a:p>
                  </a:txBody>
                  <a:tcPr/>
                </a:tc>
                <a:extLst>
                  <a:ext uri="{0D108BD9-81ED-4DB2-BD59-A6C34878D82A}">
                    <a16:rowId xmlns:a16="http://schemas.microsoft.com/office/drawing/2014/main" val="10017"/>
                  </a:ext>
                </a:extLst>
              </a:tr>
              <a:tr h="121023">
                <a:tc>
                  <a:txBody>
                    <a:bodyPr/>
                    <a:lstStyle/>
                    <a:p>
                      <a:r>
                        <a:t>partner_risk</a:t>
                      </a:r>
                    </a:p>
                  </a:txBody>
                  <a:tcPr/>
                </a:tc>
                <a:tc>
                  <a:txBody>
                    <a:bodyPr/>
                    <a:lstStyle/>
                    <a:p>
                      <a:r>
                        <a:t>-0.116**</a:t>
                      </a:r>
                    </a:p>
                  </a:txBody>
                  <a:tcPr/>
                </a:tc>
                <a:tc>
                  <a:txBody>
                    <a:bodyPr/>
                    <a:lstStyle/>
                    <a:p>
                      <a:r>
                        <a:t>-0.145***</a:t>
                      </a:r>
                    </a:p>
                  </a:txBody>
                  <a:tcPr/>
                </a:tc>
                <a:tc>
                  <a:txBody>
                    <a:bodyPr/>
                    <a:lstStyle/>
                    <a:p>
                      <a:r>
                        <a:t>-0.0614*</a:t>
                      </a:r>
                    </a:p>
                  </a:txBody>
                  <a:tcPr/>
                </a:tc>
                <a:tc>
                  <a:txBody>
                    <a:bodyPr/>
                    <a:lstStyle/>
                    <a:p>
                      <a:r>
                        <a:t>-0.0846**</a:t>
                      </a:r>
                    </a:p>
                  </a:txBody>
                  <a:tcPr/>
                </a:tc>
                <a:extLst>
                  <a:ext uri="{0D108BD9-81ED-4DB2-BD59-A6C34878D82A}">
                    <a16:rowId xmlns:a16="http://schemas.microsoft.com/office/drawing/2014/main" val="10018"/>
                  </a:ext>
                </a:extLst>
              </a:tr>
              <a:tr h="121023">
                <a:tc>
                  <a:txBody>
                    <a:bodyPr/>
                    <a:lstStyle/>
                    <a:p>
                      <a:endParaRPr/>
                    </a:p>
                  </a:txBody>
                  <a:tcPr/>
                </a:tc>
                <a:tc>
                  <a:txBody>
                    <a:bodyPr/>
                    <a:lstStyle/>
                    <a:p>
                      <a:r>
                        <a:t>(-2.26)</a:t>
                      </a:r>
                    </a:p>
                  </a:txBody>
                  <a:tcPr/>
                </a:tc>
                <a:tc>
                  <a:txBody>
                    <a:bodyPr/>
                    <a:lstStyle/>
                    <a:p>
                      <a:r>
                        <a:t>(-2.78)</a:t>
                      </a:r>
                    </a:p>
                  </a:txBody>
                  <a:tcPr/>
                </a:tc>
                <a:tc>
                  <a:txBody>
                    <a:bodyPr/>
                    <a:lstStyle/>
                    <a:p>
                      <a:r>
                        <a:t>(-1.74)</a:t>
                      </a:r>
                    </a:p>
                  </a:txBody>
                  <a:tcPr/>
                </a:tc>
                <a:tc>
                  <a:txBody>
                    <a:bodyPr/>
                    <a:lstStyle/>
                    <a:p>
                      <a:r>
                        <a:t>(-2.38)</a:t>
                      </a:r>
                    </a:p>
                  </a:txBody>
                  <a:tcPr/>
                </a:tc>
                <a:extLst>
                  <a:ext uri="{0D108BD9-81ED-4DB2-BD59-A6C34878D82A}">
                    <a16:rowId xmlns:a16="http://schemas.microsoft.com/office/drawing/2014/main" val="10019"/>
                  </a:ext>
                </a:extLst>
              </a:tr>
              <a:tr h="121023">
                <a:tc>
                  <a:txBody>
                    <a:bodyPr/>
                    <a:lstStyle/>
                    <a:p>
                      <a:r>
                        <a:t>loan_amount</a:t>
                      </a:r>
                    </a:p>
                  </a:txBody>
                  <a:tcPr/>
                </a:tc>
                <a:tc>
                  <a:txBody>
                    <a:bodyPr/>
                    <a:lstStyle/>
                    <a:p>
                      <a:r>
                        <a:t>-1.171***</a:t>
                      </a:r>
                    </a:p>
                  </a:txBody>
                  <a:tcPr/>
                </a:tc>
                <a:tc>
                  <a:txBody>
                    <a:bodyPr/>
                    <a:lstStyle/>
                    <a:p>
                      <a:r>
                        <a:t>-1.167***</a:t>
                      </a:r>
                    </a:p>
                  </a:txBody>
                  <a:tcPr/>
                </a:tc>
                <a:tc>
                  <a:txBody>
                    <a:bodyPr/>
                    <a:lstStyle/>
                    <a:p>
                      <a:r>
                        <a:t>0.00173</a:t>
                      </a:r>
                    </a:p>
                  </a:txBody>
                  <a:tcPr/>
                </a:tc>
                <a:tc>
                  <a:txBody>
                    <a:bodyPr/>
                    <a:lstStyle/>
                    <a:p>
                      <a:r>
                        <a:t>0.00122</a:t>
                      </a:r>
                    </a:p>
                  </a:txBody>
                  <a:tcPr/>
                </a:tc>
                <a:extLst>
                  <a:ext uri="{0D108BD9-81ED-4DB2-BD59-A6C34878D82A}">
                    <a16:rowId xmlns:a16="http://schemas.microsoft.com/office/drawing/2014/main" val="10020"/>
                  </a:ext>
                </a:extLst>
              </a:tr>
              <a:tr h="121023">
                <a:tc>
                  <a:txBody>
                    <a:bodyPr/>
                    <a:lstStyle/>
                    <a:p>
                      <a:endParaRPr/>
                    </a:p>
                  </a:txBody>
                  <a:tcPr/>
                </a:tc>
                <a:tc>
                  <a:txBody>
                    <a:bodyPr/>
                    <a:lstStyle/>
                    <a:p>
                      <a:r>
                        <a:t>(-15.08)</a:t>
                      </a:r>
                    </a:p>
                  </a:txBody>
                  <a:tcPr/>
                </a:tc>
                <a:tc>
                  <a:txBody>
                    <a:bodyPr/>
                    <a:lstStyle/>
                    <a:p>
                      <a:r>
                        <a:t>(-14.99)</a:t>
                      </a:r>
                    </a:p>
                  </a:txBody>
                  <a:tcPr/>
                </a:tc>
                <a:tc>
                  <a:txBody>
                    <a:bodyPr/>
                    <a:lstStyle/>
                    <a:p>
                      <a:r>
                        <a:t>(0.03)</a:t>
                      </a:r>
                    </a:p>
                  </a:txBody>
                  <a:tcPr/>
                </a:tc>
                <a:tc>
                  <a:txBody>
                    <a:bodyPr/>
                    <a:lstStyle/>
                    <a:p>
                      <a:r>
                        <a:t>(0.02)</a:t>
                      </a:r>
                    </a:p>
                  </a:txBody>
                  <a:tcPr/>
                </a:tc>
                <a:extLst>
                  <a:ext uri="{0D108BD9-81ED-4DB2-BD59-A6C34878D82A}">
                    <a16:rowId xmlns:a16="http://schemas.microsoft.com/office/drawing/2014/main" val="10021"/>
                  </a:ext>
                </a:extLst>
              </a:tr>
              <a:tr h="121023">
                <a:tc>
                  <a:txBody>
                    <a:bodyPr/>
                    <a:lstStyle/>
                    <a:p>
                      <a:r>
                        <a:t>loan_term</a:t>
                      </a:r>
                    </a:p>
                  </a:txBody>
                  <a:tcPr/>
                </a:tc>
                <a:tc>
                  <a:txBody>
                    <a:bodyPr/>
                    <a:lstStyle/>
                    <a:p>
                      <a:r>
                        <a:t>-0.0775***</a:t>
                      </a:r>
                    </a:p>
                  </a:txBody>
                  <a:tcPr/>
                </a:tc>
                <a:tc>
                  <a:txBody>
                    <a:bodyPr/>
                    <a:lstStyle/>
                    <a:p>
                      <a:r>
                        <a:t>-0.0749***</a:t>
                      </a:r>
                    </a:p>
                  </a:txBody>
                  <a:tcPr/>
                </a:tc>
                <a:tc>
                  <a:txBody>
                    <a:bodyPr/>
                    <a:lstStyle/>
                    <a:p>
                      <a:r>
                        <a:t>-0.123***</a:t>
                      </a:r>
                    </a:p>
                  </a:txBody>
                  <a:tcPr/>
                </a:tc>
                <a:tc>
                  <a:txBody>
                    <a:bodyPr/>
                    <a:lstStyle/>
                    <a:p>
                      <a:r>
                        <a:t>-0.121***</a:t>
                      </a:r>
                    </a:p>
                  </a:txBody>
                  <a:tcPr/>
                </a:tc>
                <a:extLst>
                  <a:ext uri="{0D108BD9-81ED-4DB2-BD59-A6C34878D82A}">
                    <a16:rowId xmlns:a16="http://schemas.microsoft.com/office/drawing/2014/main" val="10022"/>
                  </a:ext>
                </a:extLst>
              </a:tr>
              <a:tr h="121023">
                <a:tc>
                  <a:txBody>
                    <a:bodyPr/>
                    <a:lstStyle/>
                    <a:p>
                      <a:endParaRPr/>
                    </a:p>
                  </a:txBody>
                  <a:tcPr/>
                </a:tc>
                <a:tc>
                  <a:txBody>
                    <a:bodyPr/>
                    <a:lstStyle/>
                    <a:p>
                      <a:r>
                        <a:t>(-11.50)</a:t>
                      </a:r>
                    </a:p>
                  </a:txBody>
                  <a:tcPr/>
                </a:tc>
                <a:tc>
                  <a:txBody>
                    <a:bodyPr/>
                    <a:lstStyle/>
                    <a:p>
                      <a:r>
                        <a:t>(-11.01)</a:t>
                      </a:r>
                    </a:p>
                  </a:txBody>
                  <a:tcPr/>
                </a:tc>
                <a:tc>
                  <a:txBody>
                    <a:bodyPr/>
                    <a:lstStyle/>
                    <a:p>
                      <a:r>
                        <a:t>(-22.05)</a:t>
                      </a:r>
                    </a:p>
                  </a:txBody>
                  <a:tcPr/>
                </a:tc>
                <a:tc>
                  <a:txBody>
                    <a:bodyPr/>
                    <a:lstStyle/>
                    <a:p>
                      <a:r>
                        <a:t>(-21.55)</a:t>
                      </a:r>
                    </a:p>
                  </a:txBody>
                  <a:tcPr/>
                </a:tc>
                <a:extLst>
                  <a:ext uri="{0D108BD9-81ED-4DB2-BD59-A6C34878D82A}">
                    <a16:rowId xmlns:a16="http://schemas.microsoft.com/office/drawing/2014/main" val="10023"/>
                  </a:ext>
                </a:extLst>
              </a:tr>
              <a:tr h="121023">
                <a:tc>
                  <a:txBody>
                    <a:bodyPr/>
                    <a:lstStyle/>
                    <a:p>
                      <a:r>
                        <a:t>repayment_schedule</a:t>
                      </a:r>
                    </a:p>
                  </a:txBody>
                  <a:tcPr/>
                </a:tc>
                <a:tc>
                  <a:txBody>
                    <a:bodyPr/>
                    <a:lstStyle/>
                    <a:p>
                      <a:r>
                        <a:t>-0.200</a:t>
                      </a:r>
                    </a:p>
                  </a:txBody>
                  <a:tcPr/>
                </a:tc>
                <a:tc>
                  <a:txBody>
                    <a:bodyPr/>
                    <a:lstStyle/>
                    <a:p>
                      <a:r>
                        <a:t>-0.218</a:t>
                      </a:r>
                    </a:p>
                  </a:txBody>
                  <a:tcPr/>
                </a:tc>
                <a:tc>
                  <a:txBody>
                    <a:bodyPr/>
                    <a:lstStyle/>
                    <a:p>
                      <a:r>
                        <a:t>-0.454***</a:t>
                      </a:r>
                    </a:p>
                  </a:txBody>
                  <a:tcPr/>
                </a:tc>
                <a:tc>
                  <a:txBody>
                    <a:bodyPr/>
                    <a:lstStyle/>
                    <a:p>
                      <a:r>
                        <a:t>-0.443***</a:t>
                      </a:r>
                    </a:p>
                  </a:txBody>
                  <a:tcPr/>
                </a:tc>
                <a:extLst>
                  <a:ext uri="{0D108BD9-81ED-4DB2-BD59-A6C34878D82A}">
                    <a16:rowId xmlns:a16="http://schemas.microsoft.com/office/drawing/2014/main" val="10024"/>
                  </a:ext>
                </a:extLst>
              </a:tr>
              <a:tr h="121023">
                <a:tc>
                  <a:txBody>
                    <a:bodyPr/>
                    <a:lstStyle/>
                    <a:p>
                      <a:endParaRPr/>
                    </a:p>
                  </a:txBody>
                  <a:tcPr/>
                </a:tc>
                <a:tc>
                  <a:txBody>
                    <a:bodyPr/>
                    <a:lstStyle/>
                    <a:p>
                      <a:r>
                        <a:t>(-0.88)</a:t>
                      </a:r>
                    </a:p>
                  </a:txBody>
                  <a:tcPr/>
                </a:tc>
                <a:tc>
                  <a:txBody>
                    <a:bodyPr/>
                    <a:lstStyle/>
                    <a:p>
                      <a:r>
                        <a:t>(-0.96)</a:t>
                      </a:r>
                    </a:p>
                  </a:txBody>
                  <a:tcPr/>
                </a:tc>
                <a:tc>
                  <a:txBody>
                    <a:bodyPr/>
                    <a:lstStyle/>
                    <a:p>
                      <a:r>
                        <a:t>(-2.64)</a:t>
                      </a:r>
                    </a:p>
                  </a:txBody>
                  <a:tcPr/>
                </a:tc>
                <a:tc>
                  <a:txBody>
                    <a:bodyPr/>
                    <a:lstStyle/>
                    <a:p>
                      <a:r>
                        <a:t>(-2.58)</a:t>
                      </a:r>
                    </a:p>
                  </a:txBody>
                  <a:tcPr/>
                </a:tc>
                <a:extLst>
                  <a:ext uri="{0D108BD9-81ED-4DB2-BD59-A6C34878D82A}">
                    <a16:rowId xmlns:a16="http://schemas.microsoft.com/office/drawing/2014/main" val="10025"/>
                  </a:ext>
                </a:extLst>
              </a:tr>
              <a:tr h="121023">
                <a:tc>
                  <a:txBody>
                    <a:bodyPr/>
                    <a:lstStyle/>
                    <a:p>
                      <a:r>
                        <a:t>continenta</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26"/>
                  </a:ext>
                </a:extLst>
              </a:tr>
              <a:tr h="121023">
                <a:tc>
                  <a:txBody>
                    <a:bodyPr/>
                    <a:lstStyle/>
                    <a:p>
                      <a:r>
                        <a:t>sectorb</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27"/>
                  </a:ext>
                </a:extLst>
              </a:tr>
              <a:tr h="121023">
                <a:tc>
                  <a:txBody>
                    <a:bodyPr/>
                    <a:lstStyle/>
                    <a:p>
                      <a:r>
                        <a:t>_cons</a:t>
                      </a:r>
                    </a:p>
                  </a:txBody>
                  <a:tcPr/>
                </a:tc>
                <a:tc>
                  <a:txBody>
                    <a:bodyPr/>
                    <a:lstStyle/>
                    <a:p>
                      <a:r>
                        <a:t>13.31***</a:t>
                      </a:r>
                    </a:p>
                  </a:txBody>
                  <a:tcPr/>
                </a:tc>
                <a:tc>
                  <a:txBody>
                    <a:bodyPr/>
                    <a:lstStyle/>
                    <a:p>
                      <a:r>
                        <a:t>13.35***</a:t>
                      </a:r>
                    </a:p>
                  </a:txBody>
                  <a:tcPr/>
                </a:tc>
                <a:tc>
                  <a:txBody>
                    <a:bodyPr/>
                    <a:lstStyle/>
                    <a:p>
                      <a:r>
                        <a:t>8.151***</a:t>
                      </a:r>
                    </a:p>
                  </a:txBody>
                  <a:tcPr/>
                </a:tc>
                <a:tc>
                  <a:txBody>
                    <a:bodyPr/>
                    <a:lstStyle/>
                    <a:p>
                      <a:r>
                        <a:t>8.188***</a:t>
                      </a:r>
                    </a:p>
                  </a:txBody>
                  <a:tcPr/>
                </a:tc>
                <a:extLst>
                  <a:ext uri="{0D108BD9-81ED-4DB2-BD59-A6C34878D82A}">
                    <a16:rowId xmlns:a16="http://schemas.microsoft.com/office/drawing/2014/main" val="10028"/>
                  </a:ext>
                </a:extLst>
              </a:tr>
              <a:tr h="121023">
                <a:tc>
                  <a:txBody>
                    <a:bodyPr/>
                    <a:lstStyle/>
                    <a:p>
                      <a:endParaRPr/>
                    </a:p>
                  </a:txBody>
                  <a:tcPr/>
                </a:tc>
                <a:tc>
                  <a:txBody>
                    <a:bodyPr/>
                    <a:lstStyle/>
                    <a:p>
                      <a:r>
                        <a:t>(14.32)</a:t>
                      </a:r>
                    </a:p>
                  </a:txBody>
                  <a:tcPr/>
                </a:tc>
                <a:tc>
                  <a:txBody>
                    <a:bodyPr/>
                    <a:lstStyle/>
                    <a:p>
                      <a:r>
                        <a:t>(14.25)</a:t>
                      </a:r>
                    </a:p>
                  </a:txBody>
                  <a:tcPr/>
                </a:tc>
                <a:tc>
                  <a:txBody>
                    <a:bodyPr/>
                    <a:lstStyle/>
                    <a:p>
                      <a:r>
                        <a:t>(12.98)</a:t>
                      </a:r>
                    </a:p>
                  </a:txBody>
                  <a:tcPr/>
                </a:tc>
                <a:tc>
                  <a:txBody>
                    <a:bodyPr/>
                    <a:lstStyle/>
                    <a:p>
                      <a:r>
                        <a:t>(13.00)</a:t>
                      </a:r>
                    </a:p>
                  </a:txBody>
                  <a:tcPr/>
                </a:tc>
                <a:extLst>
                  <a:ext uri="{0D108BD9-81ED-4DB2-BD59-A6C34878D82A}">
                    <a16:rowId xmlns:a16="http://schemas.microsoft.com/office/drawing/2014/main" val="10029"/>
                  </a:ext>
                </a:extLst>
              </a:tr>
              <a:tr h="121023">
                <a:tc>
                  <a:txBody>
                    <a:bodyPr/>
                    <a:lstStyle/>
                    <a:p>
                      <a:r>
                        <a:t>pseudo R2</a:t>
                      </a:r>
                    </a:p>
                  </a:txBody>
                  <a:tcPr/>
                </a:tc>
                <a:tc>
                  <a:txBody>
                    <a:bodyPr/>
                    <a:lstStyle/>
                    <a:p>
                      <a:r>
                        <a:t>0.199</a:t>
                      </a:r>
                    </a:p>
                  </a:txBody>
                  <a:tcPr/>
                </a:tc>
                <a:tc>
                  <a:txBody>
                    <a:bodyPr/>
                    <a:lstStyle/>
                    <a:p>
                      <a:r>
                        <a:t>0.202</a:t>
                      </a:r>
                    </a:p>
                  </a:txBody>
                  <a:tcPr/>
                </a:tc>
                <a:tc>
                  <a:txBody>
                    <a:bodyPr/>
                    <a:lstStyle/>
                    <a:p>
                      <a:r>
                        <a:t>0.058</a:t>
                      </a:r>
                    </a:p>
                  </a:txBody>
                  <a:tcPr/>
                </a:tc>
                <a:tc>
                  <a:txBody>
                    <a:bodyPr/>
                    <a:lstStyle/>
                    <a:p>
                      <a:r>
                        <a:t>0.059</a:t>
                      </a:r>
                    </a:p>
                  </a:txBody>
                  <a:tcPr/>
                </a:tc>
                <a:extLst>
                  <a:ext uri="{0D108BD9-81ED-4DB2-BD59-A6C34878D82A}">
                    <a16:rowId xmlns:a16="http://schemas.microsoft.com/office/drawing/2014/main" val="10030"/>
                  </a:ext>
                </a:extLst>
              </a:tr>
              <a:tr h="121023">
                <a:tc>
                  <a:txBody>
                    <a:bodyPr/>
                    <a:lstStyle/>
                    <a:p>
                      <a:r>
                        <a:t>Log likelihood</a:t>
                      </a:r>
                    </a:p>
                  </a:txBody>
                  <a:tcPr/>
                </a:tc>
                <a:tc>
                  <a:txBody>
                    <a:bodyPr/>
                    <a:lstStyle/>
                    <a:p>
                      <a:r>
                        <a:t>-2229.6</a:t>
                      </a:r>
                    </a:p>
                  </a:txBody>
                  <a:tcPr/>
                </a:tc>
                <a:tc>
                  <a:txBody>
                    <a:bodyPr/>
                    <a:lstStyle/>
                    <a:p>
                      <a:r>
                        <a:t>-2219.7</a:t>
                      </a:r>
                    </a:p>
                  </a:txBody>
                  <a:tcPr/>
                </a:tc>
                <a:tc>
                  <a:txBody>
                    <a:bodyPr/>
                    <a:lstStyle/>
                    <a:p>
                      <a:r>
                        <a:t>-14984.1</a:t>
                      </a:r>
                    </a:p>
                  </a:txBody>
                  <a:tcPr/>
                </a:tc>
                <a:tc>
                  <a:txBody>
                    <a:bodyPr/>
                    <a:lstStyle/>
                    <a:p>
                      <a:r>
                        <a:t>-14968.2</a:t>
                      </a:r>
                    </a:p>
                  </a:txBody>
                  <a:tcPr/>
                </a:tc>
                <a:extLst>
                  <a:ext uri="{0D108BD9-81ED-4DB2-BD59-A6C34878D82A}">
                    <a16:rowId xmlns:a16="http://schemas.microsoft.com/office/drawing/2014/main" val="10031"/>
                  </a:ext>
                </a:extLst>
              </a:tr>
              <a:tr h="121023">
                <a:tc>
                  <a:txBody>
                    <a:bodyPr/>
                    <a:lstStyle/>
                    <a:p>
                      <a:r>
                        <a:t>2</a:t>
                      </a:r>
                    </a:p>
                  </a:txBody>
                  <a:tcPr/>
                </a:tc>
                <a:tc>
                  <a:txBody>
                    <a:bodyPr/>
                    <a:lstStyle/>
                    <a:p>
                      <a:r>
                        <a:t>1105.1</a:t>
                      </a:r>
                    </a:p>
                  </a:txBody>
                  <a:tcPr/>
                </a:tc>
                <a:tc>
                  <a:txBody>
                    <a:bodyPr/>
                    <a:lstStyle/>
                    <a:p>
                      <a:r>
                        <a:t>1124.8</a:t>
                      </a:r>
                    </a:p>
                  </a:txBody>
                  <a:tcPr/>
                </a:tc>
                <a:tc>
                  <a:txBody>
                    <a:bodyPr/>
                    <a:lstStyle/>
                    <a:p>
                      <a:r>
                        <a:t>1849.1</a:t>
                      </a:r>
                    </a:p>
                  </a:txBody>
                  <a:tcPr/>
                </a:tc>
                <a:tc>
                  <a:txBody>
                    <a:bodyPr/>
                    <a:lstStyle/>
                    <a:p>
                      <a:r>
                        <a:t>1880.9</a:t>
                      </a:r>
                    </a:p>
                  </a:txBody>
                  <a:tcPr/>
                </a:tc>
                <a:extLst>
                  <a:ext uri="{0D108BD9-81ED-4DB2-BD59-A6C34878D82A}">
                    <a16:rowId xmlns:a16="http://schemas.microsoft.com/office/drawing/2014/main" val="10032"/>
                  </a:ext>
                </a:extLst>
              </a:tr>
              <a:tr h="121041">
                <a:tc>
                  <a:txBody>
                    <a:bodyPr/>
                    <a:lstStyle/>
                    <a:p>
                      <a:r>
                        <a:t>p</a:t>
                      </a:r>
                    </a:p>
                  </a:txBody>
                  <a:tcPr/>
                </a:tc>
                <a:tc>
                  <a:txBody>
                    <a:bodyPr/>
                    <a:lstStyle/>
                    <a:p>
                      <a:r>
                        <a:t>5.8e-219</a:t>
                      </a:r>
                    </a:p>
                  </a:txBody>
                  <a:tcPr/>
                </a:tc>
                <a:tc>
                  <a:txBody>
                    <a:bodyPr/>
                    <a:lstStyle/>
                    <a:p>
                      <a:r>
                        <a:t>1.2e-220</a:t>
                      </a:r>
                    </a:p>
                  </a:txBody>
                  <a:tcPr/>
                </a:tc>
                <a:tc>
                  <a:txBody>
                    <a:bodyPr/>
                    <a:lstStyle/>
                    <a:p>
                      <a:r>
                        <a:t>0</a:t>
                      </a:r>
                    </a:p>
                  </a:txBody>
                  <a:tcPr/>
                </a:tc>
                <a:tc>
                  <a:txBody>
                    <a:bodyPr/>
                    <a:lstStyle/>
                    <a:p>
                      <a:r>
                        <a:t>0</a:t>
                      </a:r>
                    </a:p>
                  </a:txBody>
                  <a:tcPr/>
                </a:tc>
                <a:extLst>
                  <a:ext uri="{0D108BD9-81ED-4DB2-BD59-A6C34878D82A}">
                    <a16:rowId xmlns:a16="http://schemas.microsoft.com/office/drawing/2014/main" val="1003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 sector有15个分组值，14个虚拟变量，该表不汇报结果</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8</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结论与分析</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"1.研究对象与目的": "以 Kiva 平台为代表，借情绪感染理论研究亲社会众筹下图片面部情绪表达对潜在投资者决策和众筹成功的影响，探讨优化众筹项目展示信息组合方式提升众筹表现。",</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"2.研究结果": "亲社会背景债权众筹平台中，众筹项目图片面部情绪表达对众筹成功有显著影响。",</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"3.情绪表达影响": "积极或消极面部情绪表达比中立情绪对众筹成功更有积极影响。",</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"4.调节影响": "亲社会众筹中，文本叙述积极心理资本水平对图片面部情绪表达与众筹成功关系无显著调节影响。",</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"5.研究意义": "利于理解亲社会众筹绩效影响因素，完善理论视角。",</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"6.研究现状": "亲社会众筹活动研究有限，对多种情绪表达在众筹领域影响了解少。",</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"7.研究补充": "补充图片和文本等信号影响决策行为相互作用的研究。",</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"8.作用机制差异": "文本叙述积极心理资本水平与面部情绪表达无明显共同作用，揭示两者对投资决策影响机制可能有潜在差异。",</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"9.实践解释": "为亲社会众筹平台及相关群体解释图片面部情绪表达如何影响众筹结果。",</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"10.平台人群问题": "Kiva 等亲社会众筹平台帮助的群体平均教育水平低，不知如何选择和编辑项目展示素材。",</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"11.页面优化线索": "为亲社会众筹平台优化网站页面提供线索。",</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7</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rPr kumimoji="0" lang="zh-CN" altLang="en-US" sz="4400" b="0" i="0" u="none" strike="noStrike" kern="1200" cap="none" spc="0" normalizeH="0" baseline="0" noProof="0" dirty="0">
                <a:ln>
                  <a:noFill/>
                </a:ln>
                <a:solidFill>
                  <a:schemeClr val="bg1"/>
                </a:solidFill>
                <a:effectLst/>
                <a:uLnTx/>
                <a:uFillTx/>
                <a:latin typeface="+mj-ea"/>
                <a:ea typeface="+mj-ea"/>
                <a:cs typeface="+mn-cs"/>
              </a:rPr>
              <a:t>实证</a:t>
            </a:r>
            <a:r>
              <a:rPr lang="zh-CN" altLang="en-US" sz="4400" dirty="0">
                <a:solidFill>
                  <a:schemeClr val="bg1"/>
                </a:solidFill>
                <a:latin typeface="+mj-ea"/>
                <a:ea typeface="+mj-ea"/>
              </a:rPr>
              <a:t>模型</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"12.研究局限": "采用 Kiva 平台数据样本，仅针对亲社会债权众筹模式，结果适用性待研究；基于快乐和悲伤表情探讨情绪表达影响，未深入研究情绪强度。",</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"13.实践解释重述": "为亲社会众筹平台及相关群体解释图片面部情绪表达如何影响众筹结果。",</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"14.平台人群问题重述": "Kiva 等亲社会众筹平台帮助的群体平均教育水平低，不知如何选择和编辑项目展示素材。",</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"15.页面优化线索重述": "为亲社会众筹平台优化网站页面提供线索。"</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9</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实证研究类v3</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1. 稳健性检验</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进行两个稳健性检验测结果稳定性。</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样本数据平均众筹贷款目标额595.5美元，依规则至少需24个借贷人。</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删去loan_amount小于等于200的数据后进一步回归分析（N = 7023）。</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 两测试表明研究结果稳健，H1a和H1b有效成立。</a:t>
            </a:r>
          </a:p>
        </p:txBody>
      </p:sp>
      <p:sp>
        <p:nvSpPr>
          <p:cNvPr id="6" name="TextBox 5"/>
          <p:cNvSpPr txBox="1"/>
          <p:nvPr/>
        </p:nvSpPr>
        <p:spPr>
          <a:xfrm>
            <a:off x="1371600" y="2011680"/>
            <a:ext cx="9144000" cy="1371600"/>
          </a:xfrm>
          <a:prstGeom prst="rect">
            <a:avLst/>
          </a:prstGeom>
          <a:noFill/>
        </p:spPr>
        <p:txBody>
          <a:bodyPr wrap="square">
            <a:spAutoFit/>
          </a:bodyPr>
          <a:lstStyle/>
          <a:p>
            <a:pPr>
              <a:defRPr sz="2200" b="1">
                <a:solidFill>
                  <a:srgbClr val="000000"/>
                </a:solidFill>
                <a:latin typeface="微软雅黑"/>
              </a:defRPr>
            </a:pPr>
            <a:r>
              <a:t>2. 相关表格</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表53：稳健性检验——替换回归模型</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表54：稳健性检验——删去loan_amount &lt;= 200的项目</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18470880"/>
        </p:xfrm>
        <a:graphic>
          <a:graphicData uri="http://schemas.openxmlformats.org/drawingml/2006/table">
            <a:tbl>
              <a:tblPr firstRow="1" bandRow="1">
                <a:tableStyleId>{5C22544A-7EE6-4342-B048-85BDC9FD1C3A}</a:tableStyleId>
              </a:tblPr>
              <a:tblGrid>
                <a:gridCol w="1097280">
                  <a:extLst>
                    <a:ext uri="{9D8B030D-6E8A-4147-A177-3AD203B41FA5}">
                      <a16:colId xmlns:a16="http://schemas.microsoft.com/office/drawing/2014/main" val="20000"/>
                    </a:ext>
                  </a:extLst>
                </a:gridCol>
                <a:gridCol w="1097280">
                  <a:extLst>
                    <a:ext uri="{9D8B030D-6E8A-4147-A177-3AD203B41FA5}">
                      <a16:colId xmlns:a16="http://schemas.microsoft.com/office/drawing/2014/main" val="20001"/>
                    </a:ext>
                  </a:extLst>
                </a:gridCol>
                <a:gridCol w="1097280">
                  <a:extLst>
                    <a:ext uri="{9D8B030D-6E8A-4147-A177-3AD203B41FA5}">
                      <a16:colId xmlns:a16="http://schemas.microsoft.com/office/drawing/2014/main" val="20002"/>
                    </a:ext>
                  </a:extLst>
                </a:gridCol>
                <a:gridCol w="1097280">
                  <a:extLst>
                    <a:ext uri="{9D8B030D-6E8A-4147-A177-3AD203B41FA5}">
                      <a16:colId xmlns:a16="http://schemas.microsoft.com/office/drawing/2014/main" val="20003"/>
                    </a:ext>
                  </a:extLst>
                </a:gridCol>
                <a:gridCol w="1097280">
                  <a:extLst>
                    <a:ext uri="{9D8B030D-6E8A-4147-A177-3AD203B41FA5}">
                      <a16:colId xmlns:a16="http://schemas.microsoft.com/office/drawing/2014/main" val="20004"/>
                    </a:ext>
                  </a:extLst>
                </a:gridCol>
              </a:tblGrid>
              <a:tr h="121023">
                <a:tc>
                  <a:txBody>
                    <a:bodyPr/>
                    <a:lstStyle/>
                    <a:p>
                      <a:r>
                        <a:t>Variable</a:t>
                      </a:r>
                    </a:p>
                  </a:txBody>
                  <a:tcPr/>
                </a:tc>
                <a:tc>
                  <a:txBody>
                    <a:bodyPr/>
                    <a:lstStyle/>
                    <a:p>
                      <a:r>
                        <a:t>funding_success</a:t>
                      </a:r>
                    </a:p>
                  </a:txBody>
                  <a:tcPr/>
                </a:tc>
                <a:tc>
                  <a:txBody>
                    <a:bodyPr/>
                    <a:lstStyle/>
                    <a:p>
                      <a:endParaRPr/>
                    </a:p>
                  </a:txBody>
                  <a:tcPr/>
                </a:tc>
                <a:tc>
                  <a:txBody>
                    <a:bodyPr/>
                    <a:lstStyle/>
                    <a:p>
                      <a:r>
                        <a:t>funding_speed</a:t>
                      </a:r>
                    </a:p>
                  </a:txBody>
                  <a:tcPr/>
                </a:tc>
                <a:tc>
                  <a:txBody>
                    <a:bodyPr/>
                    <a:lstStyle/>
                    <a:p>
                      <a:endParaRPr/>
                    </a:p>
                  </a:txBody>
                  <a:tcPr/>
                </a:tc>
                <a:extLst>
                  <a:ext uri="{0D108BD9-81ED-4DB2-BD59-A6C34878D82A}">
                    <a16:rowId xmlns:a16="http://schemas.microsoft.com/office/drawing/2014/main" val="10000"/>
                  </a:ext>
                </a:extLst>
              </a:tr>
              <a:tr h="121023">
                <a:tc>
                  <a:txBody>
                    <a:bodyPr/>
                    <a:lstStyle/>
                    <a:p>
                      <a:endParaRPr/>
                    </a:p>
                  </a:txBody>
                  <a:tcPr/>
                </a:tc>
                <a:tc>
                  <a:txBody>
                    <a:bodyPr/>
                    <a:lstStyle/>
                    <a:p>
                      <a:r>
                        <a:t> 1 - Probit(controls)</a:t>
                      </a:r>
                    </a:p>
                  </a:txBody>
                  <a:tcPr/>
                </a:tc>
                <a:tc>
                  <a:txBody>
                    <a:bodyPr/>
                    <a:lstStyle/>
                    <a:p>
                      <a:r>
                        <a:t> 3 - Probit(main effect)</a:t>
                      </a:r>
                    </a:p>
                  </a:txBody>
                  <a:tcPr/>
                </a:tc>
                <a:tc>
                  <a:txBody>
                    <a:bodyPr/>
                    <a:lstStyle/>
                    <a:p>
                      <a:r>
                        <a:t> 1 - OLS(controls)</a:t>
                      </a:r>
                    </a:p>
                  </a:txBody>
                  <a:tcPr/>
                </a:tc>
                <a:tc>
                  <a:txBody>
                    <a:bodyPr/>
                    <a:lstStyle/>
                    <a:p>
                      <a:r>
                        <a:t> 3 - OLS(main effect)</a:t>
                      </a:r>
                    </a:p>
                  </a:txBody>
                  <a:tcPr/>
                </a:tc>
                <a:extLst>
                  <a:ext uri="{0D108BD9-81ED-4DB2-BD59-A6C34878D82A}">
                    <a16:rowId xmlns:a16="http://schemas.microsoft.com/office/drawing/2014/main" val="10001"/>
                  </a:ext>
                </a:extLst>
              </a:tr>
              <a:tr h="121023">
                <a:tc>
                  <a:txBody>
                    <a:bodyPr/>
                    <a:lstStyle/>
                    <a:p>
                      <a:r>
                        <a:t>happiness</a:t>
                      </a:r>
                    </a:p>
                  </a:txBody>
                  <a:tcPr/>
                </a:tc>
                <a:tc>
                  <a:txBody>
                    <a:bodyPr/>
                    <a:lstStyle/>
                    <a:p>
                      <a:endParaRPr/>
                    </a:p>
                  </a:txBody>
                  <a:tcPr/>
                </a:tc>
                <a:tc>
                  <a:txBody>
                    <a:bodyPr/>
                    <a:lstStyle/>
                    <a:p>
                      <a:r>
                        <a:t>0.101*</a:t>
                      </a:r>
                    </a:p>
                  </a:txBody>
                  <a:tcPr/>
                </a:tc>
                <a:tc>
                  <a:txBody>
                    <a:bodyPr/>
                    <a:lstStyle/>
                    <a:p>
                      <a:endParaRPr/>
                    </a:p>
                  </a:txBody>
                  <a:tcPr/>
                </a:tc>
                <a:tc>
                  <a:txBody>
                    <a:bodyPr/>
                    <a:lstStyle/>
                    <a:p>
                      <a:r>
                        <a:t>0.265***</a:t>
                      </a:r>
                    </a:p>
                  </a:txBody>
                  <a:tcPr/>
                </a:tc>
                <a:extLst>
                  <a:ext uri="{0D108BD9-81ED-4DB2-BD59-A6C34878D82A}">
                    <a16:rowId xmlns:a16="http://schemas.microsoft.com/office/drawing/2014/main" val="10002"/>
                  </a:ext>
                </a:extLst>
              </a:tr>
              <a:tr h="121023">
                <a:tc>
                  <a:txBody>
                    <a:bodyPr/>
                    <a:lstStyle/>
                    <a:p>
                      <a:endParaRPr/>
                    </a:p>
                  </a:txBody>
                  <a:tcPr/>
                </a:tc>
                <a:tc>
                  <a:txBody>
                    <a:bodyPr/>
                    <a:lstStyle/>
                    <a:p>
                      <a:endParaRPr/>
                    </a:p>
                  </a:txBody>
                  <a:tcPr/>
                </a:tc>
                <a:tc>
                  <a:txBody>
                    <a:bodyPr/>
                    <a:lstStyle/>
                    <a:p>
                      <a:r>
                        <a:t>(1.96)</a:t>
                      </a:r>
                    </a:p>
                  </a:txBody>
                  <a:tcPr/>
                </a:tc>
                <a:tc>
                  <a:txBody>
                    <a:bodyPr/>
                    <a:lstStyle/>
                    <a:p>
                      <a:endParaRPr/>
                    </a:p>
                  </a:txBody>
                  <a:tcPr/>
                </a:tc>
                <a:tc>
                  <a:txBody>
                    <a:bodyPr/>
                    <a:lstStyle/>
                    <a:p>
                      <a:r>
                        <a:t>(4.95)</a:t>
                      </a:r>
                    </a:p>
                  </a:txBody>
                  <a:tcPr/>
                </a:tc>
                <a:extLst>
                  <a:ext uri="{0D108BD9-81ED-4DB2-BD59-A6C34878D82A}">
                    <a16:rowId xmlns:a16="http://schemas.microsoft.com/office/drawing/2014/main" val="10003"/>
                  </a:ext>
                </a:extLst>
              </a:tr>
              <a:tr h="121023">
                <a:tc>
                  <a:txBody>
                    <a:bodyPr/>
                    <a:lstStyle/>
                    <a:p>
                      <a:r>
                        <a:t>sadness</a:t>
                      </a:r>
                    </a:p>
                  </a:txBody>
                  <a:tcPr/>
                </a:tc>
                <a:tc>
                  <a:txBody>
                    <a:bodyPr/>
                    <a:lstStyle/>
                    <a:p>
                      <a:endParaRPr/>
                    </a:p>
                  </a:txBody>
                  <a:tcPr/>
                </a:tc>
                <a:tc>
                  <a:txBody>
                    <a:bodyPr/>
                    <a:lstStyle/>
                    <a:p>
                      <a:r>
                        <a:t>0.585*</a:t>
                      </a:r>
                    </a:p>
                  </a:txBody>
                  <a:tcPr/>
                </a:tc>
                <a:tc>
                  <a:txBody>
                    <a:bodyPr/>
                    <a:lstStyle/>
                    <a:p>
                      <a:endParaRPr/>
                    </a:p>
                  </a:txBody>
                  <a:tcPr/>
                </a:tc>
                <a:tc>
                  <a:txBody>
                    <a:bodyPr/>
                    <a:lstStyle/>
                    <a:p>
                      <a:r>
                        <a:t>0.598**</a:t>
                      </a:r>
                    </a:p>
                  </a:txBody>
                  <a:tcPr/>
                </a:tc>
                <a:extLst>
                  <a:ext uri="{0D108BD9-81ED-4DB2-BD59-A6C34878D82A}">
                    <a16:rowId xmlns:a16="http://schemas.microsoft.com/office/drawing/2014/main" val="10004"/>
                  </a:ext>
                </a:extLst>
              </a:tr>
              <a:tr h="121023">
                <a:tc>
                  <a:txBody>
                    <a:bodyPr/>
                    <a:lstStyle/>
                    <a:p>
                      <a:endParaRPr/>
                    </a:p>
                  </a:txBody>
                  <a:tcPr/>
                </a:tc>
                <a:tc>
                  <a:txBody>
                    <a:bodyPr/>
                    <a:lstStyle/>
                    <a:p>
                      <a:endParaRPr/>
                    </a:p>
                  </a:txBody>
                  <a:tcPr/>
                </a:tc>
                <a:tc>
                  <a:txBody>
                    <a:bodyPr/>
                    <a:lstStyle/>
                    <a:p>
                      <a:r>
                        <a:t>(1.89)</a:t>
                      </a:r>
                    </a:p>
                  </a:txBody>
                  <a:tcPr/>
                </a:tc>
                <a:tc>
                  <a:txBody>
                    <a:bodyPr/>
                    <a:lstStyle/>
                    <a:p>
                      <a:endParaRPr/>
                    </a:p>
                  </a:txBody>
                  <a:tcPr/>
                </a:tc>
                <a:tc>
                  <a:txBody>
                    <a:bodyPr/>
                    <a:lstStyle/>
                    <a:p>
                      <a:r>
                        <a:t>(2.22)</a:t>
                      </a:r>
                    </a:p>
                  </a:txBody>
                  <a:tcPr/>
                </a:tc>
                <a:extLst>
                  <a:ext uri="{0D108BD9-81ED-4DB2-BD59-A6C34878D82A}">
                    <a16:rowId xmlns:a16="http://schemas.microsoft.com/office/drawing/2014/main" val="10005"/>
                  </a:ext>
                </a:extLst>
              </a:tr>
              <a:tr h="121023">
                <a:tc>
                  <a:txBody>
                    <a:bodyPr/>
                    <a:lstStyle/>
                    <a:p>
                      <a:r>
                        <a:t>pst_psyc_cptl</a:t>
                      </a:r>
                    </a:p>
                  </a:txBody>
                  <a:tcPr/>
                </a:tc>
                <a:tc>
                  <a:txBody>
                    <a:bodyPr/>
                    <a:lstStyle/>
                    <a:p>
                      <a:endParaRPr/>
                    </a:p>
                  </a:txBody>
                  <a:tcPr/>
                </a:tc>
                <a:tc>
                  <a:txBody>
                    <a:bodyPr/>
                    <a:lstStyle/>
                    <a:p>
                      <a:r>
                        <a:t>-0.0566***</a:t>
                      </a:r>
                    </a:p>
                  </a:txBody>
                  <a:tcPr/>
                </a:tc>
                <a:tc>
                  <a:txBody>
                    <a:bodyPr/>
                    <a:lstStyle/>
                    <a:p>
                      <a:endParaRPr/>
                    </a:p>
                  </a:txBody>
                  <a:tcPr/>
                </a:tc>
                <a:tc>
                  <a:txBody>
                    <a:bodyPr/>
                    <a:lstStyle/>
                    <a:p>
                      <a:r>
                        <a:t>-0.0571***</a:t>
                      </a:r>
                    </a:p>
                  </a:txBody>
                  <a:tcPr/>
                </a:tc>
                <a:extLst>
                  <a:ext uri="{0D108BD9-81ED-4DB2-BD59-A6C34878D82A}">
                    <a16:rowId xmlns:a16="http://schemas.microsoft.com/office/drawing/2014/main" val="10006"/>
                  </a:ext>
                </a:extLst>
              </a:tr>
              <a:tr h="121023">
                <a:tc>
                  <a:txBody>
                    <a:bodyPr/>
                    <a:lstStyle/>
                    <a:p>
                      <a:endParaRPr/>
                    </a:p>
                  </a:txBody>
                  <a:tcPr/>
                </a:tc>
                <a:tc>
                  <a:txBody>
                    <a:bodyPr/>
                    <a:lstStyle/>
                    <a:p>
                      <a:endParaRPr/>
                    </a:p>
                  </a:txBody>
                  <a:tcPr/>
                </a:tc>
                <a:tc>
                  <a:txBody>
                    <a:bodyPr/>
                    <a:lstStyle/>
                    <a:p>
                      <a:r>
                        <a:t>(-3.85)</a:t>
                      </a:r>
                    </a:p>
                  </a:txBody>
                  <a:tcPr/>
                </a:tc>
                <a:tc>
                  <a:txBody>
                    <a:bodyPr/>
                    <a:lstStyle/>
                    <a:p>
                      <a:endParaRPr/>
                    </a:p>
                  </a:txBody>
                  <a:tcPr/>
                </a:tc>
                <a:tc>
                  <a:txBody>
                    <a:bodyPr/>
                    <a:lstStyle/>
                    <a:p>
                      <a:r>
                        <a:t>(-3.40)</a:t>
                      </a:r>
                    </a:p>
                  </a:txBody>
                  <a:tcPr/>
                </a:tc>
                <a:extLst>
                  <a:ext uri="{0D108BD9-81ED-4DB2-BD59-A6C34878D82A}">
                    <a16:rowId xmlns:a16="http://schemas.microsoft.com/office/drawing/2014/main" val="10007"/>
                  </a:ext>
                </a:extLst>
              </a:tr>
              <a:tr h="121023">
                <a:tc>
                  <a:txBody>
                    <a:bodyPr/>
                    <a:lstStyle/>
                    <a:p>
                      <a:r>
                        <a:t>picture_quality</a:t>
                      </a:r>
                    </a:p>
                  </a:txBody>
                  <a:tcPr/>
                </a:tc>
                <a:tc>
                  <a:txBody>
                    <a:bodyPr/>
                    <a:lstStyle/>
                    <a:p>
                      <a:r>
                        <a:t>0.239***</a:t>
                      </a:r>
                    </a:p>
                  </a:txBody>
                  <a:tcPr/>
                </a:tc>
                <a:tc>
                  <a:txBody>
                    <a:bodyPr/>
                    <a:lstStyle/>
                    <a:p>
                      <a:r>
                        <a:t>0.243***</a:t>
                      </a:r>
                    </a:p>
                  </a:txBody>
                  <a:tcPr/>
                </a:tc>
                <a:tc>
                  <a:txBody>
                    <a:bodyPr/>
                    <a:lstStyle/>
                    <a:p>
                      <a:r>
                        <a:t>0.309***</a:t>
                      </a:r>
                    </a:p>
                  </a:txBody>
                  <a:tcPr/>
                </a:tc>
                <a:tc>
                  <a:txBody>
                    <a:bodyPr/>
                    <a:lstStyle/>
                    <a:p>
                      <a:r>
                        <a:t>0.308***</a:t>
                      </a:r>
                    </a:p>
                  </a:txBody>
                  <a:tcPr/>
                </a:tc>
                <a:extLst>
                  <a:ext uri="{0D108BD9-81ED-4DB2-BD59-A6C34878D82A}">
                    <a16:rowId xmlns:a16="http://schemas.microsoft.com/office/drawing/2014/main" val="10008"/>
                  </a:ext>
                </a:extLst>
              </a:tr>
              <a:tr h="121023">
                <a:tc>
                  <a:txBody>
                    <a:bodyPr/>
                    <a:lstStyle/>
                    <a:p>
                      <a:endParaRPr/>
                    </a:p>
                  </a:txBody>
                  <a:tcPr/>
                </a:tc>
                <a:tc>
                  <a:txBody>
                    <a:bodyPr/>
                    <a:lstStyle/>
                    <a:p>
                      <a:r>
                        <a:t>(5.56)</a:t>
                      </a:r>
                    </a:p>
                  </a:txBody>
                  <a:tcPr/>
                </a:tc>
                <a:tc>
                  <a:txBody>
                    <a:bodyPr/>
                    <a:lstStyle/>
                    <a:p>
                      <a:r>
                        <a:t>(5.62)</a:t>
                      </a:r>
                    </a:p>
                  </a:txBody>
                  <a:tcPr/>
                </a:tc>
                <a:tc>
                  <a:txBody>
                    <a:bodyPr/>
                    <a:lstStyle/>
                    <a:p>
                      <a:r>
                        <a:t>(6.97)</a:t>
                      </a:r>
                    </a:p>
                  </a:txBody>
                  <a:tcPr/>
                </a:tc>
                <a:tc>
                  <a:txBody>
                    <a:bodyPr/>
                    <a:lstStyle/>
                    <a:p>
                      <a:r>
                        <a:t>(6.94)</a:t>
                      </a:r>
                    </a:p>
                  </a:txBody>
                  <a:tcPr/>
                </a:tc>
                <a:extLst>
                  <a:ext uri="{0D108BD9-81ED-4DB2-BD59-A6C34878D82A}">
                    <a16:rowId xmlns:a16="http://schemas.microsoft.com/office/drawing/2014/main" val="10009"/>
                  </a:ext>
                </a:extLst>
              </a:tr>
              <a:tr h="121023">
                <a:tc>
                  <a:txBody>
                    <a:bodyPr/>
                    <a:lstStyle/>
                    <a:p>
                      <a:r>
                        <a:t>story_word_count</a:t>
                      </a:r>
                    </a:p>
                  </a:txBody>
                  <a:tcPr/>
                </a:tc>
                <a:tc>
                  <a:txBody>
                    <a:bodyPr/>
                    <a:lstStyle/>
                    <a:p>
                      <a:r>
                        <a:t>0.00125**</a:t>
                      </a:r>
                    </a:p>
                  </a:txBody>
                  <a:tcPr/>
                </a:tc>
                <a:tc>
                  <a:txBody>
                    <a:bodyPr/>
                    <a:lstStyle/>
                    <a:p>
                      <a:r>
                        <a:t>0.00214***</a:t>
                      </a:r>
                    </a:p>
                  </a:txBody>
                  <a:tcPr/>
                </a:tc>
                <a:tc>
                  <a:txBody>
                    <a:bodyPr/>
                    <a:lstStyle/>
                    <a:p>
                      <a:r>
                        <a:t>0.00194***</a:t>
                      </a:r>
                    </a:p>
                  </a:txBody>
                  <a:tcPr/>
                </a:tc>
                <a:tc>
                  <a:txBody>
                    <a:bodyPr/>
                    <a:lstStyle/>
                    <a:p>
                      <a:r>
                        <a:t>0.00277***</a:t>
                      </a:r>
                    </a:p>
                  </a:txBody>
                  <a:tcPr/>
                </a:tc>
                <a:extLst>
                  <a:ext uri="{0D108BD9-81ED-4DB2-BD59-A6C34878D82A}">
                    <a16:rowId xmlns:a16="http://schemas.microsoft.com/office/drawing/2014/main" val="10010"/>
                  </a:ext>
                </a:extLst>
              </a:tr>
              <a:tr h="121023">
                <a:tc>
                  <a:txBody>
                    <a:bodyPr/>
                    <a:lstStyle/>
                    <a:p>
                      <a:endParaRPr/>
                    </a:p>
                  </a:txBody>
                  <a:tcPr/>
                </a:tc>
                <a:tc>
                  <a:txBody>
                    <a:bodyPr/>
                    <a:lstStyle/>
                    <a:p>
                      <a:r>
                        <a:t>(1.99)</a:t>
                      </a:r>
                    </a:p>
                  </a:txBody>
                  <a:tcPr/>
                </a:tc>
                <a:tc>
                  <a:txBody>
                    <a:bodyPr/>
                    <a:lstStyle/>
                    <a:p>
                      <a:r>
                        <a:t>(3.18)</a:t>
                      </a:r>
                    </a:p>
                  </a:txBody>
                  <a:tcPr/>
                </a:tc>
                <a:tc>
                  <a:txBody>
                    <a:bodyPr/>
                    <a:lstStyle/>
                    <a:p>
                      <a:r>
                        <a:t>(2.92)</a:t>
                      </a:r>
                    </a:p>
                  </a:txBody>
                  <a:tcPr/>
                </a:tc>
                <a:tc>
                  <a:txBody>
                    <a:bodyPr/>
                    <a:lstStyle/>
                    <a:p>
                      <a:r>
                        <a:t>(3.91)</a:t>
                      </a:r>
                    </a:p>
                  </a:txBody>
                  <a:tcPr/>
                </a:tc>
                <a:extLst>
                  <a:ext uri="{0D108BD9-81ED-4DB2-BD59-A6C34878D82A}">
                    <a16:rowId xmlns:a16="http://schemas.microsoft.com/office/drawing/2014/main" val="10011"/>
                  </a:ext>
                </a:extLst>
              </a:tr>
              <a:tr h="121023">
                <a:tc>
                  <a:txBody>
                    <a:bodyPr/>
                    <a:lstStyle/>
                    <a:p>
                      <a:r>
                        <a:t>gender</a:t>
                      </a:r>
                    </a:p>
                  </a:txBody>
                  <a:tcPr/>
                </a:tc>
                <a:tc>
                  <a:txBody>
                    <a:bodyPr/>
                    <a:lstStyle/>
                    <a:p>
                      <a:r>
                        <a:t>0.626***</a:t>
                      </a:r>
                    </a:p>
                  </a:txBody>
                  <a:tcPr/>
                </a:tc>
                <a:tc>
                  <a:txBody>
                    <a:bodyPr/>
                    <a:lstStyle/>
                    <a:p>
                      <a:r>
                        <a:t>0.603***</a:t>
                      </a:r>
                    </a:p>
                  </a:txBody>
                  <a:tcPr/>
                </a:tc>
                <a:tc>
                  <a:txBody>
                    <a:bodyPr/>
                    <a:lstStyle/>
                    <a:p>
                      <a:r>
                        <a:t>1.299***</a:t>
                      </a:r>
                    </a:p>
                  </a:txBody>
                  <a:tcPr/>
                </a:tc>
                <a:tc>
                  <a:txBody>
                    <a:bodyPr/>
                    <a:lstStyle/>
                    <a:p>
                      <a:r>
                        <a:t>1.246***</a:t>
                      </a:r>
                    </a:p>
                  </a:txBody>
                  <a:tcPr/>
                </a:tc>
                <a:extLst>
                  <a:ext uri="{0D108BD9-81ED-4DB2-BD59-A6C34878D82A}">
                    <a16:rowId xmlns:a16="http://schemas.microsoft.com/office/drawing/2014/main" val="10012"/>
                  </a:ext>
                </a:extLst>
              </a:tr>
              <a:tr h="121023">
                <a:tc>
                  <a:txBody>
                    <a:bodyPr/>
                    <a:lstStyle/>
                    <a:p>
                      <a:endParaRPr/>
                    </a:p>
                  </a:txBody>
                  <a:tcPr/>
                </a:tc>
                <a:tc>
                  <a:txBody>
                    <a:bodyPr/>
                    <a:lstStyle/>
                    <a:p>
                      <a:r>
                        <a:t>(12.42)</a:t>
                      </a:r>
                    </a:p>
                  </a:txBody>
                  <a:tcPr/>
                </a:tc>
                <a:tc>
                  <a:txBody>
                    <a:bodyPr/>
                    <a:lstStyle/>
                    <a:p>
                      <a:r>
                        <a:t>(11.81)</a:t>
                      </a:r>
                    </a:p>
                  </a:txBody>
                  <a:tcPr/>
                </a:tc>
                <a:tc>
                  <a:txBody>
                    <a:bodyPr/>
                    <a:lstStyle/>
                    <a:p>
                      <a:r>
                        <a:t>(21.63)</a:t>
                      </a:r>
                    </a:p>
                  </a:txBody>
                  <a:tcPr/>
                </a:tc>
                <a:tc>
                  <a:txBody>
                    <a:bodyPr/>
                    <a:lstStyle/>
                    <a:p>
                      <a:r>
                        <a:t>(20.54)</a:t>
                      </a:r>
                    </a:p>
                  </a:txBody>
                  <a:tcPr/>
                </a:tc>
                <a:extLst>
                  <a:ext uri="{0D108BD9-81ED-4DB2-BD59-A6C34878D82A}">
                    <a16:rowId xmlns:a16="http://schemas.microsoft.com/office/drawing/2014/main" val="10013"/>
                  </a:ext>
                </a:extLst>
              </a:tr>
              <a:tr h="121023">
                <a:tc>
                  <a:txBody>
                    <a:bodyPr/>
                    <a:lstStyle/>
                    <a:p>
                      <a:r>
                        <a:t>group_borrower</a:t>
                      </a:r>
                    </a:p>
                  </a:txBody>
                  <a:tcPr/>
                </a:tc>
                <a:tc>
                  <a:txBody>
                    <a:bodyPr/>
                    <a:lstStyle/>
                    <a:p>
                      <a:r>
                        <a:t>1.895***</a:t>
                      </a:r>
                    </a:p>
                  </a:txBody>
                  <a:tcPr/>
                </a:tc>
                <a:tc>
                  <a:txBody>
                    <a:bodyPr/>
                    <a:lstStyle/>
                    <a:p>
                      <a:r>
                        <a:t>1.815***</a:t>
                      </a:r>
                    </a:p>
                  </a:txBody>
                  <a:tcPr/>
                </a:tc>
                <a:tc>
                  <a:txBody>
                    <a:bodyPr/>
                    <a:lstStyle/>
                    <a:p>
                      <a:r>
                        <a:t>1.193***</a:t>
                      </a:r>
                    </a:p>
                  </a:txBody>
                  <a:tcPr/>
                </a:tc>
                <a:tc>
                  <a:txBody>
                    <a:bodyPr/>
                    <a:lstStyle/>
                    <a:p>
                      <a:r>
                        <a:t>1.066***</a:t>
                      </a:r>
                    </a:p>
                  </a:txBody>
                  <a:tcPr/>
                </a:tc>
                <a:extLst>
                  <a:ext uri="{0D108BD9-81ED-4DB2-BD59-A6C34878D82A}">
                    <a16:rowId xmlns:a16="http://schemas.microsoft.com/office/drawing/2014/main" val="10014"/>
                  </a:ext>
                </a:extLst>
              </a:tr>
              <a:tr h="121023">
                <a:tc>
                  <a:txBody>
                    <a:bodyPr/>
                    <a:lstStyle/>
                    <a:p>
                      <a:endParaRPr/>
                    </a:p>
                  </a:txBody>
                  <a:tcPr/>
                </a:tc>
                <a:tc>
                  <a:txBody>
                    <a:bodyPr/>
                    <a:lstStyle/>
                    <a:p>
                      <a:r>
                        <a:t>(4.07)</a:t>
                      </a:r>
                    </a:p>
                  </a:txBody>
                  <a:tcPr/>
                </a:tc>
                <a:tc>
                  <a:txBody>
                    <a:bodyPr/>
                    <a:lstStyle/>
                    <a:p>
                      <a:r>
                        <a:t>(3.85)</a:t>
                      </a:r>
                    </a:p>
                  </a:txBody>
                  <a:tcPr/>
                </a:tc>
                <a:tc>
                  <a:txBody>
                    <a:bodyPr/>
                    <a:lstStyle/>
                    <a:p>
                      <a:r>
                        <a:t>(5.46)</a:t>
                      </a:r>
                    </a:p>
                  </a:txBody>
                  <a:tcPr/>
                </a:tc>
                <a:tc>
                  <a:txBody>
                    <a:bodyPr/>
                    <a:lstStyle/>
                    <a:p>
                      <a:r>
                        <a:t>(4.87)</a:t>
                      </a:r>
                    </a:p>
                  </a:txBody>
                  <a:tcPr/>
                </a:tc>
                <a:extLst>
                  <a:ext uri="{0D108BD9-81ED-4DB2-BD59-A6C34878D82A}">
                    <a16:rowId xmlns:a16="http://schemas.microsoft.com/office/drawing/2014/main" val="10015"/>
                  </a:ext>
                </a:extLst>
              </a:tr>
              <a:tr h="121023">
                <a:tc>
                  <a:txBody>
                    <a:bodyPr/>
                    <a:lstStyle/>
                    <a:p>
                      <a:r>
                        <a:t>annual_income</a:t>
                      </a:r>
                    </a:p>
                  </a:txBody>
                  <a:tcPr/>
                </a:tc>
                <a:tc>
                  <a:txBody>
                    <a:bodyPr/>
                    <a:lstStyle/>
                    <a:p>
                      <a:r>
                        <a:t>-0.281***</a:t>
                      </a:r>
                    </a:p>
                  </a:txBody>
                  <a:tcPr/>
                </a:tc>
                <a:tc>
                  <a:txBody>
                    <a:bodyPr/>
                    <a:lstStyle/>
                    <a:p>
                      <a:r>
                        <a:t>-0.286***</a:t>
                      </a:r>
                    </a:p>
                  </a:txBody>
                  <a:tcPr/>
                </a:tc>
                <a:tc>
                  <a:txBody>
                    <a:bodyPr/>
                    <a:lstStyle/>
                    <a:p>
                      <a:r>
                        <a:t>-0.329***</a:t>
                      </a:r>
                    </a:p>
                  </a:txBody>
                  <a:tcPr/>
                </a:tc>
                <a:tc>
                  <a:txBody>
                    <a:bodyPr/>
                    <a:lstStyle/>
                    <a:p>
                      <a:r>
                        <a:t>-0.345***</a:t>
                      </a:r>
                    </a:p>
                  </a:txBody>
                  <a:tcPr/>
                </a:tc>
                <a:extLst>
                  <a:ext uri="{0D108BD9-81ED-4DB2-BD59-A6C34878D82A}">
                    <a16:rowId xmlns:a16="http://schemas.microsoft.com/office/drawing/2014/main" val="10016"/>
                  </a:ext>
                </a:extLst>
              </a:tr>
              <a:tr h="121023">
                <a:tc>
                  <a:txBody>
                    <a:bodyPr/>
                    <a:lstStyle/>
                    <a:p>
                      <a:endParaRPr/>
                    </a:p>
                  </a:txBody>
                  <a:tcPr/>
                </a:tc>
                <a:tc>
                  <a:txBody>
                    <a:bodyPr/>
                    <a:lstStyle/>
                    <a:p>
                      <a:r>
                        <a:t>(-4.94)</a:t>
                      </a:r>
                    </a:p>
                  </a:txBody>
                  <a:tcPr/>
                </a:tc>
                <a:tc>
                  <a:txBody>
                    <a:bodyPr/>
                    <a:lstStyle/>
                    <a:p>
                      <a:r>
                        <a:t>(-4.98)</a:t>
                      </a:r>
                    </a:p>
                  </a:txBody>
                  <a:tcPr/>
                </a:tc>
                <a:tc>
                  <a:txBody>
                    <a:bodyPr/>
                    <a:lstStyle/>
                    <a:p>
                      <a:r>
                        <a:t>(-5.83)</a:t>
                      </a:r>
                    </a:p>
                  </a:txBody>
                  <a:tcPr/>
                </a:tc>
                <a:tc>
                  <a:txBody>
                    <a:bodyPr/>
                    <a:lstStyle/>
                    <a:p>
                      <a:r>
                        <a:t>(-6.10)</a:t>
                      </a:r>
                    </a:p>
                  </a:txBody>
                  <a:tcPr/>
                </a:tc>
                <a:extLst>
                  <a:ext uri="{0D108BD9-81ED-4DB2-BD59-A6C34878D82A}">
                    <a16:rowId xmlns:a16="http://schemas.microsoft.com/office/drawing/2014/main" val="10017"/>
                  </a:ext>
                </a:extLst>
              </a:tr>
              <a:tr h="121023">
                <a:tc>
                  <a:txBody>
                    <a:bodyPr/>
                    <a:lstStyle/>
                    <a:p>
                      <a:r>
                        <a:t>partner_risk</a:t>
                      </a:r>
                    </a:p>
                  </a:txBody>
                  <a:tcPr/>
                </a:tc>
                <a:tc>
                  <a:txBody>
                    <a:bodyPr/>
                    <a:lstStyle/>
                    <a:p>
                      <a:r>
                        <a:t>-0.0504*</a:t>
                      </a:r>
                    </a:p>
                  </a:txBody>
                  <a:tcPr/>
                </a:tc>
                <a:tc>
                  <a:txBody>
                    <a:bodyPr/>
                    <a:lstStyle/>
                    <a:p>
                      <a:r>
                        <a:t>-0.0686**</a:t>
                      </a:r>
                    </a:p>
                  </a:txBody>
                  <a:tcPr/>
                </a:tc>
                <a:tc>
                  <a:txBody>
                    <a:bodyPr/>
                    <a:lstStyle/>
                    <a:p>
                      <a:r>
                        <a:t>-0.0119</a:t>
                      </a:r>
                    </a:p>
                  </a:txBody>
                  <a:tcPr/>
                </a:tc>
                <a:tc>
                  <a:txBody>
                    <a:bodyPr/>
                    <a:lstStyle/>
                    <a:p>
                      <a:r>
                        <a:t>-0.0287</a:t>
                      </a:r>
                    </a:p>
                  </a:txBody>
                  <a:tcPr/>
                </a:tc>
                <a:extLst>
                  <a:ext uri="{0D108BD9-81ED-4DB2-BD59-A6C34878D82A}">
                    <a16:rowId xmlns:a16="http://schemas.microsoft.com/office/drawing/2014/main" val="10018"/>
                  </a:ext>
                </a:extLst>
              </a:tr>
              <a:tr h="121023">
                <a:tc>
                  <a:txBody>
                    <a:bodyPr/>
                    <a:lstStyle/>
                    <a:p>
                      <a:endParaRPr/>
                    </a:p>
                  </a:txBody>
                  <a:tcPr/>
                </a:tc>
                <a:tc>
                  <a:txBody>
                    <a:bodyPr/>
                    <a:lstStyle/>
                    <a:p>
                      <a:r>
                        <a:t>(-1.82)</a:t>
                      </a:r>
                    </a:p>
                  </a:txBody>
                  <a:tcPr/>
                </a:tc>
                <a:tc>
                  <a:txBody>
                    <a:bodyPr/>
                    <a:lstStyle/>
                    <a:p>
                      <a:r>
                        <a:t>(-2.43)</a:t>
                      </a:r>
                    </a:p>
                  </a:txBody>
                  <a:tcPr/>
                </a:tc>
                <a:tc>
                  <a:txBody>
                    <a:bodyPr/>
                    <a:lstStyle/>
                    <a:p>
                      <a:r>
                        <a:t>(-0.45)</a:t>
                      </a:r>
                    </a:p>
                  </a:txBody>
                  <a:tcPr/>
                </a:tc>
                <a:tc>
                  <a:txBody>
                    <a:bodyPr/>
                    <a:lstStyle/>
                    <a:p>
                      <a:r>
                        <a:t>(-1.07)</a:t>
                      </a:r>
                    </a:p>
                  </a:txBody>
                  <a:tcPr/>
                </a:tc>
                <a:extLst>
                  <a:ext uri="{0D108BD9-81ED-4DB2-BD59-A6C34878D82A}">
                    <a16:rowId xmlns:a16="http://schemas.microsoft.com/office/drawing/2014/main" val="10019"/>
                  </a:ext>
                </a:extLst>
              </a:tr>
              <a:tr h="121023">
                <a:tc>
                  <a:txBody>
                    <a:bodyPr/>
                    <a:lstStyle/>
                    <a:p>
                      <a:r>
                        <a:t>loan_amount</a:t>
                      </a:r>
                    </a:p>
                  </a:txBody>
                  <a:tcPr/>
                </a:tc>
                <a:tc>
                  <a:txBody>
                    <a:bodyPr/>
                    <a:lstStyle/>
                    <a:p>
                      <a:r>
                        <a:t>-0.810***</a:t>
                      </a:r>
                    </a:p>
                  </a:txBody>
                  <a:tcPr/>
                </a:tc>
                <a:tc>
                  <a:txBody>
                    <a:bodyPr/>
                    <a:lstStyle/>
                    <a:p>
                      <a:r>
                        <a:t>-0.807***</a:t>
                      </a:r>
                    </a:p>
                  </a:txBody>
                  <a:tcPr/>
                </a:tc>
                <a:tc>
                  <a:txBody>
                    <a:bodyPr/>
                    <a:lstStyle/>
                    <a:p>
                      <a:r>
                        <a:t>-0.486***</a:t>
                      </a:r>
                    </a:p>
                  </a:txBody>
                  <a:tcPr/>
                </a:tc>
                <a:tc>
                  <a:txBody>
                    <a:bodyPr/>
                    <a:lstStyle/>
                    <a:p>
                      <a:r>
                        <a:t>-0.486***</a:t>
                      </a:r>
                    </a:p>
                  </a:txBody>
                  <a:tcPr/>
                </a:tc>
                <a:extLst>
                  <a:ext uri="{0D108BD9-81ED-4DB2-BD59-A6C34878D82A}">
                    <a16:rowId xmlns:a16="http://schemas.microsoft.com/office/drawing/2014/main" val="10020"/>
                  </a:ext>
                </a:extLst>
              </a:tr>
              <a:tr h="121023">
                <a:tc>
                  <a:txBody>
                    <a:bodyPr/>
                    <a:lstStyle/>
                    <a:p>
                      <a:endParaRPr/>
                    </a:p>
                  </a:txBody>
                  <a:tcPr/>
                </a:tc>
                <a:tc>
                  <a:txBody>
                    <a:bodyPr/>
                    <a:lstStyle/>
                    <a:p>
                      <a:r>
                        <a:t>(-20.91)</a:t>
                      </a:r>
                    </a:p>
                  </a:txBody>
                  <a:tcPr/>
                </a:tc>
                <a:tc>
                  <a:txBody>
                    <a:bodyPr/>
                    <a:lstStyle/>
                    <a:p>
                      <a:r>
                        <a:t>(-20.78)</a:t>
                      </a:r>
                    </a:p>
                  </a:txBody>
                  <a:tcPr/>
                </a:tc>
                <a:tc>
                  <a:txBody>
                    <a:bodyPr/>
                    <a:lstStyle/>
                    <a:p>
                      <a:r>
                        <a:t>(-13.93)</a:t>
                      </a:r>
                    </a:p>
                  </a:txBody>
                  <a:tcPr/>
                </a:tc>
                <a:tc>
                  <a:txBody>
                    <a:bodyPr/>
                    <a:lstStyle/>
                    <a:p>
                      <a:r>
                        <a:t>(-13.93)</a:t>
                      </a:r>
                    </a:p>
                  </a:txBody>
                  <a:tcPr/>
                </a:tc>
                <a:extLst>
                  <a:ext uri="{0D108BD9-81ED-4DB2-BD59-A6C34878D82A}">
                    <a16:rowId xmlns:a16="http://schemas.microsoft.com/office/drawing/2014/main" val="10021"/>
                  </a:ext>
                </a:extLst>
              </a:tr>
              <a:tr h="121023">
                <a:tc>
                  <a:txBody>
                    <a:bodyPr/>
                    <a:lstStyle/>
                    <a:p>
                      <a:r>
                        <a:t>loan_term</a:t>
                      </a:r>
                    </a:p>
                  </a:txBody>
                  <a:tcPr/>
                </a:tc>
                <a:tc>
                  <a:txBody>
                    <a:bodyPr/>
                    <a:lstStyle/>
                    <a:p>
                      <a:r>
                        <a:t>-0.0424***</a:t>
                      </a:r>
                    </a:p>
                  </a:txBody>
                  <a:tcPr/>
                </a:tc>
                <a:tc>
                  <a:txBody>
                    <a:bodyPr/>
                    <a:lstStyle/>
                    <a:p>
                      <a:r>
                        <a:t>-0.0411***</a:t>
                      </a:r>
                    </a:p>
                  </a:txBody>
                  <a:tcPr/>
                </a:tc>
                <a:tc>
                  <a:txBody>
                    <a:bodyPr/>
                    <a:lstStyle/>
                    <a:p>
                      <a:r>
                        <a:t>-0.101***</a:t>
                      </a:r>
                    </a:p>
                  </a:txBody>
                  <a:tcPr/>
                </a:tc>
                <a:tc>
                  <a:txBody>
                    <a:bodyPr/>
                    <a:lstStyle/>
                    <a:p>
                      <a:r>
                        <a:t>-0.1000***</a:t>
                      </a:r>
                    </a:p>
                  </a:txBody>
                  <a:tcPr/>
                </a:tc>
                <a:extLst>
                  <a:ext uri="{0D108BD9-81ED-4DB2-BD59-A6C34878D82A}">
                    <a16:rowId xmlns:a16="http://schemas.microsoft.com/office/drawing/2014/main" val="10022"/>
                  </a:ext>
                </a:extLst>
              </a:tr>
              <a:tr h="121023">
                <a:tc>
                  <a:txBody>
                    <a:bodyPr/>
                    <a:lstStyle/>
                    <a:p>
                      <a:endParaRPr/>
                    </a:p>
                  </a:txBody>
                  <a:tcPr/>
                </a:tc>
                <a:tc>
                  <a:txBody>
                    <a:bodyPr/>
                    <a:lstStyle/>
                    <a:p>
                      <a:r>
                        <a:t>(-11.72)</a:t>
                      </a:r>
                    </a:p>
                  </a:txBody>
                  <a:tcPr/>
                </a:tc>
                <a:tc>
                  <a:txBody>
                    <a:bodyPr/>
                    <a:lstStyle/>
                    <a:p>
                      <a:r>
                        <a:t>(-11.26)</a:t>
                      </a:r>
                    </a:p>
                  </a:txBody>
                  <a:tcPr/>
                </a:tc>
                <a:tc>
                  <a:txBody>
                    <a:bodyPr/>
                    <a:lstStyle/>
                    <a:p>
                      <a:r>
                        <a:t>(-23.05)</a:t>
                      </a:r>
                    </a:p>
                  </a:txBody>
                  <a:tcPr/>
                </a:tc>
                <a:tc>
                  <a:txBody>
                    <a:bodyPr/>
                    <a:lstStyle/>
                    <a:p>
                      <a:r>
                        <a:t>(-22.69)</a:t>
                      </a:r>
                    </a:p>
                  </a:txBody>
                  <a:tcPr/>
                </a:tc>
                <a:extLst>
                  <a:ext uri="{0D108BD9-81ED-4DB2-BD59-A6C34878D82A}">
                    <a16:rowId xmlns:a16="http://schemas.microsoft.com/office/drawing/2014/main" val="10023"/>
                  </a:ext>
                </a:extLst>
              </a:tr>
              <a:tr h="121023">
                <a:tc>
                  <a:txBody>
                    <a:bodyPr/>
                    <a:lstStyle/>
                    <a:p>
                      <a:r>
                        <a:t>repayment_schedule</a:t>
                      </a:r>
                    </a:p>
                  </a:txBody>
                  <a:tcPr/>
                </a:tc>
                <a:tc>
                  <a:txBody>
                    <a:bodyPr/>
                    <a:lstStyle/>
                    <a:p>
                      <a:r>
                        <a:t>-0.119</a:t>
                      </a:r>
                    </a:p>
                  </a:txBody>
                  <a:tcPr/>
                </a:tc>
                <a:tc>
                  <a:txBody>
                    <a:bodyPr/>
                    <a:lstStyle/>
                    <a:p>
                      <a:r>
                        <a:t>-0.129</a:t>
                      </a:r>
                    </a:p>
                  </a:txBody>
                  <a:tcPr/>
                </a:tc>
                <a:tc>
                  <a:txBody>
                    <a:bodyPr/>
                    <a:lstStyle/>
                    <a:p>
                      <a:r>
                        <a:t>-0.414***</a:t>
                      </a:r>
                    </a:p>
                  </a:txBody>
                  <a:tcPr/>
                </a:tc>
                <a:tc>
                  <a:txBody>
                    <a:bodyPr/>
                    <a:lstStyle/>
                    <a:p>
                      <a:r>
                        <a:t>-0.392***</a:t>
                      </a:r>
                    </a:p>
                  </a:txBody>
                  <a:tcPr/>
                </a:tc>
                <a:extLst>
                  <a:ext uri="{0D108BD9-81ED-4DB2-BD59-A6C34878D82A}">
                    <a16:rowId xmlns:a16="http://schemas.microsoft.com/office/drawing/2014/main" val="10024"/>
                  </a:ext>
                </a:extLst>
              </a:tr>
              <a:tr h="121023">
                <a:tc>
                  <a:txBody>
                    <a:bodyPr/>
                    <a:lstStyle/>
                    <a:p>
                      <a:endParaRPr/>
                    </a:p>
                  </a:txBody>
                  <a:tcPr/>
                </a:tc>
                <a:tc>
                  <a:txBody>
                    <a:bodyPr/>
                    <a:lstStyle/>
                    <a:p>
                      <a:r>
                        <a:t>(-0.96)</a:t>
                      </a:r>
                    </a:p>
                  </a:txBody>
                  <a:tcPr/>
                </a:tc>
                <a:tc>
                  <a:txBody>
                    <a:bodyPr/>
                    <a:lstStyle/>
                    <a:p>
                      <a:r>
                        <a:t>(-1.04)</a:t>
                      </a:r>
                    </a:p>
                  </a:txBody>
                  <a:tcPr/>
                </a:tc>
                <a:tc>
                  <a:txBody>
                    <a:bodyPr/>
                    <a:lstStyle/>
                    <a:p>
                      <a:r>
                        <a:t>(-3.02)</a:t>
                      </a:r>
                    </a:p>
                  </a:txBody>
                  <a:tcPr/>
                </a:tc>
                <a:tc>
                  <a:txBody>
                    <a:bodyPr/>
                    <a:lstStyle/>
                    <a:p>
                      <a:r>
                        <a:t>(-2.87)</a:t>
                      </a:r>
                    </a:p>
                  </a:txBody>
                  <a:tcPr/>
                </a:tc>
                <a:extLst>
                  <a:ext uri="{0D108BD9-81ED-4DB2-BD59-A6C34878D82A}">
                    <a16:rowId xmlns:a16="http://schemas.microsoft.com/office/drawing/2014/main" val="10025"/>
                  </a:ext>
                </a:extLst>
              </a:tr>
              <a:tr h="121023">
                <a:tc>
                  <a:txBody>
                    <a:bodyPr/>
                    <a:lstStyle/>
                    <a:p>
                      <a:r>
                        <a:t>continenta</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26"/>
                  </a:ext>
                </a:extLst>
              </a:tr>
              <a:tr h="121023">
                <a:tc>
                  <a:txBody>
                    <a:bodyPr/>
                    <a:lstStyle/>
                    <a:p>
                      <a:r>
                        <a:t>sectorb</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27"/>
                  </a:ext>
                </a:extLst>
              </a:tr>
              <a:tr h="121023">
                <a:tc>
                  <a:txBody>
                    <a:bodyPr/>
                    <a:lstStyle/>
                    <a:p>
                      <a:r>
                        <a:t>_cons</a:t>
                      </a:r>
                    </a:p>
                  </a:txBody>
                  <a:tcPr/>
                </a:tc>
                <a:tc>
                  <a:txBody>
                    <a:bodyPr/>
                    <a:lstStyle/>
                    <a:p>
                      <a:r>
                        <a:t>8.310***</a:t>
                      </a:r>
                    </a:p>
                  </a:txBody>
                  <a:tcPr/>
                </a:tc>
                <a:tc>
                  <a:txBody>
                    <a:bodyPr/>
                    <a:lstStyle/>
                    <a:p>
                      <a:r>
                        <a:t>8.343***</a:t>
                      </a:r>
                    </a:p>
                  </a:txBody>
                  <a:tcPr/>
                </a:tc>
                <a:tc>
                  <a:txBody>
                    <a:bodyPr/>
                    <a:lstStyle/>
                    <a:p>
                      <a:r>
                        <a:t>9.862***</a:t>
                      </a:r>
                    </a:p>
                  </a:txBody>
                  <a:tcPr/>
                </a:tc>
                <a:tc>
                  <a:txBody>
                    <a:bodyPr/>
                    <a:lstStyle/>
                    <a:p>
                      <a:r>
                        <a:t>9.942***</a:t>
                      </a:r>
                    </a:p>
                  </a:txBody>
                  <a:tcPr/>
                </a:tc>
                <a:extLst>
                  <a:ext uri="{0D108BD9-81ED-4DB2-BD59-A6C34878D82A}">
                    <a16:rowId xmlns:a16="http://schemas.microsoft.com/office/drawing/2014/main" val="10028"/>
                  </a:ext>
                </a:extLst>
              </a:tr>
              <a:tr h="121023">
                <a:tc>
                  <a:txBody>
                    <a:bodyPr/>
                    <a:lstStyle/>
                    <a:p>
                      <a:endParaRPr/>
                    </a:p>
                  </a:txBody>
                  <a:tcPr/>
                </a:tc>
                <a:tc>
                  <a:txBody>
                    <a:bodyPr/>
                    <a:lstStyle/>
                    <a:p>
                      <a:r>
                        <a:t>(16.76)</a:t>
                      </a:r>
                    </a:p>
                  </a:txBody>
                  <a:tcPr/>
                </a:tc>
                <a:tc>
                  <a:txBody>
                    <a:bodyPr/>
                    <a:lstStyle/>
                    <a:p>
                      <a:r>
                        <a:t>(16.68)</a:t>
                      </a:r>
                    </a:p>
                  </a:txBody>
                  <a:tcPr/>
                </a:tc>
                <a:tc>
                  <a:txBody>
                    <a:bodyPr/>
                    <a:lstStyle/>
                    <a:p>
                      <a:r>
                        <a:t>(20.88)</a:t>
                      </a:r>
                    </a:p>
                  </a:txBody>
                  <a:tcPr/>
                </a:tc>
                <a:tc>
                  <a:txBody>
                    <a:bodyPr/>
                    <a:lstStyle/>
                    <a:p>
                      <a:r>
                        <a:t>(21.01)</a:t>
                      </a:r>
                    </a:p>
                  </a:txBody>
                  <a:tcPr/>
                </a:tc>
                <a:extLst>
                  <a:ext uri="{0D108BD9-81ED-4DB2-BD59-A6C34878D82A}">
                    <a16:rowId xmlns:a16="http://schemas.microsoft.com/office/drawing/2014/main" val="10029"/>
                  </a:ext>
                </a:extLst>
              </a:tr>
              <a:tr h="121023">
                <a:tc>
                  <a:txBody>
                    <a:bodyPr/>
                    <a:lstStyle/>
                    <a:p>
                      <a:r>
                        <a:t>pseudo R2</a:t>
                      </a:r>
                    </a:p>
                  </a:txBody>
                  <a:tcPr/>
                </a:tc>
                <a:tc>
                  <a:txBody>
                    <a:bodyPr/>
                    <a:lstStyle/>
                    <a:p>
                      <a:r>
                        <a:t>0.257</a:t>
                      </a:r>
                    </a:p>
                  </a:txBody>
                  <a:tcPr/>
                </a:tc>
                <a:tc>
                  <a:txBody>
                    <a:bodyPr/>
                    <a:lstStyle/>
                    <a:p>
                      <a:r>
                        <a:t>0.261</a:t>
                      </a:r>
                    </a:p>
                  </a:txBody>
                  <a:tcPr/>
                </a:tc>
                <a:tc>
                  <a:txBody>
                    <a:bodyPr/>
                    <a:lstStyle/>
                    <a:p>
                      <a:endParaRPr/>
                    </a:p>
                  </a:txBody>
                  <a:tcPr/>
                </a:tc>
                <a:tc>
                  <a:txBody>
                    <a:bodyPr/>
                    <a:lstStyle/>
                    <a:p>
                      <a:endParaRPr/>
                    </a:p>
                  </a:txBody>
                  <a:tcPr/>
                </a:tc>
                <a:extLst>
                  <a:ext uri="{0D108BD9-81ED-4DB2-BD59-A6C34878D82A}">
                    <a16:rowId xmlns:a16="http://schemas.microsoft.com/office/drawing/2014/main" val="10030"/>
                  </a:ext>
                </a:extLst>
              </a:tr>
              <a:tr h="121023">
                <a:tc>
                  <a:txBody>
                    <a:bodyPr/>
                    <a:lstStyle/>
                    <a:p>
                      <a:r>
                        <a:t>Log likelihood</a:t>
                      </a:r>
                    </a:p>
                  </a:txBody>
                  <a:tcPr/>
                </a:tc>
                <a:tc>
                  <a:txBody>
                    <a:bodyPr/>
                    <a:lstStyle/>
                    <a:p>
                      <a:r>
                        <a:t>-2250.2</a:t>
                      </a:r>
                    </a:p>
                  </a:txBody>
                  <a:tcPr/>
                </a:tc>
                <a:tc>
                  <a:txBody>
                    <a:bodyPr/>
                    <a:lstStyle/>
                    <a:p>
                      <a:r>
                        <a:t>-2239.7</a:t>
                      </a:r>
                    </a:p>
                  </a:txBody>
                  <a:tcPr/>
                </a:tc>
                <a:tc>
                  <a:txBody>
                    <a:bodyPr/>
                    <a:lstStyle/>
                    <a:p>
                      <a:r>
                        <a:t>-18497.7</a:t>
                      </a:r>
                    </a:p>
                  </a:txBody>
                  <a:tcPr/>
                </a:tc>
                <a:tc>
                  <a:txBody>
                    <a:bodyPr/>
                    <a:lstStyle/>
                    <a:p>
                      <a:r>
                        <a:t>-18478.7</a:t>
                      </a:r>
                    </a:p>
                  </a:txBody>
                  <a:tcPr/>
                </a:tc>
                <a:extLst>
                  <a:ext uri="{0D108BD9-81ED-4DB2-BD59-A6C34878D82A}">
                    <a16:rowId xmlns:a16="http://schemas.microsoft.com/office/drawing/2014/main" val="10031"/>
                  </a:ext>
                </a:extLst>
              </a:tr>
              <a:tr h="121023">
                <a:tc>
                  <a:txBody>
                    <a:bodyPr/>
                    <a:lstStyle/>
                    <a:p>
                      <a:r>
                        <a:t>2</a:t>
                      </a:r>
                    </a:p>
                  </a:txBody>
                  <a:tcPr/>
                </a:tc>
                <a:tc>
                  <a:txBody>
                    <a:bodyPr/>
                    <a:lstStyle/>
                    <a:p>
                      <a:r>
                        <a:t>1557.6</a:t>
                      </a:r>
                    </a:p>
                  </a:txBody>
                  <a:tcPr/>
                </a:tc>
                <a:tc>
                  <a:txBody>
                    <a:bodyPr/>
                    <a:lstStyle/>
                    <a:p>
                      <a:r>
                        <a:t>1578.6</a:t>
                      </a:r>
                    </a:p>
                  </a:txBody>
                  <a:tcPr/>
                </a:tc>
                <a:tc>
                  <a:txBody>
                    <a:bodyPr/>
                    <a:lstStyle/>
                    <a:p>
                      <a:endParaRPr/>
                    </a:p>
                  </a:txBody>
                  <a:tcPr/>
                </a:tc>
                <a:tc>
                  <a:txBody>
                    <a:bodyPr/>
                    <a:lstStyle/>
                    <a:p>
                      <a:endParaRPr/>
                    </a:p>
                  </a:txBody>
                  <a:tcPr/>
                </a:tc>
                <a:extLst>
                  <a:ext uri="{0D108BD9-81ED-4DB2-BD59-A6C34878D82A}">
                    <a16:rowId xmlns:a16="http://schemas.microsoft.com/office/drawing/2014/main" val="10032"/>
                  </a:ext>
                </a:extLst>
              </a:tr>
              <a:tr h="121041">
                <a:tc>
                  <a:txBody>
                    <a:bodyPr/>
                    <a:lstStyle/>
                    <a:p>
                      <a:r>
                        <a:t>p</a:t>
                      </a:r>
                    </a:p>
                  </a:txBody>
                  <a:tcPr/>
                </a:tc>
                <a:tc>
                  <a:txBody>
                    <a:bodyPr/>
                    <a:lstStyle/>
                    <a:p>
                      <a:r>
                        <a:t>1.2e-315</a:t>
                      </a:r>
                    </a:p>
                  </a:txBody>
                  <a:tcPr/>
                </a:tc>
                <a:tc>
                  <a:txBody>
                    <a:bodyPr/>
                    <a:lstStyle/>
                    <a:p>
                      <a:r>
                        <a:t>2.0e-317</a:t>
                      </a:r>
                    </a:p>
                  </a:txBody>
                  <a:tcPr/>
                </a:tc>
                <a:tc>
                  <a:txBody>
                    <a:bodyPr/>
                    <a:lstStyle/>
                    <a:p>
                      <a:r>
                        <a:t>0</a:t>
                      </a:r>
                    </a:p>
                  </a:txBody>
                  <a:tcPr/>
                </a:tc>
                <a:tc>
                  <a:txBody>
                    <a:bodyPr/>
                    <a:lstStyle/>
                    <a:p>
                      <a:r>
                        <a:t>0</a:t>
                      </a:r>
                    </a:p>
                  </a:txBody>
                  <a:tcPr/>
                </a:tc>
                <a:extLst>
                  <a:ext uri="{0D108BD9-81ED-4DB2-BD59-A6C34878D82A}">
                    <a16:rowId xmlns:a16="http://schemas.microsoft.com/office/drawing/2014/main" val="1003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18196560"/>
        </p:xfrm>
        <a:graphic>
          <a:graphicData uri="http://schemas.openxmlformats.org/drawingml/2006/table">
            <a:tbl>
              <a:tblPr firstRow="1" bandRow="1">
                <a:tableStyleId>{5C22544A-7EE6-4342-B048-85BDC9FD1C3A}</a:tableStyleId>
              </a:tblPr>
              <a:tblGrid>
                <a:gridCol w="1097280">
                  <a:extLst>
                    <a:ext uri="{9D8B030D-6E8A-4147-A177-3AD203B41FA5}">
                      <a16:colId xmlns:a16="http://schemas.microsoft.com/office/drawing/2014/main" val="20000"/>
                    </a:ext>
                  </a:extLst>
                </a:gridCol>
                <a:gridCol w="1097280">
                  <a:extLst>
                    <a:ext uri="{9D8B030D-6E8A-4147-A177-3AD203B41FA5}">
                      <a16:colId xmlns:a16="http://schemas.microsoft.com/office/drawing/2014/main" val="20001"/>
                    </a:ext>
                  </a:extLst>
                </a:gridCol>
                <a:gridCol w="1097280">
                  <a:extLst>
                    <a:ext uri="{9D8B030D-6E8A-4147-A177-3AD203B41FA5}">
                      <a16:colId xmlns:a16="http://schemas.microsoft.com/office/drawing/2014/main" val="20002"/>
                    </a:ext>
                  </a:extLst>
                </a:gridCol>
                <a:gridCol w="1097280">
                  <a:extLst>
                    <a:ext uri="{9D8B030D-6E8A-4147-A177-3AD203B41FA5}">
                      <a16:colId xmlns:a16="http://schemas.microsoft.com/office/drawing/2014/main" val="20003"/>
                    </a:ext>
                  </a:extLst>
                </a:gridCol>
                <a:gridCol w="1097280">
                  <a:extLst>
                    <a:ext uri="{9D8B030D-6E8A-4147-A177-3AD203B41FA5}">
                      <a16:colId xmlns:a16="http://schemas.microsoft.com/office/drawing/2014/main" val="20004"/>
                    </a:ext>
                  </a:extLst>
                </a:gridCol>
              </a:tblGrid>
              <a:tr h="121023">
                <a:tc>
                  <a:txBody>
                    <a:bodyPr/>
                    <a:lstStyle/>
                    <a:p>
                      <a:r>
                        <a:t>Variable</a:t>
                      </a:r>
                    </a:p>
                  </a:txBody>
                  <a:tcPr/>
                </a:tc>
                <a:tc>
                  <a:txBody>
                    <a:bodyPr/>
                    <a:lstStyle/>
                    <a:p>
                      <a:r>
                        <a:t>funding_success</a:t>
                      </a:r>
                    </a:p>
                  </a:txBody>
                  <a:tcPr/>
                </a:tc>
                <a:tc>
                  <a:txBody>
                    <a:bodyPr/>
                    <a:lstStyle/>
                    <a:p>
                      <a:endParaRPr/>
                    </a:p>
                  </a:txBody>
                  <a:tcPr/>
                </a:tc>
                <a:tc>
                  <a:txBody>
                    <a:bodyPr/>
                    <a:lstStyle/>
                    <a:p>
                      <a:r>
                        <a:t>funding_speed</a:t>
                      </a:r>
                    </a:p>
                  </a:txBody>
                  <a:tcPr/>
                </a:tc>
                <a:tc>
                  <a:txBody>
                    <a:bodyPr/>
                    <a:lstStyle/>
                    <a:p>
                      <a:endParaRPr/>
                    </a:p>
                  </a:txBody>
                  <a:tcPr/>
                </a:tc>
                <a:extLst>
                  <a:ext uri="{0D108BD9-81ED-4DB2-BD59-A6C34878D82A}">
                    <a16:rowId xmlns:a16="http://schemas.microsoft.com/office/drawing/2014/main" val="10000"/>
                  </a:ext>
                </a:extLst>
              </a:tr>
              <a:tr h="121023">
                <a:tc>
                  <a:txBody>
                    <a:bodyPr/>
                    <a:lstStyle/>
                    <a:p>
                      <a:endParaRPr/>
                    </a:p>
                  </a:txBody>
                  <a:tcPr/>
                </a:tc>
                <a:tc>
                  <a:txBody>
                    <a:bodyPr/>
                    <a:lstStyle/>
                    <a:p>
                      <a:r>
                        <a:t>Model 1(controls)</a:t>
                      </a:r>
                    </a:p>
                  </a:txBody>
                  <a:tcPr/>
                </a:tc>
                <a:tc>
                  <a:txBody>
                    <a:bodyPr/>
                    <a:lstStyle/>
                    <a:p>
                      <a:r>
                        <a:t>Model 3(main effect)</a:t>
                      </a:r>
                    </a:p>
                  </a:txBody>
                  <a:tcPr/>
                </a:tc>
                <a:tc>
                  <a:txBody>
                    <a:bodyPr/>
                    <a:lstStyle/>
                    <a:p>
                      <a:r>
                        <a:t>Model 1(controls)</a:t>
                      </a:r>
                    </a:p>
                  </a:txBody>
                  <a:tcPr/>
                </a:tc>
                <a:tc>
                  <a:txBody>
                    <a:bodyPr/>
                    <a:lstStyle/>
                    <a:p>
                      <a:r>
                        <a:t>Model 3(main effect)</a:t>
                      </a:r>
                    </a:p>
                  </a:txBody>
                  <a:tcPr/>
                </a:tc>
                <a:extLst>
                  <a:ext uri="{0D108BD9-81ED-4DB2-BD59-A6C34878D82A}">
                    <a16:rowId xmlns:a16="http://schemas.microsoft.com/office/drawing/2014/main" val="10001"/>
                  </a:ext>
                </a:extLst>
              </a:tr>
              <a:tr h="121023">
                <a:tc>
                  <a:txBody>
                    <a:bodyPr/>
                    <a:lstStyle/>
                    <a:p>
                      <a:r>
                        <a:t>happiness</a:t>
                      </a:r>
                    </a:p>
                  </a:txBody>
                  <a:tcPr/>
                </a:tc>
                <a:tc>
                  <a:txBody>
                    <a:bodyPr/>
                    <a:lstStyle/>
                    <a:p>
                      <a:endParaRPr/>
                    </a:p>
                  </a:txBody>
                  <a:tcPr/>
                </a:tc>
                <a:tc>
                  <a:txBody>
                    <a:bodyPr/>
                    <a:lstStyle/>
                    <a:p>
                      <a:r>
                        <a:t>0.176*</a:t>
                      </a:r>
                    </a:p>
                  </a:txBody>
                  <a:tcPr/>
                </a:tc>
                <a:tc>
                  <a:txBody>
                    <a:bodyPr/>
                    <a:lstStyle/>
                    <a:p>
                      <a:endParaRPr/>
                    </a:p>
                  </a:txBody>
                  <a:tcPr/>
                </a:tc>
                <a:tc>
                  <a:txBody>
                    <a:bodyPr/>
                    <a:lstStyle/>
                    <a:p>
                      <a:r>
                        <a:t>0.238***</a:t>
                      </a:r>
                    </a:p>
                  </a:txBody>
                  <a:tcPr/>
                </a:tc>
                <a:extLst>
                  <a:ext uri="{0D108BD9-81ED-4DB2-BD59-A6C34878D82A}">
                    <a16:rowId xmlns:a16="http://schemas.microsoft.com/office/drawing/2014/main" val="10002"/>
                  </a:ext>
                </a:extLst>
              </a:tr>
              <a:tr h="121023">
                <a:tc>
                  <a:txBody>
                    <a:bodyPr/>
                    <a:lstStyle/>
                    <a:p>
                      <a:endParaRPr/>
                    </a:p>
                  </a:txBody>
                  <a:tcPr/>
                </a:tc>
                <a:tc>
                  <a:txBody>
                    <a:bodyPr/>
                    <a:lstStyle/>
                    <a:p>
                      <a:endParaRPr/>
                    </a:p>
                  </a:txBody>
                  <a:tcPr/>
                </a:tc>
                <a:tc>
                  <a:txBody>
                    <a:bodyPr/>
                    <a:lstStyle/>
                    <a:p>
                      <a:r>
                        <a:t>(1.85)</a:t>
                      </a:r>
                    </a:p>
                  </a:txBody>
                  <a:tcPr/>
                </a:tc>
                <a:tc>
                  <a:txBody>
                    <a:bodyPr/>
                    <a:lstStyle/>
                    <a:p>
                      <a:endParaRPr/>
                    </a:p>
                  </a:txBody>
                  <a:tcPr/>
                </a:tc>
                <a:tc>
                  <a:txBody>
                    <a:bodyPr/>
                    <a:lstStyle/>
                    <a:p>
                      <a:r>
                        <a:t>(3.34)</a:t>
                      </a:r>
                    </a:p>
                  </a:txBody>
                  <a:tcPr/>
                </a:tc>
                <a:extLst>
                  <a:ext uri="{0D108BD9-81ED-4DB2-BD59-A6C34878D82A}">
                    <a16:rowId xmlns:a16="http://schemas.microsoft.com/office/drawing/2014/main" val="10003"/>
                  </a:ext>
                </a:extLst>
              </a:tr>
              <a:tr h="121023">
                <a:tc>
                  <a:txBody>
                    <a:bodyPr/>
                    <a:lstStyle/>
                    <a:p>
                      <a:r>
                        <a:t>sadness</a:t>
                      </a:r>
                    </a:p>
                  </a:txBody>
                  <a:tcPr/>
                </a:tc>
                <a:tc>
                  <a:txBody>
                    <a:bodyPr/>
                    <a:lstStyle/>
                    <a:p>
                      <a:endParaRPr/>
                    </a:p>
                  </a:txBody>
                  <a:tcPr/>
                </a:tc>
                <a:tc>
                  <a:txBody>
                    <a:bodyPr/>
                    <a:lstStyle/>
                    <a:p>
                      <a:r>
                        <a:t>1.021*</a:t>
                      </a:r>
                    </a:p>
                  </a:txBody>
                  <a:tcPr/>
                </a:tc>
                <a:tc>
                  <a:txBody>
                    <a:bodyPr/>
                    <a:lstStyle/>
                    <a:p>
                      <a:endParaRPr/>
                    </a:p>
                  </a:txBody>
                  <a:tcPr/>
                </a:tc>
                <a:tc>
                  <a:txBody>
                    <a:bodyPr/>
                    <a:lstStyle/>
                    <a:p>
                      <a:r>
                        <a:t>0.730**</a:t>
                      </a:r>
                    </a:p>
                  </a:txBody>
                  <a:tcPr/>
                </a:tc>
                <a:extLst>
                  <a:ext uri="{0D108BD9-81ED-4DB2-BD59-A6C34878D82A}">
                    <a16:rowId xmlns:a16="http://schemas.microsoft.com/office/drawing/2014/main" val="10004"/>
                  </a:ext>
                </a:extLst>
              </a:tr>
              <a:tr h="121023">
                <a:tc>
                  <a:txBody>
                    <a:bodyPr/>
                    <a:lstStyle/>
                    <a:p>
                      <a:endParaRPr/>
                    </a:p>
                  </a:txBody>
                  <a:tcPr/>
                </a:tc>
                <a:tc>
                  <a:txBody>
                    <a:bodyPr/>
                    <a:lstStyle/>
                    <a:p>
                      <a:endParaRPr/>
                    </a:p>
                  </a:txBody>
                  <a:tcPr/>
                </a:tc>
                <a:tc>
                  <a:txBody>
                    <a:bodyPr/>
                    <a:lstStyle/>
                    <a:p>
                      <a:r>
                        <a:t>(1.76)</a:t>
                      </a:r>
                    </a:p>
                  </a:txBody>
                  <a:tcPr/>
                </a:tc>
                <a:tc>
                  <a:txBody>
                    <a:bodyPr/>
                    <a:lstStyle/>
                    <a:p>
                      <a:endParaRPr/>
                    </a:p>
                  </a:txBody>
                  <a:tcPr/>
                </a:tc>
                <a:tc>
                  <a:txBody>
                    <a:bodyPr/>
                    <a:lstStyle/>
                    <a:p>
                      <a:r>
                        <a:t>(2.08)</a:t>
                      </a:r>
                    </a:p>
                  </a:txBody>
                  <a:tcPr/>
                </a:tc>
                <a:extLst>
                  <a:ext uri="{0D108BD9-81ED-4DB2-BD59-A6C34878D82A}">
                    <a16:rowId xmlns:a16="http://schemas.microsoft.com/office/drawing/2014/main" val="10005"/>
                  </a:ext>
                </a:extLst>
              </a:tr>
              <a:tr h="121023">
                <a:tc>
                  <a:txBody>
                    <a:bodyPr/>
                    <a:lstStyle/>
                    <a:p>
                      <a:r>
                        <a:t>pst_psyc_cptl</a:t>
                      </a:r>
                    </a:p>
                  </a:txBody>
                  <a:tcPr/>
                </a:tc>
                <a:tc>
                  <a:txBody>
                    <a:bodyPr/>
                    <a:lstStyle/>
                    <a:p>
                      <a:endParaRPr/>
                    </a:p>
                  </a:txBody>
                  <a:tcPr/>
                </a:tc>
                <a:tc>
                  <a:txBody>
                    <a:bodyPr/>
                    <a:lstStyle/>
                    <a:p>
                      <a:r>
                        <a:t>-0.0997***</a:t>
                      </a:r>
                    </a:p>
                  </a:txBody>
                  <a:tcPr/>
                </a:tc>
                <a:tc>
                  <a:txBody>
                    <a:bodyPr/>
                    <a:lstStyle/>
                    <a:p>
                      <a:endParaRPr/>
                    </a:p>
                  </a:txBody>
                  <a:tcPr/>
                </a:tc>
                <a:tc>
                  <a:txBody>
                    <a:bodyPr/>
                    <a:lstStyle/>
                    <a:p>
                      <a:r>
                        <a:t>-0.0935***</a:t>
                      </a:r>
                    </a:p>
                  </a:txBody>
                  <a:tcPr/>
                </a:tc>
                <a:extLst>
                  <a:ext uri="{0D108BD9-81ED-4DB2-BD59-A6C34878D82A}">
                    <a16:rowId xmlns:a16="http://schemas.microsoft.com/office/drawing/2014/main" val="10006"/>
                  </a:ext>
                </a:extLst>
              </a:tr>
              <a:tr h="121023">
                <a:tc>
                  <a:txBody>
                    <a:bodyPr/>
                    <a:lstStyle/>
                    <a:p>
                      <a:endParaRPr/>
                    </a:p>
                  </a:txBody>
                  <a:tcPr/>
                </a:tc>
                <a:tc>
                  <a:txBody>
                    <a:bodyPr/>
                    <a:lstStyle/>
                    <a:p>
                      <a:endParaRPr/>
                    </a:p>
                  </a:txBody>
                  <a:tcPr/>
                </a:tc>
                <a:tc>
                  <a:txBody>
                    <a:bodyPr/>
                    <a:lstStyle/>
                    <a:p>
                      <a:r>
                        <a:t>(-3.79)</a:t>
                      </a:r>
                    </a:p>
                  </a:txBody>
                  <a:tcPr/>
                </a:tc>
                <a:tc>
                  <a:txBody>
                    <a:bodyPr/>
                    <a:lstStyle/>
                    <a:p>
                      <a:endParaRPr/>
                    </a:p>
                  </a:txBody>
                  <a:tcPr/>
                </a:tc>
                <a:tc>
                  <a:txBody>
                    <a:bodyPr/>
                    <a:lstStyle/>
                    <a:p>
                      <a:r>
                        <a:t>(-4.30)</a:t>
                      </a:r>
                    </a:p>
                  </a:txBody>
                  <a:tcPr/>
                </a:tc>
                <a:extLst>
                  <a:ext uri="{0D108BD9-81ED-4DB2-BD59-A6C34878D82A}">
                    <a16:rowId xmlns:a16="http://schemas.microsoft.com/office/drawing/2014/main" val="10007"/>
                  </a:ext>
                </a:extLst>
              </a:tr>
              <a:tr h="121023">
                <a:tc>
                  <a:txBody>
                    <a:bodyPr/>
                    <a:lstStyle/>
                    <a:p>
                      <a:r>
                        <a:t>picture_quality</a:t>
                      </a:r>
                    </a:p>
                  </a:txBody>
                  <a:tcPr/>
                </a:tc>
                <a:tc>
                  <a:txBody>
                    <a:bodyPr/>
                    <a:lstStyle/>
                    <a:p>
                      <a:r>
                        <a:t>0.418***</a:t>
                      </a:r>
                    </a:p>
                  </a:txBody>
                  <a:tcPr/>
                </a:tc>
                <a:tc>
                  <a:txBody>
                    <a:bodyPr/>
                    <a:lstStyle/>
                    <a:p>
                      <a:r>
                        <a:t>0.426***</a:t>
                      </a:r>
                    </a:p>
                  </a:txBody>
                  <a:tcPr/>
                </a:tc>
                <a:tc>
                  <a:txBody>
                    <a:bodyPr/>
                    <a:lstStyle/>
                    <a:p>
                      <a:r>
                        <a:t>0.365***</a:t>
                      </a:r>
                    </a:p>
                  </a:txBody>
                  <a:tcPr/>
                </a:tc>
                <a:tc>
                  <a:txBody>
                    <a:bodyPr/>
                    <a:lstStyle/>
                    <a:p>
                      <a:r>
                        <a:t>0.366***</a:t>
                      </a:r>
                    </a:p>
                  </a:txBody>
                  <a:tcPr/>
                </a:tc>
                <a:extLst>
                  <a:ext uri="{0D108BD9-81ED-4DB2-BD59-A6C34878D82A}">
                    <a16:rowId xmlns:a16="http://schemas.microsoft.com/office/drawing/2014/main" val="10008"/>
                  </a:ext>
                </a:extLst>
              </a:tr>
              <a:tr h="121023">
                <a:tc>
                  <a:txBody>
                    <a:bodyPr/>
                    <a:lstStyle/>
                    <a:p>
                      <a:endParaRPr/>
                    </a:p>
                  </a:txBody>
                  <a:tcPr/>
                </a:tc>
                <a:tc>
                  <a:txBody>
                    <a:bodyPr/>
                    <a:lstStyle/>
                    <a:p>
                      <a:r>
                        <a:t>(5.32)</a:t>
                      </a:r>
                    </a:p>
                  </a:txBody>
                  <a:tcPr/>
                </a:tc>
                <a:tc>
                  <a:txBody>
                    <a:bodyPr/>
                    <a:lstStyle/>
                    <a:p>
                      <a:r>
                        <a:t>(5.40)</a:t>
                      </a:r>
                    </a:p>
                  </a:txBody>
                  <a:tcPr/>
                </a:tc>
                <a:tc>
                  <a:txBody>
                    <a:bodyPr/>
                    <a:lstStyle/>
                    <a:p>
                      <a:r>
                        <a:t>(6.17)</a:t>
                      </a:r>
                    </a:p>
                  </a:txBody>
                  <a:tcPr/>
                </a:tc>
                <a:tc>
                  <a:txBody>
                    <a:bodyPr/>
                    <a:lstStyle/>
                    <a:p>
                      <a:r>
                        <a:t>(6.19)</a:t>
                      </a:r>
                    </a:p>
                  </a:txBody>
                  <a:tcPr/>
                </a:tc>
                <a:extLst>
                  <a:ext uri="{0D108BD9-81ED-4DB2-BD59-A6C34878D82A}">
                    <a16:rowId xmlns:a16="http://schemas.microsoft.com/office/drawing/2014/main" val="10009"/>
                  </a:ext>
                </a:extLst>
              </a:tr>
              <a:tr h="121023">
                <a:tc>
                  <a:txBody>
                    <a:bodyPr/>
                    <a:lstStyle/>
                    <a:p>
                      <a:r>
                        <a:t>story_word_count</a:t>
                      </a:r>
                    </a:p>
                  </a:txBody>
                  <a:tcPr/>
                </a:tc>
                <a:tc>
                  <a:txBody>
                    <a:bodyPr/>
                    <a:lstStyle/>
                    <a:p>
                      <a:r>
                        <a:t>0.00233**</a:t>
                      </a:r>
                    </a:p>
                  </a:txBody>
                  <a:tcPr/>
                </a:tc>
                <a:tc>
                  <a:txBody>
                    <a:bodyPr/>
                    <a:lstStyle/>
                    <a:p>
                      <a:r>
                        <a:t>0.00385***</a:t>
                      </a:r>
                    </a:p>
                  </a:txBody>
                  <a:tcPr/>
                </a:tc>
                <a:tc>
                  <a:txBody>
                    <a:bodyPr/>
                    <a:lstStyle/>
                    <a:p>
                      <a:r>
                        <a:t>0.00230**</a:t>
                      </a:r>
                    </a:p>
                  </a:txBody>
                  <a:tcPr/>
                </a:tc>
                <a:tc>
                  <a:txBody>
                    <a:bodyPr/>
                    <a:lstStyle/>
                    <a:p>
                      <a:r>
                        <a:t>0.00359***</a:t>
                      </a:r>
                    </a:p>
                  </a:txBody>
                  <a:tcPr/>
                </a:tc>
                <a:extLst>
                  <a:ext uri="{0D108BD9-81ED-4DB2-BD59-A6C34878D82A}">
                    <a16:rowId xmlns:a16="http://schemas.microsoft.com/office/drawing/2014/main" val="10010"/>
                  </a:ext>
                </a:extLst>
              </a:tr>
              <a:tr h="121023">
                <a:tc>
                  <a:txBody>
                    <a:bodyPr/>
                    <a:lstStyle/>
                    <a:p>
                      <a:endParaRPr/>
                    </a:p>
                  </a:txBody>
                  <a:tcPr/>
                </a:tc>
                <a:tc>
                  <a:txBody>
                    <a:bodyPr/>
                    <a:lstStyle/>
                    <a:p>
                      <a:r>
                        <a:t>(2.01)</a:t>
                      </a:r>
                    </a:p>
                  </a:txBody>
                  <a:tcPr/>
                </a:tc>
                <a:tc>
                  <a:txBody>
                    <a:bodyPr/>
                    <a:lstStyle/>
                    <a:p>
                      <a:r>
                        <a:t>(3.13)</a:t>
                      </a:r>
                    </a:p>
                  </a:txBody>
                  <a:tcPr/>
                </a:tc>
                <a:tc>
                  <a:txBody>
                    <a:bodyPr/>
                    <a:lstStyle/>
                    <a:p>
                      <a:r>
                        <a:t>(2.57)</a:t>
                      </a:r>
                    </a:p>
                  </a:txBody>
                  <a:tcPr/>
                </a:tc>
                <a:tc>
                  <a:txBody>
                    <a:bodyPr/>
                    <a:lstStyle/>
                    <a:p>
                      <a:r>
                        <a:t>(3.80)</a:t>
                      </a:r>
                    </a:p>
                  </a:txBody>
                  <a:tcPr/>
                </a:tc>
                <a:extLst>
                  <a:ext uri="{0D108BD9-81ED-4DB2-BD59-A6C34878D82A}">
                    <a16:rowId xmlns:a16="http://schemas.microsoft.com/office/drawing/2014/main" val="10011"/>
                  </a:ext>
                </a:extLst>
              </a:tr>
              <a:tr h="121023">
                <a:tc>
                  <a:txBody>
                    <a:bodyPr/>
                    <a:lstStyle/>
                    <a:p>
                      <a:r>
                        <a:t>gender</a:t>
                      </a:r>
                    </a:p>
                  </a:txBody>
                  <a:tcPr/>
                </a:tc>
                <a:tc>
                  <a:txBody>
                    <a:bodyPr/>
                    <a:lstStyle/>
                    <a:p>
                      <a:r>
                        <a:t>1.084***</a:t>
                      </a:r>
                    </a:p>
                  </a:txBody>
                  <a:tcPr/>
                </a:tc>
                <a:tc>
                  <a:txBody>
                    <a:bodyPr/>
                    <a:lstStyle/>
                    <a:p>
                      <a:r>
                        <a:t>1.045***</a:t>
                      </a:r>
                    </a:p>
                  </a:txBody>
                  <a:tcPr/>
                </a:tc>
                <a:tc>
                  <a:txBody>
                    <a:bodyPr/>
                    <a:lstStyle/>
                    <a:p>
                      <a:r>
                        <a:t>1.594***</a:t>
                      </a:r>
                    </a:p>
                  </a:txBody>
                  <a:tcPr/>
                </a:tc>
                <a:tc>
                  <a:txBody>
                    <a:bodyPr/>
                    <a:lstStyle/>
                    <a:p>
                      <a:r>
                        <a:t>1.543***</a:t>
                      </a:r>
                    </a:p>
                  </a:txBody>
                  <a:tcPr/>
                </a:tc>
                <a:extLst>
                  <a:ext uri="{0D108BD9-81ED-4DB2-BD59-A6C34878D82A}">
                    <a16:rowId xmlns:a16="http://schemas.microsoft.com/office/drawing/2014/main" val="10012"/>
                  </a:ext>
                </a:extLst>
              </a:tr>
              <a:tr h="121023">
                <a:tc>
                  <a:txBody>
                    <a:bodyPr/>
                    <a:lstStyle/>
                    <a:p>
                      <a:endParaRPr/>
                    </a:p>
                  </a:txBody>
                  <a:tcPr/>
                </a:tc>
                <a:tc>
                  <a:txBody>
                    <a:bodyPr/>
                    <a:lstStyle/>
                    <a:p>
                      <a:r>
                        <a:t>(12.18)</a:t>
                      </a:r>
                    </a:p>
                  </a:txBody>
                  <a:tcPr/>
                </a:tc>
                <a:tc>
                  <a:txBody>
                    <a:bodyPr/>
                    <a:lstStyle/>
                    <a:p>
                      <a:r>
                        <a:t>(11.56)</a:t>
                      </a:r>
                    </a:p>
                  </a:txBody>
                  <a:tcPr/>
                </a:tc>
                <a:tc>
                  <a:txBody>
                    <a:bodyPr/>
                    <a:lstStyle/>
                    <a:p>
                      <a:r>
                        <a:t>(20.52)</a:t>
                      </a:r>
                    </a:p>
                  </a:txBody>
                  <a:tcPr/>
                </a:tc>
                <a:tc>
                  <a:txBody>
                    <a:bodyPr/>
                    <a:lstStyle/>
                    <a:p>
                      <a:r>
                        <a:t>(19.66)</a:t>
                      </a:r>
                    </a:p>
                  </a:txBody>
                  <a:tcPr/>
                </a:tc>
                <a:extLst>
                  <a:ext uri="{0D108BD9-81ED-4DB2-BD59-A6C34878D82A}">
                    <a16:rowId xmlns:a16="http://schemas.microsoft.com/office/drawing/2014/main" val="10013"/>
                  </a:ext>
                </a:extLst>
              </a:tr>
              <a:tr h="121023">
                <a:tc>
                  <a:txBody>
                    <a:bodyPr/>
                    <a:lstStyle/>
                    <a:p>
                      <a:r>
                        <a:t>group_borrower</a:t>
                      </a:r>
                    </a:p>
                  </a:txBody>
                  <a:tcPr/>
                </a:tc>
                <a:tc>
                  <a:txBody>
                    <a:bodyPr/>
                    <a:lstStyle/>
                    <a:p>
                      <a:r>
                        <a:t>3.639***</a:t>
                      </a:r>
                    </a:p>
                  </a:txBody>
                  <a:tcPr/>
                </a:tc>
                <a:tc>
                  <a:txBody>
                    <a:bodyPr/>
                    <a:lstStyle/>
                    <a:p>
                      <a:r>
                        <a:t>3.485***</a:t>
                      </a:r>
                    </a:p>
                  </a:txBody>
                  <a:tcPr/>
                </a:tc>
                <a:tc>
                  <a:txBody>
                    <a:bodyPr/>
                    <a:lstStyle/>
                    <a:p>
                      <a:r>
                        <a:t>1.622***</a:t>
                      </a:r>
                    </a:p>
                  </a:txBody>
                  <a:tcPr/>
                </a:tc>
                <a:tc>
                  <a:txBody>
                    <a:bodyPr/>
                    <a:lstStyle/>
                    <a:p>
                      <a:r>
                        <a:t>1.464***</a:t>
                      </a:r>
                    </a:p>
                  </a:txBody>
                  <a:tcPr/>
                </a:tc>
                <a:extLst>
                  <a:ext uri="{0D108BD9-81ED-4DB2-BD59-A6C34878D82A}">
                    <a16:rowId xmlns:a16="http://schemas.microsoft.com/office/drawing/2014/main" val="10014"/>
                  </a:ext>
                </a:extLst>
              </a:tr>
              <a:tr h="121023">
                <a:tc>
                  <a:txBody>
                    <a:bodyPr/>
                    <a:lstStyle/>
                    <a:p>
                      <a:endParaRPr/>
                    </a:p>
                  </a:txBody>
                  <a:tcPr/>
                </a:tc>
                <a:tc>
                  <a:txBody>
                    <a:bodyPr/>
                    <a:lstStyle/>
                    <a:p>
                      <a:r>
                        <a:t>(3.52)</a:t>
                      </a:r>
                    </a:p>
                  </a:txBody>
                  <a:tcPr/>
                </a:tc>
                <a:tc>
                  <a:txBody>
                    <a:bodyPr/>
                    <a:lstStyle/>
                    <a:p>
                      <a:r>
                        <a:t>(3.37)</a:t>
                      </a:r>
                    </a:p>
                  </a:txBody>
                  <a:tcPr/>
                </a:tc>
                <a:tc>
                  <a:txBody>
                    <a:bodyPr/>
                    <a:lstStyle/>
                    <a:p>
                      <a:r>
                        <a:t>(5.96)</a:t>
                      </a:r>
                    </a:p>
                  </a:txBody>
                  <a:tcPr/>
                </a:tc>
                <a:tc>
                  <a:txBody>
                    <a:bodyPr/>
                    <a:lstStyle/>
                    <a:p>
                      <a:r>
                        <a:t>(5.36)</a:t>
                      </a:r>
                    </a:p>
                  </a:txBody>
                  <a:tcPr/>
                </a:tc>
                <a:extLst>
                  <a:ext uri="{0D108BD9-81ED-4DB2-BD59-A6C34878D82A}">
                    <a16:rowId xmlns:a16="http://schemas.microsoft.com/office/drawing/2014/main" val="10015"/>
                  </a:ext>
                </a:extLst>
              </a:tr>
              <a:tr h="121023">
                <a:tc>
                  <a:txBody>
                    <a:bodyPr/>
                    <a:lstStyle/>
                    <a:p>
                      <a:r>
                        <a:t>annual_income</a:t>
                      </a:r>
                    </a:p>
                  </a:txBody>
                  <a:tcPr/>
                </a:tc>
                <a:tc>
                  <a:txBody>
                    <a:bodyPr/>
                    <a:lstStyle/>
                    <a:p>
                      <a:r>
                        <a:t>-0.543***</a:t>
                      </a:r>
                    </a:p>
                  </a:txBody>
                  <a:tcPr/>
                </a:tc>
                <a:tc>
                  <a:txBody>
                    <a:bodyPr/>
                    <a:lstStyle/>
                    <a:p>
                      <a:r>
                        <a:t>-0.550***</a:t>
                      </a:r>
                    </a:p>
                  </a:txBody>
                  <a:tcPr/>
                </a:tc>
                <a:tc>
                  <a:txBody>
                    <a:bodyPr/>
                    <a:lstStyle/>
                    <a:p>
                      <a:r>
                        <a:t>-0.563***</a:t>
                      </a:r>
                    </a:p>
                  </a:txBody>
                  <a:tcPr/>
                </a:tc>
                <a:tc>
                  <a:txBody>
                    <a:bodyPr/>
                    <a:lstStyle/>
                    <a:p>
                      <a:r>
                        <a:t>-0.570***</a:t>
                      </a:r>
                    </a:p>
                  </a:txBody>
                  <a:tcPr/>
                </a:tc>
                <a:extLst>
                  <a:ext uri="{0D108BD9-81ED-4DB2-BD59-A6C34878D82A}">
                    <a16:rowId xmlns:a16="http://schemas.microsoft.com/office/drawing/2014/main" val="10016"/>
                  </a:ext>
                </a:extLst>
              </a:tr>
              <a:tr h="121023">
                <a:tc>
                  <a:txBody>
                    <a:bodyPr/>
                    <a:lstStyle/>
                    <a:p>
                      <a:endParaRPr/>
                    </a:p>
                  </a:txBody>
                  <a:tcPr/>
                </a:tc>
                <a:tc>
                  <a:txBody>
                    <a:bodyPr/>
                    <a:lstStyle/>
                    <a:p>
                      <a:r>
                        <a:t>(-5.18)</a:t>
                      </a:r>
                    </a:p>
                  </a:txBody>
                  <a:tcPr/>
                </a:tc>
                <a:tc>
                  <a:txBody>
                    <a:bodyPr/>
                    <a:lstStyle/>
                    <a:p>
                      <a:r>
                        <a:t>(-5.19)</a:t>
                      </a:r>
                    </a:p>
                  </a:txBody>
                  <a:tcPr/>
                </a:tc>
                <a:tc>
                  <a:txBody>
                    <a:bodyPr/>
                    <a:lstStyle/>
                    <a:p>
                      <a:r>
                        <a:t>(-7.74)</a:t>
                      </a:r>
                    </a:p>
                  </a:txBody>
                  <a:tcPr/>
                </a:tc>
                <a:tc>
                  <a:txBody>
                    <a:bodyPr/>
                    <a:lstStyle/>
                    <a:p>
                      <a:r>
                        <a:t>(-7.82)</a:t>
                      </a:r>
                    </a:p>
                  </a:txBody>
                  <a:tcPr/>
                </a:tc>
                <a:extLst>
                  <a:ext uri="{0D108BD9-81ED-4DB2-BD59-A6C34878D82A}">
                    <a16:rowId xmlns:a16="http://schemas.microsoft.com/office/drawing/2014/main" val="10017"/>
                  </a:ext>
                </a:extLst>
              </a:tr>
              <a:tr h="121023">
                <a:tc>
                  <a:txBody>
                    <a:bodyPr/>
                    <a:lstStyle/>
                    <a:p>
                      <a:r>
                        <a:t>partner_risk</a:t>
                      </a:r>
                    </a:p>
                  </a:txBody>
                  <a:tcPr/>
                </a:tc>
                <a:tc>
                  <a:txBody>
                    <a:bodyPr/>
                    <a:lstStyle/>
                    <a:p>
                      <a:r>
                        <a:t>-0.116**</a:t>
                      </a:r>
                    </a:p>
                  </a:txBody>
                  <a:tcPr/>
                </a:tc>
                <a:tc>
                  <a:txBody>
                    <a:bodyPr/>
                    <a:lstStyle/>
                    <a:p>
                      <a:r>
                        <a:t>-0.145***</a:t>
                      </a:r>
                    </a:p>
                  </a:txBody>
                  <a:tcPr/>
                </a:tc>
                <a:tc>
                  <a:txBody>
                    <a:bodyPr/>
                    <a:lstStyle/>
                    <a:p>
                      <a:r>
                        <a:t>-0.0614*</a:t>
                      </a:r>
                    </a:p>
                  </a:txBody>
                  <a:tcPr/>
                </a:tc>
                <a:tc>
                  <a:txBody>
                    <a:bodyPr/>
                    <a:lstStyle/>
                    <a:p>
                      <a:r>
                        <a:t>-0.0846**</a:t>
                      </a:r>
                    </a:p>
                  </a:txBody>
                  <a:tcPr/>
                </a:tc>
                <a:extLst>
                  <a:ext uri="{0D108BD9-81ED-4DB2-BD59-A6C34878D82A}">
                    <a16:rowId xmlns:a16="http://schemas.microsoft.com/office/drawing/2014/main" val="10018"/>
                  </a:ext>
                </a:extLst>
              </a:tr>
              <a:tr h="121023">
                <a:tc>
                  <a:txBody>
                    <a:bodyPr/>
                    <a:lstStyle/>
                    <a:p>
                      <a:endParaRPr/>
                    </a:p>
                  </a:txBody>
                  <a:tcPr/>
                </a:tc>
                <a:tc>
                  <a:txBody>
                    <a:bodyPr/>
                    <a:lstStyle/>
                    <a:p>
                      <a:r>
                        <a:t>(-2.26)</a:t>
                      </a:r>
                    </a:p>
                  </a:txBody>
                  <a:tcPr/>
                </a:tc>
                <a:tc>
                  <a:txBody>
                    <a:bodyPr/>
                    <a:lstStyle/>
                    <a:p>
                      <a:r>
                        <a:t>(-2.78)</a:t>
                      </a:r>
                    </a:p>
                  </a:txBody>
                  <a:tcPr/>
                </a:tc>
                <a:tc>
                  <a:txBody>
                    <a:bodyPr/>
                    <a:lstStyle/>
                    <a:p>
                      <a:r>
                        <a:t>(-1.74)</a:t>
                      </a:r>
                    </a:p>
                  </a:txBody>
                  <a:tcPr/>
                </a:tc>
                <a:tc>
                  <a:txBody>
                    <a:bodyPr/>
                    <a:lstStyle/>
                    <a:p>
                      <a:r>
                        <a:t>(-2.38)</a:t>
                      </a:r>
                    </a:p>
                  </a:txBody>
                  <a:tcPr/>
                </a:tc>
                <a:extLst>
                  <a:ext uri="{0D108BD9-81ED-4DB2-BD59-A6C34878D82A}">
                    <a16:rowId xmlns:a16="http://schemas.microsoft.com/office/drawing/2014/main" val="10019"/>
                  </a:ext>
                </a:extLst>
              </a:tr>
              <a:tr h="121023">
                <a:tc>
                  <a:txBody>
                    <a:bodyPr/>
                    <a:lstStyle/>
                    <a:p>
                      <a:r>
                        <a:t>loan_amount</a:t>
                      </a:r>
                    </a:p>
                  </a:txBody>
                  <a:tcPr/>
                </a:tc>
                <a:tc>
                  <a:txBody>
                    <a:bodyPr/>
                    <a:lstStyle/>
                    <a:p>
                      <a:r>
                        <a:t>-1.171***</a:t>
                      </a:r>
                    </a:p>
                  </a:txBody>
                  <a:tcPr/>
                </a:tc>
                <a:tc>
                  <a:txBody>
                    <a:bodyPr/>
                    <a:lstStyle/>
                    <a:p>
                      <a:r>
                        <a:t>-1.167***</a:t>
                      </a:r>
                    </a:p>
                  </a:txBody>
                  <a:tcPr/>
                </a:tc>
                <a:tc>
                  <a:txBody>
                    <a:bodyPr/>
                    <a:lstStyle/>
                    <a:p>
                      <a:r>
                        <a:t>0.00173</a:t>
                      </a:r>
                    </a:p>
                  </a:txBody>
                  <a:tcPr/>
                </a:tc>
                <a:tc>
                  <a:txBody>
                    <a:bodyPr/>
                    <a:lstStyle/>
                    <a:p>
                      <a:r>
                        <a:t>0.00122</a:t>
                      </a:r>
                    </a:p>
                  </a:txBody>
                  <a:tcPr/>
                </a:tc>
                <a:extLst>
                  <a:ext uri="{0D108BD9-81ED-4DB2-BD59-A6C34878D82A}">
                    <a16:rowId xmlns:a16="http://schemas.microsoft.com/office/drawing/2014/main" val="10020"/>
                  </a:ext>
                </a:extLst>
              </a:tr>
              <a:tr h="121023">
                <a:tc>
                  <a:txBody>
                    <a:bodyPr/>
                    <a:lstStyle/>
                    <a:p>
                      <a:endParaRPr/>
                    </a:p>
                  </a:txBody>
                  <a:tcPr/>
                </a:tc>
                <a:tc>
                  <a:txBody>
                    <a:bodyPr/>
                    <a:lstStyle/>
                    <a:p>
                      <a:r>
                        <a:t>(-15.08)</a:t>
                      </a:r>
                    </a:p>
                  </a:txBody>
                  <a:tcPr/>
                </a:tc>
                <a:tc>
                  <a:txBody>
                    <a:bodyPr/>
                    <a:lstStyle/>
                    <a:p>
                      <a:r>
                        <a:t>(-14.99)</a:t>
                      </a:r>
                    </a:p>
                  </a:txBody>
                  <a:tcPr/>
                </a:tc>
                <a:tc>
                  <a:txBody>
                    <a:bodyPr/>
                    <a:lstStyle/>
                    <a:p>
                      <a:r>
                        <a:t>(0.03)</a:t>
                      </a:r>
                    </a:p>
                  </a:txBody>
                  <a:tcPr/>
                </a:tc>
                <a:tc>
                  <a:txBody>
                    <a:bodyPr/>
                    <a:lstStyle/>
                    <a:p>
                      <a:r>
                        <a:t>(0.02)</a:t>
                      </a:r>
                    </a:p>
                  </a:txBody>
                  <a:tcPr/>
                </a:tc>
                <a:extLst>
                  <a:ext uri="{0D108BD9-81ED-4DB2-BD59-A6C34878D82A}">
                    <a16:rowId xmlns:a16="http://schemas.microsoft.com/office/drawing/2014/main" val="10021"/>
                  </a:ext>
                </a:extLst>
              </a:tr>
              <a:tr h="121023">
                <a:tc>
                  <a:txBody>
                    <a:bodyPr/>
                    <a:lstStyle/>
                    <a:p>
                      <a:r>
                        <a:t>loan_term</a:t>
                      </a:r>
                    </a:p>
                  </a:txBody>
                  <a:tcPr/>
                </a:tc>
                <a:tc>
                  <a:txBody>
                    <a:bodyPr/>
                    <a:lstStyle/>
                    <a:p>
                      <a:r>
                        <a:t>-0.0775***</a:t>
                      </a:r>
                    </a:p>
                  </a:txBody>
                  <a:tcPr/>
                </a:tc>
                <a:tc>
                  <a:txBody>
                    <a:bodyPr/>
                    <a:lstStyle/>
                    <a:p>
                      <a:r>
                        <a:t>-0.0749***</a:t>
                      </a:r>
                    </a:p>
                  </a:txBody>
                  <a:tcPr/>
                </a:tc>
                <a:tc>
                  <a:txBody>
                    <a:bodyPr/>
                    <a:lstStyle/>
                    <a:p>
                      <a:r>
                        <a:t>-0.123***</a:t>
                      </a:r>
                    </a:p>
                  </a:txBody>
                  <a:tcPr/>
                </a:tc>
                <a:tc>
                  <a:txBody>
                    <a:bodyPr/>
                    <a:lstStyle/>
                    <a:p>
                      <a:r>
                        <a:t>-0.121***</a:t>
                      </a:r>
                    </a:p>
                  </a:txBody>
                  <a:tcPr/>
                </a:tc>
                <a:extLst>
                  <a:ext uri="{0D108BD9-81ED-4DB2-BD59-A6C34878D82A}">
                    <a16:rowId xmlns:a16="http://schemas.microsoft.com/office/drawing/2014/main" val="10022"/>
                  </a:ext>
                </a:extLst>
              </a:tr>
              <a:tr h="121023">
                <a:tc>
                  <a:txBody>
                    <a:bodyPr/>
                    <a:lstStyle/>
                    <a:p>
                      <a:endParaRPr/>
                    </a:p>
                  </a:txBody>
                  <a:tcPr/>
                </a:tc>
                <a:tc>
                  <a:txBody>
                    <a:bodyPr/>
                    <a:lstStyle/>
                    <a:p>
                      <a:r>
                        <a:t>(-11.50)</a:t>
                      </a:r>
                    </a:p>
                  </a:txBody>
                  <a:tcPr/>
                </a:tc>
                <a:tc>
                  <a:txBody>
                    <a:bodyPr/>
                    <a:lstStyle/>
                    <a:p>
                      <a:r>
                        <a:t>(-11.01)</a:t>
                      </a:r>
                    </a:p>
                  </a:txBody>
                  <a:tcPr/>
                </a:tc>
                <a:tc>
                  <a:txBody>
                    <a:bodyPr/>
                    <a:lstStyle/>
                    <a:p>
                      <a:r>
                        <a:t>(-22.05)</a:t>
                      </a:r>
                    </a:p>
                  </a:txBody>
                  <a:tcPr/>
                </a:tc>
                <a:tc>
                  <a:txBody>
                    <a:bodyPr/>
                    <a:lstStyle/>
                    <a:p>
                      <a:r>
                        <a:t>(-21.55)</a:t>
                      </a:r>
                    </a:p>
                  </a:txBody>
                  <a:tcPr/>
                </a:tc>
                <a:extLst>
                  <a:ext uri="{0D108BD9-81ED-4DB2-BD59-A6C34878D82A}">
                    <a16:rowId xmlns:a16="http://schemas.microsoft.com/office/drawing/2014/main" val="10023"/>
                  </a:ext>
                </a:extLst>
              </a:tr>
              <a:tr h="121023">
                <a:tc>
                  <a:txBody>
                    <a:bodyPr/>
                    <a:lstStyle/>
                    <a:p>
                      <a:r>
                        <a:t>repayment_schedule</a:t>
                      </a:r>
                    </a:p>
                  </a:txBody>
                  <a:tcPr/>
                </a:tc>
                <a:tc>
                  <a:txBody>
                    <a:bodyPr/>
                    <a:lstStyle/>
                    <a:p>
                      <a:r>
                        <a:t>-0.200</a:t>
                      </a:r>
                    </a:p>
                  </a:txBody>
                  <a:tcPr/>
                </a:tc>
                <a:tc>
                  <a:txBody>
                    <a:bodyPr/>
                    <a:lstStyle/>
                    <a:p>
                      <a:r>
                        <a:t>-0.218</a:t>
                      </a:r>
                    </a:p>
                  </a:txBody>
                  <a:tcPr/>
                </a:tc>
                <a:tc>
                  <a:txBody>
                    <a:bodyPr/>
                    <a:lstStyle/>
                    <a:p>
                      <a:r>
                        <a:t>-0.454***</a:t>
                      </a:r>
                    </a:p>
                  </a:txBody>
                  <a:tcPr/>
                </a:tc>
                <a:tc>
                  <a:txBody>
                    <a:bodyPr/>
                    <a:lstStyle/>
                    <a:p>
                      <a:r>
                        <a:t>-0.443***</a:t>
                      </a:r>
                    </a:p>
                  </a:txBody>
                  <a:tcPr/>
                </a:tc>
                <a:extLst>
                  <a:ext uri="{0D108BD9-81ED-4DB2-BD59-A6C34878D82A}">
                    <a16:rowId xmlns:a16="http://schemas.microsoft.com/office/drawing/2014/main" val="10024"/>
                  </a:ext>
                </a:extLst>
              </a:tr>
              <a:tr h="121023">
                <a:tc>
                  <a:txBody>
                    <a:bodyPr/>
                    <a:lstStyle/>
                    <a:p>
                      <a:endParaRPr/>
                    </a:p>
                  </a:txBody>
                  <a:tcPr/>
                </a:tc>
                <a:tc>
                  <a:txBody>
                    <a:bodyPr/>
                    <a:lstStyle/>
                    <a:p>
                      <a:r>
                        <a:t>(-0.88)</a:t>
                      </a:r>
                    </a:p>
                  </a:txBody>
                  <a:tcPr/>
                </a:tc>
                <a:tc>
                  <a:txBody>
                    <a:bodyPr/>
                    <a:lstStyle/>
                    <a:p>
                      <a:r>
                        <a:t>(-0.96)</a:t>
                      </a:r>
                    </a:p>
                  </a:txBody>
                  <a:tcPr/>
                </a:tc>
                <a:tc>
                  <a:txBody>
                    <a:bodyPr/>
                    <a:lstStyle/>
                    <a:p>
                      <a:r>
                        <a:t>(-2.64)</a:t>
                      </a:r>
                    </a:p>
                  </a:txBody>
                  <a:tcPr/>
                </a:tc>
                <a:tc>
                  <a:txBody>
                    <a:bodyPr/>
                    <a:lstStyle/>
                    <a:p>
                      <a:r>
                        <a:t>(-2.58)</a:t>
                      </a:r>
                    </a:p>
                  </a:txBody>
                  <a:tcPr/>
                </a:tc>
                <a:extLst>
                  <a:ext uri="{0D108BD9-81ED-4DB2-BD59-A6C34878D82A}">
                    <a16:rowId xmlns:a16="http://schemas.microsoft.com/office/drawing/2014/main" val="10025"/>
                  </a:ext>
                </a:extLst>
              </a:tr>
              <a:tr h="121023">
                <a:tc>
                  <a:txBody>
                    <a:bodyPr/>
                    <a:lstStyle/>
                    <a:p>
                      <a:r>
                        <a:t>continenta</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26"/>
                  </a:ext>
                </a:extLst>
              </a:tr>
              <a:tr h="121023">
                <a:tc>
                  <a:txBody>
                    <a:bodyPr/>
                    <a:lstStyle/>
                    <a:p>
                      <a:r>
                        <a:t>sectorb</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27"/>
                  </a:ext>
                </a:extLst>
              </a:tr>
              <a:tr h="121023">
                <a:tc>
                  <a:txBody>
                    <a:bodyPr/>
                    <a:lstStyle/>
                    <a:p>
                      <a:r>
                        <a:t>_cons</a:t>
                      </a:r>
                    </a:p>
                  </a:txBody>
                  <a:tcPr/>
                </a:tc>
                <a:tc>
                  <a:txBody>
                    <a:bodyPr/>
                    <a:lstStyle/>
                    <a:p>
                      <a:r>
                        <a:t>13.31***</a:t>
                      </a:r>
                    </a:p>
                  </a:txBody>
                  <a:tcPr/>
                </a:tc>
                <a:tc>
                  <a:txBody>
                    <a:bodyPr/>
                    <a:lstStyle/>
                    <a:p>
                      <a:r>
                        <a:t>13.35***</a:t>
                      </a:r>
                    </a:p>
                  </a:txBody>
                  <a:tcPr/>
                </a:tc>
                <a:tc>
                  <a:txBody>
                    <a:bodyPr/>
                    <a:lstStyle/>
                    <a:p>
                      <a:r>
                        <a:t>8.151***</a:t>
                      </a:r>
                    </a:p>
                  </a:txBody>
                  <a:tcPr/>
                </a:tc>
                <a:tc>
                  <a:txBody>
                    <a:bodyPr/>
                    <a:lstStyle/>
                    <a:p>
                      <a:r>
                        <a:t>8.188***</a:t>
                      </a:r>
                    </a:p>
                  </a:txBody>
                  <a:tcPr/>
                </a:tc>
                <a:extLst>
                  <a:ext uri="{0D108BD9-81ED-4DB2-BD59-A6C34878D82A}">
                    <a16:rowId xmlns:a16="http://schemas.microsoft.com/office/drawing/2014/main" val="10028"/>
                  </a:ext>
                </a:extLst>
              </a:tr>
              <a:tr h="121023">
                <a:tc>
                  <a:txBody>
                    <a:bodyPr/>
                    <a:lstStyle/>
                    <a:p>
                      <a:endParaRPr/>
                    </a:p>
                  </a:txBody>
                  <a:tcPr/>
                </a:tc>
                <a:tc>
                  <a:txBody>
                    <a:bodyPr/>
                    <a:lstStyle/>
                    <a:p>
                      <a:r>
                        <a:t>(14.32)</a:t>
                      </a:r>
                    </a:p>
                  </a:txBody>
                  <a:tcPr/>
                </a:tc>
                <a:tc>
                  <a:txBody>
                    <a:bodyPr/>
                    <a:lstStyle/>
                    <a:p>
                      <a:r>
                        <a:t>(14.25)</a:t>
                      </a:r>
                    </a:p>
                  </a:txBody>
                  <a:tcPr/>
                </a:tc>
                <a:tc>
                  <a:txBody>
                    <a:bodyPr/>
                    <a:lstStyle/>
                    <a:p>
                      <a:r>
                        <a:t>(12.98)</a:t>
                      </a:r>
                    </a:p>
                  </a:txBody>
                  <a:tcPr/>
                </a:tc>
                <a:tc>
                  <a:txBody>
                    <a:bodyPr/>
                    <a:lstStyle/>
                    <a:p>
                      <a:r>
                        <a:t>(13.00)</a:t>
                      </a:r>
                    </a:p>
                  </a:txBody>
                  <a:tcPr/>
                </a:tc>
                <a:extLst>
                  <a:ext uri="{0D108BD9-81ED-4DB2-BD59-A6C34878D82A}">
                    <a16:rowId xmlns:a16="http://schemas.microsoft.com/office/drawing/2014/main" val="10029"/>
                  </a:ext>
                </a:extLst>
              </a:tr>
              <a:tr h="121023">
                <a:tc>
                  <a:txBody>
                    <a:bodyPr/>
                    <a:lstStyle/>
                    <a:p>
                      <a:r>
                        <a:t>pseudo R2</a:t>
                      </a:r>
                    </a:p>
                  </a:txBody>
                  <a:tcPr/>
                </a:tc>
                <a:tc>
                  <a:txBody>
                    <a:bodyPr/>
                    <a:lstStyle/>
                    <a:p>
                      <a:r>
                        <a:t>0.199</a:t>
                      </a:r>
                    </a:p>
                  </a:txBody>
                  <a:tcPr/>
                </a:tc>
                <a:tc>
                  <a:txBody>
                    <a:bodyPr/>
                    <a:lstStyle/>
                    <a:p>
                      <a:r>
                        <a:t>0.202</a:t>
                      </a:r>
                    </a:p>
                  </a:txBody>
                  <a:tcPr/>
                </a:tc>
                <a:tc>
                  <a:txBody>
                    <a:bodyPr/>
                    <a:lstStyle/>
                    <a:p>
                      <a:r>
                        <a:t>0.058</a:t>
                      </a:r>
                    </a:p>
                  </a:txBody>
                  <a:tcPr/>
                </a:tc>
                <a:tc>
                  <a:txBody>
                    <a:bodyPr/>
                    <a:lstStyle/>
                    <a:p>
                      <a:r>
                        <a:t>0.059</a:t>
                      </a:r>
                    </a:p>
                  </a:txBody>
                  <a:tcPr/>
                </a:tc>
                <a:extLst>
                  <a:ext uri="{0D108BD9-81ED-4DB2-BD59-A6C34878D82A}">
                    <a16:rowId xmlns:a16="http://schemas.microsoft.com/office/drawing/2014/main" val="10030"/>
                  </a:ext>
                </a:extLst>
              </a:tr>
              <a:tr h="121023">
                <a:tc>
                  <a:txBody>
                    <a:bodyPr/>
                    <a:lstStyle/>
                    <a:p>
                      <a:r>
                        <a:t>Log likelihood</a:t>
                      </a:r>
                    </a:p>
                  </a:txBody>
                  <a:tcPr/>
                </a:tc>
                <a:tc>
                  <a:txBody>
                    <a:bodyPr/>
                    <a:lstStyle/>
                    <a:p>
                      <a:r>
                        <a:t>-2229.6</a:t>
                      </a:r>
                    </a:p>
                  </a:txBody>
                  <a:tcPr/>
                </a:tc>
                <a:tc>
                  <a:txBody>
                    <a:bodyPr/>
                    <a:lstStyle/>
                    <a:p>
                      <a:r>
                        <a:t>-2219.7</a:t>
                      </a:r>
                    </a:p>
                  </a:txBody>
                  <a:tcPr/>
                </a:tc>
                <a:tc>
                  <a:txBody>
                    <a:bodyPr/>
                    <a:lstStyle/>
                    <a:p>
                      <a:r>
                        <a:t>-14984.1</a:t>
                      </a:r>
                    </a:p>
                  </a:txBody>
                  <a:tcPr/>
                </a:tc>
                <a:tc>
                  <a:txBody>
                    <a:bodyPr/>
                    <a:lstStyle/>
                    <a:p>
                      <a:r>
                        <a:t>-14968.2</a:t>
                      </a:r>
                    </a:p>
                  </a:txBody>
                  <a:tcPr/>
                </a:tc>
                <a:extLst>
                  <a:ext uri="{0D108BD9-81ED-4DB2-BD59-A6C34878D82A}">
                    <a16:rowId xmlns:a16="http://schemas.microsoft.com/office/drawing/2014/main" val="10031"/>
                  </a:ext>
                </a:extLst>
              </a:tr>
              <a:tr h="121023">
                <a:tc>
                  <a:txBody>
                    <a:bodyPr/>
                    <a:lstStyle/>
                    <a:p>
                      <a:r>
                        <a:t>2</a:t>
                      </a:r>
                    </a:p>
                  </a:txBody>
                  <a:tcPr/>
                </a:tc>
                <a:tc>
                  <a:txBody>
                    <a:bodyPr/>
                    <a:lstStyle/>
                    <a:p>
                      <a:r>
                        <a:t>1105.1</a:t>
                      </a:r>
                    </a:p>
                  </a:txBody>
                  <a:tcPr/>
                </a:tc>
                <a:tc>
                  <a:txBody>
                    <a:bodyPr/>
                    <a:lstStyle/>
                    <a:p>
                      <a:r>
                        <a:t>1124.8</a:t>
                      </a:r>
                    </a:p>
                  </a:txBody>
                  <a:tcPr/>
                </a:tc>
                <a:tc>
                  <a:txBody>
                    <a:bodyPr/>
                    <a:lstStyle/>
                    <a:p>
                      <a:r>
                        <a:t>1849.1</a:t>
                      </a:r>
                    </a:p>
                  </a:txBody>
                  <a:tcPr/>
                </a:tc>
                <a:tc>
                  <a:txBody>
                    <a:bodyPr/>
                    <a:lstStyle/>
                    <a:p>
                      <a:r>
                        <a:t>1880.9</a:t>
                      </a:r>
                    </a:p>
                  </a:txBody>
                  <a:tcPr/>
                </a:tc>
                <a:extLst>
                  <a:ext uri="{0D108BD9-81ED-4DB2-BD59-A6C34878D82A}">
                    <a16:rowId xmlns:a16="http://schemas.microsoft.com/office/drawing/2014/main" val="10032"/>
                  </a:ext>
                </a:extLst>
              </a:tr>
              <a:tr h="121041">
                <a:tc>
                  <a:txBody>
                    <a:bodyPr/>
                    <a:lstStyle/>
                    <a:p>
                      <a:r>
                        <a:t>p</a:t>
                      </a:r>
                    </a:p>
                  </a:txBody>
                  <a:tcPr/>
                </a:tc>
                <a:tc>
                  <a:txBody>
                    <a:bodyPr/>
                    <a:lstStyle/>
                    <a:p>
                      <a:r>
                        <a:t>5.8e-219</a:t>
                      </a:r>
                    </a:p>
                  </a:txBody>
                  <a:tcPr/>
                </a:tc>
                <a:tc>
                  <a:txBody>
                    <a:bodyPr/>
                    <a:lstStyle/>
                    <a:p>
                      <a:r>
                        <a:t>1.2e-220</a:t>
                      </a:r>
                    </a:p>
                  </a:txBody>
                  <a:tcPr/>
                </a:tc>
                <a:tc>
                  <a:txBody>
                    <a:bodyPr/>
                    <a:lstStyle/>
                    <a:p>
                      <a:r>
                        <a:t>0</a:t>
                      </a:r>
                    </a:p>
                  </a:txBody>
                  <a:tcPr/>
                </a:tc>
                <a:tc>
                  <a:txBody>
                    <a:bodyPr/>
                    <a:lstStyle/>
                    <a:p>
                      <a:r>
                        <a:t>0</a:t>
                      </a:r>
                    </a:p>
                  </a:txBody>
                  <a:tcPr/>
                </a:tc>
                <a:extLst>
                  <a:ext uri="{0D108BD9-81ED-4DB2-BD59-A6C34878D82A}">
                    <a16:rowId xmlns:a16="http://schemas.microsoft.com/office/drawing/2014/main" val="1003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 sector有15个分组值，14个虚拟变量，该表不汇报结果</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p:cNvSpPr/>
          <p:nvPr>
            <p:custDataLst>
              <p:tags r:id="rId1"/>
            </p:custDataLst>
          </p:nvPr>
        </p:nvSpPr>
        <p:spPr>
          <a:xfrm>
            <a:off x="0" y="2532380"/>
            <a:ext cx="12192000" cy="1793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4" name="文本框 13"/>
          <p:cNvSpPr txBox="1"/>
          <p:nvPr>
            <p:custDataLst>
              <p:tags r:id="rId2"/>
            </p:custDataLst>
          </p:nvPr>
        </p:nvSpPr>
        <p:spPr>
          <a:xfrm>
            <a:off x="71120" y="3137218"/>
            <a:ext cx="12050395" cy="583565"/>
          </a:xfrm>
          <a:prstGeom prst="rect">
            <a:avLst/>
          </a:prstGeom>
          <a:noFill/>
        </p:spPr>
        <p:txBody>
          <a:bodyPr wrap="square">
            <a:spAutoFit/>
          </a:bodyPr>
          <a:lstStyle/>
          <a:p>
            <a:pPr algn="ctr">
              <a:defRPr sz="3200" b="1">
                <a:solidFill>
                  <a:srgbClr val="FFFFFF"/>
                </a:solidFill>
                <a:latin typeface="微软雅黑"/>
              </a:defRPr>
            </a:pPr>
            <a:r>
              <a:rPr dirty="0"/>
              <a:t>U201816007-李佳妮-1.《面部情绪表达对亲社会众筹成功的影响》</a:t>
            </a:r>
            <a:endParaRPr kumimoji="0" lang="zh-CN" altLang="en-US" sz="3200" b="1" i="0" u="none" strike="noStrike" kern="1200" cap="none" spc="0" normalizeH="0" baseline="0" noProof="0" dirty="0">
              <a:ln>
                <a:noFill/>
              </a:ln>
              <a:solidFill>
                <a:schemeClr val="bg1"/>
              </a:solidFill>
              <a:effectLst/>
              <a:uLnTx/>
              <a:uFillTx/>
              <a:latin typeface="+mj-ea"/>
              <a:ea typeface="+mj-ea"/>
              <a:cs typeface="+mn-cs"/>
              <a:sym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0"/>
            <a:ext cx="12192000" cy="6858000"/>
          </a:xfrm>
          <a:prstGeom prst="rect">
            <a:avLst/>
          </a:pr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圆角 54"/>
          <p:cNvSpPr/>
          <p:nvPr/>
        </p:nvSpPr>
        <p:spPr>
          <a:xfrm>
            <a:off x="339524" y="312516"/>
            <a:ext cx="11512952" cy="6232968"/>
          </a:xfrm>
          <a:prstGeom prst="roundRect">
            <a:avLst>
              <a:gd name="adj" fmla="val 1344"/>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5583038" y="685800"/>
            <a:ext cx="1025922" cy="615553"/>
          </a:xfrm>
          <a:prstGeom prst="rect">
            <a:avLst/>
          </a:prstGeom>
        </p:spPr>
        <p:txBody>
          <a:bodyPr wrap="none" lIns="0" tIns="0" rIns="0" bIns="0">
            <a:spAutoFit/>
          </a:bodyPr>
          <a:lstStyle/>
          <a:p>
            <a:pPr algn="ctr" fontAlgn="base"/>
            <a:r>
              <a:rPr lang="zh-CN" altLang="en-US" sz="4000" b="1">
                <a:solidFill>
                  <a:schemeClr val="accent1"/>
                </a:solidFill>
                <a:latin typeface="+mj-ea"/>
                <a:ea typeface="+mj-ea"/>
              </a:rPr>
              <a:t>目录</a:t>
            </a:r>
            <a:endParaRPr lang="zh-CN" altLang="en-US" sz="4000" b="1" i="0">
              <a:solidFill>
                <a:schemeClr val="accent1"/>
              </a:solidFill>
              <a:effectLst/>
              <a:latin typeface="+mj-ea"/>
              <a:ea typeface="+mj-ea"/>
            </a:endParaRPr>
          </a:p>
        </p:txBody>
      </p:sp>
      <p:sp>
        <p:nvSpPr>
          <p:cNvPr id="18" name="矩形 17"/>
          <p:cNvSpPr/>
          <p:nvPr>
            <p:custDataLst>
              <p:tags r:id="rId1"/>
            </p:custDataLst>
          </p:nvPr>
        </p:nvSpPr>
        <p:spPr>
          <a:xfrm>
            <a:off x="2725420" y="2286635"/>
            <a:ext cx="495300" cy="36639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a:solidFill>
                  <a:schemeClr val="bg1"/>
                </a:solidFill>
              </a:rPr>
              <a:t>01</a:t>
            </a:r>
            <a:endParaRPr lang="zh-CN" altLang="en-US" sz="2000" b="1">
              <a:solidFill>
                <a:schemeClr val="bg1"/>
              </a:solidFill>
            </a:endParaRPr>
          </a:p>
        </p:txBody>
      </p:sp>
      <p:sp>
        <p:nvSpPr>
          <p:cNvPr id="35" name="矩形 34"/>
          <p:cNvSpPr/>
          <p:nvPr>
            <p:custDataLst>
              <p:tags r:id="rId2"/>
            </p:custDataLst>
          </p:nvPr>
        </p:nvSpPr>
        <p:spPr>
          <a:xfrm flipH="1">
            <a:off x="8676640" y="3043555"/>
            <a:ext cx="495300" cy="36639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dirty="0">
                <a:solidFill>
                  <a:schemeClr val="bg1"/>
                </a:solidFill>
              </a:rPr>
              <a:t>02</a:t>
            </a:r>
            <a:endParaRPr lang="zh-CN" altLang="en-US" sz="2000" b="1" dirty="0">
              <a:solidFill>
                <a:schemeClr val="bg1"/>
              </a:solidFill>
            </a:endParaRPr>
          </a:p>
        </p:txBody>
      </p:sp>
      <p:sp>
        <p:nvSpPr>
          <p:cNvPr id="39" name="矩形 38"/>
          <p:cNvSpPr/>
          <p:nvPr>
            <p:custDataLst>
              <p:tags r:id="rId3"/>
            </p:custDataLst>
          </p:nvPr>
        </p:nvSpPr>
        <p:spPr>
          <a:xfrm>
            <a:off x="2725420" y="3800475"/>
            <a:ext cx="495300" cy="36639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a:solidFill>
                  <a:schemeClr val="bg1"/>
                </a:solidFill>
              </a:rPr>
              <a:t>03</a:t>
            </a:r>
            <a:endParaRPr lang="zh-CN" altLang="en-US" sz="2000" b="1">
              <a:solidFill>
                <a:schemeClr val="bg1"/>
              </a:solidFill>
            </a:endParaRPr>
          </a:p>
        </p:txBody>
      </p:sp>
      <p:sp>
        <p:nvSpPr>
          <p:cNvPr id="43" name="矩形 42"/>
          <p:cNvSpPr/>
          <p:nvPr>
            <p:custDataLst>
              <p:tags r:id="rId4"/>
            </p:custDataLst>
          </p:nvPr>
        </p:nvSpPr>
        <p:spPr>
          <a:xfrm flipH="1">
            <a:off x="8676640" y="4556760"/>
            <a:ext cx="495300" cy="36639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dirty="0">
                <a:solidFill>
                  <a:schemeClr val="bg1"/>
                </a:solidFill>
              </a:rPr>
              <a:t>04</a:t>
            </a:r>
            <a:endParaRPr lang="zh-CN" altLang="en-US" sz="2000" b="1" dirty="0">
              <a:solidFill>
                <a:schemeClr val="bg1"/>
              </a:solidFill>
            </a:endParaRPr>
          </a:p>
        </p:txBody>
      </p:sp>
      <p:sp>
        <p:nvSpPr>
          <p:cNvPr id="56" name="TextBox 55"/>
          <p:cNvSpPr txBox="1"/>
          <p:nvPr/>
        </p:nvSpPr>
        <p:spPr>
          <a:xfrm>
            <a:off x="5120640" y="1371600"/>
            <a:ext cx="2286000" cy="457200"/>
          </a:xfrm>
          <a:prstGeom prst="rect">
            <a:avLst/>
          </a:prstGeom>
          <a:noFill/>
        </p:spPr>
        <p:txBody>
          <a:bodyPr wrap="none">
            <a:spAutoFit/>
          </a:bodyPr>
          <a:lstStyle/>
          <a:p>
            <a:pPr algn="ctr">
              <a:defRPr sz="1800" b="1">
                <a:solidFill>
                  <a:srgbClr val="6096E6"/>
                </a:solidFill>
                <a:latin typeface="微软雅黑"/>
              </a:defRPr>
            </a:pPr>
            <a:r>
              <a:t>1 研究背景</a:t>
            </a:r>
          </a:p>
        </p:txBody>
      </p:sp>
      <p:sp>
        <p:nvSpPr>
          <p:cNvPr id="57" name="TextBox 56"/>
          <p:cNvSpPr txBox="1"/>
          <p:nvPr/>
        </p:nvSpPr>
        <p:spPr>
          <a:xfrm>
            <a:off x="5120640" y="1920240"/>
            <a:ext cx="2286000" cy="457200"/>
          </a:xfrm>
          <a:prstGeom prst="rect">
            <a:avLst/>
          </a:prstGeom>
          <a:noFill/>
        </p:spPr>
        <p:txBody>
          <a:bodyPr wrap="none">
            <a:spAutoFit/>
          </a:bodyPr>
          <a:lstStyle/>
          <a:p>
            <a:pPr algn="ctr">
              <a:defRPr sz="1800" b="1">
                <a:solidFill>
                  <a:srgbClr val="6096E6"/>
                </a:solidFill>
                <a:latin typeface="微软雅黑"/>
              </a:defRPr>
            </a:pPr>
            <a:r>
              <a:t>2 研究目的</a:t>
            </a:r>
          </a:p>
        </p:txBody>
      </p:sp>
      <p:sp>
        <p:nvSpPr>
          <p:cNvPr id="58" name="TextBox 57"/>
          <p:cNvSpPr txBox="1"/>
          <p:nvPr/>
        </p:nvSpPr>
        <p:spPr>
          <a:xfrm>
            <a:off x="5120640" y="2468880"/>
            <a:ext cx="2286000" cy="457200"/>
          </a:xfrm>
          <a:prstGeom prst="rect">
            <a:avLst/>
          </a:prstGeom>
          <a:noFill/>
        </p:spPr>
        <p:txBody>
          <a:bodyPr wrap="none">
            <a:spAutoFit/>
          </a:bodyPr>
          <a:lstStyle/>
          <a:p>
            <a:pPr algn="ctr">
              <a:defRPr sz="1800" b="1">
                <a:solidFill>
                  <a:srgbClr val="6096E6"/>
                </a:solidFill>
                <a:latin typeface="微软雅黑"/>
              </a:defRPr>
            </a:pPr>
            <a:r>
              <a:t>3 研究综述</a:t>
            </a:r>
          </a:p>
        </p:txBody>
      </p:sp>
      <p:sp>
        <p:nvSpPr>
          <p:cNvPr id="59" name="TextBox 58"/>
          <p:cNvSpPr txBox="1"/>
          <p:nvPr/>
        </p:nvSpPr>
        <p:spPr>
          <a:xfrm>
            <a:off x="5120640" y="3017520"/>
            <a:ext cx="2286000" cy="457200"/>
          </a:xfrm>
          <a:prstGeom prst="rect">
            <a:avLst/>
          </a:prstGeom>
          <a:noFill/>
        </p:spPr>
        <p:txBody>
          <a:bodyPr wrap="none">
            <a:spAutoFit/>
          </a:bodyPr>
          <a:lstStyle/>
          <a:p>
            <a:pPr algn="ctr">
              <a:defRPr sz="1800" b="1">
                <a:solidFill>
                  <a:srgbClr val="6096E6"/>
                </a:solidFill>
                <a:latin typeface="微软雅黑"/>
              </a:defRPr>
            </a:pPr>
            <a:r>
              <a:t>4 研究假设</a:t>
            </a:r>
          </a:p>
        </p:txBody>
      </p:sp>
      <p:sp>
        <p:nvSpPr>
          <p:cNvPr id="60" name="TextBox 59"/>
          <p:cNvSpPr txBox="1"/>
          <p:nvPr/>
        </p:nvSpPr>
        <p:spPr>
          <a:xfrm>
            <a:off x="5120640" y="3566160"/>
            <a:ext cx="2286000" cy="457200"/>
          </a:xfrm>
          <a:prstGeom prst="rect">
            <a:avLst/>
          </a:prstGeom>
          <a:noFill/>
        </p:spPr>
        <p:txBody>
          <a:bodyPr wrap="none">
            <a:spAutoFit/>
          </a:bodyPr>
          <a:lstStyle/>
          <a:p>
            <a:pPr algn="ctr">
              <a:defRPr sz="1800" b="1">
                <a:solidFill>
                  <a:srgbClr val="6096E6"/>
                </a:solidFill>
                <a:latin typeface="微软雅黑"/>
              </a:defRPr>
            </a:pPr>
            <a:r>
              <a:t>5 数据与样本</a:t>
            </a:r>
          </a:p>
        </p:txBody>
      </p:sp>
      <p:sp>
        <p:nvSpPr>
          <p:cNvPr id="61" name="TextBox 60"/>
          <p:cNvSpPr txBox="1"/>
          <p:nvPr/>
        </p:nvSpPr>
        <p:spPr>
          <a:xfrm>
            <a:off x="5120640" y="4114800"/>
            <a:ext cx="2286000" cy="457200"/>
          </a:xfrm>
          <a:prstGeom prst="rect">
            <a:avLst/>
          </a:prstGeom>
          <a:noFill/>
        </p:spPr>
        <p:txBody>
          <a:bodyPr wrap="none">
            <a:spAutoFit/>
          </a:bodyPr>
          <a:lstStyle/>
          <a:p>
            <a:pPr algn="ctr">
              <a:defRPr sz="1800" b="1">
                <a:solidFill>
                  <a:srgbClr val="6096E6"/>
                </a:solidFill>
                <a:latin typeface="微软雅黑"/>
              </a:defRPr>
            </a:pPr>
            <a:r>
              <a:t>6 变量定义</a:t>
            </a:r>
          </a:p>
        </p:txBody>
      </p:sp>
      <p:sp>
        <p:nvSpPr>
          <p:cNvPr id="62" name="TextBox 61"/>
          <p:cNvSpPr txBox="1"/>
          <p:nvPr/>
        </p:nvSpPr>
        <p:spPr>
          <a:xfrm>
            <a:off x="5120640" y="4663440"/>
            <a:ext cx="2286000" cy="457200"/>
          </a:xfrm>
          <a:prstGeom prst="rect">
            <a:avLst/>
          </a:prstGeom>
          <a:noFill/>
        </p:spPr>
        <p:txBody>
          <a:bodyPr wrap="none">
            <a:spAutoFit/>
          </a:bodyPr>
          <a:lstStyle/>
          <a:p>
            <a:pPr algn="ctr">
              <a:defRPr sz="1800" b="1">
                <a:solidFill>
                  <a:srgbClr val="6096E6"/>
                </a:solidFill>
                <a:latin typeface="微软雅黑"/>
              </a:defRPr>
            </a:pPr>
            <a:r>
              <a:t>7 检验</a:t>
            </a:r>
          </a:p>
        </p:txBody>
      </p:sp>
      <p:sp>
        <p:nvSpPr>
          <p:cNvPr id="63" name="TextBox 62"/>
          <p:cNvSpPr txBox="1"/>
          <p:nvPr/>
        </p:nvSpPr>
        <p:spPr>
          <a:xfrm>
            <a:off x="5120640" y="5212080"/>
            <a:ext cx="2286000" cy="457200"/>
          </a:xfrm>
          <a:prstGeom prst="rect">
            <a:avLst/>
          </a:prstGeom>
          <a:noFill/>
        </p:spPr>
        <p:txBody>
          <a:bodyPr wrap="none">
            <a:spAutoFit/>
          </a:bodyPr>
          <a:lstStyle/>
          <a:p>
            <a:pPr algn="ctr">
              <a:defRPr sz="1800" b="1">
                <a:solidFill>
                  <a:srgbClr val="6096E6"/>
                </a:solidFill>
                <a:latin typeface="微软雅黑"/>
              </a:defRPr>
            </a:pPr>
            <a:r>
              <a:t>8 结论与分析</a:t>
            </a:r>
          </a:p>
        </p:txBody>
      </p:sp>
      <p:sp>
        <p:nvSpPr>
          <p:cNvPr id="64" name="TextBox 63"/>
          <p:cNvSpPr txBox="1"/>
          <p:nvPr/>
        </p:nvSpPr>
        <p:spPr>
          <a:xfrm>
            <a:off x="5120640" y="5760720"/>
            <a:ext cx="2286000" cy="457200"/>
          </a:xfrm>
          <a:prstGeom prst="rect">
            <a:avLst/>
          </a:prstGeom>
          <a:noFill/>
        </p:spPr>
        <p:txBody>
          <a:bodyPr wrap="none">
            <a:spAutoFit/>
          </a:bodyPr>
          <a:lstStyle/>
          <a:p>
            <a:pPr algn="ctr">
              <a:defRPr sz="1800" b="1">
                <a:solidFill>
                  <a:srgbClr val="6096E6"/>
                </a:solidFill>
                <a:latin typeface="微软雅黑"/>
              </a:defRPr>
            </a:pPr>
            <a:r>
              <a:t>9 实证研究类v3</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本文进行了两个稳健性检验来测试结果的稳定性。</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此外，样本数据的平均众筹贷款目标额 (loan_amount) 为595.5美元，根据Kiva上每人众筹资助金额至少为25美元的规则，平均至少需要24个借贷人。</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因此本文删去了loan_amount小于等于200的数据后进行进一步的回归分析 (N=7023)。</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以上两个测试说明研究结果稳健，H1a和H1b有效成立。</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1</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研究背景</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1. 众筹</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是个人或组织面向大众为特定企业、项目或个人原因公开募集资金的新型筹资方式。</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中国众筹市场自2011年高速发展，2018年规模超270亿元。</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“十四五”电子商务发展规划指出应创新发展网络众筹。</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 众筹市场是全球资本市场重要板块，其健康发展能解决融资难、丰富投资渠道、推动普惠金融发展。</a:t>
            </a:r>
          </a:p>
        </p:txBody>
      </p:sp>
      <p:sp>
        <p:nvSpPr>
          <p:cNvPr id="6" name="TextBox 5"/>
          <p:cNvSpPr txBox="1"/>
          <p:nvPr/>
        </p:nvSpPr>
        <p:spPr>
          <a:xfrm>
            <a:off x="1371600" y="2011680"/>
            <a:ext cx="9144000" cy="1371600"/>
          </a:xfrm>
          <a:prstGeom prst="rect">
            <a:avLst/>
          </a:prstGeom>
          <a:noFill/>
        </p:spPr>
        <p:txBody>
          <a:bodyPr wrap="square">
            <a:spAutoFit/>
          </a:bodyPr>
          <a:lstStyle/>
          <a:p>
            <a:pPr>
              <a:defRPr sz="2200" b="1">
                <a:solidFill>
                  <a:srgbClr val="000000"/>
                </a:solidFill>
                <a:latin typeface="微软雅黑"/>
              </a:defRPr>
            </a:pPr>
            <a:r>
              <a:t>2. 亲社会众筹</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以Kiva平台为代表，是基于小额借贷的债权众筹模式，简称亲社会众筹。</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全球经济提升，亲社会众筹平台规模显著发展。</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3. 信息不对称问题</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会减弱投资人信任，阻碍投资决策。</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探讨如何结合多媒体高效组织传递信息，减弱信息不对称以吸引投资者并最大化众筹成功。</a:t>
            </a:r>
          </a:p>
        </p:txBody>
      </p:sp>
      <p:sp>
        <p:nvSpPr>
          <p:cNvPr id="8" name="TextBox 7"/>
          <p:cNvSpPr txBox="1"/>
          <p:nvPr/>
        </p:nvSpPr>
        <p:spPr>
          <a:xfrm>
            <a:off x="1371600" y="4754880"/>
            <a:ext cx="9144000" cy="1371600"/>
          </a:xfrm>
          <a:prstGeom prst="rect">
            <a:avLst/>
          </a:prstGeom>
          <a:noFill/>
        </p:spPr>
        <p:txBody>
          <a:bodyPr wrap="square">
            <a:spAutoFit/>
          </a:bodyPr>
          <a:lstStyle/>
          <a:p>
            <a:pPr>
              <a:defRPr sz="2200" b="1">
                <a:solidFill>
                  <a:srgbClr val="000000"/>
                </a:solidFill>
                <a:latin typeface="微软雅黑"/>
              </a:defRPr>
            </a:pPr>
            <a:r>
              <a:t>4. 面部信息影响</a:t>
            </a:r>
          </a:p>
        </p:txBody>
      </p:sp>
      <p:sp>
        <p:nvSpPr>
          <p:cNvPr id="9" name="TextBox 8"/>
          <p:cNvSpPr txBox="1"/>
          <p:nvPr/>
        </p:nvSpPr>
        <p:spPr>
          <a:xfrm>
            <a:off x="1371600" y="6126480"/>
            <a:ext cx="9144000" cy="1371600"/>
          </a:xfrm>
          <a:prstGeom prst="rect">
            <a:avLst/>
          </a:prstGeom>
          <a:noFill/>
        </p:spPr>
        <p:txBody>
          <a:bodyPr wrap="square">
            <a:spAutoFit/>
          </a:bodyPr>
          <a:lstStyle/>
          <a:p>
            <a:pPr>
              <a:defRPr sz="2000" b="0">
                <a:solidFill>
                  <a:srgbClr val="000000"/>
                </a:solidFill>
                <a:latin typeface="微软雅黑"/>
              </a:defRPr>
            </a:pPr>
            <a:r>
              <a:t>- 人的面部信息及情感能反映众筹项目质量和发起人特质，影响潜在投资者决策。</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 照片面部表情有情绪感染效应，影响投资或捐赠决策。</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众筹背景下，视觉媒介传递的面部情绪会影响潜在投资者决策及众筹成功表现。</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Raab等人发现奖励型众筹中快乐和悲伤面部情绪表达对投资者有感染作用，提升众筹绩效。</a:t>
            </a:r>
          </a:p>
        </p:txBody>
      </p:sp>
      <p:sp>
        <p:nvSpPr>
          <p:cNvPr id="8" name="TextBox 7"/>
          <p:cNvSpPr txBox="1"/>
          <p:nvPr/>
        </p:nvSpPr>
        <p:spPr>
          <a:xfrm>
            <a:off x="1371600" y="4754880"/>
            <a:ext cx="9144000" cy="1371600"/>
          </a:xfrm>
          <a:prstGeom prst="rect">
            <a:avLst/>
          </a:prstGeom>
          <a:noFill/>
        </p:spPr>
        <p:txBody>
          <a:bodyPr wrap="square">
            <a:spAutoFit/>
          </a:bodyPr>
          <a:lstStyle/>
          <a:p>
            <a:pPr>
              <a:defRPr sz="2200" b="1">
                <a:solidFill>
                  <a:srgbClr val="000000"/>
                </a:solidFill>
                <a:latin typeface="微软雅黑"/>
              </a:defRPr>
            </a:pPr>
            <a:r>
              <a:t>5. 众筹项目页面</a:t>
            </a:r>
          </a:p>
        </p:txBody>
      </p:sp>
      <p:sp>
        <p:nvSpPr>
          <p:cNvPr id="9" name="TextBox 8"/>
          <p:cNvSpPr txBox="1"/>
          <p:nvPr/>
        </p:nvSpPr>
        <p:spPr>
          <a:xfrm>
            <a:off x="1371600" y="6126480"/>
            <a:ext cx="9144000" cy="1371600"/>
          </a:xfrm>
          <a:prstGeom prst="rect">
            <a:avLst/>
          </a:prstGeom>
          <a:noFill/>
        </p:spPr>
        <p:txBody>
          <a:bodyPr wrap="square">
            <a:spAutoFit/>
          </a:bodyPr>
          <a:lstStyle/>
          <a:p>
            <a:pPr>
              <a:defRPr sz="2000" b="0">
                <a:solidFill>
                  <a:srgbClr val="000000"/>
                </a:solidFill>
                <a:latin typeface="微软雅黑"/>
              </a:defRPr>
            </a:pPr>
            <a:r>
              <a:t>- 单个众筹项目图片和文本信息组织在一个页面，增加生动性和可读性，方便用户接受信息，如图12所示（展示Kiva平台某众筹项目详细信息页面）。</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pic>
        <p:nvPicPr>
          <p:cNvPr id="82" name="Picture 81" descr="03-rId24-image2.png"/>
          <p:cNvPicPr>
            <a:picLocks noChangeAspect="1"/>
          </p:cNvPicPr>
          <p:nvPr/>
        </p:nvPicPr>
        <p:blipFill>
          <a:blip r:embed="rId6"/>
          <a:stretch>
            <a:fillRect/>
          </a:stretch>
        </p:blipFill>
        <p:spPr>
          <a:xfrm>
            <a:off x="914400" y="1828800"/>
            <a:ext cx="5486400" cy="4114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pic>
        <p:nvPicPr>
          <p:cNvPr id="82" name="Picture 81" descr="01-rId25-image3.png"/>
          <p:cNvPicPr>
            <a:picLocks noChangeAspect="1"/>
          </p:cNvPicPr>
          <p:nvPr/>
        </p:nvPicPr>
        <p:blipFill>
          <a:blip r:embed="rId6"/>
          <a:stretch>
            <a:fillRect/>
          </a:stretch>
        </p:blipFill>
        <p:spPr>
          <a:xfrm>
            <a:off x="914400" y="1828800"/>
            <a:ext cx="5486400" cy="4114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2</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研究目的</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rPr dirty="0"/>
              <a:t>1. </a:t>
            </a:r>
            <a:r>
              <a:rPr dirty="0" err="1"/>
              <a:t>丰富众筹绩效影响因素研究</a:t>
            </a:r>
            <a:endParaRPr dirty="0"/>
          </a:p>
        </p:txBody>
      </p:sp>
      <p:sp>
        <p:nvSpPr>
          <p:cNvPr id="6" name="TextBox 5"/>
          <p:cNvSpPr txBox="1"/>
          <p:nvPr/>
        </p:nvSpPr>
        <p:spPr>
          <a:xfrm>
            <a:off x="1371600" y="1657033"/>
            <a:ext cx="9144000" cy="400110"/>
          </a:xfrm>
          <a:prstGeom prst="rect">
            <a:avLst/>
          </a:prstGeom>
          <a:noFill/>
        </p:spPr>
        <p:txBody>
          <a:bodyPr wrap="square">
            <a:spAutoFit/>
          </a:bodyPr>
          <a:lstStyle/>
          <a:p>
            <a:pPr>
              <a:defRPr sz="2000" b="0">
                <a:solidFill>
                  <a:srgbClr val="000000"/>
                </a:solidFill>
                <a:latin typeface="微软雅黑"/>
              </a:defRPr>
            </a:pPr>
            <a:r>
              <a:rPr dirty="0"/>
              <a:t>- </a:t>
            </a:r>
            <a:r>
              <a:rPr dirty="0" err="1"/>
              <a:t>视觉情绪表达对决策的影响在多场景研究丰富，但众筹场景缺探讨</a:t>
            </a:r>
            <a:endParaRPr lang="en-US" dirty="0"/>
          </a:p>
        </p:txBody>
      </p:sp>
      <p:sp>
        <p:nvSpPr>
          <p:cNvPr id="7" name="TextBox 6"/>
          <p:cNvSpPr txBox="1"/>
          <p:nvPr/>
        </p:nvSpPr>
        <p:spPr>
          <a:xfrm>
            <a:off x="1384852" y="3490213"/>
            <a:ext cx="9144000" cy="1371600"/>
          </a:xfrm>
          <a:prstGeom prst="rect">
            <a:avLst/>
          </a:prstGeom>
          <a:noFill/>
        </p:spPr>
        <p:txBody>
          <a:bodyPr wrap="square">
            <a:spAutoFit/>
          </a:bodyPr>
          <a:lstStyle/>
          <a:p>
            <a:pPr>
              <a:defRPr sz="2200" b="1">
                <a:solidFill>
                  <a:srgbClr val="000000"/>
                </a:solidFill>
                <a:latin typeface="微软雅黑"/>
              </a:defRPr>
            </a:pPr>
            <a:r>
              <a:rPr dirty="0"/>
              <a:t>2. </a:t>
            </a:r>
            <a:r>
              <a:rPr dirty="0" err="1"/>
              <a:t>拓展亲社会众筹模式研究</a:t>
            </a:r>
            <a:endParaRPr dirty="0"/>
          </a:p>
        </p:txBody>
      </p:sp>
      <p:sp>
        <p:nvSpPr>
          <p:cNvPr id="8" name="TextBox 7"/>
          <p:cNvSpPr txBox="1"/>
          <p:nvPr/>
        </p:nvSpPr>
        <p:spPr>
          <a:xfrm>
            <a:off x="1378226" y="4429254"/>
            <a:ext cx="9144000" cy="1371600"/>
          </a:xfrm>
          <a:prstGeom prst="rect">
            <a:avLst/>
          </a:prstGeom>
          <a:noFill/>
        </p:spPr>
        <p:txBody>
          <a:bodyPr wrap="square">
            <a:spAutoFit/>
          </a:bodyPr>
          <a:lstStyle/>
          <a:p>
            <a:pPr>
              <a:defRPr sz="2000" b="0">
                <a:solidFill>
                  <a:srgbClr val="000000"/>
                </a:solidFill>
                <a:latin typeface="微软雅黑"/>
              </a:defRPr>
            </a:pPr>
            <a:r>
              <a:rPr dirty="0"/>
              <a:t>- </a:t>
            </a:r>
            <a:r>
              <a:rPr dirty="0" err="1"/>
              <a:t>亲社会背景下众筹活动学术关注有限</a:t>
            </a:r>
            <a:r>
              <a:rPr dirty="0"/>
              <a:t>。</a:t>
            </a:r>
          </a:p>
        </p:txBody>
      </p:sp>
      <p:sp>
        <p:nvSpPr>
          <p:cNvPr id="2" name="TextBox 4"/>
          <p:cNvSpPr txBox="1"/>
          <p:nvPr/>
        </p:nvSpPr>
        <p:spPr>
          <a:xfrm>
            <a:off x="1371600" y="5384800"/>
            <a:ext cx="9144000" cy="1371600"/>
          </a:xfrm>
          <a:prstGeom prst="rect">
            <a:avLst/>
          </a:prstGeom>
          <a:noFill/>
        </p:spPr>
        <p:txBody>
          <a:bodyPr wrap="square">
            <a:spAutoFit/>
          </a:bodyPr>
          <a:lstStyle/>
          <a:p>
            <a:pPr>
              <a:defRPr sz="2000" b="0">
                <a:solidFill>
                  <a:srgbClr val="000000"/>
                </a:solidFill>
                <a:latin typeface="微软雅黑"/>
              </a:defRPr>
            </a:pPr>
            <a:r>
              <a:rPr dirty="0"/>
              <a:t>- </a:t>
            </a:r>
            <a:r>
              <a:rPr dirty="0" err="1"/>
              <a:t>研究以</a:t>
            </a:r>
            <a:r>
              <a:rPr dirty="0"/>
              <a:t> Kiva </a:t>
            </a:r>
            <a:r>
              <a:rPr dirty="0" err="1"/>
              <a:t>为代表的亲社会众筹平台中亲社会决策影响因素，提供理论支持</a:t>
            </a:r>
            <a:r>
              <a:rPr dirty="0"/>
              <a:t>。</a:t>
            </a:r>
          </a:p>
        </p:txBody>
      </p:sp>
      <p:sp>
        <p:nvSpPr>
          <p:cNvPr id="3" name="TextBox 5">
            <a:extLst>
              <a:ext uri="{FF2B5EF4-FFF2-40B4-BE49-F238E27FC236}">
                <a16:creationId xmlns:a16="http://schemas.microsoft.com/office/drawing/2014/main" id="{7B3CE034-FB1A-1A1A-581A-5CE046E26610}"/>
              </a:ext>
            </a:extLst>
          </p:cNvPr>
          <p:cNvSpPr txBox="1"/>
          <p:nvPr/>
        </p:nvSpPr>
        <p:spPr>
          <a:xfrm>
            <a:off x="1371600" y="2596778"/>
            <a:ext cx="9144000" cy="707886"/>
          </a:xfrm>
          <a:prstGeom prst="rect">
            <a:avLst/>
          </a:prstGeom>
          <a:noFill/>
        </p:spPr>
        <p:txBody>
          <a:bodyPr wrap="square">
            <a:spAutoFit/>
          </a:bodyPr>
          <a:lstStyle/>
          <a:p>
            <a:pPr>
              <a:defRPr sz="2000" b="0">
                <a:solidFill>
                  <a:srgbClr val="000000"/>
                </a:solidFill>
                <a:latin typeface="微软雅黑"/>
              </a:defRPr>
            </a:pPr>
            <a:r>
              <a:rPr dirty="0"/>
              <a:t>-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2000" dirty="0">
                <a:solidFill>
                  <a:srgbClr val="000000"/>
                </a:solidFill>
                <a:latin typeface="微软雅黑"/>
              </a:rPr>
              <a:t>从图像和情绪表达角度丰富相关研究</a:t>
            </a:r>
          </a:p>
          <a:p>
            <a:pPr>
              <a:defRPr sz="2000" b="0">
                <a:solidFill>
                  <a:srgbClr val="000000"/>
                </a:solidFill>
                <a:latin typeface="微软雅黑"/>
              </a:defRPr>
            </a:pP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2" name="Table 81"/>
          <p:cNvGraphicFramePr>
            <a:graphicFrameLocks noGrp="1"/>
          </p:cNvGraphicFramePr>
          <p:nvPr>
            <p:extLst>
              <p:ext uri="{D42A27DB-BD31-4B8C-83A1-F6EECF244321}">
                <p14:modId xmlns:p14="http://schemas.microsoft.com/office/powerpoint/2010/main" val="2982666506"/>
              </p:ext>
            </p:extLst>
          </p:nvPr>
        </p:nvGraphicFramePr>
        <p:xfrm>
          <a:off x="809898" y="156754"/>
          <a:ext cx="5486400" cy="18196560"/>
        </p:xfrm>
        <a:graphic>
          <a:graphicData uri="http://schemas.openxmlformats.org/drawingml/2006/table">
            <a:tbl>
              <a:tblPr firstRow="1" bandRow="1">
                <a:tableStyleId>{5C22544A-7EE6-4342-B048-85BDC9FD1C3A}</a:tableStyleId>
              </a:tblPr>
              <a:tblGrid>
                <a:gridCol w="1097280">
                  <a:extLst>
                    <a:ext uri="{9D8B030D-6E8A-4147-A177-3AD203B41FA5}">
                      <a16:colId xmlns:a16="http://schemas.microsoft.com/office/drawing/2014/main" val="20000"/>
                    </a:ext>
                  </a:extLst>
                </a:gridCol>
                <a:gridCol w="1097280">
                  <a:extLst>
                    <a:ext uri="{9D8B030D-6E8A-4147-A177-3AD203B41FA5}">
                      <a16:colId xmlns:a16="http://schemas.microsoft.com/office/drawing/2014/main" val="20001"/>
                    </a:ext>
                  </a:extLst>
                </a:gridCol>
                <a:gridCol w="1097280">
                  <a:extLst>
                    <a:ext uri="{9D8B030D-6E8A-4147-A177-3AD203B41FA5}">
                      <a16:colId xmlns:a16="http://schemas.microsoft.com/office/drawing/2014/main" val="20002"/>
                    </a:ext>
                  </a:extLst>
                </a:gridCol>
                <a:gridCol w="1097280">
                  <a:extLst>
                    <a:ext uri="{9D8B030D-6E8A-4147-A177-3AD203B41FA5}">
                      <a16:colId xmlns:a16="http://schemas.microsoft.com/office/drawing/2014/main" val="20003"/>
                    </a:ext>
                  </a:extLst>
                </a:gridCol>
                <a:gridCol w="1097280">
                  <a:extLst>
                    <a:ext uri="{9D8B030D-6E8A-4147-A177-3AD203B41FA5}">
                      <a16:colId xmlns:a16="http://schemas.microsoft.com/office/drawing/2014/main" val="20004"/>
                    </a:ext>
                  </a:extLst>
                </a:gridCol>
              </a:tblGrid>
              <a:tr h="121023">
                <a:tc>
                  <a:txBody>
                    <a:bodyPr/>
                    <a:lstStyle/>
                    <a:p>
                      <a:r>
                        <a:t>Variable</a:t>
                      </a:r>
                    </a:p>
                  </a:txBody>
                  <a:tcPr/>
                </a:tc>
                <a:tc>
                  <a:txBody>
                    <a:bodyPr/>
                    <a:lstStyle/>
                    <a:p>
                      <a:r>
                        <a:t>funding_success</a:t>
                      </a:r>
                    </a:p>
                  </a:txBody>
                  <a:tcPr/>
                </a:tc>
                <a:tc>
                  <a:txBody>
                    <a:bodyPr/>
                    <a:lstStyle/>
                    <a:p>
                      <a:endParaRPr dirty="0"/>
                    </a:p>
                  </a:txBody>
                  <a:tcPr/>
                </a:tc>
                <a:tc>
                  <a:txBody>
                    <a:bodyPr/>
                    <a:lstStyle/>
                    <a:p>
                      <a:r>
                        <a:t>funding_speed</a:t>
                      </a:r>
                    </a:p>
                  </a:txBody>
                  <a:tcPr/>
                </a:tc>
                <a:tc>
                  <a:txBody>
                    <a:bodyPr/>
                    <a:lstStyle/>
                    <a:p>
                      <a:endParaRPr/>
                    </a:p>
                  </a:txBody>
                  <a:tcPr/>
                </a:tc>
                <a:extLst>
                  <a:ext uri="{0D108BD9-81ED-4DB2-BD59-A6C34878D82A}">
                    <a16:rowId xmlns:a16="http://schemas.microsoft.com/office/drawing/2014/main" val="10000"/>
                  </a:ext>
                </a:extLst>
              </a:tr>
              <a:tr h="121023">
                <a:tc>
                  <a:txBody>
                    <a:bodyPr/>
                    <a:lstStyle/>
                    <a:p>
                      <a:endParaRPr dirty="0"/>
                    </a:p>
                  </a:txBody>
                  <a:tcPr/>
                </a:tc>
                <a:tc>
                  <a:txBody>
                    <a:bodyPr/>
                    <a:lstStyle/>
                    <a:p>
                      <a:r>
                        <a:t> 1 - Probit(controls)</a:t>
                      </a:r>
                    </a:p>
                  </a:txBody>
                  <a:tcPr/>
                </a:tc>
                <a:tc>
                  <a:txBody>
                    <a:bodyPr/>
                    <a:lstStyle/>
                    <a:p>
                      <a:r>
                        <a:t> 3 - Probit( effect)</a:t>
                      </a:r>
                    </a:p>
                  </a:txBody>
                  <a:tcPr/>
                </a:tc>
                <a:tc>
                  <a:txBody>
                    <a:bodyPr/>
                    <a:lstStyle/>
                    <a:p>
                      <a:r>
                        <a:t> 1 - OLS(controls)</a:t>
                      </a:r>
                    </a:p>
                  </a:txBody>
                  <a:tcPr/>
                </a:tc>
                <a:tc>
                  <a:txBody>
                    <a:bodyPr/>
                    <a:lstStyle/>
                    <a:p>
                      <a:r>
                        <a:t> 3 - OLS( effect)</a:t>
                      </a:r>
                    </a:p>
                  </a:txBody>
                  <a:tcPr/>
                </a:tc>
                <a:extLst>
                  <a:ext uri="{0D108BD9-81ED-4DB2-BD59-A6C34878D82A}">
                    <a16:rowId xmlns:a16="http://schemas.microsoft.com/office/drawing/2014/main" val="10001"/>
                  </a:ext>
                </a:extLst>
              </a:tr>
              <a:tr h="121023">
                <a:tc>
                  <a:txBody>
                    <a:bodyPr/>
                    <a:lstStyle/>
                    <a:p>
                      <a:r>
                        <a:t>happiness</a:t>
                      </a:r>
                    </a:p>
                  </a:txBody>
                  <a:tcPr/>
                </a:tc>
                <a:tc>
                  <a:txBody>
                    <a:bodyPr/>
                    <a:lstStyle/>
                    <a:p>
                      <a:endParaRPr/>
                    </a:p>
                  </a:txBody>
                  <a:tcPr/>
                </a:tc>
                <a:tc>
                  <a:txBody>
                    <a:bodyPr/>
                    <a:lstStyle/>
                    <a:p>
                      <a:r>
                        <a:t>0.101*</a:t>
                      </a:r>
                    </a:p>
                  </a:txBody>
                  <a:tcPr/>
                </a:tc>
                <a:tc>
                  <a:txBody>
                    <a:bodyPr/>
                    <a:lstStyle/>
                    <a:p>
                      <a:endParaRPr/>
                    </a:p>
                  </a:txBody>
                  <a:tcPr/>
                </a:tc>
                <a:tc>
                  <a:txBody>
                    <a:bodyPr/>
                    <a:lstStyle/>
                    <a:p>
                      <a:r>
                        <a:rPr dirty="0"/>
                        <a:t>0.265***</a:t>
                      </a:r>
                    </a:p>
                  </a:txBody>
                  <a:tcPr/>
                </a:tc>
                <a:extLst>
                  <a:ext uri="{0D108BD9-81ED-4DB2-BD59-A6C34878D82A}">
                    <a16:rowId xmlns:a16="http://schemas.microsoft.com/office/drawing/2014/main" val="10002"/>
                  </a:ext>
                </a:extLst>
              </a:tr>
              <a:tr h="121023">
                <a:tc>
                  <a:txBody>
                    <a:bodyPr/>
                    <a:lstStyle/>
                    <a:p>
                      <a:endParaRPr/>
                    </a:p>
                  </a:txBody>
                  <a:tcPr/>
                </a:tc>
                <a:tc>
                  <a:txBody>
                    <a:bodyPr/>
                    <a:lstStyle/>
                    <a:p>
                      <a:endParaRPr/>
                    </a:p>
                  </a:txBody>
                  <a:tcPr/>
                </a:tc>
                <a:tc>
                  <a:txBody>
                    <a:bodyPr/>
                    <a:lstStyle/>
                    <a:p>
                      <a:r>
                        <a:t>(1.96)</a:t>
                      </a:r>
                    </a:p>
                  </a:txBody>
                  <a:tcPr/>
                </a:tc>
                <a:tc>
                  <a:txBody>
                    <a:bodyPr/>
                    <a:lstStyle/>
                    <a:p>
                      <a:endParaRPr/>
                    </a:p>
                  </a:txBody>
                  <a:tcPr/>
                </a:tc>
                <a:tc>
                  <a:txBody>
                    <a:bodyPr/>
                    <a:lstStyle/>
                    <a:p>
                      <a:r>
                        <a:t>(4.95)</a:t>
                      </a:r>
                    </a:p>
                  </a:txBody>
                  <a:tcPr/>
                </a:tc>
                <a:extLst>
                  <a:ext uri="{0D108BD9-81ED-4DB2-BD59-A6C34878D82A}">
                    <a16:rowId xmlns:a16="http://schemas.microsoft.com/office/drawing/2014/main" val="10003"/>
                  </a:ext>
                </a:extLst>
              </a:tr>
              <a:tr h="121023">
                <a:tc>
                  <a:txBody>
                    <a:bodyPr/>
                    <a:lstStyle/>
                    <a:p>
                      <a:r>
                        <a:t>sadness</a:t>
                      </a:r>
                    </a:p>
                  </a:txBody>
                  <a:tcPr/>
                </a:tc>
                <a:tc>
                  <a:txBody>
                    <a:bodyPr/>
                    <a:lstStyle/>
                    <a:p>
                      <a:endParaRPr/>
                    </a:p>
                  </a:txBody>
                  <a:tcPr/>
                </a:tc>
                <a:tc>
                  <a:txBody>
                    <a:bodyPr/>
                    <a:lstStyle/>
                    <a:p>
                      <a:r>
                        <a:t>0.585*</a:t>
                      </a:r>
                    </a:p>
                  </a:txBody>
                  <a:tcPr/>
                </a:tc>
                <a:tc>
                  <a:txBody>
                    <a:bodyPr/>
                    <a:lstStyle/>
                    <a:p>
                      <a:endParaRPr/>
                    </a:p>
                  </a:txBody>
                  <a:tcPr/>
                </a:tc>
                <a:tc>
                  <a:txBody>
                    <a:bodyPr/>
                    <a:lstStyle/>
                    <a:p>
                      <a:r>
                        <a:t>0.598**</a:t>
                      </a:r>
                    </a:p>
                  </a:txBody>
                  <a:tcPr/>
                </a:tc>
                <a:extLst>
                  <a:ext uri="{0D108BD9-81ED-4DB2-BD59-A6C34878D82A}">
                    <a16:rowId xmlns:a16="http://schemas.microsoft.com/office/drawing/2014/main" val="10004"/>
                  </a:ext>
                </a:extLst>
              </a:tr>
              <a:tr h="121023">
                <a:tc>
                  <a:txBody>
                    <a:bodyPr/>
                    <a:lstStyle/>
                    <a:p>
                      <a:endParaRPr/>
                    </a:p>
                  </a:txBody>
                  <a:tcPr/>
                </a:tc>
                <a:tc>
                  <a:txBody>
                    <a:bodyPr/>
                    <a:lstStyle/>
                    <a:p>
                      <a:endParaRPr/>
                    </a:p>
                  </a:txBody>
                  <a:tcPr/>
                </a:tc>
                <a:tc>
                  <a:txBody>
                    <a:bodyPr/>
                    <a:lstStyle/>
                    <a:p>
                      <a:r>
                        <a:t>(1.89)</a:t>
                      </a:r>
                    </a:p>
                  </a:txBody>
                  <a:tcPr/>
                </a:tc>
                <a:tc>
                  <a:txBody>
                    <a:bodyPr/>
                    <a:lstStyle/>
                    <a:p>
                      <a:endParaRPr/>
                    </a:p>
                  </a:txBody>
                  <a:tcPr/>
                </a:tc>
                <a:tc>
                  <a:txBody>
                    <a:bodyPr/>
                    <a:lstStyle/>
                    <a:p>
                      <a:r>
                        <a:t>(2.22)</a:t>
                      </a:r>
                    </a:p>
                  </a:txBody>
                  <a:tcPr/>
                </a:tc>
                <a:extLst>
                  <a:ext uri="{0D108BD9-81ED-4DB2-BD59-A6C34878D82A}">
                    <a16:rowId xmlns:a16="http://schemas.microsoft.com/office/drawing/2014/main" val="10005"/>
                  </a:ext>
                </a:extLst>
              </a:tr>
              <a:tr h="121023">
                <a:tc>
                  <a:txBody>
                    <a:bodyPr/>
                    <a:lstStyle/>
                    <a:p>
                      <a:r>
                        <a:t>pst_psyc_cptl</a:t>
                      </a:r>
                    </a:p>
                  </a:txBody>
                  <a:tcPr/>
                </a:tc>
                <a:tc>
                  <a:txBody>
                    <a:bodyPr/>
                    <a:lstStyle/>
                    <a:p>
                      <a:endParaRPr/>
                    </a:p>
                  </a:txBody>
                  <a:tcPr/>
                </a:tc>
                <a:tc>
                  <a:txBody>
                    <a:bodyPr/>
                    <a:lstStyle/>
                    <a:p>
                      <a:r>
                        <a:t>-0.0566***</a:t>
                      </a:r>
                    </a:p>
                  </a:txBody>
                  <a:tcPr/>
                </a:tc>
                <a:tc>
                  <a:txBody>
                    <a:bodyPr/>
                    <a:lstStyle/>
                    <a:p>
                      <a:endParaRPr/>
                    </a:p>
                  </a:txBody>
                  <a:tcPr/>
                </a:tc>
                <a:tc>
                  <a:txBody>
                    <a:bodyPr/>
                    <a:lstStyle/>
                    <a:p>
                      <a:r>
                        <a:t>-0.0571***</a:t>
                      </a:r>
                    </a:p>
                  </a:txBody>
                  <a:tcPr/>
                </a:tc>
                <a:extLst>
                  <a:ext uri="{0D108BD9-81ED-4DB2-BD59-A6C34878D82A}">
                    <a16:rowId xmlns:a16="http://schemas.microsoft.com/office/drawing/2014/main" val="10006"/>
                  </a:ext>
                </a:extLst>
              </a:tr>
              <a:tr h="121023">
                <a:tc>
                  <a:txBody>
                    <a:bodyPr/>
                    <a:lstStyle/>
                    <a:p>
                      <a:endParaRPr/>
                    </a:p>
                  </a:txBody>
                  <a:tcPr/>
                </a:tc>
                <a:tc>
                  <a:txBody>
                    <a:bodyPr/>
                    <a:lstStyle/>
                    <a:p>
                      <a:endParaRPr/>
                    </a:p>
                  </a:txBody>
                  <a:tcPr/>
                </a:tc>
                <a:tc>
                  <a:txBody>
                    <a:bodyPr/>
                    <a:lstStyle/>
                    <a:p>
                      <a:r>
                        <a:t>(-3.85)</a:t>
                      </a:r>
                    </a:p>
                  </a:txBody>
                  <a:tcPr/>
                </a:tc>
                <a:tc>
                  <a:txBody>
                    <a:bodyPr/>
                    <a:lstStyle/>
                    <a:p>
                      <a:endParaRPr/>
                    </a:p>
                  </a:txBody>
                  <a:tcPr/>
                </a:tc>
                <a:tc>
                  <a:txBody>
                    <a:bodyPr/>
                    <a:lstStyle/>
                    <a:p>
                      <a:r>
                        <a:t>(-3.40)</a:t>
                      </a:r>
                    </a:p>
                  </a:txBody>
                  <a:tcPr/>
                </a:tc>
                <a:extLst>
                  <a:ext uri="{0D108BD9-81ED-4DB2-BD59-A6C34878D82A}">
                    <a16:rowId xmlns:a16="http://schemas.microsoft.com/office/drawing/2014/main" val="10007"/>
                  </a:ext>
                </a:extLst>
              </a:tr>
              <a:tr h="121023">
                <a:tc>
                  <a:txBody>
                    <a:bodyPr/>
                    <a:lstStyle/>
                    <a:p>
                      <a:r>
                        <a:t>picture_quality</a:t>
                      </a:r>
                    </a:p>
                  </a:txBody>
                  <a:tcPr/>
                </a:tc>
                <a:tc>
                  <a:txBody>
                    <a:bodyPr/>
                    <a:lstStyle/>
                    <a:p>
                      <a:r>
                        <a:t>0.239***</a:t>
                      </a:r>
                    </a:p>
                  </a:txBody>
                  <a:tcPr/>
                </a:tc>
                <a:tc>
                  <a:txBody>
                    <a:bodyPr/>
                    <a:lstStyle/>
                    <a:p>
                      <a:r>
                        <a:t>0.243***</a:t>
                      </a:r>
                    </a:p>
                  </a:txBody>
                  <a:tcPr/>
                </a:tc>
                <a:tc>
                  <a:txBody>
                    <a:bodyPr/>
                    <a:lstStyle/>
                    <a:p>
                      <a:r>
                        <a:t>0.309***</a:t>
                      </a:r>
                    </a:p>
                  </a:txBody>
                  <a:tcPr/>
                </a:tc>
                <a:tc>
                  <a:txBody>
                    <a:bodyPr/>
                    <a:lstStyle/>
                    <a:p>
                      <a:r>
                        <a:t>0.308***</a:t>
                      </a:r>
                    </a:p>
                  </a:txBody>
                  <a:tcPr/>
                </a:tc>
                <a:extLst>
                  <a:ext uri="{0D108BD9-81ED-4DB2-BD59-A6C34878D82A}">
                    <a16:rowId xmlns:a16="http://schemas.microsoft.com/office/drawing/2014/main" val="10008"/>
                  </a:ext>
                </a:extLst>
              </a:tr>
              <a:tr h="121023">
                <a:tc>
                  <a:txBody>
                    <a:bodyPr/>
                    <a:lstStyle/>
                    <a:p>
                      <a:endParaRPr/>
                    </a:p>
                  </a:txBody>
                  <a:tcPr/>
                </a:tc>
                <a:tc>
                  <a:txBody>
                    <a:bodyPr/>
                    <a:lstStyle/>
                    <a:p>
                      <a:r>
                        <a:t>(5.56)</a:t>
                      </a:r>
                    </a:p>
                  </a:txBody>
                  <a:tcPr/>
                </a:tc>
                <a:tc>
                  <a:txBody>
                    <a:bodyPr/>
                    <a:lstStyle/>
                    <a:p>
                      <a:r>
                        <a:t>(5.62)</a:t>
                      </a:r>
                    </a:p>
                  </a:txBody>
                  <a:tcPr/>
                </a:tc>
                <a:tc>
                  <a:txBody>
                    <a:bodyPr/>
                    <a:lstStyle/>
                    <a:p>
                      <a:r>
                        <a:t>(6.97)</a:t>
                      </a:r>
                    </a:p>
                  </a:txBody>
                  <a:tcPr/>
                </a:tc>
                <a:tc>
                  <a:txBody>
                    <a:bodyPr/>
                    <a:lstStyle/>
                    <a:p>
                      <a:r>
                        <a:t>(6.94)</a:t>
                      </a:r>
                    </a:p>
                  </a:txBody>
                  <a:tcPr/>
                </a:tc>
                <a:extLst>
                  <a:ext uri="{0D108BD9-81ED-4DB2-BD59-A6C34878D82A}">
                    <a16:rowId xmlns:a16="http://schemas.microsoft.com/office/drawing/2014/main" val="10009"/>
                  </a:ext>
                </a:extLst>
              </a:tr>
              <a:tr h="121023">
                <a:tc>
                  <a:txBody>
                    <a:bodyPr/>
                    <a:lstStyle/>
                    <a:p>
                      <a:r>
                        <a:t>story_word_count</a:t>
                      </a:r>
                    </a:p>
                  </a:txBody>
                  <a:tcPr/>
                </a:tc>
                <a:tc>
                  <a:txBody>
                    <a:bodyPr/>
                    <a:lstStyle/>
                    <a:p>
                      <a:r>
                        <a:t>0.00125**</a:t>
                      </a:r>
                    </a:p>
                  </a:txBody>
                  <a:tcPr/>
                </a:tc>
                <a:tc>
                  <a:txBody>
                    <a:bodyPr/>
                    <a:lstStyle/>
                    <a:p>
                      <a:r>
                        <a:t>0.00214***</a:t>
                      </a:r>
                    </a:p>
                  </a:txBody>
                  <a:tcPr/>
                </a:tc>
                <a:tc>
                  <a:txBody>
                    <a:bodyPr/>
                    <a:lstStyle/>
                    <a:p>
                      <a:r>
                        <a:t>0.00194***</a:t>
                      </a:r>
                    </a:p>
                  </a:txBody>
                  <a:tcPr/>
                </a:tc>
                <a:tc>
                  <a:txBody>
                    <a:bodyPr/>
                    <a:lstStyle/>
                    <a:p>
                      <a:r>
                        <a:t>0.00277***</a:t>
                      </a:r>
                    </a:p>
                  </a:txBody>
                  <a:tcPr/>
                </a:tc>
                <a:extLst>
                  <a:ext uri="{0D108BD9-81ED-4DB2-BD59-A6C34878D82A}">
                    <a16:rowId xmlns:a16="http://schemas.microsoft.com/office/drawing/2014/main" val="10010"/>
                  </a:ext>
                </a:extLst>
              </a:tr>
              <a:tr h="121023">
                <a:tc>
                  <a:txBody>
                    <a:bodyPr/>
                    <a:lstStyle/>
                    <a:p>
                      <a:endParaRPr/>
                    </a:p>
                  </a:txBody>
                  <a:tcPr/>
                </a:tc>
                <a:tc>
                  <a:txBody>
                    <a:bodyPr/>
                    <a:lstStyle/>
                    <a:p>
                      <a:r>
                        <a:t>(1.99)</a:t>
                      </a:r>
                    </a:p>
                  </a:txBody>
                  <a:tcPr/>
                </a:tc>
                <a:tc>
                  <a:txBody>
                    <a:bodyPr/>
                    <a:lstStyle/>
                    <a:p>
                      <a:r>
                        <a:t>(3.18)</a:t>
                      </a:r>
                    </a:p>
                  </a:txBody>
                  <a:tcPr/>
                </a:tc>
                <a:tc>
                  <a:txBody>
                    <a:bodyPr/>
                    <a:lstStyle/>
                    <a:p>
                      <a:r>
                        <a:t>(2.92)</a:t>
                      </a:r>
                    </a:p>
                  </a:txBody>
                  <a:tcPr/>
                </a:tc>
                <a:tc>
                  <a:txBody>
                    <a:bodyPr/>
                    <a:lstStyle/>
                    <a:p>
                      <a:r>
                        <a:t>(3.91)</a:t>
                      </a:r>
                    </a:p>
                  </a:txBody>
                  <a:tcPr/>
                </a:tc>
                <a:extLst>
                  <a:ext uri="{0D108BD9-81ED-4DB2-BD59-A6C34878D82A}">
                    <a16:rowId xmlns:a16="http://schemas.microsoft.com/office/drawing/2014/main" val="10011"/>
                  </a:ext>
                </a:extLst>
              </a:tr>
              <a:tr h="121023">
                <a:tc>
                  <a:txBody>
                    <a:bodyPr/>
                    <a:lstStyle/>
                    <a:p>
                      <a:r>
                        <a:t>gender</a:t>
                      </a:r>
                    </a:p>
                  </a:txBody>
                  <a:tcPr/>
                </a:tc>
                <a:tc>
                  <a:txBody>
                    <a:bodyPr/>
                    <a:lstStyle/>
                    <a:p>
                      <a:r>
                        <a:t>0.626***</a:t>
                      </a:r>
                    </a:p>
                  </a:txBody>
                  <a:tcPr/>
                </a:tc>
                <a:tc>
                  <a:txBody>
                    <a:bodyPr/>
                    <a:lstStyle/>
                    <a:p>
                      <a:r>
                        <a:t>0.603***</a:t>
                      </a:r>
                    </a:p>
                  </a:txBody>
                  <a:tcPr/>
                </a:tc>
                <a:tc>
                  <a:txBody>
                    <a:bodyPr/>
                    <a:lstStyle/>
                    <a:p>
                      <a:r>
                        <a:t>1.299***</a:t>
                      </a:r>
                    </a:p>
                  </a:txBody>
                  <a:tcPr/>
                </a:tc>
                <a:tc>
                  <a:txBody>
                    <a:bodyPr/>
                    <a:lstStyle/>
                    <a:p>
                      <a:r>
                        <a:t>1.246***</a:t>
                      </a:r>
                    </a:p>
                  </a:txBody>
                  <a:tcPr/>
                </a:tc>
                <a:extLst>
                  <a:ext uri="{0D108BD9-81ED-4DB2-BD59-A6C34878D82A}">
                    <a16:rowId xmlns:a16="http://schemas.microsoft.com/office/drawing/2014/main" val="10012"/>
                  </a:ext>
                </a:extLst>
              </a:tr>
              <a:tr h="121023">
                <a:tc>
                  <a:txBody>
                    <a:bodyPr/>
                    <a:lstStyle/>
                    <a:p>
                      <a:endParaRPr/>
                    </a:p>
                  </a:txBody>
                  <a:tcPr/>
                </a:tc>
                <a:tc>
                  <a:txBody>
                    <a:bodyPr/>
                    <a:lstStyle/>
                    <a:p>
                      <a:r>
                        <a:t>(12.42)</a:t>
                      </a:r>
                    </a:p>
                  </a:txBody>
                  <a:tcPr/>
                </a:tc>
                <a:tc>
                  <a:txBody>
                    <a:bodyPr/>
                    <a:lstStyle/>
                    <a:p>
                      <a:r>
                        <a:t>(11.81)</a:t>
                      </a:r>
                    </a:p>
                  </a:txBody>
                  <a:tcPr/>
                </a:tc>
                <a:tc>
                  <a:txBody>
                    <a:bodyPr/>
                    <a:lstStyle/>
                    <a:p>
                      <a:r>
                        <a:t>(21.63)</a:t>
                      </a:r>
                    </a:p>
                  </a:txBody>
                  <a:tcPr/>
                </a:tc>
                <a:tc>
                  <a:txBody>
                    <a:bodyPr/>
                    <a:lstStyle/>
                    <a:p>
                      <a:r>
                        <a:t>(20.54)</a:t>
                      </a:r>
                    </a:p>
                  </a:txBody>
                  <a:tcPr/>
                </a:tc>
                <a:extLst>
                  <a:ext uri="{0D108BD9-81ED-4DB2-BD59-A6C34878D82A}">
                    <a16:rowId xmlns:a16="http://schemas.microsoft.com/office/drawing/2014/main" val="10013"/>
                  </a:ext>
                </a:extLst>
              </a:tr>
              <a:tr h="121023">
                <a:tc>
                  <a:txBody>
                    <a:bodyPr/>
                    <a:lstStyle/>
                    <a:p>
                      <a:r>
                        <a:t>group_borrower</a:t>
                      </a:r>
                    </a:p>
                  </a:txBody>
                  <a:tcPr/>
                </a:tc>
                <a:tc>
                  <a:txBody>
                    <a:bodyPr/>
                    <a:lstStyle/>
                    <a:p>
                      <a:r>
                        <a:t>1.895***</a:t>
                      </a:r>
                    </a:p>
                  </a:txBody>
                  <a:tcPr/>
                </a:tc>
                <a:tc>
                  <a:txBody>
                    <a:bodyPr/>
                    <a:lstStyle/>
                    <a:p>
                      <a:r>
                        <a:t>1.815***</a:t>
                      </a:r>
                    </a:p>
                  </a:txBody>
                  <a:tcPr/>
                </a:tc>
                <a:tc>
                  <a:txBody>
                    <a:bodyPr/>
                    <a:lstStyle/>
                    <a:p>
                      <a:r>
                        <a:t>1.193***</a:t>
                      </a:r>
                    </a:p>
                  </a:txBody>
                  <a:tcPr/>
                </a:tc>
                <a:tc>
                  <a:txBody>
                    <a:bodyPr/>
                    <a:lstStyle/>
                    <a:p>
                      <a:r>
                        <a:t>1.066***</a:t>
                      </a:r>
                    </a:p>
                  </a:txBody>
                  <a:tcPr/>
                </a:tc>
                <a:extLst>
                  <a:ext uri="{0D108BD9-81ED-4DB2-BD59-A6C34878D82A}">
                    <a16:rowId xmlns:a16="http://schemas.microsoft.com/office/drawing/2014/main" val="10014"/>
                  </a:ext>
                </a:extLst>
              </a:tr>
              <a:tr h="121023">
                <a:tc>
                  <a:txBody>
                    <a:bodyPr/>
                    <a:lstStyle/>
                    <a:p>
                      <a:endParaRPr/>
                    </a:p>
                  </a:txBody>
                  <a:tcPr/>
                </a:tc>
                <a:tc>
                  <a:txBody>
                    <a:bodyPr/>
                    <a:lstStyle/>
                    <a:p>
                      <a:r>
                        <a:t>(4.07)</a:t>
                      </a:r>
                    </a:p>
                  </a:txBody>
                  <a:tcPr/>
                </a:tc>
                <a:tc>
                  <a:txBody>
                    <a:bodyPr/>
                    <a:lstStyle/>
                    <a:p>
                      <a:r>
                        <a:t>(3.85)</a:t>
                      </a:r>
                    </a:p>
                  </a:txBody>
                  <a:tcPr/>
                </a:tc>
                <a:tc>
                  <a:txBody>
                    <a:bodyPr/>
                    <a:lstStyle/>
                    <a:p>
                      <a:r>
                        <a:t>(5.46)</a:t>
                      </a:r>
                    </a:p>
                  </a:txBody>
                  <a:tcPr/>
                </a:tc>
                <a:tc>
                  <a:txBody>
                    <a:bodyPr/>
                    <a:lstStyle/>
                    <a:p>
                      <a:r>
                        <a:t>(4.87)</a:t>
                      </a:r>
                    </a:p>
                  </a:txBody>
                  <a:tcPr/>
                </a:tc>
                <a:extLst>
                  <a:ext uri="{0D108BD9-81ED-4DB2-BD59-A6C34878D82A}">
                    <a16:rowId xmlns:a16="http://schemas.microsoft.com/office/drawing/2014/main" val="10015"/>
                  </a:ext>
                </a:extLst>
              </a:tr>
              <a:tr h="121023">
                <a:tc>
                  <a:txBody>
                    <a:bodyPr/>
                    <a:lstStyle/>
                    <a:p>
                      <a:r>
                        <a:t>annual_income</a:t>
                      </a:r>
                    </a:p>
                  </a:txBody>
                  <a:tcPr/>
                </a:tc>
                <a:tc>
                  <a:txBody>
                    <a:bodyPr/>
                    <a:lstStyle/>
                    <a:p>
                      <a:r>
                        <a:t>-0.281***</a:t>
                      </a:r>
                    </a:p>
                  </a:txBody>
                  <a:tcPr/>
                </a:tc>
                <a:tc>
                  <a:txBody>
                    <a:bodyPr/>
                    <a:lstStyle/>
                    <a:p>
                      <a:r>
                        <a:t>-0.286***</a:t>
                      </a:r>
                    </a:p>
                  </a:txBody>
                  <a:tcPr/>
                </a:tc>
                <a:tc>
                  <a:txBody>
                    <a:bodyPr/>
                    <a:lstStyle/>
                    <a:p>
                      <a:r>
                        <a:t>-0.329***</a:t>
                      </a:r>
                    </a:p>
                  </a:txBody>
                  <a:tcPr/>
                </a:tc>
                <a:tc>
                  <a:txBody>
                    <a:bodyPr/>
                    <a:lstStyle/>
                    <a:p>
                      <a:r>
                        <a:t>-0.345***</a:t>
                      </a:r>
                    </a:p>
                  </a:txBody>
                  <a:tcPr/>
                </a:tc>
                <a:extLst>
                  <a:ext uri="{0D108BD9-81ED-4DB2-BD59-A6C34878D82A}">
                    <a16:rowId xmlns:a16="http://schemas.microsoft.com/office/drawing/2014/main" val="10016"/>
                  </a:ext>
                </a:extLst>
              </a:tr>
              <a:tr h="121023">
                <a:tc>
                  <a:txBody>
                    <a:bodyPr/>
                    <a:lstStyle/>
                    <a:p>
                      <a:endParaRPr/>
                    </a:p>
                  </a:txBody>
                  <a:tcPr/>
                </a:tc>
                <a:tc>
                  <a:txBody>
                    <a:bodyPr/>
                    <a:lstStyle/>
                    <a:p>
                      <a:r>
                        <a:t>(-4.94)</a:t>
                      </a:r>
                    </a:p>
                  </a:txBody>
                  <a:tcPr/>
                </a:tc>
                <a:tc>
                  <a:txBody>
                    <a:bodyPr/>
                    <a:lstStyle/>
                    <a:p>
                      <a:r>
                        <a:t>(-4.98)</a:t>
                      </a:r>
                    </a:p>
                  </a:txBody>
                  <a:tcPr/>
                </a:tc>
                <a:tc>
                  <a:txBody>
                    <a:bodyPr/>
                    <a:lstStyle/>
                    <a:p>
                      <a:r>
                        <a:t>(-5.83)</a:t>
                      </a:r>
                    </a:p>
                  </a:txBody>
                  <a:tcPr/>
                </a:tc>
                <a:tc>
                  <a:txBody>
                    <a:bodyPr/>
                    <a:lstStyle/>
                    <a:p>
                      <a:r>
                        <a:t>(-6.10)</a:t>
                      </a:r>
                    </a:p>
                  </a:txBody>
                  <a:tcPr/>
                </a:tc>
                <a:extLst>
                  <a:ext uri="{0D108BD9-81ED-4DB2-BD59-A6C34878D82A}">
                    <a16:rowId xmlns:a16="http://schemas.microsoft.com/office/drawing/2014/main" val="10017"/>
                  </a:ext>
                </a:extLst>
              </a:tr>
              <a:tr h="121023">
                <a:tc>
                  <a:txBody>
                    <a:bodyPr/>
                    <a:lstStyle/>
                    <a:p>
                      <a:r>
                        <a:t>partner_risk</a:t>
                      </a:r>
                    </a:p>
                  </a:txBody>
                  <a:tcPr/>
                </a:tc>
                <a:tc>
                  <a:txBody>
                    <a:bodyPr/>
                    <a:lstStyle/>
                    <a:p>
                      <a:r>
                        <a:t>-0.0504*</a:t>
                      </a:r>
                    </a:p>
                  </a:txBody>
                  <a:tcPr/>
                </a:tc>
                <a:tc>
                  <a:txBody>
                    <a:bodyPr/>
                    <a:lstStyle/>
                    <a:p>
                      <a:r>
                        <a:t>-0.0686**</a:t>
                      </a:r>
                    </a:p>
                  </a:txBody>
                  <a:tcPr/>
                </a:tc>
                <a:tc>
                  <a:txBody>
                    <a:bodyPr/>
                    <a:lstStyle/>
                    <a:p>
                      <a:r>
                        <a:t>-0.0119</a:t>
                      </a:r>
                    </a:p>
                  </a:txBody>
                  <a:tcPr/>
                </a:tc>
                <a:tc>
                  <a:txBody>
                    <a:bodyPr/>
                    <a:lstStyle/>
                    <a:p>
                      <a:r>
                        <a:t>-0.0287</a:t>
                      </a:r>
                    </a:p>
                  </a:txBody>
                  <a:tcPr/>
                </a:tc>
                <a:extLst>
                  <a:ext uri="{0D108BD9-81ED-4DB2-BD59-A6C34878D82A}">
                    <a16:rowId xmlns:a16="http://schemas.microsoft.com/office/drawing/2014/main" val="10018"/>
                  </a:ext>
                </a:extLst>
              </a:tr>
              <a:tr h="121023">
                <a:tc>
                  <a:txBody>
                    <a:bodyPr/>
                    <a:lstStyle/>
                    <a:p>
                      <a:endParaRPr/>
                    </a:p>
                  </a:txBody>
                  <a:tcPr/>
                </a:tc>
                <a:tc>
                  <a:txBody>
                    <a:bodyPr/>
                    <a:lstStyle/>
                    <a:p>
                      <a:r>
                        <a:t>(-1.82)</a:t>
                      </a:r>
                    </a:p>
                  </a:txBody>
                  <a:tcPr/>
                </a:tc>
                <a:tc>
                  <a:txBody>
                    <a:bodyPr/>
                    <a:lstStyle/>
                    <a:p>
                      <a:r>
                        <a:t>(-2.43)</a:t>
                      </a:r>
                    </a:p>
                  </a:txBody>
                  <a:tcPr/>
                </a:tc>
                <a:tc>
                  <a:txBody>
                    <a:bodyPr/>
                    <a:lstStyle/>
                    <a:p>
                      <a:r>
                        <a:t>(-0.45)</a:t>
                      </a:r>
                    </a:p>
                  </a:txBody>
                  <a:tcPr/>
                </a:tc>
                <a:tc>
                  <a:txBody>
                    <a:bodyPr/>
                    <a:lstStyle/>
                    <a:p>
                      <a:r>
                        <a:t>(-1.07)</a:t>
                      </a:r>
                    </a:p>
                  </a:txBody>
                  <a:tcPr/>
                </a:tc>
                <a:extLst>
                  <a:ext uri="{0D108BD9-81ED-4DB2-BD59-A6C34878D82A}">
                    <a16:rowId xmlns:a16="http://schemas.microsoft.com/office/drawing/2014/main" val="10019"/>
                  </a:ext>
                </a:extLst>
              </a:tr>
              <a:tr h="121023">
                <a:tc>
                  <a:txBody>
                    <a:bodyPr/>
                    <a:lstStyle/>
                    <a:p>
                      <a:r>
                        <a:t>loan_amount</a:t>
                      </a:r>
                    </a:p>
                  </a:txBody>
                  <a:tcPr/>
                </a:tc>
                <a:tc>
                  <a:txBody>
                    <a:bodyPr/>
                    <a:lstStyle/>
                    <a:p>
                      <a:r>
                        <a:t>-0.810***</a:t>
                      </a:r>
                    </a:p>
                  </a:txBody>
                  <a:tcPr/>
                </a:tc>
                <a:tc>
                  <a:txBody>
                    <a:bodyPr/>
                    <a:lstStyle/>
                    <a:p>
                      <a:r>
                        <a:t>-0.807***</a:t>
                      </a:r>
                    </a:p>
                  </a:txBody>
                  <a:tcPr/>
                </a:tc>
                <a:tc>
                  <a:txBody>
                    <a:bodyPr/>
                    <a:lstStyle/>
                    <a:p>
                      <a:r>
                        <a:t>-0.486***</a:t>
                      </a:r>
                    </a:p>
                  </a:txBody>
                  <a:tcPr/>
                </a:tc>
                <a:tc>
                  <a:txBody>
                    <a:bodyPr/>
                    <a:lstStyle/>
                    <a:p>
                      <a:r>
                        <a:t>-0.486***</a:t>
                      </a:r>
                    </a:p>
                  </a:txBody>
                  <a:tcPr/>
                </a:tc>
                <a:extLst>
                  <a:ext uri="{0D108BD9-81ED-4DB2-BD59-A6C34878D82A}">
                    <a16:rowId xmlns:a16="http://schemas.microsoft.com/office/drawing/2014/main" val="10020"/>
                  </a:ext>
                </a:extLst>
              </a:tr>
              <a:tr h="121023">
                <a:tc>
                  <a:txBody>
                    <a:bodyPr/>
                    <a:lstStyle/>
                    <a:p>
                      <a:endParaRPr/>
                    </a:p>
                  </a:txBody>
                  <a:tcPr/>
                </a:tc>
                <a:tc>
                  <a:txBody>
                    <a:bodyPr/>
                    <a:lstStyle/>
                    <a:p>
                      <a:r>
                        <a:t>(-20.91)</a:t>
                      </a:r>
                    </a:p>
                  </a:txBody>
                  <a:tcPr/>
                </a:tc>
                <a:tc>
                  <a:txBody>
                    <a:bodyPr/>
                    <a:lstStyle/>
                    <a:p>
                      <a:r>
                        <a:t>(-20.78)</a:t>
                      </a:r>
                    </a:p>
                  </a:txBody>
                  <a:tcPr/>
                </a:tc>
                <a:tc>
                  <a:txBody>
                    <a:bodyPr/>
                    <a:lstStyle/>
                    <a:p>
                      <a:r>
                        <a:t>(-13.93)</a:t>
                      </a:r>
                    </a:p>
                  </a:txBody>
                  <a:tcPr/>
                </a:tc>
                <a:tc>
                  <a:txBody>
                    <a:bodyPr/>
                    <a:lstStyle/>
                    <a:p>
                      <a:r>
                        <a:t>(-13.93)</a:t>
                      </a:r>
                    </a:p>
                  </a:txBody>
                  <a:tcPr/>
                </a:tc>
                <a:extLst>
                  <a:ext uri="{0D108BD9-81ED-4DB2-BD59-A6C34878D82A}">
                    <a16:rowId xmlns:a16="http://schemas.microsoft.com/office/drawing/2014/main" val="10021"/>
                  </a:ext>
                </a:extLst>
              </a:tr>
              <a:tr h="121023">
                <a:tc>
                  <a:txBody>
                    <a:bodyPr/>
                    <a:lstStyle/>
                    <a:p>
                      <a:r>
                        <a:t>loan_term</a:t>
                      </a:r>
                    </a:p>
                  </a:txBody>
                  <a:tcPr/>
                </a:tc>
                <a:tc>
                  <a:txBody>
                    <a:bodyPr/>
                    <a:lstStyle/>
                    <a:p>
                      <a:r>
                        <a:t>-0.0424***</a:t>
                      </a:r>
                    </a:p>
                  </a:txBody>
                  <a:tcPr/>
                </a:tc>
                <a:tc>
                  <a:txBody>
                    <a:bodyPr/>
                    <a:lstStyle/>
                    <a:p>
                      <a:r>
                        <a:t>-0.0411***</a:t>
                      </a:r>
                    </a:p>
                  </a:txBody>
                  <a:tcPr/>
                </a:tc>
                <a:tc>
                  <a:txBody>
                    <a:bodyPr/>
                    <a:lstStyle/>
                    <a:p>
                      <a:r>
                        <a:t>-0.101***</a:t>
                      </a:r>
                    </a:p>
                  </a:txBody>
                  <a:tcPr/>
                </a:tc>
                <a:tc>
                  <a:txBody>
                    <a:bodyPr/>
                    <a:lstStyle/>
                    <a:p>
                      <a:r>
                        <a:t>-0.1000***</a:t>
                      </a:r>
                    </a:p>
                  </a:txBody>
                  <a:tcPr/>
                </a:tc>
                <a:extLst>
                  <a:ext uri="{0D108BD9-81ED-4DB2-BD59-A6C34878D82A}">
                    <a16:rowId xmlns:a16="http://schemas.microsoft.com/office/drawing/2014/main" val="10022"/>
                  </a:ext>
                </a:extLst>
              </a:tr>
              <a:tr h="121023">
                <a:tc>
                  <a:txBody>
                    <a:bodyPr/>
                    <a:lstStyle/>
                    <a:p>
                      <a:endParaRPr/>
                    </a:p>
                  </a:txBody>
                  <a:tcPr/>
                </a:tc>
                <a:tc>
                  <a:txBody>
                    <a:bodyPr/>
                    <a:lstStyle/>
                    <a:p>
                      <a:r>
                        <a:t>(-11.72)</a:t>
                      </a:r>
                    </a:p>
                  </a:txBody>
                  <a:tcPr/>
                </a:tc>
                <a:tc>
                  <a:txBody>
                    <a:bodyPr/>
                    <a:lstStyle/>
                    <a:p>
                      <a:r>
                        <a:t>(-11.26)</a:t>
                      </a:r>
                    </a:p>
                  </a:txBody>
                  <a:tcPr/>
                </a:tc>
                <a:tc>
                  <a:txBody>
                    <a:bodyPr/>
                    <a:lstStyle/>
                    <a:p>
                      <a:r>
                        <a:t>(-23.05)</a:t>
                      </a:r>
                    </a:p>
                  </a:txBody>
                  <a:tcPr/>
                </a:tc>
                <a:tc>
                  <a:txBody>
                    <a:bodyPr/>
                    <a:lstStyle/>
                    <a:p>
                      <a:r>
                        <a:t>(-22.69)</a:t>
                      </a:r>
                    </a:p>
                  </a:txBody>
                  <a:tcPr/>
                </a:tc>
                <a:extLst>
                  <a:ext uri="{0D108BD9-81ED-4DB2-BD59-A6C34878D82A}">
                    <a16:rowId xmlns:a16="http://schemas.microsoft.com/office/drawing/2014/main" val="10023"/>
                  </a:ext>
                </a:extLst>
              </a:tr>
              <a:tr h="121023">
                <a:tc>
                  <a:txBody>
                    <a:bodyPr/>
                    <a:lstStyle/>
                    <a:p>
                      <a:r>
                        <a:t>repayment_schedule</a:t>
                      </a:r>
                    </a:p>
                  </a:txBody>
                  <a:tcPr/>
                </a:tc>
                <a:tc>
                  <a:txBody>
                    <a:bodyPr/>
                    <a:lstStyle/>
                    <a:p>
                      <a:r>
                        <a:t>-0.119</a:t>
                      </a:r>
                    </a:p>
                  </a:txBody>
                  <a:tcPr/>
                </a:tc>
                <a:tc>
                  <a:txBody>
                    <a:bodyPr/>
                    <a:lstStyle/>
                    <a:p>
                      <a:r>
                        <a:t>-0.129</a:t>
                      </a:r>
                    </a:p>
                  </a:txBody>
                  <a:tcPr/>
                </a:tc>
                <a:tc>
                  <a:txBody>
                    <a:bodyPr/>
                    <a:lstStyle/>
                    <a:p>
                      <a:r>
                        <a:t>-0.414***</a:t>
                      </a:r>
                    </a:p>
                  </a:txBody>
                  <a:tcPr/>
                </a:tc>
                <a:tc>
                  <a:txBody>
                    <a:bodyPr/>
                    <a:lstStyle/>
                    <a:p>
                      <a:r>
                        <a:t>-0.392***</a:t>
                      </a:r>
                    </a:p>
                  </a:txBody>
                  <a:tcPr/>
                </a:tc>
                <a:extLst>
                  <a:ext uri="{0D108BD9-81ED-4DB2-BD59-A6C34878D82A}">
                    <a16:rowId xmlns:a16="http://schemas.microsoft.com/office/drawing/2014/main" val="10024"/>
                  </a:ext>
                </a:extLst>
              </a:tr>
              <a:tr h="121023">
                <a:tc>
                  <a:txBody>
                    <a:bodyPr/>
                    <a:lstStyle/>
                    <a:p>
                      <a:endParaRPr/>
                    </a:p>
                  </a:txBody>
                  <a:tcPr/>
                </a:tc>
                <a:tc>
                  <a:txBody>
                    <a:bodyPr/>
                    <a:lstStyle/>
                    <a:p>
                      <a:r>
                        <a:t>(-0.96)</a:t>
                      </a:r>
                    </a:p>
                  </a:txBody>
                  <a:tcPr/>
                </a:tc>
                <a:tc>
                  <a:txBody>
                    <a:bodyPr/>
                    <a:lstStyle/>
                    <a:p>
                      <a:r>
                        <a:t>(-1.04)</a:t>
                      </a:r>
                    </a:p>
                  </a:txBody>
                  <a:tcPr/>
                </a:tc>
                <a:tc>
                  <a:txBody>
                    <a:bodyPr/>
                    <a:lstStyle/>
                    <a:p>
                      <a:r>
                        <a:t>(-3.02)</a:t>
                      </a:r>
                    </a:p>
                  </a:txBody>
                  <a:tcPr/>
                </a:tc>
                <a:tc>
                  <a:txBody>
                    <a:bodyPr/>
                    <a:lstStyle/>
                    <a:p>
                      <a:r>
                        <a:t>(-2.87)</a:t>
                      </a:r>
                    </a:p>
                  </a:txBody>
                  <a:tcPr/>
                </a:tc>
                <a:extLst>
                  <a:ext uri="{0D108BD9-81ED-4DB2-BD59-A6C34878D82A}">
                    <a16:rowId xmlns:a16="http://schemas.microsoft.com/office/drawing/2014/main" val="10025"/>
                  </a:ext>
                </a:extLst>
              </a:tr>
              <a:tr h="121023">
                <a:tc>
                  <a:txBody>
                    <a:bodyPr/>
                    <a:lstStyle/>
                    <a:p>
                      <a:r>
                        <a:t>continenta</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26"/>
                  </a:ext>
                </a:extLst>
              </a:tr>
              <a:tr h="121023">
                <a:tc>
                  <a:txBody>
                    <a:bodyPr/>
                    <a:lstStyle/>
                    <a:p>
                      <a:r>
                        <a:t>sectorb</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27"/>
                  </a:ext>
                </a:extLst>
              </a:tr>
              <a:tr h="121023">
                <a:tc>
                  <a:txBody>
                    <a:bodyPr/>
                    <a:lstStyle/>
                    <a:p>
                      <a:r>
                        <a:t>_cons</a:t>
                      </a:r>
                    </a:p>
                  </a:txBody>
                  <a:tcPr/>
                </a:tc>
                <a:tc>
                  <a:txBody>
                    <a:bodyPr/>
                    <a:lstStyle/>
                    <a:p>
                      <a:r>
                        <a:t>8.310***</a:t>
                      </a:r>
                    </a:p>
                  </a:txBody>
                  <a:tcPr/>
                </a:tc>
                <a:tc>
                  <a:txBody>
                    <a:bodyPr/>
                    <a:lstStyle/>
                    <a:p>
                      <a:r>
                        <a:t>8.343***</a:t>
                      </a:r>
                    </a:p>
                  </a:txBody>
                  <a:tcPr/>
                </a:tc>
                <a:tc>
                  <a:txBody>
                    <a:bodyPr/>
                    <a:lstStyle/>
                    <a:p>
                      <a:r>
                        <a:t>9.862***</a:t>
                      </a:r>
                    </a:p>
                  </a:txBody>
                  <a:tcPr/>
                </a:tc>
                <a:tc>
                  <a:txBody>
                    <a:bodyPr/>
                    <a:lstStyle/>
                    <a:p>
                      <a:r>
                        <a:t>9.942***</a:t>
                      </a:r>
                    </a:p>
                  </a:txBody>
                  <a:tcPr/>
                </a:tc>
                <a:extLst>
                  <a:ext uri="{0D108BD9-81ED-4DB2-BD59-A6C34878D82A}">
                    <a16:rowId xmlns:a16="http://schemas.microsoft.com/office/drawing/2014/main" val="10028"/>
                  </a:ext>
                </a:extLst>
              </a:tr>
              <a:tr h="121023">
                <a:tc>
                  <a:txBody>
                    <a:bodyPr/>
                    <a:lstStyle/>
                    <a:p>
                      <a:endParaRPr/>
                    </a:p>
                  </a:txBody>
                  <a:tcPr/>
                </a:tc>
                <a:tc>
                  <a:txBody>
                    <a:bodyPr/>
                    <a:lstStyle/>
                    <a:p>
                      <a:r>
                        <a:t>(16.76)</a:t>
                      </a:r>
                    </a:p>
                  </a:txBody>
                  <a:tcPr/>
                </a:tc>
                <a:tc>
                  <a:txBody>
                    <a:bodyPr/>
                    <a:lstStyle/>
                    <a:p>
                      <a:r>
                        <a:t>(16.68)</a:t>
                      </a:r>
                    </a:p>
                  </a:txBody>
                  <a:tcPr/>
                </a:tc>
                <a:tc>
                  <a:txBody>
                    <a:bodyPr/>
                    <a:lstStyle/>
                    <a:p>
                      <a:r>
                        <a:t>(20.88)</a:t>
                      </a:r>
                    </a:p>
                  </a:txBody>
                  <a:tcPr/>
                </a:tc>
                <a:tc>
                  <a:txBody>
                    <a:bodyPr/>
                    <a:lstStyle/>
                    <a:p>
                      <a:r>
                        <a:t>(21.01)</a:t>
                      </a:r>
                    </a:p>
                  </a:txBody>
                  <a:tcPr/>
                </a:tc>
                <a:extLst>
                  <a:ext uri="{0D108BD9-81ED-4DB2-BD59-A6C34878D82A}">
                    <a16:rowId xmlns:a16="http://schemas.microsoft.com/office/drawing/2014/main" val="10029"/>
                  </a:ext>
                </a:extLst>
              </a:tr>
              <a:tr h="121023">
                <a:tc>
                  <a:txBody>
                    <a:bodyPr/>
                    <a:lstStyle/>
                    <a:p>
                      <a:r>
                        <a:t>pseudo R2</a:t>
                      </a:r>
                    </a:p>
                  </a:txBody>
                  <a:tcPr/>
                </a:tc>
                <a:tc>
                  <a:txBody>
                    <a:bodyPr/>
                    <a:lstStyle/>
                    <a:p>
                      <a:r>
                        <a:t>0.257</a:t>
                      </a:r>
                    </a:p>
                  </a:txBody>
                  <a:tcPr/>
                </a:tc>
                <a:tc>
                  <a:txBody>
                    <a:bodyPr/>
                    <a:lstStyle/>
                    <a:p>
                      <a:r>
                        <a:t>0.261</a:t>
                      </a:r>
                    </a:p>
                  </a:txBody>
                  <a:tcPr/>
                </a:tc>
                <a:tc>
                  <a:txBody>
                    <a:bodyPr/>
                    <a:lstStyle/>
                    <a:p>
                      <a:endParaRPr/>
                    </a:p>
                  </a:txBody>
                  <a:tcPr/>
                </a:tc>
                <a:tc>
                  <a:txBody>
                    <a:bodyPr/>
                    <a:lstStyle/>
                    <a:p>
                      <a:endParaRPr/>
                    </a:p>
                  </a:txBody>
                  <a:tcPr/>
                </a:tc>
                <a:extLst>
                  <a:ext uri="{0D108BD9-81ED-4DB2-BD59-A6C34878D82A}">
                    <a16:rowId xmlns:a16="http://schemas.microsoft.com/office/drawing/2014/main" val="10030"/>
                  </a:ext>
                </a:extLst>
              </a:tr>
              <a:tr h="121023">
                <a:tc>
                  <a:txBody>
                    <a:bodyPr/>
                    <a:lstStyle/>
                    <a:p>
                      <a:r>
                        <a:t>Log likelihood</a:t>
                      </a:r>
                    </a:p>
                  </a:txBody>
                  <a:tcPr/>
                </a:tc>
                <a:tc>
                  <a:txBody>
                    <a:bodyPr/>
                    <a:lstStyle/>
                    <a:p>
                      <a:r>
                        <a:t>-2250.2</a:t>
                      </a:r>
                    </a:p>
                  </a:txBody>
                  <a:tcPr/>
                </a:tc>
                <a:tc>
                  <a:txBody>
                    <a:bodyPr/>
                    <a:lstStyle/>
                    <a:p>
                      <a:r>
                        <a:t>-2239.7</a:t>
                      </a:r>
                    </a:p>
                  </a:txBody>
                  <a:tcPr/>
                </a:tc>
                <a:tc>
                  <a:txBody>
                    <a:bodyPr/>
                    <a:lstStyle/>
                    <a:p>
                      <a:r>
                        <a:t>-18497.7</a:t>
                      </a:r>
                    </a:p>
                  </a:txBody>
                  <a:tcPr/>
                </a:tc>
                <a:tc>
                  <a:txBody>
                    <a:bodyPr/>
                    <a:lstStyle/>
                    <a:p>
                      <a:r>
                        <a:t>-18478.7</a:t>
                      </a:r>
                    </a:p>
                  </a:txBody>
                  <a:tcPr/>
                </a:tc>
                <a:extLst>
                  <a:ext uri="{0D108BD9-81ED-4DB2-BD59-A6C34878D82A}">
                    <a16:rowId xmlns:a16="http://schemas.microsoft.com/office/drawing/2014/main" val="10031"/>
                  </a:ext>
                </a:extLst>
              </a:tr>
              <a:tr h="121023">
                <a:tc>
                  <a:txBody>
                    <a:bodyPr/>
                    <a:lstStyle/>
                    <a:p>
                      <a:r>
                        <a:t>2</a:t>
                      </a:r>
                    </a:p>
                  </a:txBody>
                  <a:tcPr/>
                </a:tc>
                <a:tc>
                  <a:txBody>
                    <a:bodyPr/>
                    <a:lstStyle/>
                    <a:p>
                      <a:r>
                        <a:t>1557.6</a:t>
                      </a:r>
                    </a:p>
                  </a:txBody>
                  <a:tcPr/>
                </a:tc>
                <a:tc>
                  <a:txBody>
                    <a:bodyPr/>
                    <a:lstStyle/>
                    <a:p>
                      <a:r>
                        <a:t>1578.6</a:t>
                      </a:r>
                    </a:p>
                  </a:txBody>
                  <a:tcPr/>
                </a:tc>
                <a:tc>
                  <a:txBody>
                    <a:bodyPr/>
                    <a:lstStyle/>
                    <a:p>
                      <a:endParaRPr/>
                    </a:p>
                  </a:txBody>
                  <a:tcPr/>
                </a:tc>
                <a:tc>
                  <a:txBody>
                    <a:bodyPr/>
                    <a:lstStyle/>
                    <a:p>
                      <a:endParaRPr/>
                    </a:p>
                  </a:txBody>
                  <a:tcPr/>
                </a:tc>
                <a:extLst>
                  <a:ext uri="{0D108BD9-81ED-4DB2-BD59-A6C34878D82A}">
                    <a16:rowId xmlns:a16="http://schemas.microsoft.com/office/drawing/2014/main" val="10032"/>
                  </a:ext>
                </a:extLst>
              </a:tr>
              <a:tr h="121041">
                <a:tc>
                  <a:txBody>
                    <a:bodyPr/>
                    <a:lstStyle/>
                    <a:p>
                      <a:r>
                        <a:t>p</a:t>
                      </a:r>
                    </a:p>
                  </a:txBody>
                  <a:tcPr/>
                </a:tc>
                <a:tc>
                  <a:txBody>
                    <a:bodyPr/>
                    <a:lstStyle/>
                    <a:p>
                      <a:r>
                        <a:t>1.2e-315</a:t>
                      </a:r>
                    </a:p>
                  </a:txBody>
                  <a:tcPr/>
                </a:tc>
                <a:tc>
                  <a:txBody>
                    <a:bodyPr/>
                    <a:lstStyle/>
                    <a:p>
                      <a:r>
                        <a:t>2.0e-317</a:t>
                      </a:r>
                    </a:p>
                  </a:txBody>
                  <a:tcPr/>
                </a:tc>
                <a:tc>
                  <a:txBody>
                    <a:bodyPr/>
                    <a:lstStyle/>
                    <a:p>
                      <a:r>
                        <a:t>0</a:t>
                      </a:r>
                    </a:p>
                  </a:txBody>
                  <a:tcPr/>
                </a:tc>
                <a:tc>
                  <a:txBody>
                    <a:bodyPr/>
                    <a:lstStyle/>
                    <a:p>
                      <a:r>
                        <a:rPr dirty="0"/>
                        <a:t>0</a:t>
                      </a:r>
                    </a:p>
                  </a:txBody>
                  <a:tcPr/>
                </a:tc>
                <a:extLst>
                  <a:ext uri="{0D108BD9-81ED-4DB2-BD59-A6C34878D82A}">
                    <a16:rowId xmlns:a16="http://schemas.microsoft.com/office/drawing/2014/main" val="10033"/>
                  </a:ext>
                </a:extLst>
              </a:tr>
            </a:tbl>
          </a:graphicData>
        </a:graphic>
      </p:graphicFrame>
      <p:sp>
        <p:nvSpPr>
          <p:cNvPr id="2" name="TextBox 4">
            <a:extLst>
              <a:ext uri="{FF2B5EF4-FFF2-40B4-BE49-F238E27FC236}">
                <a16:creationId xmlns:a16="http://schemas.microsoft.com/office/drawing/2014/main" id="{16FA2D5B-AB87-4AE4-4759-FEB8B5953CA1}"/>
              </a:ext>
            </a:extLst>
          </p:cNvPr>
          <p:cNvSpPr txBox="1"/>
          <p:nvPr/>
        </p:nvSpPr>
        <p:spPr>
          <a:xfrm>
            <a:off x="6979920" y="3028890"/>
            <a:ext cx="4315097" cy="400110"/>
          </a:xfrm>
          <a:prstGeom prst="rect">
            <a:avLst/>
          </a:prstGeom>
          <a:noFill/>
        </p:spPr>
        <p:txBody>
          <a:bodyPr wrap="square">
            <a:spAutoFit/>
          </a:bodyPr>
          <a:lstStyle/>
          <a:p>
            <a:pPr>
              <a:defRPr sz="2000" b="0">
                <a:solidFill>
                  <a:srgbClr val="000000"/>
                </a:solidFill>
                <a:latin typeface="微软雅黑"/>
              </a:defRPr>
            </a:pPr>
            <a:r>
              <a:rPr dirty="0"/>
              <a:t>表5</a:t>
            </a:r>
            <a:r>
              <a:rPr lang="en-US" dirty="0"/>
              <a:t>-</a:t>
            </a:r>
            <a:r>
              <a:rPr dirty="0"/>
              <a:t>3 </a:t>
            </a:r>
            <a:r>
              <a:rPr dirty="0" err="1"/>
              <a:t>稳健性检验：替换回归模型</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3</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研究综述</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1. 众筹优势</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备受欢迎，发展迅速，成长空间大。</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虽多数初创企业筹资额小，但大量级项目数量使融资潜力巨大。</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世界银行预测2025年众筹市场资金超3000亿美元。</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 中国众筹市场2013年起迅猛发展，2016年平台数量达532家峰值。</a:t>
            </a:r>
          </a:p>
        </p:txBody>
      </p:sp>
      <p:sp>
        <p:nvSpPr>
          <p:cNvPr id="6" name="TextBox 5"/>
          <p:cNvSpPr txBox="1"/>
          <p:nvPr/>
        </p:nvSpPr>
        <p:spPr>
          <a:xfrm>
            <a:off x="1371600" y="2011680"/>
            <a:ext cx="9144000" cy="1371600"/>
          </a:xfrm>
          <a:prstGeom prst="rect">
            <a:avLst/>
          </a:prstGeom>
          <a:noFill/>
        </p:spPr>
        <p:txBody>
          <a:bodyPr wrap="square">
            <a:spAutoFit/>
          </a:bodyPr>
          <a:lstStyle/>
          <a:p>
            <a:pPr>
              <a:defRPr sz="2200" b="1">
                <a:solidFill>
                  <a:srgbClr val="000000"/>
                </a:solidFill>
                <a:latin typeface="微软雅黑"/>
              </a:defRPr>
            </a:pPr>
            <a:r>
              <a:t>2. 众筹分类</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按项目发起者性质分个人类、企业类、组织类等。</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按项目内容和主题分科技类、艺术类、健康类等。</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3. 众筹模式相关</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小额信贷模式源于1975年孟加拉国Grameen Bank，成功后被推广，本质是众筹，属债权众筹，代表平台有Kiva等，不同平台回报模式可能不同。</a:t>
            </a:r>
          </a:p>
        </p:txBody>
      </p:sp>
      <p:sp>
        <p:nvSpPr>
          <p:cNvPr id="7" name="TextBox 6"/>
          <p:cNvSpPr txBox="1"/>
          <p:nvPr/>
        </p:nvSpPr>
        <p:spPr>
          <a:xfrm>
            <a:off x="1371600" y="3383280"/>
            <a:ext cx="9144000" cy="1371600"/>
          </a:xfrm>
          <a:prstGeom prst="rect">
            <a:avLst/>
          </a:prstGeom>
          <a:noFill/>
        </p:spPr>
        <p:txBody>
          <a:bodyPr wrap="square">
            <a:spAutoFit/>
          </a:bodyPr>
          <a:lstStyle/>
          <a:p>
            <a:pPr>
              <a:defRPr sz="2200" b="1">
                <a:solidFill>
                  <a:srgbClr val="000000"/>
                </a:solidFill>
                <a:latin typeface="微软雅黑"/>
              </a:defRPr>
            </a:pPr>
            <a:r>
              <a:t>4. 众筹研究</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已有研究集中在众筹绩效影响因素及模式、信息框架设计。</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 两类信息通过平台网页披露给投资者，投资者据此决策。</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亲社会众筹影响因素研究主要探讨项目叙述文本和发起人个人特征对众筹成功的影响，部分研究聚焦叙述文本信号。</a:t>
            </a:r>
          </a:p>
        </p:txBody>
      </p:sp>
      <p:sp>
        <p:nvSpPr>
          <p:cNvPr id="7" name="TextBox 6"/>
          <p:cNvSpPr txBox="1"/>
          <p:nvPr/>
        </p:nvSpPr>
        <p:spPr>
          <a:xfrm>
            <a:off x="1371600" y="3383280"/>
            <a:ext cx="9144000" cy="1371600"/>
          </a:xfrm>
          <a:prstGeom prst="rect">
            <a:avLst/>
          </a:prstGeom>
          <a:noFill/>
        </p:spPr>
        <p:txBody>
          <a:bodyPr wrap="square">
            <a:spAutoFit/>
          </a:bodyPr>
          <a:lstStyle/>
          <a:p>
            <a:pPr>
              <a:defRPr sz="2200" b="1">
                <a:solidFill>
                  <a:srgbClr val="000000"/>
                </a:solidFill>
                <a:latin typeface="微软雅黑"/>
              </a:defRPr>
            </a:pPr>
            <a:r>
              <a:t>5. 情绪感染与众筹</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本文参考情绪感染理论理解图片面部情绪表达对投资者决策的影响。</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 情绪感染性随情绪类型和表达强烈程度而异，能辅助传递社交互动信息，引起的情绪会影响决策行为。</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即时情绪可改变人们对决策结果的预期评估，影响社会、个人和经济性决策，面部表情引起的情绪感染可能是亲社会众筹项目成败的重要因素。</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Small和Verrochi发现广告图片带情绪的面部表情通过情绪感染影响亲社会行为。</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研究表明奖励型众筹项目描述中适当用积极情绪化词汇有助于成功筹资。</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4</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研究假设</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1. 研究背景与模型</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基于情绪感染理论提出研究模型，探究面部情绪表达感染效应及对投资决策和众筹成功的影响。</a:t>
            </a:r>
          </a:p>
        </p:txBody>
      </p:sp>
      <p:sp>
        <p:nvSpPr>
          <p:cNvPr id="7" name="TextBox 6"/>
          <p:cNvSpPr txBox="1"/>
          <p:nvPr/>
        </p:nvSpPr>
        <p:spPr>
          <a:xfrm>
            <a:off x="1371600" y="3383280"/>
            <a:ext cx="9144000" cy="1371600"/>
          </a:xfrm>
          <a:prstGeom prst="rect">
            <a:avLst/>
          </a:prstGeom>
          <a:noFill/>
        </p:spPr>
        <p:txBody>
          <a:bodyPr wrap="square">
            <a:spAutoFit/>
          </a:bodyPr>
          <a:lstStyle/>
          <a:p>
            <a:pPr>
              <a:defRPr sz="2200" b="1">
                <a:solidFill>
                  <a:srgbClr val="000000"/>
                </a:solidFill>
                <a:latin typeface="微软雅黑"/>
              </a:defRPr>
            </a:pPr>
            <a:r>
              <a:t>2. 即时情绪作用</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即时情绪在投资者浏览项目等时影响最终投资决策。</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2" name="Table 81"/>
          <p:cNvGraphicFramePr>
            <a:graphicFrameLocks noGrp="1"/>
          </p:cNvGraphicFramePr>
          <p:nvPr>
            <p:extLst>
              <p:ext uri="{D42A27DB-BD31-4B8C-83A1-F6EECF244321}">
                <p14:modId xmlns:p14="http://schemas.microsoft.com/office/powerpoint/2010/main" val="3845485969"/>
              </p:ext>
            </p:extLst>
          </p:nvPr>
        </p:nvGraphicFramePr>
        <p:xfrm>
          <a:off x="348343" y="104503"/>
          <a:ext cx="5486400" cy="18196560"/>
        </p:xfrm>
        <a:graphic>
          <a:graphicData uri="http://schemas.openxmlformats.org/drawingml/2006/table">
            <a:tbl>
              <a:tblPr firstRow="1" bandRow="1">
                <a:tableStyleId>{5C22544A-7EE6-4342-B048-85BDC9FD1C3A}</a:tableStyleId>
              </a:tblPr>
              <a:tblGrid>
                <a:gridCol w="1097280">
                  <a:extLst>
                    <a:ext uri="{9D8B030D-6E8A-4147-A177-3AD203B41FA5}">
                      <a16:colId xmlns:a16="http://schemas.microsoft.com/office/drawing/2014/main" val="20000"/>
                    </a:ext>
                  </a:extLst>
                </a:gridCol>
                <a:gridCol w="1097280">
                  <a:extLst>
                    <a:ext uri="{9D8B030D-6E8A-4147-A177-3AD203B41FA5}">
                      <a16:colId xmlns:a16="http://schemas.microsoft.com/office/drawing/2014/main" val="20001"/>
                    </a:ext>
                  </a:extLst>
                </a:gridCol>
                <a:gridCol w="1097280">
                  <a:extLst>
                    <a:ext uri="{9D8B030D-6E8A-4147-A177-3AD203B41FA5}">
                      <a16:colId xmlns:a16="http://schemas.microsoft.com/office/drawing/2014/main" val="20002"/>
                    </a:ext>
                  </a:extLst>
                </a:gridCol>
                <a:gridCol w="1097280">
                  <a:extLst>
                    <a:ext uri="{9D8B030D-6E8A-4147-A177-3AD203B41FA5}">
                      <a16:colId xmlns:a16="http://schemas.microsoft.com/office/drawing/2014/main" val="20003"/>
                    </a:ext>
                  </a:extLst>
                </a:gridCol>
                <a:gridCol w="1097280">
                  <a:extLst>
                    <a:ext uri="{9D8B030D-6E8A-4147-A177-3AD203B41FA5}">
                      <a16:colId xmlns:a16="http://schemas.microsoft.com/office/drawing/2014/main" val="20004"/>
                    </a:ext>
                  </a:extLst>
                </a:gridCol>
              </a:tblGrid>
              <a:tr h="121023">
                <a:tc>
                  <a:txBody>
                    <a:bodyPr/>
                    <a:lstStyle/>
                    <a:p>
                      <a:r>
                        <a:rPr dirty="0"/>
                        <a:t>Variable</a:t>
                      </a:r>
                    </a:p>
                  </a:txBody>
                  <a:tcPr/>
                </a:tc>
                <a:tc>
                  <a:txBody>
                    <a:bodyPr/>
                    <a:lstStyle/>
                    <a:p>
                      <a:r>
                        <a:t>funding_success</a:t>
                      </a:r>
                    </a:p>
                  </a:txBody>
                  <a:tcPr/>
                </a:tc>
                <a:tc>
                  <a:txBody>
                    <a:bodyPr/>
                    <a:lstStyle/>
                    <a:p>
                      <a:endParaRPr/>
                    </a:p>
                  </a:txBody>
                  <a:tcPr/>
                </a:tc>
                <a:tc>
                  <a:txBody>
                    <a:bodyPr/>
                    <a:lstStyle/>
                    <a:p>
                      <a:r>
                        <a:t>funding_speed</a:t>
                      </a:r>
                    </a:p>
                  </a:txBody>
                  <a:tcPr/>
                </a:tc>
                <a:tc>
                  <a:txBody>
                    <a:bodyPr/>
                    <a:lstStyle/>
                    <a:p>
                      <a:endParaRPr/>
                    </a:p>
                  </a:txBody>
                  <a:tcPr/>
                </a:tc>
                <a:extLst>
                  <a:ext uri="{0D108BD9-81ED-4DB2-BD59-A6C34878D82A}">
                    <a16:rowId xmlns:a16="http://schemas.microsoft.com/office/drawing/2014/main" val="10000"/>
                  </a:ext>
                </a:extLst>
              </a:tr>
              <a:tr h="121023">
                <a:tc>
                  <a:txBody>
                    <a:bodyPr/>
                    <a:lstStyle/>
                    <a:p>
                      <a:endParaRPr/>
                    </a:p>
                  </a:txBody>
                  <a:tcPr/>
                </a:tc>
                <a:tc>
                  <a:txBody>
                    <a:bodyPr/>
                    <a:lstStyle/>
                    <a:p>
                      <a:r>
                        <a:t>Model 1(controls)</a:t>
                      </a:r>
                    </a:p>
                  </a:txBody>
                  <a:tcPr/>
                </a:tc>
                <a:tc>
                  <a:txBody>
                    <a:bodyPr/>
                    <a:lstStyle/>
                    <a:p>
                      <a:r>
                        <a:t>Model 3( effect)</a:t>
                      </a:r>
                    </a:p>
                  </a:txBody>
                  <a:tcPr/>
                </a:tc>
                <a:tc>
                  <a:txBody>
                    <a:bodyPr/>
                    <a:lstStyle/>
                    <a:p>
                      <a:r>
                        <a:t>Model 1(controls)</a:t>
                      </a:r>
                    </a:p>
                  </a:txBody>
                  <a:tcPr/>
                </a:tc>
                <a:tc>
                  <a:txBody>
                    <a:bodyPr/>
                    <a:lstStyle/>
                    <a:p>
                      <a:r>
                        <a:t>Model 3( effect)</a:t>
                      </a:r>
                    </a:p>
                  </a:txBody>
                  <a:tcPr/>
                </a:tc>
                <a:extLst>
                  <a:ext uri="{0D108BD9-81ED-4DB2-BD59-A6C34878D82A}">
                    <a16:rowId xmlns:a16="http://schemas.microsoft.com/office/drawing/2014/main" val="10001"/>
                  </a:ext>
                </a:extLst>
              </a:tr>
              <a:tr h="121023">
                <a:tc>
                  <a:txBody>
                    <a:bodyPr/>
                    <a:lstStyle/>
                    <a:p>
                      <a:r>
                        <a:rPr dirty="0"/>
                        <a:t>happiness</a:t>
                      </a:r>
                    </a:p>
                  </a:txBody>
                  <a:tcPr/>
                </a:tc>
                <a:tc>
                  <a:txBody>
                    <a:bodyPr/>
                    <a:lstStyle/>
                    <a:p>
                      <a:endParaRPr/>
                    </a:p>
                  </a:txBody>
                  <a:tcPr/>
                </a:tc>
                <a:tc>
                  <a:txBody>
                    <a:bodyPr/>
                    <a:lstStyle/>
                    <a:p>
                      <a:r>
                        <a:t>0.176*</a:t>
                      </a:r>
                    </a:p>
                  </a:txBody>
                  <a:tcPr/>
                </a:tc>
                <a:tc>
                  <a:txBody>
                    <a:bodyPr/>
                    <a:lstStyle/>
                    <a:p>
                      <a:endParaRPr/>
                    </a:p>
                  </a:txBody>
                  <a:tcPr/>
                </a:tc>
                <a:tc>
                  <a:txBody>
                    <a:bodyPr/>
                    <a:lstStyle/>
                    <a:p>
                      <a:r>
                        <a:t>0.238***</a:t>
                      </a:r>
                    </a:p>
                  </a:txBody>
                  <a:tcPr/>
                </a:tc>
                <a:extLst>
                  <a:ext uri="{0D108BD9-81ED-4DB2-BD59-A6C34878D82A}">
                    <a16:rowId xmlns:a16="http://schemas.microsoft.com/office/drawing/2014/main" val="10002"/>
                  </a:ext>
                </a:extLst>
              </a:tr>
              <a:tr h="121023">
                <a:tc>
                  <a:txBody>
                    <a:bodyPr/>
                    <a:lstStyle/>
                    <a:p>
                      <a:endParaRPr/>
                    </a:p>
                  </a:txBody>
                  <a:tcPr/>
                </a:tc>
                <a:tc>
                  <a:txBody>
                    <a:bodyPr/>
                    <a:lstStyle/>
                    <a:p>
                      <a:endParaRPr/>
                    </a:p>
                  </a:txBody>
                  <a:tcPr/>
                </a:tc>
                <a:tc>
                  <a:txBody>
                    <a:bodyPr/>
                    <a:lstStyle/>
                    <a:p>
                      <a:r>
                        <a:t>(1.85)</a:t>
                      </a:r>
                    </a:p>
                  </a:txBody>
                  <a:tcPr/>
                </a:tc>
                <a:tc>
                  <a:txBody>
                    <a:bodyPr/>
                    <a:lstStyle/>
                    <a:p>
                      <a:endParaRPr/>
                    </a:p>
                  </a:txBody>
                  <a:tcPr/>
                </a:tc>
                <a:tc>
                  <a:txBody>
                    <a:bodyPr/>
                    <a:lstStyle/>
                    <a:p>
                      <a:r>
                        <a:t>(3.34)</a:t>
                      </a:r>
                    </a:p>
                  </a:txBody>
                  <a:tcPr/>
                </a:tc>
                <a:extLst>
                  <a:ext uri="{0D108BD9-81ED-4DB2-BD59-A6C34878D82A}">
                    <a16:rowId xmlns:a16="http://schemas.microsoft.com/office/drawing/2014/main" val="10003"/>
                  </a:ext>
                </a:extLst>
              </a:tr>
              <a:tr h="121023">
                <a:tc>
                  <a:txBody>
                    <a:bodyPr/>
                    <a:lstStyle/>
                    <a:p>
                      <a:r>
                        <a:t>sadness</a:t>
                      </a:r>
                    </a:p>
                  </a:txBody>
                  <a:tcPr/>
                </a:tc>
                <a:tc>
                  <a:txBody>
                    <a:bodyPr/>
                    <a:lstStyle/>
                    <a:p>
                      <a:endParaRPr/>
                    </a:p>
                  </a:txBody>
                  <a:tcPr/>
                </a:tc>
                <a:tc>
                  <a:txBody>
                    <a:bodyPr/>
                    <a:lstStyle/>
                    <a:p>
                      <a:r>
                        <a:t>1.021*</a:t>
                      </a:r>
                    </a:p>
                  </a:txBody>
                  <a:tcPr/>
                </a:tc>
                <a:tc>
                  <a:txBody>
                    <a:bodyPr/>
                    <a:lstStyle/>
                    <a:p>
                      <a:endParaRPr/>
                    </a:p>
                  </a:txBody>
                  <a:tcPr/>
                </a:tc>
                <a:tc>
                  <a:txBody>
                    <a:bodyPr/>
                    <a:lstStyle/>
                    <a:p>
                      <a:r>
                        <a:t>0.730**</a:t>
                      </a:r>
                    </a:p>
                  </a:txBody>
                  <a:tcPr/>
                </a:tc>
                <a:extLst>
                  <a:ext uri="{0D108BD9-81ED-4DB2-BD59-A6C34878D82A}">
                    <a16:rowId xmlns:a16="http://schemas.microsoft.com/office/drawing/2014/main" val="10004"/>
                  </a:ext>
                </a:extLst>
              </a:tr>
              <a:tr h="121023">
                <a:tc>
                  <a:txBody>
                    <a:bodyPr/>
                    <a:lstStyle/>
                    <a:p>
                      <a:endParaRPr/>
                    </a:p>
                  </a:txBody>
                  <a:tcPr/>
                </a:tc>
                <a:tc>
                  <a:txBody>
                    <a:bodyPr/>
                    <a:lstStyle/>
                    <a:p>
                      <a:endParaRPr/>
                    </a:p>
                  </a:txBody>
                  <a:tcPr/>
                </a:tc>
                <a:tc>
                  <a:txBody>
                    <a:bodyPr/>
                    <a:lstStyle/>
                    <a:p>
                      <a:r>
                        <a:t>(1.76)</a:t>
                      </a:r>
                    </a:p>
                  </a:txBody>
                  <a:tcPr/>
                </a:tc>
                <a:tc>
                  <a:txBody>
                    <a:bodyPr/>
                    <a:lstStyle/>
                    <a:p>
                      <a:endParaRPr/>
                    </a:p>
                  </a:txBody>
                  <a:tcPr/>
                </a:tc>
                <a:tc>
                  <a:txBody>
                    <a:bodyPr/>
                    <a:lstStyle/>
                    <a:p>
                      <a:r>
                        <a:t>(2.08)</a:t>
                      </a:r>
                    </a:p>
                  </a:txBody>
                  <a:tcPr/>
                </a:tc>
                <a:extLst>
                  <a:ext uri="{0D108BD9-81ED-4DB2-BD59-A6C34878D82A}">
                    <a16:rowId xmlns:a16="http://schemas.microsoft.com/office/drawing/2014/main" val="10005"/>
                  </a:ext>
                </a:extLst>
              </a:tr>
              <a:tr h="121023">
                <a:tc>
                  <a:txBody>
                    <a:bodyPr/>
                    <a:lstStyle/>
                    <a:p>
                      <a:r>
                        <a:t>pst_psyc_cptl</a:t>
                      </a:r>
                    </a:p>
                  </a:txBody>
                  <a:tcPr/>
                </a:tc>
                <a:tc>
                  <a:txBody>
                    <a:bodyPr/>
                    <a:lstStyle/>
                    <a:p>
                      <a:endParaRPr/>
                    </a:p>
                  </a:txBody>
                  <a:tcPr/>
                </a:tc>
                <a:tc>
                  <a:txBody>
                    <a:bodyPr/>
                    <a:lstStyle/>
                    <a:p>
                      <a:r>
                        <a:t>-0.0997***</a:t>
                      </a:r>
                    </a:p>
                  </a:txBody>
                  <a:tcPr/>
                </a:tc>
                <a:tc>
                  <a:txBody>
                    <a:bodyPr/>
                    <a:lstStyle/>
                    <a:p>
                      <a:endParaRPr/>
                    </a:p>
                  </a:txBody>
                  <a:tcPr/>
                </a:tc>
                <a:tc>
                  <a:txBody>
                    <a:bodyPr/>
                    <a:lstStyle/>
                    <a:p>
                      <a:r>
                        <a:t>-0.0935***</a:t>
                      </a:r>
                    </a:p>
                  </a:txBody>
                  <a:tcPr/>
                </a:tc>
                <a:extLst>
                  <a:ext uri="{0D108BD9-81ED-4DB2-BD59-A6C34878D82A}">
                    <a16:rowId xmlns:a16="http://schemas.microsoft.com/office/drawing/2014/main" val="10006"/>
                  </a:ext>
                </a:extLst>
              </a:tr>
              <a:tr h="121023">
                <a:tc>
                  <a:txBody>
                    <a:bodyPr/>
                    <a:lstStyle/>
                    <a:p>
                      <a:endParaRPr/>
                    </a:p>
                  </a:txBody>
                  <a:tcPr/>
                </a:tc>
                <a:tc>
                  <a:txBody>
                    <a:bodyPr/>
                    <a:lstStyle/>
                    <a:p>
                      <a:endParaRPr/>
                    </a:p>
                  </a:txBody>
                  <a:tcPr/>
                </a:tc>
                <a:tc>
                  <a:txBody>
                    <a:bodyPr/>
                    <a:lstStyle/>
                    <a:p>
                      <a:r>
                        <a:t>(-3.79)</a:t>
                      </a:r>
                    </a:p>
                  </a:txBody>
                  <a:tcPr/>
                </a:tc>
                <a:tc>
                  <a:txBody>
                    <a:bodyPr/>
                    <a:lstStyle/>
                    <a:p>
                      <a:endParaRPr/>
                    </a:p>
                  </a:txBody>
                  <a:tcPr/>
                </a:tc>
                <a:tc>
                  <a:txBody>
                    <a:bodyPr/>
                    <a:lstStyle/>
                    <a:p>
                      <a:r>
                        <a:t>(-4.30)</a:t>
                      </a:r>
                    </a:p>
                  </a:txBody>
                  <a:tcPr/>
                </a:tc>
                <a:extLst>
                  <a:ext uri="{0D108BD9-81ED-4DB2-BD59-A6C34878D82A}">
                    <a16:rowId xmlns:a16="http://schemas.microsoft.com/office/drawing/2014/main" val="10007"/>
                  </a:ext>
                </a:extLst>
              </a:tr>
              <a:tr h="121023">
                <a:tc>
                  <a:txBody>
                    <a:bodyPr/>
                    <a:lstStyle/>
                    <a:p>
                      <a:r>
                        <a:t>picture_quality</a:t>
                      </a:r>
                    </a:p>
                  </a:txBody>
                  <a:tcPr/>
                </a:tc>
                <a:tc>
                  <a:txBody>
                    <a:bodyPr/>
                    <a:lstStyle/>
                    <a:p>
                      <a:r>
                        <a:t>0.418***</a:t>
                      </a:r>
                    </a:p>
                  </a:txBody>
                  <a:tcPr/>
                </a:tc>
                <a:tc>
                  <a:txBody>
                    <a:bodyPr/>
                    <a:lstStyle/>
                    <a:p>
                      <a:r>
                        <a:t>0.426***</a:t>
                      </a:r>
                    </a:p>
                  </a:txBody>
                  <a:tcPr/>
                </a:tc>
                <a:tc>
                  <a:txBody>
                    <a:bodyPr/>
                    <a:lstStyle/>
                    <a:p>
                      <a:r>
                        <a:t>0.365***</a:t>
                      </a:r>
                    </a:p>
                  </a:txBody>
                  <a:tcPr/>
                </a:tc>
                <a:tc>
                  <a:txBody>
                    <a:bodyPr/>
                    <a:lstStyle/>
                    <a:p>
                      <a:r>
                        <a:t>0.366***</a:t>
                      </a:r>
                    </a:p>
                  </a:txBody>
                  <a:tcPr/>
                </a:tc>
                <a:extLst>
                  <a:ext uri="{0D108BD9-81ED-4DB2-BD59-A6C34878D82A}">
                    <a16:rowId xmlns:a16="http://schemas.microsoft.com/office/drawing/2014/main" val="10008"/>
                  </a:ext>
                </a:extLst>
              </a:tr>
              <a:tr h="121023">
                <a:tc>
                  <a:txBody>
                    <a:bodyPr/>
                    <a:lstStyle/>
                    <a:p>
                      <a:endParaRPr/>
                    </a:p>
                  </a:txBody>
                  <a:tcPr/>
                </a:tc>
                <a:tc>
                  <a:txBody>
                    <a:bodyPr/>
                    <a:lstStyle/>
                    <a:p>
                      <a:r>
                        <a:t>(5.32)</a:t>
                      </a:r>
                    </a:p>
                  </a:txBody>
                  <a:tcPr/>
                </a:tc>
                <a:tc>
                  <a:txBody>
                    <a:bodyPr/>
                    <a:lstStyle/>
                    <a:p>
                      <a:r>
                        <a:t>(5.40)</a:t>
                      </a:r>
                    </a:p>
                  </a:txBody>
                  <a:tcPr/>
                </a:tc>
                <a:tc>
                  <a:txBody>
                    <a:bodyPr/>
                    <a:lstStyle/>
                    <a:p>
                      <a:r>
                        <a:t>(6.17)</a:t>
                      </a:r>
                    </a:p>
                  </a:txBody>
                  <a:tcPr/>
                </a:tc>
                <a:tc>
                  <a:txBody>
                    <a:bodyPr/>
                    <a:lstStyle/>
                    <a:p>
                      <a:r>
                        <a:t>(6.19)</a:t>
                      </a:r>
                    </a:p>
                  </a:txBody>
                  <a:tcPr/>
                </a:tc>
                <a:extLst>
                  <a:ext uri="{0D108BD9-81ED-4DB2-BD59-A6C34878D82A}">
                    <a16:rowId xmlns:a16="http://schemas.microsoft.com/office/drawing/2014/main" val="10009"/>
                  </a:ext>
                </a:extLst>
              </a:tr>
              <a:tr h="121023">
                <a:tc>
                  <a:txBody>
                    <a:bodyPr/>
                    <a:lstStyle/>
                    <a:p>
                      <a:r>
                        <a:t>story_word_count</a:t>
                      </a:r>
                    </a:p>
                  </a:txBody>
                  <a:tcPr/>
                </a:tc>
                <a:tc>
                  <a:txBody>
                    <a:bodyPr/>
                    <a:lstStyle/>
                    <a:p>
                      <a:r>
                        <a:t>0.00233**</a:t>
                      </a:r>
                    </a:p>
                  </a:txBody>
                  <a:tcPr/>
                </a:tc>
                <a:tc>
                  <a:txBody>
                    <a:bodyPr/>
                    <a:lstStyle/>
                    <a:p>
                      <a:r>
                        <a:t>0.00385***</a:t>
                      </a:r>
                    </a:p>
                  </a:txBody>
                  <a:tcPr/>
                </a:tc>
                <a:tc>
                  <a:txBody>
                    <a:bodyPr/>
                    <a:lstStyle/>
                    <a:p>
                      <a:r>
                        <a:t>0.00230**</a:t>
                      </a:r>
                    </a:p>
                  </a:txBody>
                  <a:tcPr/>
                </a:tc>
                <a:tc>
                  <a:txBody>
                    <a:bodyPr/>
                    <a:lstStyle/>
                    <a:p>
                      <a:r>
                        <a:t>0.00359***</a:t>
                      </a:r>
                    </a:p>
                  </a:txBody>
                  <a:tcPr/>
                </a:tc>
                <a:extLst>
                  <a:ext uri="{0D108BD9-81ED-4DB2-BD59-A6C34878D82A}">
                    <a16:rowId xmlns:a16="http://schemas.microsoft.com/office/drawing/2014/main" val="10010"/>
                  </a:ext>
                </a:extLst>
              </a:tr>
              <a:tr h="121023">
                <a:tc>
                  <a:txBody>
                    <a:bodyPr/>
                    <a:lstStyle/>
                    <a:p>
                      <a:endParaRPr/>
                    </a:p>
                  </a:txBody>
                  <a:tcPr/>
                </a:tc>
                <a:tc>
                  <a:txBody>
                    <a:bodyPr/>
                    <a:lstStyle/>
                    <a:p>
                      <a:r>
                        <a:t>(2.01)</a:t>
                      </a:r>
                    </a:p>
                  </a:txBody>
                  <a:tcPr/>
                </a:tc>
                <a:tc>
                  <a:txBody>
                    <a:bodyPr/>
                    <a:lstStyle/>
                    <a:p>
                      <a:r>
                        <a:t>(3.13)</a:t>
                      </a:r>
                    </a:p>
                  </a:txBody>
                  <a:tcPr/>
                </a:tc>
                <a:tc>
                  <a:txBody>
                    <a:bodyPr/>
                    <a:lstStyle/>
                    <a:p>
                      <a:r>
                        <a:t>(2.57)</a:t>
                      </a:r>
                    </a:p>
                  </a:txBody>
                  <a:tcPr/>
                </a:tc>
                <a:tc>
                  <a:txBody>
                    <a:bodyPr/>
                    <a:lstStyle/>
                    <a:p>
                      <a:r>
                        <a:t>(3.80)</a:t>
                      </a:r>
                    </a:p>
                  </a:txBody>
                  <a:tcPr/>
                </a:tc>
                <a:extLst>
                  <a:ext uri="{0D108BD9-81ED-4DB2-BD59-A6C34878D82A}">
                    <a16:rowId xmlns:a16="http://schemas.microsoft.com/office/drawing/2014/main" val="10011"/>
                  </a:ext>
                </a:extLst>
              </a:tr>
              <a:tr h="121023">
                <a:tc>
                  <a:txBody>
                    <a:bodyPr/>
                    <a:lstStyle/>
                    <a:p>
                      <a:r>
                        <a:t>gender</a:t>
                      </a:r>
                    </a:p>
                  </a:txBody>
                  <a:tcPr/>
                </a:tc>
                <a:tc>
                  <a:txBody>
                    <a:bodyPr/>
                    <a:lstStyle/>
                    <a:p>
                      <a:r>
                        <a:t>1.084***</a:t>
                      </a:r>
                    </a:p>
                  </a:txBody>
                  <a:tcPr/>
                </a:tc>
                <a:tc>
                  <a:txBody>
                    <a:bodyPr/>
                    <a:lstStyle/>
                    <a:p>
                      <a:r>
                        <a:t>1.045***</a:t>
                      </a:r>
                    </a:p>
                  </a:txBody>
                  <a:tcPr/>
                </a:tc>
                <a:tc>
                  <a:txBody>
                    <a:bodyPr/>
                    <a:lstStyle/>
                    <a:p>
                      <a:r>
                        <a:t>1.594***</a:t>
                      </a:r>
                    </a:p>
                  </a:txBody>
                  <a:tcPr/>
                </a:tc>
                <a:tc>
                  <a:txBody>
                    <a:bodyPr/>
                    <a:lstStyle/>
                    <a:p>
                      <a:r>
                        <a:t>1.543***</a:t>
                      </a:r>
                    </a:p>
                  </a:txBody>
                  <a:tcPr/>
                </a:tc>
                <a:extLst>
                  <a:ext uri="{0D108BD9-81ED-4DB2-BD59-A6C34878D82A}">
                    <a16:rowId xmlns:a16="http://schemas.microsoft.com/office/drawing/2014/main" val="10012"/>
                  </a:ext>
                </a:extLst>
              </a:tr>
              <a:tr h="121023">
                <a:tc>
                  <a:txBody>
                    <a:bodyPr/>
                    <a:lstStyle/>
                    <a:p>
                      <a:endParaRPr/>
                    </a:p>
                  </a:txBody>
                  <a:tcPr/>
                </a:tc>
                <a:tc>
                  <a:txBody>
                    <a:bodyPr/>
                    <a:lstStyle/>
                    <a:p>
                      <a:r>
                        <a:t>(12.18)</a:t>
                      </a:r>
                    </a:p>
                  </a:txBody>
                  <a:tcPr/>
                </a:tc>
                <a:tc>
                  <a:txBody>
                    <a:bodyPr/>
                    <a:lstStyle/>
                    <a:p>
                      <a:r>
                        <a:t>(11.56)</a:t>
                      </a:r>
                    </a:p>
                  </a:txBody>
                  <a:tcPr/>
                </a:tc>
                <a:tc>
                  <a:txBody>
                    <a:bodyPr/>
                    <a:lstStyle/>
                    <a:p>
                      <a:r>
                        <a:t>(20.52)</a:t>
                      </a:r>
                    </a:p>
                  </a:txBody>
                  <a:tcPr/>
                </a:tc>
                <a:tc>
                  <a:txBody>
                    <a:bodyPr/>
                    <a:lstStyle/>
                    <a:p>
                      <a:r>
                        <a:t>(19.66)</a:t>
                      </a:r>
                    </a:p>
                  </a:txBody>
                  <a:tcPr/>
                </a:tc>
                <a:extLst>
                  <a:ext uri="{0D108BD9-81ED-4DB2-BD59-A6C34878D82A}">
                    <a16:rowId xmlns:a16="http://schemas.microsoft.com/office/drawing/2014/main" val="10013"/>
                  </a:ext>
                </a:extLst>
              </a:tr>
              <a:tr h="121023">
                <a:tc>
                  <a:txBody>
                    <a:bodyPr/>
                    <a:lstStyle/>
                    <a:p>
                      <a:r>
                        <a:t>group_borrower</a:t>
                      </a:r>
                    </a:p>
                  </a:txBody>
                  <a:tcPr/>
                </a:tc>
                <a:tc>
                  <a:txBody>
                    <a:bodyPr/>
                    <a:lstStyle/>
                    <a:p>
                      <a:r>
                        <a:t>3.639***</a:t>
                      </a:r>
                    </a:p>
                  </a:txBody>
                  <a:tcPr/>
                </a:tc>
                <a:tc>
                  <a:txBody>
                    <a:bodyPr/>
                    <a:lstStyle/>
                    <a:p>
                      <a:r>
                        <a:t>3.485***</a:t>
                      </a:r>
                    </a:p>
                  </a:txBody>
                  <a:tcPr/>
                </a:tc>
                <a:tc>
                  <a:txBody>
                    <a:bodyPr/>
                    <a:lstStyle/>
                    <a:p>
                      <a:r>
                        <a:t>1.622***</a:t>
                      </a:r>
                    </a:p>
                  </a:txBody>
                  <a:tcPr/>
                </a:tc>
                <a:tc>
                  <a:txBody>
                    <a:bodyPr/>
                    <a:lstStyle/>
                    <a:p>
                      <a:r>
                        <a:t>1.464***</a:t>
                      </a:r>
                    </a:p>
                  </a:txBody>
                  <a:tcPr/>
                </a:tc>
                <a:extLst>
                  <a:ext uri="{0D108BD9-81ED-4DB2-BD59-A6C34878D82A}">
                    <a16:rowId xmlns:a16="http://schemas.microsoft.com/office/drawing/2014/main" val="10014"/>
                  </a:ext>
                </a:extLst>
              </a:tr>
              <a:tr h="121023">
                <a:tc>
                  <a:txBody>
                    <a:bodyPr/>
                    <a:lstStyle/>
                    <a:p>
                      <a:endParaRPr/>
                    </a:p>
                  </a:txBody>
                  <a:tcPr/>
                </a:tc>
                <a:tc>
                  <a:txBody>
                    <a:bodyPr/>
                    <a:lstStyle/>
                    <a:p>
                      <a:r>
                        <a:t>(3.52)</a:t>
                      </a:r>
                    </a:p>
                  </a:txBody>
                  <a:tcPr/>
                </a:tc>
                <a:tc>
                  <a:txBody>
                    <a:bodyPr/>
                    <a:lstStyle/>
                    <a:p>
                      <a:r>
                        <a:t>(3.37)</a:t>
                      </a:r>
                    </a:p>
                  </a:txBody>
                  <a:tcPr/>
                </a:tc>
                <a:tc>
                  <a:txBody>
                    <a:bodyPr/>
                    <a:lstStyle/>
                    <a:p>
                      <a:r>
                        <a:t>(5.96)</a:t>
                      </a:r>
                    </a:p>
                  </a:txBody>
                  <a:tcPr/>
                </a:tc>
                <a:tc>
                  <a:txBody>
                    <a:bodyPr/>
                    <a:lstStyle/>
                    <a:p>
                      <a:r>
                        <a:t>(5.36)</a:t>
                      </a:r>
                    </a:p>
                  </a:txBody>
                  <a:tcPr/>
                </a:tc>
                <a:extLst>
                  <a:ext uri="{0D108BD9-81ED-4DB2-BD59-A6C34878D82A}">
                    <a16:rowId xmlns:a16="http://schemas.microsoft.com/office/drawing/2014/main" val="10015"/>
                  </a:ext>
                </a:extLst>
              </a:tr>
              <a:tr h="121023">
                <a:tc>
                  <a:txBody>
                    <a:bodyPr/>
                    <a:lstStyle/>
                    <a:p>
                      <a:r>
                        <a:t>annual_income</a:t>
                      </a:r>
                    </a:p>
                  </a:txBody>
                  <a:tcPr/>
                </a:tc>
                <a:tc>
                  <a:txBody>
                    <a:bodyPr/>
                    <a:lstStyle/>
                    <a:p>
                      <a:r>
                        <a:t>-0.543***</a:t>
                      </a:r>
                    </a:p>
                  </a:txBody>
                  <a:tcPr/>
                </a:tc>
                <a:tc>
                  <a:txBody>
                    <a:bodyPr/>
                    <a:lstStyle/>
                    <a:p>
                      <a:r>
                        <a:t>-0.550***</a:t>
                      </a:r>
                    </a:p>
                  </a:txBody>
                  <a:tcPr/>
                </a:tc>
                <a:tc>
                  <a:txBody>
                    <a:bodyPr/>
                    <a:lstStyle/>
                    <a:p>
                      <a:r>
                        <a:t>-0.563***</a:t>
                      </a:r>
                    </a:p>
                  </a:txBody>
                  <a:tcPr/>
                </a:tc>
                <a:tc>
                  <a:txBody>
                    <a:bodyPr/>
                    <a:lstStyle/>
                    <a:p>
                      <a:r>
                        <a:t>-0.570***</a:t>
                      </a:r>
                    </a:p>
                  </a:txBody>
                  <a:tcPr/>
                </a:tc>
                <a:extLst>
                  <a:ext uri="{0D108BD9-81ED-4DB2-BD59-A6C34878D82A}">
                    <a16:rowId xmlns:a16="http://schemas.microsoft.com/office/drawing/2014/main" val="10016"/>
                  </a:ext>
                </a:extLst>
              </a:tr>
              <a:tr h="121023">
                <a:tc>
                  <a:txBody>
                    <a:bodyPr/>
                    <a:lstStyle/>
                    <a:p>
                      <a:endParaRPr/>
                    </a:p>
                  </a:txBody>
                  <a:tcPr/>
                </a:tc>
                <a:tc>
                  <a:txBody>
                    <a:bodyPr/>
                    <a:lstStyle/>
                    <a:p>
                      <a:r>
                        <a:t>(-5.18)</a:t>
                      </a:r>
                    </a:p>
                  </a:txBody>
                  <a:tcPr/>
                </a:tc>
                <a:tc>
                  <a:txBody>
                    <a:bodyPr/>
                    <a:lstStyle/>
                    <a:p>
                      <a:r>
                        <a:t>(-5.19)</a:t>
                      </a:r>
                    </a:p>
                  </a:txBody>
                  <a:tcPr/>
                </a:tc>
                <a:tc>
                  <a:txBody>
                    <a:bodyPr/>
                    <a:lstStyle/>
                    <a:p>
                      <a:r>
                        <a:t>(-7.74)</a:t>
                      </a:r>
                    </a:p>
                  </a:txBody>
                  <a:tcPr/>
                </a:tc>
                <a:tc>
                  <a:txBody>
                    <a:bodyPr/>
                    <a:lstStyle/>
                    <a:p>
                      <a:r>
                        <a:t>(-7.82)</a:t>
                      </a:r>
                    </a:p>
                  </a:txBody>
                  <a:tcPr/>
                </a:tc>
                <a:extLst>
                  <a:ext uri="{0D108BD9-81ED-4DB2-BD59-A6C34878D82A}">
                    <a16:rowId xmlns:a16="http://schemas.microsoft.com/office/drawing/2014/main" val="10017"/>
                  </a:ext>
                </a:extLst>
              </a:tr>
              <a:tr h="121023">
                <a:tc>
                  <a:txBody>
                    <a:bodyPr/>
                    <a:lstStyle/>
                    <a:p>
                      <a:r>
                        <a:t>partner_risk</a:t>
                      </a:r>
                    </a:p>
                  </a:txBody>
                  <a:tcPr/>
                </a:tc>
                <a:tc>
                  <a:txBody>
                    <a:bodyPr/>
                    <a:lstStyle/>
                    <a:p>
                      <a:r>
                        <a:t>-0.116**</a:t>
                      </a:r>
                    </a:p>
                  </a:txBody>
                  <a:tcPr/>
                </a:tc>
                <a:tc>
                  <a:txBody>
                    <a:bodyPr/>
                    <a:lstStyle/>
                    <a:p>
                      <a:r>
                        <a:t>-0.145***</a:t>
                      </a:r>
                    </a:p>
                  </a:txBody>
                  <a:tcPr/>
                </a:tc>
                <a:tc>
                  <a:txBody>
                    <a:bodyPr/>
                    <a:lstStyle/>
                    <a:p>
                      <a:r>
                        <a:t>-0.0614*</a:t>
                      </a:r>
                    </a:p>
                  </a:txBody>
                  <a:tcPr/>
                </a:tc>
                <a:tc>
                  <a:txBody>
                    <a:bodyPr/>
                    <a:lstStyle/>
                    <a:p>
                      <a:r>
                        <a:t>-0.0846**</a:t>
                      </a:r>
                    </a:p>
                  </a:txBody>
                  <a:tcPr/>
                </a:tc>
                <a:extLst>
                  <a:ext uri="{0D108BD9-81ED-4DB2-BD59-A6C34878D82A}">
                    <a16:rowId xmlns:a16="http://schemas.microsoft.com/office/drawing/2014/main" val="10018"/>
                  </a:ext>
                </a:extLst>
              </a:tr>
              <a:tr h="121023">
                <a:tc>
                  <a:txBody>
                    <a:bodyPr/>
                    <a:lstStyle/>
                    <a:p>
                      <a:endParaRPr/>
                    </a:p>
                  </a:txBody>
                  <a:tcPr/>
                </a:tc>
                <a:tc>
                  <a:txBody>
                    <a:bodyPr/>
                    <a:lstStyle/>
                    <a:p>
                      <a:r>
                        <a:t>(-2.26)</a:t>
                      </a:r>
                    </a:p>
                  </a:txBody>
                  <a:tcPr/>
                </a:tc>
                <a:tc>
                  <a:txBody>
                    <a:bodyPr/>
                    <a:lstStyle/>
                    <a:p>
                      <a:r>
                        <a:t>(-2.78)</a:t>
                      </a:r>
                    </a:p>
                  </a:txBody>
                  <a:tcPr/>
                </a:tc>
                <a:tc>
                  <a:txBody>
                    <a:bodyPr/>
                    <a:lstStyle/>
                    <a:p>
                      <a:r>
                        <a:t>(-1.74)</a:t>
                      </a:r>
                    </a:p>
                  </a:txBody>
                  <a:tcPr/>
                </a:tc>
                <a:tc>
                  <a:txBody>
                    <a:bodyPr/>
                    <a:lstStyle/>
                    <a:p>
                      <a:r>
                        <a:t>(-2.38)</a:t>
                      </a:r>
                    </a:p>
                  </a:txBody>
                  <a:tcPr/>
                </a:tc>
                <a:extLst>
                  <a:ext uri="{0D108BD9-81ED-4DB2-BD59-A6C34878D82A}">
                    <a16:rowId xmlns:a16="http://schemas.microsoft.com/office/drawing/2014/main" val="10019"/>
                  </a:ext>
                </a:extLst>
              </a:tr>
              <a:tr h="121023">
                <a:tc>
                  <a:txBody>
                    <a:bodyPr/>
                    <a:lstStyle/>
                    <a:p>
                      <a:r>
                        <a:t>loan_amount</a:t>
                      </a:r>
                    </a:p>
                  </a:txBody>
                  <a:tcPr/>
                </a:tc>
                <a:tc>
                  <a:txBody>
                    <a:bodyPr/>
                    <a:lstStyle/>
                    <a:p>
                      <a:r>
                        <a:t>-1.171***</a:t>
                      </a:r>
                    </a:p>
                  </a:txBody>
                  <a:tcPr/>
                </a:tc>
                <a:tc>
                  <a:txBody>
                    <a:bodyPr/>
                    <a:lstStyle/>
                    <a:p>
                      <a:r>
                        <a:t>-1.167***</a:t>
                      </a:r>
                    </a:p>
                  </a:txBody>
                  <a:tcPr/>
                </a:tc>
                <a:tc>
                  <a:txBody>
                    <a:bodyPr/>
                    <a:lstStyle/>
                    <a:p>
                      <a:r>
                        <a:t>0.00173</a:t>
                      </a:r>
                    </a:p>
                  </a:txBody>
                  <a:tcPr/>
                </a:tc>
                <a:tc>
                  <a:txBody>
                    <a:bodyPr/>
                    <a:lstStyle/>
                    <a:p>
                      <a:r>
                        <a:t>0.00122</a:t>
                      </a:r>
                    </a:p>
                  </a:txBody>
                  <a:tcPr/>
                </a:tc>
                <a:extLst>
                  <a:ext uri="{0D108BD9-81ED-4DB2-BD59-A6C34878D82A}">
                    <a16:rowId xmlns:a16="http://schemas.microsoft.com/office/drawing/2014/main" val="10020"/>
                  </a:ext>
                </a:extLst>
              </a:tr>
              <a:tr h="121023">
                <a:tc>
                  <a:txBody>
                    <a:bodyPr/>
                    <a:lstStyle/>
                    <a:p>
                      <a:endParaRPr/>
                    </a:p>
                  </a:txBody>
                  <a:tcPr/>
                </a:tc>
                <a:tc>
                  <a:txBody>
                    <a:bodyPr/>
                    <a:lstStyle/>
                    <a:p>
                      <a:r>
                        <a:t>(-15.08)</a:t>
                      </a:r>
                    </a:p>
                  </a:txBody>
                  <a:tcPr/>
                </a:tc>
                <a:tc>
                  <a:txBody>
                    <a:bodyPr/>
                    <a:lstStyle/>
                    <a:p>
                      <a:r>
                        <a:t>(-14.99)</a:t>
                      </a:r>
                    </a:p>
                  </a:txBody>
                  <a:tcPr/>
                </a:tc>
                <a:tc>
                  <a:txBody>
                    <a:bodyPr/>
                    <a:lstStyle/>
                    <a:p>
                      <a:r>
                        <a:t>(0.03)</a:t>
                      </a:r>
                    </a:p>
                  </a:txBody>
                  <a:tcPr/>
                </a:tc>
                <a:tc>
                  <a:txBody>
                    <a:bodyPr/>
                    <a:lstStyle/>
                    <a:p>
                      <a:r>
                        <a:t>(0.02)</a:t>
                      </a:r>
                    </a:p>
                  </a:txBody>
                  <a:tcPr/>
                </a:tc>
                <a:extLst>
                  <a:ext uri="{0D108BD9-81ED-4DB2-BD59-A6C34878D82A}">
                    <a16:rowId xmlns:a16="http://schemas.microsoft.com/office/drawing/2014/main" val="10021"/>
                  </a:ext>
                </a:extLst>
              </a:tr>
              <a:tr h="121023">
                <a:tc>
                  <a:txBody>
                    <a:bodyPr/>
                    <a:lstStyle/>
                    <a:p>
                      <a:r>
                        <a:t>loan_term</a:t>
                      </a:r>
                    </a:p>
                  </a:txBody>
                  <a:tcPr/>
                </a:tc>
                <a:tc>
                  <a:txBody>
                    <a:bodyPr/>
                    <a:lstStyle/>
                    <a:p>
                      <a:r>
                        <a:t>-0.0775***</a:t>
                      </a:r>
                    </a:p>
                  </a:txBody>
                  <a:tcPr/>
                </a:tc>
                <a:tc>
                  <a:txBody>
                    <a:bodyPr/>
                    <a:lstStyle/>
                    <a:p>
                      <a:r>
                        <a:t>-0.0749***</a:t>
                      </a:r>
                    </a:p>
                  </a:txBody>
                  <a:tcPr/>
                </a:tc>
                <a:tc>
                  <a:txBody>
                    <a:bodyPr/>
                    <a:lstStyle/>
                    <a:p>
                      <a:r>
                        <a:t>-0.123***</a:t>
                      </a:r>
                    </a:p>
                  </a:txBody>
                  <a:tcPr/>
                </a:tc>
                <a:tc>
                  <a:txBody>
                    <a:bodyPr/>
                    <a:lstStyle/>
                    <a:p>
                      <a:r>
                        <a:t>-0.121***</a:t>
                      </a:r>
                    </a:p>
                  </a:txBody>
                  <a:tcPr/>
                </a:tc>
                <a:extLst>
                  <a:ext uri="{0D108BD9-81ED-4DB2-BD59-A6C34878D82A}">
                    <a16:rowId xmlns:a16="http://schemas.microsoft.com/office/drawing/2014/main" val="10022"/>
                  </a:ext>
                </a:extLst>
              </a:tr>
              <a:tr h="121023">
                <a:tc>
                  <a:txBody>
                    <a:bodyPr/>
                    <a:lstStyle/>
                    <a:p>
                      <a:endParaRPr/>
                    </a:p>
                  </a:txBody>
                  <a:tcPr/>
                </a:tc>
                <a:tc>
                  <a:txBody>
                    <a:bodyPr/>
                    <a:lstStyle/>
                    <a:p>
                      <a:r>
                        <a:t>(-11.50)</a:t>
                      </a:r>
                    </a:p>
                  </a:txBody>
                  <a:tcPr/>
                </a:tc>
                <a:tc>
                  <a:txBody>
                    <a:bodyPr/>
                    <a:lstStyle/>
                    <a:p>
                      <a:r>
                        <a:t>(-11.01)</a:t>
                      </a:r>
                    </a:p>
                  </a:txBody>
                  <a:tcPr/>
                </a:tc>
                <a:tc>
                  <a:txBody>
                    <a:bodyPr/>
                    <a:lstStyle/>
                    <a:p>
                      <a:r>
                        <a:t>(-22.05)</a:t>
                      </a:r>
                    </a:p>
                  </a:txBody>
                  <a:tcPr/>
                </a:tc>
                <a:tc>
                  <a:txBody>
                    <a:bodyPr/>
                    <a:lstStyle/>
                    <a:p>
                      <a:r>
                        <a:t>(-21.55)</a:t>
                      </a:r>
                    </a:p>
                  </a:txBody>
                  <a:tcPr/>
                </a:tc>
                <a:extLst>
                  <a:ext uri="{0D108BD9-81ED-4DB2-BD59-A6C34878D82A}">
                    <a16:rowId xmlns:a16="http://schemas.microsoft.com/office/drawing/2014/main" val="10023"/>
                  </a:ext>
                </a:extLst>
              </a:tr>
              <a:tr h="121023">
                <a:tc>
                  <a:txBody>
                    <a:bodyPr/>
                    <a:lstStyle/>
                    <a:p>
                      <a:r>
                        <a:t>repayment_schedule</a:t>
                      </a:r>
                    </a:p>
                  </a:txBody>
                  <a:tcPr/>
                </a:tc>
                <a:tc>
                  <a:txBody>
                    <a:bodyPr/>
                    <a:lstStyle/>
                    <a:p>
                      <a:r>
                        <a:t>-0.200</a:t>
                      </a:r>
                    </a:p>
                  </a:txBody>
                  <a:tcPr/>
                </a:tc>
                <a:tc>
                  <a:txBody>
                    <a:bodyPr/>
                    <a:lstStyle/>
                    <a:p>
                      <a:r>
                        <a:t>-0.218</a:t>
                      </a:r>
                    </a:p>
                  </a:txBody>
                  <a:tcPr/>
                </a:tc>
                <a:tc>
                  <a:txBody>
                    <a:bodyPr/>
                    <a:lstStyle/>
                    <a:p>
                      <a:r>
                        <a:t>-0.454***</a:t>
                      </a:r>
                    </a:p>
                  </a:txBody>
                  <a:tcPr/>
                </a:tc>
                <a:tc>
                  <a:txBody>
                    <a:bodyPr/>
                    <a:lstStyle/>
                    <a:p>
                      <a:r>
                        <a:t>-0.443***</a:t>
                      </a:r>
                    </a:p>
                  </a:txBody>
                  <a:tcPr/>
                </a:tc>
                <a:extLst>
                  <a:ext uri="{0D108BD9-81ED-4DB2-BD59-A6C34878D82A}">
                    <a16:rowId xmlns:a16="http://schemas.microsoft.com/office/drawing/2014/main" val="10024"/>
                  </a:ext>
                </a:extLst>
              </a:tr>
              <a:tr h="121023">
                <a:tc>
                  <a:txBody>
                    <a:bodyPr/>
                    <a:lstStyle/>
                    <a:p>
                      <a:endParaRPr/>
                    </a:p>
                  </a:txBody>
                  <a:tcPr/>
                </a:tc>
                <a:tc>
                  <a:txBody>
                    <a:bodyPr/>
                    <a:lstStyle/>
                    <a:p>
                      <a:r>
                        <a:t>(-0.88)</a:t>
                      </a:r>
                    </a:p>
                  </a:txBody>
                  <a:tcPr/>
                </a:tc>
                <a:tc>
                  <a:txBody>
                    <a:bodyPr/>
                    <a:lstStyle/>
                    <a:p>
                      <a:r>
                        <a:t>(-0.96)</a:t>
                      </a:r>
                    </a:p>
                  </a:txBody>
                  <a:tcPr/>
                </a:tc>
                <a:tc>
                  <a:txBody>
                    <a:bodyPr/>
                    <a:lstStyle/>
                    <a:p>
                      <a:r>
                        <a:t>(-2.64)</a:t>
                      </a:r>
                    </a:p>
                  </a:txBody>
                  <a:tcPr/>
                </a:tc>
                <a:tc>
                  <a:txBody>
                    <a:bodyPr/>
                    <a:lstStyle/>
                    <a:p>
                      <a:r>
                        <a:t>(-2.58)</a:t>
                      </a:r>
                    </a:p>
                  </a:txBody>
                  <a:tcPr/>
                </a:tc>
                <a:extLst>
                  <a:ext uri="{0D108BD9-81ED-4DB2-BD59-A6C34878D82A}">
                    <a16:rowId xmlns:a16="http://schemas.microsoft.com/office/drawing/2014/main" val="10025"/>
                  </a:ext>
                </a:extLst>
              </a:tr>
              <a:tr h="121023">
                <a:tc>
                  <a:txBody>
                    <a:bodyPr/>
                    <a:lstStyle/>
                    <a:p>
                      <a:r>
                        <a:t>continenta</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26"/>
                  </a:ext>
                </a:extLst>
              </a:tr>
              <a:tr h="121023">
                <a:tc>
                  <a:txBody>
                    <a:bodyPr/>
                    <a:lstStyle/>
                    <a:p>
                      <a:r>
                        <a:t>sectorb</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27"/>
                  </a:ext>
                </a:extLst>
              </a:tr>
              <a:tr h="121023">
                <a:tc>
                  <a:txBody>
                    <a:bodyPr/>
                    <a:lstStyle/>
                    <a:p>
                      <a:r>
                        <a:t>_cons</a:t>
                      </a:r>
                    </a:p>
                  </a:txBody>
                  <a:tcPr/>
                </a:tc>
                <a:tc>
                  <a:txBody>
                    <a:bodyPr/>
                    <a:lstStyle/>
                    <a:p>
                      <a:r>
                        <a:t>13.31***</a:t>
                      </a:r>
                    </a:p>
                  </a:txBody>
                  <a:tcPr/>
                </a:tc>
                <a:tc>
                  <a:txBody>
                    <a:bodyPr/>
                    <a:lstStyle/>
                    <a:p>
                      <a:r>
                        <a:t>13.35***</a:t>
                      </a:r>
                    </a:p>
                  </a:txBody>
                  <a:tcPr/>
                </a:tc>
                <a:tc>
                  <a:txBody>
                    <a:bodyPr/>
                    <a:lstStyle/>
                    <a:p>
                      <a:r>
                        <a:t>8.151***</a:t>
                      </a:r>
                    </a:p>
                  </a:txBody>
                  <a:tcPr/>
                </a:tc>
                <a:tc>
                  <a:txBody>
                    <a:bodyPr/>
                    <a:lstStyle/>
                    <a:p>
                      <a:r>
                        <a:t>8.188***</a:t>
                      </a:r>
                    </a:p>
                  </a:txBody>
                  <a:tcPr/>
                </a:tc>
                <a:extLst>
                  <a:ext uri="{0D108BD9-81ED-4DB2-BD59-A6C34878D82A}">
                    <a16:rowId xmlns:a16="http://schemas.microsoft.com/office/drawing/2014/main" val="10028"/>
                  </a:ext>
                </a:extLst>
              </a:tr>
              <a:tr h="121023">
                <a:tc>
                  <a:txBody>
                    <a:bodyPr/>
                    <a:lstStyle/>
                    <a:p>
                      <a:endParaRPr/>
                    </a:p>
                  </a:txBody>
                  <a:tcPr/>
                </a:tc>
                <a:tc>
                  <a:txBody>
                    <a:bodyPr/>
                    <a:lstStyle/>
                    <a:p>
                      <a:r>
                        <a:t>(14.32)</a:t>
                      </a:r>
                    </a:p>
                  </a:txBody>
                  <a:tcPr/>
                </a:tc>
                <a:tc>
                  <a:txBody>
                    <a:bodyPr/>
                    <a:lstStyle/>
                    <a:p>
                      <a:r>
                        <a:t>(14.25)</a:t>
                      </a:r>
                    </a:p>
                  </a:txBody>
                  <a:tcPr/>
                </a:tc>
                <a:tc>
                  <a:txBody>
                    <a:bodyPr/>
                    <a:lstStyle/>
                    <a:p>
                      <a:r>
                        <a:t>(12.98)</a:t>
                      </a:r>
                    </a:p>
                  </a:txBody>
                  <a:tcPr/>
                </a:tc>
                <a:tc>
                  <a:txBody>
                    <a:bodyPr/>
                    <a:lstStyle/>
                    <a:p>
                      <a:r>
                        <a:t>(13.00)</a:t>
                      </a:r>
                    </a:p>
                  </a:txBody>
                  <a:tcPr/>
                </a:tc>
                <a:extLst>
                  <a:ext uri="{0D108BD9-81ED-4DB2-BD59-A6C34878D82A}">
                    <a16:rowId xmlns:a16="http://schemas.microsoft.com/office/drawing/2014/main" val="10029"/>
                  </a:ext>
                </a:extLst>
              </a:tr>
              <a:tr h="121023">
                <a:tc>
                  <a:txBody>
                    <a:bodyPr/>
                    <a:lstStyle/>
                    <a:p>
                      <a:r>
                        <a:t>pseudo R2</a:t>
                      </a:r>
                    </a:p>
                  </a:txBody>
                  <a:tcPr/>
                </a:tc>
                <a:tc>
                  <a:txBody>
                    <a:bodyPr/>
                    <a:lstStyle/>
                    <a:p>
                      <a:r>
                        <a:t>0.199</a:t>
                      </a:r>
                    </a:p>
                  </a:txBody>
                  <a:tcPr/>
                </a:tc>
                <a:tc>
                  <a:txBody>
                    <a:bodyPr/>
                    <a:lstStyle/>
                    <a:p>
                      <a:r>
                        <a:t>0.202</a:t>
                      </a:r>
                    </a:p>
                  </a:txBody>
                  <a:tcPr/>
                </a:tc>
                <a:tc>
                  <a:txBody>
                    <a:bodyPr/>
                    <a:lstStyle/>
                    <a:p>
                      <a:r>
                        <a:t>0.058</a:t>
                      </a:r>
                    </a:p>
                  </a:txBody>
                  <a:tcPr/>
                </a:tc>
                <a:tc>
                  <a:txBody>
                    <a:bodyPr/>
                    <a:lstStyle/>
                    <a:p>
                      <a:r>
                        <a:t>0.059</a:t>
                      </a:r>
                    </a:p>
                  </a:txBody>
                  <a:tcPr/>
                </a:tc>
                <a:extLst>
                  <a:ext uri="{0D108BD9-81ED-4DB2-BD59-A6C34878D82A}">
                    <a16:rowId xmlns:a16="http://schemas.microsoft.com/office/drawing/2014/main" val="10030"/>
                  </a:ext>
                </a:extLst>
              </a:tr>
              <a:tr h="121023">
                <a:tc>
                  <a:txBody>
                    <a:bodyPr/>
                    <a:lstStyle/>
                    <a:p>
                      <a:r>
                        <a:t>Log likelihood</a:t>
                      </a:r>
                    </a:p>
                  </a:txBody>
                  <a:tcPr/>
                </a:tc>
                <a:tc>
                  <a:txBody>
                    <a:bodyPr/>
                    <a:lstStyle/>
                    <a:p>
                      <a:r>
                        <a:t>-2229.6</a:t>
                      </a:r>
                    </a:p>
                  </a:txBody>
                  <a:tcPr/>
                </a:tc>
                <a:tc>
                  <a:txBody>
                    <a:bodyPr/>
                    <a:lstStyle/>
                    <a:p>
                      <a:r>
                        <a:t>-2219.7</a:t>
                      </a:r>
                    </a:p>
                  </a:txBody>
                  <a:tcPr/>
                </a:tc>
                <a:tc>
                  <a:txBody>
                    <a:bodyPr/>
                    <a:lstStyle/>
                    <a:p>
                      <a:r>
                        <a:t>-14984.1</a:t>
                      </a:r>
                    </a:p>
                  </a:txBody>
                  <a:tcPr/>
                </a:tc>
                <a:tc>
                  <a:txBody>
                    <a:bodyPr/>
                    <a:lstStyle/>
                    <a:p>
                      <a:r>
                        <a:t>-14968.2</a:t>
                      </a:r>
                    </a:p>
                  </a:txBody>
                  <a:tcPr/>
                </a:tc>
                <a:extLst>
                  <a:ext uri="{0D108BD9-81ED-4DB2-BD59-A6C34878D82A}">
                    <a16:rowId xmlns:a16="http://schemas.microsoft.com/office/drawing/2014/main" val="10031"/>
                  </a:ext>
                </a:extLst>
              </a:tr>
              <a:tr h="121023">
                <a:tc>
                  <a:txBody>
                    <a:bodyPr/>
                    <a:lstStyle/>
                    <a:p>
                      <a:r>
                        <a:t>2</a:t>
                      </a:r>
                    </a:p>
                  </a:txBody>
                  <a:tcPr/>
                </a:tc>
                <a:tc>
                  <a:txBody>
                    <a:bodyPr/>
                    <a:lstStyle/>
                    <a:p>
                      <a:r>
                        <a:t>1105.1</a:t>
                      </a:r>
                    </a:p>
                  </a:txBody>
                  <a:tcPr/>
                </a:tc>
                <a:tc>
                  <a:txBody>
                    <a:bodyPr/>
                    <a:lstStyle/>
                    <a:p>
                      <a:r>
                        <a:t>1124.8</a:t>
                      </a:r>
                    </a:p>
                  </a:txBody>
                  <a:tcPr/>
                </a:tc>
                <a:tc>
                  <a:txBody>
                    <a:bodyPr/>
                    <a:lstStyle/>
                    <a:p>
                      <a:r>
                        <a:t>1849.1</a:t>
                      </a:r>
                    </a:p>
                  </a:txBody>
                  <a:tcPr/>
                </a:tc>
                <a:tc>
                  <a:txBody>
                    <a:bodyPr/>
                    <a:lstStyle/>
                    <a:p>
                      <a:r>
                        <a:t>1880.9</a:t>
                      </a:r>
                    </a:p>
                  </a:txBody>
                  <a:tcPr/>
                </a:tc>
                <a:extLst>
                  <a:ext uri="{0D108BD9-81ED-4DB2-BD59-A6C34878D82A}">
                    <a16:rowId xmlns:a16="http://schemas.microsoft.com/office/drawing/2014/main" val="10032"/>
                  </a:ext>
                </a:extLst>
              </a:tr>
              <a:tr h="121041">
                <a:tc>
                  <a:txBody>
                    <a:bodyPr/>
                    <a:lstStyle/>
                    <a:p>
                      <a:r>
                        <a:t>p</a:t>
                      </a:r>
                    </a:p>
                  </a:txBody>
                  <a:tcPr/>
                </a:tc>
                <a:tc>
                  <a:txBody>
                    <a:bodyPr/>
                    <a:lstStyle/>
                    <a:p>
                      <a:r>
                        <a:t>5.8e-219</a:t>
                      </a:r>
                    </a:p>
                  </a:txBody>
                  <a:tcPr/>
                </a:tc>
                <a:tc>
                  <a:txBody>
                    <a:bodyPr/>
                    <a:lstStyle/>
                    <a:p>
                      <a:r>
                        <a:t>1.2e-220</a:t>
                      </a:r>
                    </a:p>
                  </a:txBody>
                  <a:tcPr/>
                </a:tc>
                <a:tc>
                  <a:txBody>
                    <a:bodyPr/>
                    <a:lstStyle/>
                    <a:p>
                      <a:r>
                        <a:t>0</a:t>
                      </a:r>
                    </a:p>
                  </a:txBody>
                  <a:tcPr/>
                </a:tc>
                <a:tc>
                  <a:txBody>
                    <a:bodyPr/>
                    <a:lstStyle/>
                    <a:p>
                      <a:r>
                        <a:rPr dirty="0"/>
                        <a:t>0</a:t>
                      </a:r>
                    </a:p>
                  </a:txBody>
                  <a:tcPr/>
                </a:tc>
                <a:extLst>
                  <a:ext uri="{0D108BD9-81ED-4DB2-BD59-A6C34878D82A}">
                    <a16:rowId xmlns:a16="http://schemas.microsoft.com/office/drawing/2014/main" val="10033"/>
                  </a:ext>
                </a:extLst>
              </a:tr>
            </a:tbl>
          </a:graphicData>
        </a:graphic>
      </p:graphicFrame>
      <p:sp>
        <p:nvSpPr>
          <p:cNvPr id="6" name="TextBox 5"/>
          <p:cNvSpPr txBox="1"/>
          <p:nvPr/>
        </p:nvSpPr>
        <p:spPr>
          <a:xfrm>
            <a:off x="5834743" y="2934789"/>
            <a:ext cx="6113417" cy="707886"/>
          </a:xfrm>
          <a:prstGeom prst="rect">
            <a:avLst/>
          </a:prstGeom>
          <a:noFill/>
        </p:spPr>
        <p:txBody>
          <a:bodyPr wrap="square">
            <a:spAutoFit/>
          </a:bodyPr>
          <a:lstStyle/>
          <a:p>
            <a:pPr>
              <a:defRPr sz="2000" b="0">
                <a:solidFill>
                  <a:srgbClr val="000000"/>
                </a:solidFill>
                <a:latin typeface="微软雅黑"/>
              </a:defRPr>
            </a:pPr>
            <a:r>
              <a:rPr dirty="0"/>
              <a:t>表54 </a:t>
            </a:r>
            <a:r>
              <a:rPr dirty="0" err="1"/>
              <a:t>稳健性检验：删去loan_amount</a:t>
            </a:r>
            <a:r>
              <a:rPr dirty="0"/>
              <a:t> &amp;</a:t>
            </a:r>
            <a:r>
              <a:rPr dirty="0" err="1"/>
              <a:t>lt</a:t>
            </a:r>
            <a:r>
              <a:rPr dirty="0"/>
              <a:t>;= 200的项目</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3. 平台项目信息差异</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亲社会债权众筹平台项目信息呈现更模糊。</a:t>
            </a:r>
          </a:p>
        </p:txBody>
      </p:sp>
      <p:sp>
        <p:nvSpPr>
          <p:cNvPr id="7" name="TextBox 6"/>
          <p:cNvSpPr txBox="1"/>
          <p:nvPr/>
        </p:nvSpPr>
        <p:spPr>
          <a:xfrm>
            <a:off x="1371600" y="3383280"/>
            <a:ext cx="9144000" cy="1371600"/>
          </a:xfrm>
          <a:prstGeom prst="rect">
            <a:avLst/>
          </a:prstGeom>
          <a:noFill/>
        </p:spPr>
        <p:txBody>
          <a:bodyPr wrap="square">
            <a:spAutoFit/>
          </a:bodyPr>
          <a:lstStyle/>
          <a:p>
            <a:pPr>
              <a:defRPr sz="2200" b="1">
                <a:solidFill>
                  <a:srgbClr val="000000"/>
                </a:solidFill>
                <a:latin typeface="微软雅黑"/>
              </a:defRPr>
            </a:pPr>
            <a:r>
              <a:t>4. 研究假设</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H1a：亲社会众筹中，快乐面部情绪表达对众筹成功有积极影响。</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 H1b：亲社会众筹中，悲伤面部情绪表达对众筹成功有积极影响。</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H2a：亲社会众筹中，积极心理资本调节快乐面部情绪表达与众筹成功关系，更高水平增强积极影响。</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H2b：亲社会众筹中，积极心理资本调节悲伤面部情绪表达与众筹成功关系，更高水平减弱积极影响。</a:t>
            </a:r>
          </a:p>
        </p:txBody>
      </p:sp>
      <p:sp>
        <p:nvSpPr>
          <p:cNvPr id="8" name="TextBox 7"/>
          <p:cNvSpPr txBox="1"/>
          <p:nvPr/>
        </p:nvSpPr>
        <p:spPr>
          <a:xfrm>
            <a:off x="1371600" y="4754880"/>
            <a:ext cx="9144000" cy="1371600"/>
          </a:xfrm>
          <a:prstGeom prst="rect">
            <a:avLst/>
          </a:prstGeom>
          <a:noFill/>
        </p:spPr>
        <p:txBody>
          <a:bodyPr wrap="square">
            <a:spAutoFit/>
          </a:bodyPr>
          <a:lstStyle/>
          <a:p>
            <a:pPr>
              <a:defRPr sz="2200" b="1">
                <a:solidFill>
                  <a:srgbClr val="000000"/>
                </a:solidFill>
                <a:latin typeface="微软雅黑"/>
              </a:defRPr>
            </a:pPr>
            <a:r>
              <a:t>5. 研究内容拓展</a:t>
            </a:r>
          </a:p>
        </p:txBody>
      </p:sp>
      <p:sp>
        <p:nvSpPr>
          <p:cNvPr id="9" name="TextBox 8"/>
          <p:cNvSpPr txBox="1"/>
          <p:nvPr/>
        </p:nvSpPr>
        <p:spPr>
          <a:xfrm>
            <a:off x="1371600" y="6126480"/>
            <a:ext cx="9144000" cy="1371600"/>
          </a:xfrm>
          <a:prstGeom prst="rect">
            <a:avLst/>
          </a:prstGeom>
          <a:noFill/>
        </p:spPr>
        <p:txBody>
          <a:bodyPr wrap="square">
            <a:spAutoFit/>
          </a:bodyPr>
          <a:lstStyle/>
          <a:p>
            <a:pPr>
              <a:defRPr sz="2000" b="0">
                <a:solidFill>
                  <a:srgbClr val="000000"/>
                </a:solidFill>
                <a:latin typeface="微软雅黑"/>
              </a:defRPr>
            </a:pPr>
            <a:r>
              <a:t>- 选择积极心理资本探究其对视觉情绪表达影响的潜在调节作用，拓展信息交互讨论。</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pic>
        <p:nvPicPr>
          <p:cNvPr id="82" name="Picture 81" descr="08-rId27-image4.png"/>
          <p:cNvPicPr>
            <a:picLocks noChangeAspect="1"/>
          </p:cNvPicPr>
          <p:nvPr/>
        </p:nvPicPr>
        <p:blipFill>
          <a:blip r:embed="rId6"/>
          <a:stretch>
            <a:fillRect/>
          </a:stretch>
        </p:blipFill>
        <p:spPr>
          <a:xfrm>
            <a:off x="914400" y="1828800"/>
            <a:ext cx="5486400" cy="4114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6. 研究模型展示</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图31为面部情绪表达对众筹成功的影响研究模型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5</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数据与样本</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1. 数据来源:</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采用亲社会众筹平台Kiva数据验证研究模型与假设</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凸显平台贷款投资行为亲社会性质</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2. 项目流程:</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 众筹项目完整流程见图3</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3. 数据收集:</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收集Kiva平台2018年12月至2019年3月公开贷款数据</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含发起人及展示素材、所属国家或地区、区域合作伙伴等信息</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4. 数据处理:</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剔除美国贷款申请及缺失值数据</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获5大洲8693个众筹项目数据</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6</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变量定义</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1. 众筹成功衡量指标</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选择两个指标衡量众筹成功</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选取完成众筹目标的速度（funding_speed），其值由众筹目标额与众筹天数计算得到，直观呈现与众筹成功的正向关系</a:t>
            </a:r>
          </a:p>
        </p:txBody>
      </p:sp>
      <p:sp>
        <p:nvSpPr>
          <p:cNvPr id="8" name="TextBox 7"/>
          <p:cNvSpPr txBox="1"/>
          <p:nvPr/>
        </p:nvSpPr>
        <p:spPr>
          <a:xfrm>
            <a:off x="1371600" y="4754880"/>
            <a:ext cx="9144000" cy="1371600"/>
          </a:xfrm>
          <a:prstGeom prst="rect">
            <a:avLst/>
          </a:prstGeom>
          <a:noFill/>
        </p:spPr>
        <p:txBody>
          <a:bodyPr wrap="square">
            <a:spAutoFit/>
          </a:bodyPr>
          <a:lstStyle/>
          <a:p>
            <a:pPr>
              <a:defRPr sz="2200" b="1">
                <a:solidFill>
                  <a:srgbClr val="000000"/>
                </a:solidFill>
                <a:latin typeface="微软雅黑"/>
              </a:defRPr>
            </a:pPr>
            <a:r>
              <a:t>2. 情绪自变量</a:t>
            </a:r>
          </a:p>
        </p:txBody>
      </p:sp>
      <p:sp>
        <p:nvSpPr>
          <p:cNvPr id="9" name="TextBox 8"/>
          <p:cNvSpPr txBox="1"/>
          <p:nvPr/>
        </p:nvSpPr>
        <p:spPr>
          <a:xfrm>
            <a:off x="1371600" y="6126480"/>
            <a:ext cx="9144000" cy="1371600"/>
          </a:xfrm>
          <a:prstGeom prst="rect">
            <a:avLst/>
          </a:prstGeom>
          <a:noFill/>
        </p:spPr>
        <p:txBody>
          <a:bodyPr wrap="square">
            <a:spAutoFit/>
          </a:bodyPr>
          <a:lstStyle/>
          <a:p>
            <a:pPr>
              <a:defRPr sz="2000" b="0">
                <a:solidFill>
                  <a:srgbClr val="000000"/>
                </a:solidFill>
                <a:latin typeface="微软雅黑"/>
              </a:defRPr>
            </a:pPr>
            <a:r>
              <a:t>- 基于数据集中众筹项目附带图片中人脸的happiness和sadness分数计算情绪自变量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众筹 (Crowdfunding) 是一种个人或组织面向大众为特定企业、商业项目或个人原因公开募集资金的新型筹资方式[8]。</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中国众筹市场紧随国际形势，自2011年以来保持高速发展，截止2018年市场规模超过270亿元。</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我国“十四五”电子商务发展规划也指出应当创新发展网络众筹，推动跨境电商营销体系建设。</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由此可见，众筹市场已经成为全球资本市场不可或缺的重要板块，该市场的健康与创新发展能有效支持初创企业或个人解决融资难的问题，同时丰富大众的投资渠道，推动普惠金融发展。</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8</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结论与分析</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3. 积极心理资本测量</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使用Mckenny等人开发和验证的词汇表测量项目文本的积极心理资本（pst_psyc_capital）</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词频越高，积极心理信号构建越强，积极心理资本水平越高</a:t>
            </a:r>
          </a:p>
        </p:txBody>
      </p:sp>
      <p:sp>
        <p:nvSpPr>
          <p:cNvPr id="8" name="TextBox 7"/>
          <p:cNvSpPr txBox="1"/>
          <p:nvPr/>
        </p:nvSpPr>
        <p:spPr>
          <a:xfrm>
            <a:off x="1371600" y="4754880"/>
            <a:ext cx="9144000" cy="1371600"/>
          </a:xfrm>
          <a:prstGeom prst="rect">
            <a:avLst/>
          </a:prstGeom>
          <a:noFill/>
        </p:spPr>
        <p:txBody>
          <a:bodyPr wrap="square">
            <a:spAutoFit/>
          </a:bodyPr>
          <a:lstStyle/>
          <a:p>
            <a:pPr>
              <a:defRPr sz="2200" b="1">
                <a:solidFill>
                  <a:srgbClr val="000000"/>
                </a:solidFill>
                <a:latin typeface="微软雅黑"/>
              </a:defRPr>
            </a:pPr>
            <a:r>
              <a:t>4. 控制变量</a:t>
            </a:r>
          </a:p>
        </p:txBody>
      </p:sp>
      <p:sp>
        <p:nvSpPr>
          <p:cNvPr id="9" name="TextBox 8"/>
          <p:cNvSpPr txBox="1"/>
          <p:nvPr/>
        </p:nvSpPr>
        <p:spPr>
          <a:xfrm>
            <a:off x="1371600" y="6126480"/>
            <a:ext cx="9144000" cy="1371600"/>
          </a:xfrm>
          <a:prstGeom prst="rect">
            <a:avLst/>
          </a:prstGeom>
          <a:noFill/>
        </p:spPr>
        <p:txBody>
          <a:bodyPr wrap="square">
            <a:spAutoFit/>
          </a:bodyPr>
          <a:lstStyle/>
          <a:p>
            <a:pPr>
              <a:defRPr sz="2000" b="0">
                <a:solidFill>
                  <a:srgbClr val="000000"/>
                </a:solidFill>
                <a:latin typeface="微软雅黑"/>
              </a:defRPr>
            </a:pPr>
            <a:r>
              <a:t>- 研究模型纳入与众筹发起人和项目本身信息相关的控制变量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 考虑众筹贷款目标额（loan_amount），因变量值范围大且分布有偏，进行对数化处理</a:t>
            </a:r>
          </a:p>
        </p:txBody>
      </p:sp>
      <p:sp>
        <p:nvSpPr>
          <p:cNvPr id="6" name="TextBox 5"/>
          <p:cNvSpPr txBox="1"/>
          <p:nvPr/>
        </p:nvSpPr>
        <p:spPr>
          <a:xfrm>
            <a:off x="1371600" y="2011680"/>
            <a:ext cx="9144000" cy="1371600"/>
          </a:xfrm>
          <a:prstGeom prst="rect">
            <a:avLst/>
          </a:prstGeom>
          <a:noFill/>
        </p:spPr>
        <p:txBody>
          <a:bodyPr wrap="square">
            <a:spAutoFit/>
          </a:bodyPr>
          <a:lstStyle/>
          <a:p>
            <a:pPr>
              <a:defRPr sz="2200" b="1">
                <a:solidFill>
                  <a:srgbClr val="000000"/>
                </a:solidFill>
                <a:latin typeface="微软雅黑"/>
              </a:defRPr>
            </a:pPr>
            <a:r>
              <a:t>5. 数据相关</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表4 - 1显示研究模型变量及其描述性统计数据</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表4 - 2为样本数据在continent和sector不同取值下的分布</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pic>
        <p:nvPicPr>
          <p:cNvPr id="82" name="Picture 81" descr="05-rId28-image5.png"/>
          <p:cNvPicPr>
            <a:picLocks noChangeAspect="1"/>
          </p:cNvPicPr>
          <p:nvPr/>
        </p:nvPicPr>
        <p:blipFill>
          <a:blip r:embed="rId6"/>
          <a:stretch>
            <a:fillRect/>
          </a:stretch>
        </p:blipFill>
        <p:spPr>
          <a:xfrm>
            <a:off x="914400" y="1828800"/>
            <a:ext cx="5486400" cy="4114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pic>
        <p:nvPicPr>
          <p:cNvPr id="82" name="Picture 81" descr="02-rId29-image6.png"/>
          <p:cNvPicPr>
            <a:picLocks noChangeAspect="1"/>
          </p:cNvPicPr>
          <p:nvPr/>
        </p:nvPicPr>
        <p:blipFill>
          <a:blip r:embed="rId6"/>
          <a:stretch>
            <a:fillRect/>
          </a:stretch>
        </p:blipFill>
        <p:spPr>
          <a:xfrm>
            <a:off x="914400" y="1828800"/>
            <a:ext cx="5486400" cy="4114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2313432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gridCol w="914400">
                  <a:extLst>
                    <a:ext uri="{9D8B030D-6E8A-4147-A177-3AD203B41FA5}">
                      <a16:colId xmlns:a16="http://schemas.microsoft.com/office/drawing/2014/main" val="20005"/>
                    </a:ext>
                  </a:extLst>
                </a:gridCol>
              </a:tblGrid>
              <a:tr h="216568">
                <a:tc>
                  <a:txBody>
                    <a:bodyPr/>
                    <a:lstStyle/>
                    <a:p>
                      <a:r>
                        <a:t>变量</a:t>
                      </a:r>
                    </a:p>
                  </a:txBody>
                  <a:tcPr/>
                </a:tc>
                <a:tc>
                  <a:txBody>
                    <a:bodyPr/>
                    <a:lstStyle/>
                    <a:p>
                      <a:r>
                        <a:t>描述</a:t>
                      </a:r>
                    </a:p>
                  </a:txBody>
                  <a:tcPr/>
                </a:tc>
                <a:tc>
                  <a:txBody>
                    <a:bodyPr/>
                    <a:lstStyle/>
                    <a:p>
                      <a:r>
                        <a:t>均值</a:t>
                      </a:r>
                    </a:p>
                  </a:txBody>
                  <a:tcPr/>
                </a:tc>
                <a:tc>
                  <a:txBody>
                    <a:bodyPr/>
                    <a:lstStyle/>
                    <a:p>
                      <a:r>
                        <a:t>标准差</a:t>
                      </a:r>
                    </a:p>
                  </a:txBody>
                  <a:tcPr/>
                </a:tc>
                <a:tc>
                  <a:txBody>
                    <a:bodyPr/>
                    <a:lstStyle/>
                    <a:p>
                      <a:r>
                        <a:t>最小值</a:t>
                      </a:r>
                    </a:p>
                  </a:txBody>
                  <a:tcPr/>
                </a:tc>
                <a:tc>
                  <a:txBody>
                    <a:bodyPr/>
                    <a:lstStyle/>
                    <a:p>
                      <a:r>
                        <a:t>最大值</a:t>
                      </a:r>
                    </a:p>
                  </a:txBody>
                  <a:tcPr/>
                </a:tc>
                <a:extLst>
                  <a:ext uri="{0D108BD9-81ED-4DB2-BD59-A6C34878D82A}">
                    <a16:rowId xmlns:a16="http://schemas.microsoft.com/office/drawing/2014/main" val="10000"/>
                  </a:ext>
                </a:extLst>
              </a:tr>
              <a:tr h="216568">
                <a:tc>
                  <a:txBody>
                    <a:bodyPr/>
                    <a:lstStyle/>
                    <a:p>
                      <a:r>
                        <a:t>因变量</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1"/>
                  </a:ext>
                </a:extLst>
              </a:tr>
              <a:tr h="216568">
                <a:tc>
                  <a:txBody>
                    <a:bodyPr/>
                    <a:lstStyle/>
                    <a:p>
                      <a:r>
                        <a:t>funding_success</a:t>
                      </a:r>
                    </a:p>
                  </a:txBody>
                  <a:tcPr/>
                </a:tc>
                <a:tc>
                  <a:txBody>
                    <a:bodyPr/>
                    <a:lstStyle/>
                    <a:p>
                      <a:r>
                        <a:t>虚拟变量，在限定时间内成功达到众筹目标=1，失败=0</a:t>
                      </a:r>
                    </a:p>
                  </a:txBody>
                  <a:tcPr/>
                </a:tc>
                <a:tc>
                  <a:txBody>
                    <a:bodyPr/>
                    <a:lstStyle/>
                    <a:p>
                      <a:r>
                        <a:t>0.88</a:t>
                      </a:r>
                    </a:p>
                  </a:txBody>
                  <a:tcPr/>
                </a:tc>
                <a:tc>
                  <a:txBody>
                    <a:bodyPr/>
                    <a:lstStyle/>
                    <a:p>
                      <a:r>
                        <a:t>0.32</a:t>
                      </a:r>
                    </a:p>
                  </a:txBody>
                  <a:tcPr/>
                </a:tc>
                <a:tc>
                  <a:txBody>
                    <a:bodyPr/>
                    <a:lstStyle/>
                    <a:p>
                      <a:r>
                        <a:t>0</a:t>
                      </a:r>
                    </a:p>
                  </a:txBody>
                  <a:tcPr/>
                </a:tc>
                <a:tc>
                  <a:txBody>
                    <a:bodyPr/>
                    <a:lstStyle/>
                    <a:p>
                      <a:r>
                        <a:t>1</a:t>
                      </a:r>
                    </a:p>
                  </a:txBody>
                  <a:tcPr/>
                </a:tc>
                <a:extLst>
                  <a:ext uri="{0D108BD9-81ED-4DB2-BD59-A6C34878D82A}">
                    <a16:rowId xmlns:a16="http://schemas.microsoft.com/office/drawing/2014/main" val="10002"/>
                  </a:ext>
                </a:extLst>
              </a:tr>
              <a:tr h="216568">
                <a:tc>
                  <a:txBody>
                    <a:bodyPr/>
                    <a:lstStyle/>
                    <a:p>
                      <a:r>
                        <a:t>funding_speed</a:t>
                      </a:r>
                    </a:p>
                  </a:txBody>
                  <a:tcPr/>
                </a:tc>
                <a:tc>
                  <a:txBody>
                    <a:bodyPr/>
                    <a:lstStyle/>
                    <a:p>
                      <a:r>
                        <a:t>达成众筹目标的速度</a:t>
                      </a:r>
                    </a:p>
                  </a:txBody>
                  <a:tcPr/>
                </a:tc>
                <a:tc>
                  <a:txBody>
                    <a:bodyPr/>
                    <a:lstStyle/>
                    <a:p>
                      <a:r>
                        <a:t>4.53</a:t>
                      </a:r>
                    </a:p>
                  </a:txBody>
                  <a:tcPr/>
                </a:tc>
                <a:tc>
                  <a:txBody>
                    <a:bodyPr/>
                    <a:lstStyle/>
                    <a:p>
                      <a:r>
                        <a:t>2.36</a:t>
                      </a:r>
                    </a:p>
                  </a:txBody>
                  <a:tcPr/>
                </a:tc>
                <a:tc>
                  <a:txBody>
                    <a:bodyPr/>
                    <a:lstStyle/>
                    <a:p>
                      <a:r>
                        <a:t>0</a:t>
                      </a:r>
                    </a:p>
                  </a:txBody>
                  <a:tcPr/>
                </a:tc>
                <a:tc>
                  <a:txBody>
                    <a:bodyPr/>
                    <a:lstStyle/>
                    <a:p>
                      <a:r>
                        <a:t>13.05</a:t>
                      </a:r>
                    </a:p>
                  </a:txBody>
                  <a:tcPr/>
                </a:tc>
                <a:extLst>
                  <a:ext uri="{0D108BD9-81ED-4DB2-BD59-A6C34878D82A}">
                    <a16:rowId xmlns:a16="http://schemas.microsoft.com/office/drawing/2014/main" val="10003"/>
                  </a:ext>
                </a:extLst>
              </a:tr>
              <a:tr h="216568">
                <a:tc>
                  <a:txBody>
                    <a:bodyPr/>
                    <a:lstStyle/>
                    <a:p>
                      <a:r>
                        <a:t>自变量</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4"/>
                  </a:ext>
                </a:extLst>
              </a:tr>
              <a:tr h="216568">
                <a:tc>
                  <a:txBody>
                    <a:bodyPr/>
                    <a:lstStyle/>
                    <a:p>
                      <a:r>
                        <a:t>happiness</a:t>
                      </a:r>
                    </a:p>
                  </a:txBody>
                  <a:tcPr/>
                </a:tc>
                <a:tc>
                  <a:txBody>
                    <a:bodyPr/>
                    <a:lstStyle/>
                    <a:p>
                      <a:r>
                        <a:t>图片中人脸的快乐情绪值</a:t>
                      </a:r>
                    </a:p>
                  </a:txBody>
                  <a:tcPr/>
                </a:tc>
                <a:tc>
                  <a:txBody>
                    <a:bodyPr/>
                    <a:lstStyle/>
                    <a:p>
                      <a:r>
                        <a:t>0.360</a:t>
                      </a:r>
                    </a:p>
                  </a:txBody>
                  <a:tcPr/>
                </a:tc>
                <a:tc>
                  <a:txBody>
                    <a:bodyPr/>
                    <a:lstStyle/>
                    <a:p>
                      <a:r>
                        <a:t>0.430</a:t>
                      </a:r>
                    </a:p>
                  </a:txBody>
                  <a:tcPr/>
                </a:tc>
                <a:tc>
                  <a:txBody>
                    <a:bodyPr/>
                    <a:lstStyle/>
                    <a:p>
                      <a:r>
                        <a:t>0</a:t>
                      </a:r>
                    </a:p>
                  </a:txBody>
                  <a:tcPr/>
                </a:tc>
                <a:tc>
                  <a:txBody>
                    <a:bodyPr/>
                    <a:lstStyle/>
                    <a:p>
                      <a:r>
                        <a:t>3.580</a:t>
                      </a:r>
                    </a:p>
                  </a:txBody>
                  <a:tcPr/>
                </a:tc>
                <a:extLst>
                  <a:ext uri="{0D108BD9-81ED-4DB2-BD59-A6C34878D82A}">
                    <a16:rowId xmlns:a16="http://schemas.microsoft.com/office/drawing/2014/main" val="10005"/>
                  </a:ext>
                </a:extLst>
              </a:tr>
              <a:tr h="216568">
                <a:tc>
                  <a:txBody>
                    <a:bodyPr/>
                    <a:lstStyle/>
                    <a:p>
                      <a:r>
                        <a:t>sadness</a:t>
                      </a:r>
                    </a:p>
                  </a:txBody>
                  <a:tcPr/>
                </a:tc>
                <a:tc>
                  <a:txBody>
                    <a:bodyPr/>
                    <a:lstStyle/>
                    <a:p>
                      <a:r>
                        <a:t>图片中人脸的悲伤情绪值</a:t>
                      </a:r>
                    </a:p>
                  </a:txBody>
                  <a:tcPr/>
                </a:tc>
                <a:tc>
                  <a:txBody>
                    <a:bodyPr/>
                    <a:lstStyle/>
                    <a:p>
                      <a:r>
                        <a:t>0.020</a:t>
                      </a:r>
                    </a:p>
                  </a:txBody>
                  <a:tcPr/>
                </a:tc>
                <a:tc>
                  <a:txBody>
                    <a:bodyPr/>
                    <a:lstStyle/>
                    <a:p>
                      <a:r>
                        <a:t>0.080</a:t>
                      </a:r>
                    </a:p>
                  </a:txBody>
                  <a:tcPr/>
                </a:tc>
                <a:tc>
                  <a:txBody>
                    <a:bodyPr/>
                    <a:lstStyle/>
                    <a:p>
                      <a:r>
                        <a:t>0</a:t>
                      </a:r>
                    </a:p>
                  </a:txBody>
                  <a:tcPr/>
                </a:tc>
                <a:tc>
                  <a:txBody>
                    <a:bodyPr/>
                    <a:lstStyle/>
                    <a:p>
                      <a:r>
                        <a:t>1.000</a:t>
                      </a:r>
                    </a:p>
                  </a:txBody>
                  <a:tcPr/>
                </a:tc>
                <a:extLst>
                  <a:ext uri="{0D108BD9-81ED-4DB2-BD59-A6C34878D82A}">
                    <a16:rowId xmlns:a16="http://schemas.microsoft.com/office/drawing/2014/main" val="10006"/>
                  </a:ext>
                </a:extLst>
              </a:tr>
              <a:tr h="216568">
                <a:tc>
                  <a:txBody>
                    <a:bodyPr/>
                    <a:lstStyle/>
                    <a:p>
                      <a:r>
                        <a:t>调节变量</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7"/>
                  </a:ext>
                </a:extLst>
              </a:tr>
              <a:tr h="216568">
                <a:tc>
                  <a:txBody>
                    <a:bodyPr/>
                    <a:lstStyle/>
                    <a:p>
                      <a:r>
                        <a:t>pst_psyc_cptl</a:t>
                      </a:r>
                    </a:p>
                  </a:txBody>
                  <a:tcPr/>
                </a:tc>
                <a:tc>
                  <a:txBody>
                    <a:bodyPr/>
                    <a:lstStyle/>
                    <a:p>
                      <a:r>
                        <a:t>文本的积极心理资本分数</a:t>
                      </a:r>
                    </a:p>
                  </a:txBody>
                  <a:tcPr/>
                </a:tc>
                <a:tc>
                  <a:txBody>
                    <a:bodyPr/>
                    <a:lstStyle/>
                    <a:p>
                      <a:r>
                        <a:t>1.23</a:t>
                      </a:r>
                    </a:p>
                  </a:txBody>
                  <a:tcPr/>
                </a:tc>
                <a:tc>
                  <a:txBody>
                    <a:bodyPr/>
                    <a:lstStyle/>
                    <a:p>
                      <a:r>
                        <a:t>1.47</a:t>
                      </a:r>
                    </a:p>
                  </a:txBody>
                  <a:tcPr/>
                </a:tc>
                <a:tc>
                  <a:txBody>
                    <a:bodyPr/>
                    <a:lstStyle/>
                    <a:p>
                      <a:r>
                        <a:t>0</a:t>
                      </a:r>
                    </a:p>
                  </a:txBody>
                  <a:tcPr/>
                </a:tc>
                <a:tc>
                  <a:txBody>
                    <a:bodyPr/>
                    <a:lstStyle/>
                    <a:p>
                      <a:r>
                        <a:t>13</a:t>
                      </a:r>
                    </a:p>
                  </a:txBody>
                  <a:tcPr/>
                </a:tc>
                <a:extLst>
                  <a:ext uri="{0D108BD9-81ED-4DB2-BD59-A6C34878D82A}">
                    <a16:rowId xmlns:a16="http://schemas.microsoft.com/office/drawing/2014/main" val="10008"/>
                  </a:ext>
                </a:extLst>
              </a:tr>
              <a:tr h="216568">
                <a:tc>
                  <a:txBody>
                    <a:bodyPr/>
                    <a:lstStyle/>
                    <a:p>
                      <a:r>
                        <a:t>控制变量</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9"/>
                  </a:ext>
                </a:extLst>
              </a:tr>
              <a:tr h="216568">
                <a:tc>
                  <a:txBody>
                    <a:bodyPr/>
                    <a:lstStyle/>
                    <a:p>
                      <a:r>
                        <a:t>gender</a:t>
                      </a:r>
                    </a:p>
                  </a:txBody>
                  <a:tcPr/>
                </a:tc>
                <a:tc>
                  <a:txBody>
                    <a:bodyPr/>
                    <a:lstStyle/>
                    <a:p>
                      <a:r>
                        <a:t>虚拟变量，众筹者的性别，女性=1，男性=0</a:t>
                      </a:r>
                    </a:p>
                  </a:txBody>
                  <a:tcPr/>
                </a:tc>
                <a:tc>
                  <a:txBody>
                    <a:bodyPr/>
                    <a:lstStyle/>
                    <a:p>
                      <a:r>
                        <a:t>0.80</a:t>
                      </a:r>
                    </a:p>
                  </a:txBody>
                  <a:tcPr/>
                </a:tc>
                <a:tc>
                  <a:txBody>
                    <a:bodyPr/>
                    <a:lstStyle/>
                    <a:p>
                      <a:r>
                        <a:t>0.40</a:t>
                      </a:r>
                    </a:p>
                  </a:txBody>
                  <a:tcPr/>
                </a:tc>
                <a:tc>
                  <a:txBody>
                    <a:bodyPr/>
                    <a:lstStyle/>
                    <a:p>
                      <a:r>
                        <a:t>0</a:t>
                      </a:r>
                    </a:p>
                  </a:txBody>
                  <a:tcPr/>
                </a:tc>
                <a:tc>
                  <a:txBody>
                    <a:bodyPr/>
                    <a:lstStyle/>
                    <a:p>
                      <a:r>
                        <a:t>1</a:t>
                      </a:r>
                    </a:p>
                  </a:txBody>
                  <a:tcPr/>
                </a:tc>
                <a:extLst>
                  <a:ext uri="{0D108BD9-81ED-4DB2-BD59-A6C34878D82A}">
                    <a16:rowId xmlns:a16="http://schemas.microsoft.com/office/drawing/2014/main" val="10010"/>
                  </a:ext>
                </a:extLst>
              </a:tr>
              <a:tr h="216568">
                <a:tc>
                  <a:txBody>
                    <a:bodyPr/>
                    <a:lstStyle/>
                    <a:p>
                      <a:r>
                        <a:t>annual_income</a:t>
                      </a:r>
                    </a:p>
                  </a:txBody>
                  <a:tcPr/>
                </a:tc>
                <a:tc>
                  <a:txBody>
                    <a:bodyPr/>
                    <a:lstStyle/>
                    <a:p>
                      <a:r>
                        <a:t>所在国家的年人均收入（美元）</a:t>
                      </a:r>
                    </a:p>
                  </a:txBody>
                  <a:tcPr/>
                </a:tc>
                <a:tc>
                  <a:txBody>
                    <a:bodyPr/>
                    <a:lstStyle/>
                    <a:p>
                      <a:r>
                        <a:t>6017</a:t>
                      </a:r>
                    </a:p>
                  </a:txBody>
                  <a:tcPr/>
                </a:tc>
                <a:tc>
                  <a:txBody>
                    <a:bodyPr/>
                    <a:lstStyle/>
                    <a:p>
                      <a:r>
                        <a:t>3919</a:t>
                      </a:r>
                    </a:p>
                  </a:txBody>
                  <a:tcPr/>
                </a:tc>
                <a:tc>
                  <a:txBody>
                    <a:bodyPr/>
                    <a:lstStyle/>
                    <a:p>
                      <a:r>
                        <a:t>700</a:t>
                      </a:r>
                    </a:p>
                  </a:txBody>
                  <a:tcPr/>
                </a:tc>
                <a:tc>
                  <a:txBody>
                    <a:bodyPr/>
                    <a:lstStyle/>
                    <a:p>
                      <a:r>
                        <a:t>36200</a:t>
                      </a:r>
                    </a:p>
                  </a:txBody>
                  <a:tcPr/>
                </a:tc>
                <a:extLst>
                  <a:ext uri="{0D108BD9-81ED-4DB2-BD59-A6C34878D82A}">
                    <a16:rowId xmlns:a16="http://schemas.microsoft.com/office/drawing/2014/main" val="10011"/>
                  </a:ext>
                </a:extLst>
              </a:tr>
              <a:tr h="216568">
                <a:tc>
                  <a:txBody>
                    <a:bodyPr/>
                    <a:lstStyle/>
                    <a:p>
                      <a:r>
                        <a:t>group_borrower</a:t>
                      </a:r>
                    </a:p>
                  </a:txBody>
                  <a:tcPr/>
                </a:tc>
                <a:tc>
                  <a:txBody>
                    <a:bodyPr/>
                    <a:lstStyle/>
                    <a:p>
                      <a:r>
                        <a:t>虚拟变量，众筹者为团队=1，个人=0</a:t>
                      </a:r>
                    </a:p>
                  </a:txBody>
                  <a:tcPr/>
                </a:tc>
                <a:tc>
                  <a:txBody>
                    <a:bodyPr/>
                    <a:lstStyle/>
                    <a:p>
                      <a:r>
                        <a:t>0.02</a:t>
                      </a:r>
                    </a:p>
                  </a:txBody>
                  <a:tcPr/>
                </a:tc>
                <a:tc>
                  <a:txBody>
                    <a:bodyPr/>
                    <a:lstStyle/>
                    <a:p>
                      <a:r>
                        <a:t>0.12</a:t>
                      </a:r>
                    </a:p>
                  </a:txBody>
                  <a:tcPr/>
                </a:tc>
                <a:tc>
                  <a:txBody>
                    <a:bodyPr/>
                    <a:lstStyle/>
                    <a:p>
                      <a:r>
                        <a:t>0</a:t>
                      </a:r>
                    </a:p>
                  </a:txBody>
                  <a:tcPr/>
                </a:tc>
                <a:tc>
                  <a:txBody>
                    <a:bodyPr/>
                    <a:lstStyle/>
                    <a:p>
                      <a:r>
                        <a:t>1</a:t>
                      </a:r>
                    </a:p>
                  </a:txBody>
                  <a:tcPr/>
                </a:tc>
                <a:extLst>
                  <a:ext uri="{0D108BD9-81ED-4DB2-BD59-A6C34878D82A}">
                    <a16:rowId xmlns:a16="http://schemas.microsoft.com/office/drawing/2014/main" val="10012"/>
                  </a:ext>
                </a:extLst>
              </a:tr>
              <a:tr h="216568">
                <a:tc>
                  <a:txBody>
                    <a:bodyPr/>
                    <a:lstStyle/>
                    <a:p>
                      <a:r>
                        <a:t>loan_amount</a:t>
                      </a:r>
                    </a:p>
                  </a:txBody>
                  <a:tcPr/>
                </a:tc>
                <a:tc>
                  <a:txBody>
                    <a:bodyPr/>
                    <a:lstStyle/>
                    <a:p>
                      <a:r>
                        <a:t>贷款目标额</a:t>
                      </a:r>
                    </a:p>
                  </a:txBody>
                  <a:tcPr/>
                </a:tc>
                <a:tc>
                  <a:txBody>
                    <a:bodyPr/>
                    <a:lstStyle/>
                    <a:p>
                      <a:r>
                        <a:t>595.6</a:t>
                      </a:r>
                    </a:p>
                  </a:txBody>
                  <a:tcPr/>
                </a:tc>
                <a:tc>
                  <a:txBody>
                    <a:bodyPr/>
                    <a:lstStyle/>
                    <a:p>
                      <a:r>
                        <a:t>492.0</a:t>
                      </a:r>
                    </a:p>
                  </a:txBody>
                  <a:tcPr/>
                </a:tc>
                <a:tc>
                  <a:txBody>
                    <a:bodyPr/>
                    <a:lstStyle/>
                    <a:p>
                      <a:r>
                        <a:t>25</a:t>
                      </a:r>
                    </a:p>
                  </a:txBody>
                  <a:tcPr/>
                </a:tc>
                <a:tc>
                  <a:txBody>
                    <a:bodyPr/>
                    <a:lstStyle/>
                    <a:p>
                      <a:r>
                        <a:t>6650</a:t>
                      </a:r>
                    </a:p>
                  </a:txBody>
                  <a:tcPr/>
                </a:tc>
                <a:extLst>
                  <a:ext uri="{0D108BD9-81ED-4DB2-BD59-A6C34878D82A}">
                    <a16:rowId xmlns:a16="http://schemas.microsoft.com/office/drawing/2014/main" val="10013"/>
                  </a:ext>
                </a:extLst>
              </a:tr>
              <a:tr h="216568">
                <a:tc>
                  <a:txBody>
                    <a:bodyPr/>
                    <a:lstStyle/>
                    <a:p>
                      <a:r>
                        <a:t>loan_term</a:t>
                      </a:r>
                    </a:p>
                  </a:txBody>
                  <a:tcPr/>
                </a:tc>
                <a:tc>
                  <a:txBody>
                    <a:bodyPr/>
                    <a:lstStyle/>
                    <a:p>
                      <a:r>
                        <a:t>贷款期限（月）</a:t>
                      </a:r>
                    </a:p>
                  </a:txBody>
                  <a:tcPr/>
                </a:tc>
                <a:tc>
                  <a:txBody>
                    <a:bodyPr/>
                    <a:lstStyle/>
                    <a:p>
                      <a:r>
                        <a:t>13.45</a:t>
                      </a:r>
                    </a:p>
                  </a:txBody>
                  <a:tcPr/>
                </a:tc>
                <a:tc>
                  <a:txBody>
                    <a:bodyPr/>
                    <a:lstStyle/>
                    <a:p>
                      <a:r>
                        <a:t>5.870</a:t>
                      </a:r>
                    </a:p>
                  </a:txBody>
                  <a:tcPr/>
                </a:tc>
                <a:tc>
                  <a:txBody>
                    <a:bodyPr/>
                    <a:lstStyle/>
                    <a:p>
                      <a:r>
                        <a:t>5</a:t>
                      </a:r>
                    </a:p>
                  </a:txBody>
                  <a:tcPr/>
                </a:tc>
                <a:tc>
                  <a:txBody>
                    <a:bodyPr/>
                    <a:lstStyle/>
                    <a:p>
                      <a:r>
                        <a:t>86</a:t>
                      </a:r>
                    </a:p>
                  </a:txBody>
                  <a:tcPr/>
                </a:tc>
                <a:extLst>
                  <a:ext uri="{0D108BD9-81ED-4DB2-BD59-A6C34878D82A}">
                    <a16:rowId xmlns:a16="http://schemas.microsoft.com/office/drawing/2014/main" val="10014"/>
                  </a:ext>
                </a:extLst>
              </a:tr>
              <a:tr h="216568">
                <a:tc>
                  <a:txBody>
                    <a:bodyPr/>
                    <a:lstStyle/>
                    <a:p>
                      <a:r>
                        <a:t>partner_risk</a:t>
                      </a:r>
                    </a:p>
                  </a:txBody>
                  <a:tcPr/>
                </a:tc>
                <a:tc>
                  <a:txBody>
                    <a:bodyPr/>
                    <a:lstStyle/>
                    <a:p>
                      <a:r>
                        <a:t>区域合作伙伴的风险等级，越高表示还款问题的风险越低</a:t>
                      </a:r>
                    </a:p>
                  </a:txBody>
                  <a:tcPr/>
                </a:tc>
                <a:tc>
                  <a:txBody>
                    <a:bodyPr/>
                    <a:lstStyle/>
                    <a:p>
                      <a:r>
                        <a:t>3.34</a:t>
                      </a:r>
                    </a:p>
                  </a:txBody>
                  <a:tcPr/>
                </a:tc>
                <a:tc>
                  <a:txBody>
                    <a:bodyPr/>
                    <a:lstStyle/>
                    <a:p>
                      <a:r>
                        <a:t>0.97</a:t>
                      </a:r>
                    </a:p>
                  </a:txBody>
                  <a:tcPr/>
                </a:tc>
                <a:tc>
                  <a:txBody>
                    <a:bodyPr/>
                    <a:lstStyle/>
                    <a:p>
                      <a:r>
                        <a:t>0.50</a:t>
                      </a:r>
                    </a:p>
                  </a:txBody>
                  <a:tcPr/>
                </a:tc>
                <a:tc>
                  <a:txBody>
                    <a:bodyPr/>
                    <a:lstStyle/>
                    <a:p>
                      <a:r>
                        <a:t>4.50</a:t>
                      </a:r>
                    </a:p>
                  </a:txBody>
                  <a:tcPr/>
                </a:tc>
                <a:extLst>
                  <a:ext uri="{0D108BD9-81ED-4DB2-BD59-A6C34878D82A}">
                    <a16:rowId xmlns:a16="http://schemas.microsoft.com/office/drawing/2014/main" val="10015"/>
                  </a:ext>
                </a:extLst>
              </a:tr>
              <a:tr h="216568">
                <a:tc>
                  <a:txBody>
                    <a:bodyPr/>
                    <a:lstStyle/>
                    <a:p>
                      <a:r>
                        <a:t>repayment_schedule</a:t>
                      </a:r>
                    </a:p>
                  </a:txBody>
                  <a:tcPr/>
                </a:tc>
                <a:tc>
                  <a:txBody>
                    <a:bodyPr/>
                    <a:lstStyle/>
                    <a:p>
                      <a:r>
                        <a:t>偿还贷款方式，分期偿还=1，到期偿还=0</a:t>
                      </a:r>
                    </a:p>
                  </a:txBody>
                  <a:tcPr/>
                </a:tc>
                <a:tc>
                  <a:txBody>
                    <a:bodyPr/>
                    <a:lstStyle/>
                    <a:p>
                      <a:r>
                        <a:t>0.96</a:t>
                      </a:r>
                    </a:p>
                  </a:txBody>
                  <a:tcPr/>
                </a:tc>
                <a:tc>
                  <a:txBody>
                    <a:bodyPr/>
                    <a:lstStyle/>
                    <a:p>
                      <a:r>
                        <a:t>0.21</a:t>
                      </a:r>
                    </a:p>
                  </a:txBody>
                  <a:tcPr/>
                </a:tc>
                <a:tc>
                  <a:txBody>
                    <a:bodyPr/>
                    <a:lstStyle/>
                    <a:p>
                      <a:r>
                        <a:t>0</a:t>
                      </a:r>
                    </a:p>
                  </a:txBody>
                  <a:tcPr/>
                </a:tc>
                <a:tc>
                  <a:txBody>
                    <a:bodyPr/>
                    <a:lstStyle/>
                    <a:p>
                      <a:r>
                        <a:t>1</a:t>
                      </a:r>
                    </a:p>
                  </a:txBody>
                  <a:tcPr/>
                </a:tc>
                <a:extLst>
                  <a:ext uri="{0D108BD9-81ED-4DB2-BD59-A6C34878D82A}">
                    <a16:rowId xmlns:a16="http://schemas.microsoft.com/office/drawing/2014/main" val="10016"/>
                  </a:ext>
                </a:extLst>
              </a:tr>
              <a:tr h="216568">
                <a:tc>
                  <a:txBody>
                    <a:bodyPr/>
                    <a:lstStyle/>
                    <a:p>
                      <a:r>
                        <a:t>story_word_count</a:t>
                      </a:r>
                    </a:p>
                  </a:txBody>
                  <a:tcPr/>
                </a:tc>
                <a:tc>
                  <a:txBody>
                    <a:bodyPr/>
                    <a:lstStyle/>
                    <a:p>
                      <a:r>
                        <a:t>文本词数</a:t>
                      </a:r>
                    </a:p>
                  </a:txBody>
                  <a:tcPr/>
                </a:tc>
                <a:tc>
                  <a:txBody>
                    <a:bodyPr/>
                    <a:lstStyle/>
                    <a:p>
                      <a:r>
                        <a:t>112.1</a:t>
                      </a:r>
                    </a:p>
                  </a:txBody>
                  <a:tcPr/>
                </a:tc>
                <a:tc>
                  <a:txBody>
                    <a:bodyPr/>
                    <a:lstStyle/>
                    <a:p>
                      <a:r>
                        <a:t>37.72</a:t>
                      </a:r>
                    </a:p>
                  </a:txBody>
                  <a:tcPr/>
                </a:tc>
                <a:tc>
                  <a:txBody>
                    <a:bodyPr/>
                    <a:lstStyle/>
                    <a:p>
                      <a:r>
                        <a:t>27</a:t>
                      </a:r>
                    </a:p>
                  </a:txBody>
                  <a:tcPr/>
                </a:tc>
                <a:tc>
                  <a:txBody>
                    <a:bodyPr/>
                    <a:lstStyle/>
                    <a:p>
                      <a:r>
                        <a:t>254</a:t>
                      </a:r>
                    </a:p>
                  </a:txBody>
                  <a:tcPr/>
                </a:tc>
                <a:extLst>
                  <a:ext uri="{0D108BD9-81ED-4DB2-BD59-A6C34878D82A}">
                    <a16:rowId xmlns:a16="http://schemas.microsoft.com/office/drawing/2014/main" val="10017"/>
                  </a:ext>
                </a:extLst>
              </a:tr>
              <a:tr h="216576">
                <a:tc>
                  <a:txBody>
                    <a:bodyPr/>
                    <a:lstStyle/>
                    <a:p>
                      <a:r>
                        <a:t>picture_quality</a:t>
                      </a:r>
                    </a:p>
                  </a:txBody>
                  <a:tcPr/>
                </a:tc>
                <a:tc>
                  <a:txBody>
                    <a:bodyPr/>
                    <a:lstStyle/>
                    <a:p>
                      <a:r>
                        <a:t>虚拟变量，图片清晰度，高质量=1，否则=0</a:t>
                      </a:r>
                    </a:p>
                  </a:txBody>
                  <a:tcPr/>
                </a:tc>
                <a:tc>
                  <a:txBody>
                    <a:bodyPr/>
                    <a:lstStyle/>
                    <a:p>
                      <a:r>
                        <a:t>0.48</a:t>
                      </a:r>
                    </a:p>
                  </a:txBody>
                  <a:tcPr/>
                </a:tc>
                <a:tc>
                  <a:txBody>
                    <a:bodyPr/>
                    <a:lstStyle/>
                    <a:p>
                      <a:r>
                        <a:t>0.50</a:t>
                      </a:r>
                    </a:p>
                  </a:txBody>
                  <a:tcPr/>
                </a:tc>
                <a:tc>
                  <a:txBody>
                    <a:bodyPr/>
                    <a:lstStyle/>
                    <a:p>
                      <a:r>
                        <a:t>0</a:t>
                      </a:r>
                    </a:p>
                  </a:txBody>
                  <a:tcPr/>
                </a:tc>
                <a:tc>
                  <a:txBody>
                    <a:bodyPr/>
                    <a:lstStyle/>
                    <a:p>
                      <a:r>
                        <a:t>1</a:t>
                      </a:r>
                    </a:p>
                  </a:txBody>
                  <a:tcPr/>
                </a:tc>
                <a:extLst>
                  <a:ext uri="{0D108BD9-81ED-4DB2-BD59-A6C34878D82A}">
                    <a16:rowId xmlns:a16="http://schemas.microsoft.com/office/drawing/2014/main" val="1001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9418320"/>
        </p:xfrm>
        <a:graphic>
          <a:graphicData uri="http://schemas.openxmlformats.org/drawingml/2006/table">
            <a:tbl>
              <a:tblPr firstRow="1" bandRow="1">
                <a:tableStyleId>{5C22544A-7EE6-4342-B048-85BDC9FD1C3A}</a:tableStyleId>
              </a:tblPr>
              <a:tblGrid>
                <a:gridCol w="783771">
                  <a:extLst>
                    <a:ext uri="{9D8B030D-6E8A-4147-A177-3AD203B41FA5}">
                      <a16:colId xmlns:a16="http://schemas.microsoft.com/office/drawing/2014/main" val="20000"/>
                    </a:ext>
                  </a:extLst>
                </a:gridCol>
                <a:gridCol w="783771">
                  <a:extLst>
                    <a:ext uri="{9D8B030D-6E8A-4147-A177-3AD203B41FA5}">
                      <a16:colId xmlns:a16="http://schemas.microsoft.com/office/drawing/2014/main" val="20001"/>
                    </a:ext>
                  </a:extLst>
                </a:gridCol>
                <a:gridCol w="783771">
                  <a:extLst>
                    <a:ext uri="{9D8B030D-6E8A-4147-A177-3AD203B41FA5}">
                      <a16:colId xmlns:a16="http://schemas.microsoft.com/office/drawing/2014/main" val="20002"/>
                    </a:ext>
                  </a:extLst>
                </a:gridCol>
                <a:gridCol w="783771">
                  <a:extLst>
                    <a:ext uri="{9D8B030D-6E8A-4147-A177-3AD203B41FA5}">
                      <a16:colId xmlns:a16="http://schemas.microsoft.com/office/drawing/2014/main" val="20003"/>
                    </a:ext>
                  </a:extLst>
                </a:gridCol>
                <a:gridCol w="783771">
                  <a:extLst>
                    <a:ext uri="{9D8B030D-6E8A-4147-A177-3AD203B41FA5}">
                      <a16:colId xmlns:a16="http://schemas.microsoft.com/office/drawing/2014/main" val="20004"/>
                    </a:ext>
                  </a:extLst>
                </a:gridCol>
                <a:gridCol w="783771">
                  <a:extLst>
                    <a:ext uri="{9D8B030D-6E8A-4147-A177-3AD203B41FA5}">
                      <a16:colId xmlns:a16="http://schemas.microsoft.com/office/drawing/2014/main" val="20005"/>
                    </a:ext>
                  </a:extLst>
                </a:gridCol>
                <a:gridCol w="783774">
                  <a:extLst>
                    <a:ext uri="{9D8B030D-6E8A-4147-A177-3AD203B41FA5}">
                      <a16:colId xmlns:a16="http://schemas.microsoft.com/office/drawing/2014/main" val="20006"/>
                    </a:ext>
                  </a:extLst>
                </a:gridCol>
              </a:tblGrid>
              <a:tr h="187036">
                <a:tc>
                  <a:txBody>
                    <a:bodyPr/>
                    <a:lstStyle/>
                    <a:p>
                      <a:r>
                        <a:t>变量</a:t>
                      </a:r>
                    </a:p>
                  </a:txBody>
                  <a:tcPr/>
                </a:tc>
                <a:tc>
                  <a:txBody>
                    <a:bodyPr/>
                    <a:lstStyle/>
                    <a:p>
                      <a:r>
                        <a:t>取值</a:t>
                      </a:r>
                    </a:p>
                  </a:txBody>
                  <a:tcPr/>
                </a:tc>
                <a:tc>
                  <a:txBody>
                    <a:bodyPr/>
                    <a:lstStyle/>
                    <a:p>
                      <a:r>
                        <a:t>频数</a:t>
                      </a:r>
                    </a:p>
                  </a:txBody>
                  <a:tcPr/>
                </a:tc>
                <a:tc>
                  <a:txBody>
                    <a:bodyPr/>
                    <a:lstStyle/>
                    <a:p>
                      <a:r>
                        <a:t>百分比(%)</a:t>
                      </a:r>
                    </a:p>
                  </a:txBody>
                  <a:tcPr/>
                </a:tc>
                <a:tc>
                  <a:txBody>
                    <a:bodyPr/>
                    <a:lstStyle/>
                    <a:p>
                      <a:r>
                        <a:t>成功数</a:t>
                      </a:r>
                    </a:p>
                  </a:txBody>
                  <a:tcPr/>
                </a:tc>
                <a:tc>
                  <a:txBody>
                    <a:bodyPr/>
                    <a:lstStyle/>
                    <a:p>
                      <a:r>
                        <a:t>成功率(%)</a:t>
                      </a:r>
                    </a:p>
                  </a:txBody>
                  <a:tcPr/>
                </a:tc>
                <a:tc>
                  <a:txBody>
                    <a:bodyPr/>
                    <a:lstStyle/>
                    <a:p>
                      <a:r>
                        <a:t>平均天数</a:t>
                      </a:r>
                    </a:p>
                  </a:txBody>
                  <a:tcPr/>
                </a:tc>
                <a:extLst>
                  <a:ext uri="{0D108BD9-81ED-4DB2-BD59-A6C34878D82A}">
                    <a16:rowId xmlns:a16="http://schemas.microsoft.com/office/drawing/2014/main" val="10000"/>
                  </a:ext>
                </a:extLst>
              </a:tr>
              <a:tr h="187036">
                <a:tc>
                  <a:txBody>
                    <a:bodyPr/>
                    <a:lstStyle/>
                    <a:p>
                      <a:r>
                        <a:t>continent</a:t>
                      </a:r>
                    </a:p>
                  </a:txBody>
                  <a:tcPr/>
                </a:tc>
                <a:tc>
                  <a:txBody>
                    <a:bodyPr/>
                    <a:lstStyle/>
                    <a:p>
                      <a:r>
                        <a:t>亚洲</a:t>
                      </a:r>
                    </a:p>
                  </a:txBody>
                  <a:tcPr/>
                </a:tc>
                <a:tc>
                  <a:txBody>
                    <a:bodyPr/>
                    <a:lstStyle/>
                    <a:p>
                      <a:r>
                        <a:t>3,881</a:t>
                      </a:r>
                    </a:p>
                  </a:txBody>
                  <a:tcPr/>
                </a:tc>
                <a:tc>
                  <a:txBody>
                    <a:bodyPr/>
                    <a:lstStyle/>
                    <a:p>
                      <a:r>
                        <a:t>44.7</a:t>
                      </a:r>
                    </a:p>
                  </a:txBody>
                  <a:tcPr/>
                </a:tc>
                <a:tc>
                  <a:txBody>
                    <a:bodyPr/>
                    <a:lstStyle/>
                    <a:p>
                      <a:r>
                        <a:t>3,626</a:t>
                      </a:r>
                    </a:p>
                  </a:txBody>
                  <a:tcPr/>
                </a:tc>
                <a:tc>
                  <a:txBody>
                    <a:bodyPr/>
                    <a:lstStyle/>
                    <a:p>
                      <a:r>
                        <a:t>93.4</a:t>
                      </a:r>
                    </a:p>
                  </a:txBody>
                  <a:tcPr/>
                </a:tc>
                <a:tc>
                  <a:txBody>
                    <a:bodyPr/>
                    <a:lstStyle/>
                    <a:p>
                      <a:r>
                        <a:t>7.2</a:t>
                      </a:r>
                    </a:p>
                  </a:txBody>
                  <a:tcPr/>
                </a:tc>
                <a:extLst>
                  <a:ext uri="{0D108BD9-81ED-4DB2-BD59-A6C34878D82A}">
                    <a16:rowId xmlns:a16="http://schemas.microsoft.com/office/drawing/2014/main" val="10001"/>
                  </a:ext>
                </a:extLst>
              </a:tr>
              <a:tr h="187036">
                <a:tc>
                  <a:txBody>
                    <a:bodyPr/>
                    <a:lstStyle/>
                    <a:p>
                      <a:endParaRPr/>
                    </a:p>
                  </a:txBody>
                  <a:tcPr/>
                </a:tc>
                <a:tc>
                  <a:txBody>
                    <a:bodyPr/>
                    <a:lstStyle/>
                    <a:p>
                      <a:r>
                        <a:t>非洲</a:t>
                      </a:r>
                    </a:p>
                  </a:txBody>
                  <a:tcPr/>
                </a:tc>
                <a:tc>
                  <a:txBody>
                    <a:bodyPr/>
                    <a:lstStyle/>
                    <a:p>
                      <a:r>
                        <a:t>2,434</a:t>
                      </a:r>
                    </a:p>
                  </a:txBody>
                  <a:tcPr/>
                </a:tc>
                <a:tc>
                  <a:txBody>
                    <a:bodyPr/>
                    <a:lstStyle/>
                    <a:p>
                      <a:r>
                        <a:t>28.0</a:t>
                      </a:r>
                    </a:p>
                  </a:txBody>
                  <a:tcPr/>
                </a:tc>
                <a:tc>
                  <a:txBody>
                    <a:bodyPr/>
                    <a:lstStyle/>
                    <a:p>
                      <a:r>
                        <a:t>2,111</a:t>
                      </a:r>
                    </a:p>
                  </a:txBody>
                  <a:tcPr/>
                </a:tc>
                <a:tc>
                  <a:txBody>
                    <a:bodyPr/>
                    <a:lstStyle/>
                    <a:p>
                      <a:r>
                        <a:t>86.7</a:t>
                      </a:r>
                    </a:p>
                  </a:txBody>
                  <a:tcPr/>
                </a:tc>
                <a:tc>
                  <a:txBody>
                    <a:bodyPr/>
                    <a:lstStyle/>
                    <a:p>
                      <a:r>
                        <a:t>8.7</a:t>
                      </a:r>
                    </a:p>
                  </a:txBody>
                  <a:tcPr/>
                </a:tc>
                <a:extLst>
                  <a:ext uri="{0D108BD9-81ED-4DB2-BD59-A6C34878D82A}">
                    <a16:rowId xmlns:a16="http://schemas.microsoft.com/office/drawing/2014/main" val="10002"/>
                  </a:ext>
                </a:extLst>
              </a:tr>
              <a:tr h="187036">
                <a:tc>
                  <a:txBody>
                    <a:bodyPr/>
                    <a:lstStyle/>
                    <a:p>
                      <a:endParaRPr/>
                    </a:p>
                  </a:txBody>
                  <a:tcPr/>
                </a:tc>
                <a:tc>
                  <a:txBody>
                    <a:bodyPr/>
                    <a:lstStyle/>
                    <a:p>
                      <a:r>
                        <a:t>拉丁美洲</a:t>
                      </a:r>
                    </a:p>
                  </a:txBody>
                  <a:tcPr/>
                </a:tc>
                <a:tc>
                  <a:txBody>
                    <a:bodyPr/>
                    <a:lstStyle/>
                    <a:p>
                      <a:r>
                        <a:t>2,021</a:t>
                      </a:r>
                    </a:p>
                  </a:txBody>
                  <a:tcPr/>
                </a:tc>
                <a:tc>
                  <a:txBody>
                    <a:bodyPr/>
                    <a:lstStyle/>
                    <a:p>
                      <a:r>
                        <a:t>23.2</a:t>
                      </a:r>
                    </a:p>
                  </a:txBody>
                  <a:tcPr/>
                </a:tc>
                <a:tc>
                  <a:txBody>
                    <a:bodyPr/>
                    <a:lstStyle/>
                    <a:p>
                      <a:r>
                        <a:t>1,615</a:t>
                      </a:r>
                    </a:p>
                  </a:txBody>
                  <a:tcPr/>
                </a:tc>
                <a:tc>
                  <a:txBody>
                    <a:bodyPr/>
                    <a:lstStyle/>
                    <a:p>
                      <a:r>
                        <a:t>79.9</a:t>
                      </a:r>
                    </a:p>
                  </a:txBody>
                  <a:tcPr/>
                </a:tc>
                <a:tc>
                  <a:txBody>
                    <a:bodyPr/>
                    <a:lstStyle/>
                    <a:p>
                      <a:r>
                        <a:t>9.6</a:t>
                      </a:r>
                    </a:p>
                  </a:txBody>
                  <a:tcPr/>
                </a:tc>
                <a:extLst>
                  <a:ext uri="{0D108BD9-81ED-4DB2-BD59-A6C34878D82A}">
                    <a16:rowId xmlns:a16="http://schemas.microsoft.com/office/drawing/2014/main" val="10003"/>
                  </a:ext>
                </a:extLst>
              </a:tr>
              <a:tr h="187036">
                <a:tc>
                  <a:txBody>
                    <a:bodyPr/>
                    <a:lstStyle/>
                    <a:p>
                      <a:endParaRPr/>
                    </a:p>
                  </a:txBody>
                  <a:tcPr/>
                </a:tc>
                <a:tc>
                  <a:txBody>
                    <a:bodyPr/>
                    <a:lstStyle/>
                    <a:p>
                      <a:r>
                        <a:t>大洋洲</a:t>
                      </a:r>
                    </a:p>
                  </a:txBody>
                  <a:tcPr/>
                </a:tc>
                <a:tc>
                  <a:txBody>
                    <a:bodyPr/>
                    <a:lstStyle/>
                    <a:p>
                      <a:r>
                        <a:t>317</a:t>
                      </a:r>
                    </a:p>
                  </a:txBody>
                  <a:tcPr/>
                </a:tc>
                <a:tc>
                  <a:txBody>
                    <a:bodyPr/>
                    <a:lstStyle/>
                    <a:p>
                      <a:r>
                        <a:t>3.6</a:t>
                      </a:r>
                    </a:p>
                  </a:txBody>
                  <a:tcPr/>
                </a:tc>
                <a:tc>
                  <a:txBody>
                    <a:bodyPr/>
                    <a:lstStyle/>
                    <a:p>
                      <a:r>
                        <a:t>301</a:t>
                      </a:r>
                    </a:p>
                  </a:txBody>
                  <a:tcPr/>
                </a:tc>
                <a:tc>
                  <a:txBody>
                    <a:bodyPr/>
                    <a:lstStyle/>
                    <a:p>
                      <a:r>
                        <a:t>95.0</a:t>
                      </a:r>
                    </a:p>
                  </a:txBody>
                  <a:tcPr/>
                </a:tc>
                <a:tc>
                  <a:txBody>
                    <a:bodyPr/>
                    <a:lstStyle/>
                    <a:p>
                      <a:r>
                        <a:t>11.8</a:t>
                      </a:r>
                    </a:p>
                  </a:txBody>
                  <a:tcPr/>
                </a:tc>
                <a:extLst>
                  <a:ext uri="{0D108BD9-81ED-4DB2-BD59-A6C34878D82A}">
                    <a16:rowId xmlns:a16="http://schemas.microsoft.com/office/drawing/2014/main" val="10004"/>
                  </a:ext>
                </a:extLst>
              </a:tr>
              <a:tr h="187036">
                <a:tc>
                  <a:txBody>
                    <a:bodyPr/>
                    <a:lstStyle/>
                    <a:p>
                      <a:endParaRPr/>
                    </a:p>
                  </a:txBody>
                  <a:tcPr/>
                </a:tc>
                <a:tc>
                  <a:txBody>
                    <a:bodyPr/>
                    <a:lstStyle/>
                    <a:p>
                      <a:r>
                        <a:t>欧洲</a:t>
                      </a:r>
                    </a:p>
                  </a:txBody>
                  <a:tcPr/>
                </a:tc>
                <a:tc>
                  <a:txBody>
                    <a:bodyPr/>
                    <a:lstStyle/>
                    <a:p>
                      <a:r>
                        <a:t>40</a:t>
                      </a:r>
                    </a:p>
                  </a:txBody>
                  <a:tcPr/>
                </a:tc>
                <a:tc>
                  <a:txBody>
                    <a:bodyPr/>
                    <a:lstStyle/>
                    <a:p>
                      <a:r>
                        <a:t>0.5</a:t>
                      </a:r>
                    </a:p>
                  </a:txBody>
                  <a:tcPr/>
                </a:tc>
                <a:tc>
                  <a:txBody>
                    <a:bodyPr/>
                    <a:lstStyle/>
                    <a:p>
                      <a:r>
                        <a:t>30</a:t>
                      </a:r>
                    </a:p>
                  </a:txBody>
                  <a:tcPr/>
                </a:tc>
                <a:tc>
                  <a:txBody>
                    <a:bodyPr/>
                    <a:lstStyle/>
                    <a:p>
                      <a:r>
                        <a:t>75.0</a:t>
                      </a:r>
                    </a:p>
                  </a:txBody>
                  <a:tcPr/>
                </a:tc>
                <a:tc>
                  <a:txBody>
                    <a:bodyPr/>
                    <a:lstStyle/>
                    <a:p>
                      <a:r>
                        <a:t>9.6</a:t>
                      </a:r>
                    </a:p>
                  </a:txBody>
                  <a:tcPr/>
                </a:tc>
                <a:extLst>
                  <a:ext uri="{0D108BD9-81ED-4DB2-BD59-A6C34878D82A}">
                    <a16:rowId xmlns:a16="http://schemas.microsoft.com/office/drawing/2014/main" val="10005"/>
                  </a:ext>
                </a:extLst>
              </a:tr>
              <a:tr h="187036">
                <a:tc>
                  <a:txBody>
                    <a:bodyPr/>
                    <a:lstStyle/>
                    <a:p>
                      <a:r>
                        <a:t>sector</a:t>
                      </a:r>
                    </a:p>
                  </a:txBody>
                  <a:tcPr/>
                </a:tc>
                <a:tc>
                  <a:txBody>
                    <a:bodyPr/>
                    <a:lstStyle/>
                    <a:p>
                      <a:r>
                        <a:t>农业</a:t>
                      </a:r>
                    </a:p>
                  </a:txBody>
                  <a:tcPr/>
                </a:tc>
                <a:tc>
                  <a:txBody>
                    <a:bodyPr/>
                    <a:lstStyle/>
                    <a:p>
                      <a:r>
                        <a:t>2,336</a:t>
                      </a:r>
                    </a:p>
                  </a:txBody>
                  <a:tcPr/>
                </a:tc>
                <a:tc>
                  <a:txBody>
                    <a:bodyPr/>
                    <a:lstStyle/>
                    <a:p>
                      <a:r>
                        <a:t>26.9</a:t>
                      </a:r>
                    </a:p>
                  </a:txBody>
                  <a:tcPr/>
                </a:tc>
                <a:tc>
                  <a:txBody>
                    <a:bodyPr/>
                    <a:lstStyle/>
                    <a:p>
                      <a:r>
                        <a:t>2,024</a:t>
                      </a:r>
                    </a:p>
                  </a:txBody>
                  <a:tcPr/>
                </a:tc>
                <a:tc>
                  <a:txBody>
                    <a:bodyPr/>
                    <a:lstStyle/>
                    <a:p>
                      <a:r>
                        <a:t>86.6</a:t>
                      </a:r>
                    </a:p>
                  </a:txBody>
                  <a:tcPr/>
                </a:tc>
                <a:tc>
                  <a:txBody>
                    <a:bodyPr/>
                    <a:lstStyle/>
                    <a:p>
                      <a:r>
                        <a:t>9.6 </a:t>
                      </a:r>
                    </a:p>
                  </a:txBody>
                  <a:tcPr/>
                </a:tc>
                <a:extLst>
                  <a:ext uri="{0D108BD9-81ED-4DB2-BD59-A6C34878D82A}">
                    <a16:rowId xmlns:a16="http://schemas.microsoft.com/office/drawing/2014/main" val="10006"/>
                  </a:ext>
                </a:extLst>
              </a:tr>
              <a:tr h="187036">
                <a:tc>
                  <a:txBody>
                    <a:bodyPr/>
                    <a:lstStyle/>
                    <a:p>
                      <a:endParaRPr/>
                    </a:p>
                  </a:txBody>
                  <a:tcPr/>
                </a:tc>
                <a:tc>
                  <a:txBody>
                    <a:bodyPr/>
                    <a:lstStyle/>
                    <a:p>
                      <a:r>
                        <a:t>艺术</a:t>
                      </a:r>
                    </a:p>
                  </a:txBody>
                  <a:tcPr/>
                </a:tc>
                <a:tc>
                  <a:txBody>
                    <a:bodyPr/>
                    <a:lstStyle/>
                    <a:p>
                      <a:r>
                        <a:t>173</a:t>
                      </a:r>
                    </a:p>
                  </a:txBody>
                  <a:tcPr/>
                </a:tc>
                <a:tc>
                  <a:txBody>
                    <a:bodyPr/>
                    <a:lstStyle/>
                    <a:p>
                      <a:r>
                        <a:t>2.0</a:t>
                      </a:r>
                    </a:p>
                  </a:txBody>
                  <a:tcPr/>
                </a:tc>
                <a:tc>
                  <a:txBody>
                    <a:bodyPr/>
                    <a:lstStyle/>
                    <a:p>
                      <a:r>
                        <a:t>173</a:t>
                      </a:r>
                    </a:p>
                  </a:txBody>
                  <a:tcPr/>
                </a:tc>
                <a:tc>
                  <a:txBody>
                    <a:bodyPr/>
                    <a:lstStyle/>
                    <a:p>
                      <a:r>
                        <a:t>100.0</a:t>
                      </a:r>
                    </a:p>
                  </a:txBody>
                  <a:tcPr/>
                </a:tc>
                <a:tc>
                  <a:txBody>
                    <a:bodyPr/>
                    <a:lstStyle/>
                    <a:p>
                      <a:r>
                        <a:t>3.3 </a:t>
                      </a:r>
                    </a:p>
                  </a:txBody>
                  <a:tcPr/>
                </a:tc>
                <a:extLst>
                  <a:ext uri="{0D108BD9-81ED-4DB2-BD59-A6C34878D82A}">
                    <a16:rowId xmlns:a16="http://schemas.microsoft.com/office/drawing/2014/main" val="10007"/>
                  </a:ext>
                </a:extLst>
              </a:tr>
              <a:tr h="187036">
                <a:tc>
                  <a:txBody>
                    <a:bodyPr/>
                    <a:lstStyle/>
                    <a:p>
                      <a:endParaRPr/>
                    </a:p>
                  </a:txBody>
                  <a:tcPr/>
                </a:tc>
                <a:tc>
                  <a:txBody>
                    <a:bodyPr/>
                    <a:lstStyle/>
                    <a:p>
                      <a:r>
                        <a:t>服装</a:t>
                      </a:r>
                    </a:p>
                  </a:txBody>
                  <a:tcPr/>
                </a:tc>
                <a:tc>
                  <a:txBody>
                    <a:bodyPr/>
                    <a:lstStyle/>
                    <a:p>
                      <a:r>
                        <a:t>425</a:t>
                      </a:r>
                    </a:p>
                  </a:txBody>
                  <a:tcPr/>
                </a:tc>
                <a:tc>
                  <a:txBody>
                    <a:bodyPr/>
                    <a:lstStyle/>
                    <a:p>
                      <a:r>
                        <a:t>4.9</a:t>
                      </a:r>
                    </a:p>
                  </a:txBody>
                  <a:tcPr/>
                </a:tc>
                <a:tc>
                  <a:txBody>
                    <a:bodyPr/>
                    <a:lstStyle/>
                    <a:p>
                      <a:r>
                        <a:t>380</a:t>
                      </a:r>
                    </a:p>
                  </a:txBody>
                  <a:tcPr/>
                </a:tc>
                <a:tc>
                  <a:txBody>
                    <a:bodyPr/>
                    <a:lstStyle/>
                    <a:p>
                      <a:r>
                        <a:t>89.4</a:t>
                      </a:r>
                    </a:p>
                  </a:txBody>
                  <a:tcPr/>
                </a:tc>
                <a:tc>
                  <a:txBody>
                    <a:bodyPr/>
                    <a:lstStyle/>
                    <a:p>
                      <a:r>
                        <a:t>9.6 </a:t>
                      </a:r>
                    </a:p>
                  </a:txBody>
                  <a:tcPr/>
                </a:tc>
                <a:extLst>
                  <a:ext uri="{0D108BD9-81ED-4DB2-BD59-A6C34878D82A}">
                    <a16:rowId xmlns:a16="http://schemas.microsoft.com/office/drawing/2014/main" val="10008"/>
                  </a:ext>
                </a:extLst>
              </a:tr>
              <a:tr h="187036">
                <a:tc>
                  <a:txBody>
                    <a:bodyPr/>
                    <a:lstStyle/>
                    <a:p>
                      <a:endParaRPr/>
                    </a:p>
                  </a:txBody>
                  <a:tcPr/>
                </a:tc>
                <a:tc>
                  <a:txBody>
                    <a:bodyPr/>
                    <a:lstStyle/>
                    <a:p>
                      <a:r>
                        <a:t>建筑</a:t>
                      </a:r>
                    </a:p>
                  </a:txBody>
                  <a:tcPr/>
                </a:tc>
                <a:tc>
                  <a:txBody>
                    <a:bodyPr/>
                    <a:lstStyle/>
                    <a:p>
                      <a:r>
                        <a:t>70</a:t>
                      </a:r>
                    </a:p>
                  </a:txBody>
                  <a:tcPr/>
                </a:tc>
                <a:tc>
                  <a:txBody>
                    <a:bodyPr/>
                    <a:lstStyle/>
                    <a:p>
                      <a:r>
                        <a:t>0.8</a:t>
                      </a:r>
                    </a:p>
                  </a:txBody>
                  <a:tcPr/>
                </a:tc>
                <a:tc>
                  <a:txBody>
                    <a:bodyPr/>
                    <a:lstStyle/>
                    <a:p>
                      <a:r>
                        <a:t>54</a:t>
                      </a:r>
                    </a:p>
                  </a:txBody>
                  <a:tcPr/>
                </a:tc>
                <a:tc>
                  <a:txBody>
                    <a:bodyPr/>
                    <a:lstStyle/>
                    <a:p>
                      <a:r>
                        <a:t>77.1</a:t>
                      </a:r>
                    </a:p>
                  </a:txBody>
                  <a:tcPr/>
                </a:tc>
                <a:tc>
                  <a:txBody>
                    <a:bodyPr/>
                    <a:lstStyle/>
                    <a:p>
                      <a:r>
                        <a:t>9.9 </a:t>
                      </a:r>
                    </a:p>
                  </a:txBody>
                  <a:tcPr/>
                </a:tc>
                <a:extLst>
                  <a:ext uri="{0D108BD9-81ED-4DB2-BD59-A6C34878D82A}">
                    <a16:rowId xmlns:a16="http://schemas.microsoft.com/office/drawing/2014/main" val="10009"/>
                  </a:ext>
                </a:extLst>
              </a:tr>
              <a:tr h="187036">
                <a:tc>
                  <a:txBody>
                    <a:bodyPr/>
                    <a:lstStyle/>
                    <a:p>
                      <a:endParaRPr/>
                    </a:p>
                  </a:txBody>
                  <a:tcPr/>
                </a:tc>
                <a:tc>
                  <a:txBody>
                    <a:bodyPr/>
                    <a:lstStyle/>
                    <a:p>
                      <a:r>
                        <a:t>教育</a:t>
                      </a:r>
                    </a:p>
                  </a:txBody>
                  <a:tcPr/>
                </a:tc>
                <a:tc>
                  <a:txBody>
                    <a:bodyPr/>
                    <a:lstStyle/>
                    <a:p>
                      <a:r>
                        <a:t>464</a:t>
                      </a:r>
                    </a:p>
                  </a:txBody>
                  <a:tcPr/>
                </a:tc>
                <a:tc>
                  <a:txBody>
                    <a:bodyPr/>
                    <a:lstStyle/>
                    <a:p>
                      <a:r>
                        <a:t>5.3</a:t>
                      </a:r>
                    </a:p>
                  </a:txBody>
                  <a:tcPr/>
                </a:tc>
                <a:tc>
                  <a:txBody>
                    <a:bodyPr/>
                    <a:lstStyle/>
                    <a:p>
                      <a:r>
                        <a:t>464</a:t>
                      </a:r>
                    </a:p>
                  </a:txBody>
                  <a:tcPr/>
                </a:tc>
                <a:tc>
                  <a:txBody>
                    <a:bodyPr/>
                    <a:lstStyle/>
                    <a:p>
                      <a:r>
                        <a:t>100.0</a:t>
                      </a:r>
                    </a:p>
                  </a:txBody>
                  <a:tcPr/>
                </a:tc>
                <a:tc>
                  <a:txBody>
                    <a:bodyPr/>
                    <a:lstStyle/>
                    <a:p>
                      <a:r>
                        <a:t>4.0 </a:t>
                      </a:r>
                    </a:p>
                  </a:txBody>
                  <a:tcPr/>
                </a:tc>
                <a:extLst>
                  <a:ext uri="{0D108BD9-81ED-4DB2-BD59-A6C34878D82A}">
                    <a16:rowId xmlns:a16="http://schemas.microsoft.com/office/drawing/2014/main" val="10010"/>
                  </a:ext>
                </a:extLst>
              </a:tr>
              <a:tr h="187036">
                <a:tc>
                  <a:txBody>
                    <a:bodyPr/>
                    <a:lstStyle/>
                    <a:p>
                      <a:endParaRPr/>
                    </a:p>
                  </a:txBody>
                  <a:tcPr/>
                </a:tc>
                <a:tc>
                  <a:txBody>
                    <a:bodyPr/>
                    <a:lstStyle/>
                    <a:p>
                      <a:r>
                        <a:t>娱乐</a:t>
                      </a:r>
                    </a:p>
                  </a:txBody>
                  <a:tcPr/>
                </a:tc>
                <a:tc>
                  <a:txBody>
                    <a:bodyPr/>
                    <a:lstStyle/>
                    <a:p>
                      <a:r>
                        <a:t>4</a:t>
                      </a:r>
                    </a:p>
                  </a:txBody>
                  <a:tcPr/>
                </a:tc>
                <a:tc>
                  <a:txBody>
                    <a:bodyPr/>
                    <a:lstStyle/>
                    <a:p>
                      <a:r>
                        <a:t>0.1</a:t>
                      </a:r>
                    </a:p>
                  </a:txBody>
                  <a:tcPr/>
                </a:tc>
                <a:tc>
                  <a:txBody>
                    <a:bodyPr/>
                    <a:lstStyle/>
                    <a:p>
                      <a:r>
                        <a:t>4</a:t>
                      </a:r>
                    </a:p>
                  </a:txBody>
                  <a:tcPr/>
                </a:tc>
                <a:tc>
                  <a:txBody>
                    <a:bodyPr/>
                    <a:lstStyle/>
                    <a:p>
                      <a:r>
                        <a:t>100.0</a:t>
                      </a:r>
                    </a:p>
                  </a:txBody>
                  <a:tcPr/>
                </a:tc>
                <a:tc>
                  <a:txBody>
                    <a:bodyPr/>
                    <a:lstStyle/>
                    <a:p>
                      <a:r>
                        <a:t>7.5 </a:t>
                      </a:r>
                    </a:p>
                  </a:txBody>
                  <a:tcPr/>
                </a:tc>
                <a:extLst>
                  <a:ext uri="{0D108BD9-81ED-4DB2-BD59-A6C34878D82A}">
                    <a16:rowId xmlns:a16="http://schemas.microsoft.com/office/drawing/2014/main" val="10011"/>
                  </a:ext>
                </a:extLst>
              </a:tr>
              <a:tr h="187036">
                <a:tc>
                  <a:txBody>
                    <a:bodyPr/>
                    <a:lstStyle/>
                    <a:p>
                      <a:endParaRPr/>
                    </a:p>
                  </a:txBody>
                  <a:tcPr/>
                </a:tc>
                <a:tc>
                  <a:txBody>
                    <a:bodyPr/>
                    <a:lstStyle/>
                    <a:p>
                      <a:r>
                        <a:t>食物</a:t>
                      </a:r>
                    </a:p>
                  </a:txBody>
                  <a:tcPr/>
                </a:tc>
                <a:tc>
                  <a:txBody>
                    <a:bodyPr/>
                    <a:lstStyle/>
                    <a:p>
                      <a:r>
                        <a:t>1,829</a:t>
                      </a:r>
                    </a:p>
                  </a:txBody>
                  <a:tcPr/>
                </a:tc>
                <a:tc>
                  <a:txBody>
                    <a:bodyPr/>
                    <a:lstStyle/>
                    <a:p>
                      <a:r>
                        <a:t>21.0</a:t>
                      </a:r>
                    </a:p>
                  </a:txBody>
                  <a:tcPr/>
                </a:tc>
                <a:tc>
                  <a:txBody>
                    <a:bodyPr/>
                    <a:lstStyle/>
                    <a:p>
                      <a:r>
                        <a:t>1,632</a:t>
                      </a:r>
                    </a:p>
                  </a:txBody>
                  <a:tcPr/>
                </a:tc>
                <a:tc>
                  <a:txBody>
                    <a:bodyPr/>
                    <a:lstStyle/>
                    <a:p>
                      <a:r>
                        <a:t>89.2</a:t>
                      </a:r>
                    </a:p>
                  </a:txBody>
                  <a:tcPr/>
                </a:tc>
                <a:tc>
                  <a:txBody>
                    <a:bodyPr/>
                    <a:lstStyle/>
                    <a:p>
                      <a:r>
                        <a:t>8.9 </a:t>
                      </a:r>
                    </a:p>
                  </a:txBody>
                  <a:tcPr/>
                </a:tc>
                <a:extLst>
                  <a:ext uri="{0D108BD9-81ED-4DB2-BD59-A6C34878D82A}">
                    <a16:rowId xmlns:a16="http://schemas.microsoft.com/office/drawing/2014/main" val="10012"/>
                  </a:ext>
                </a:extLst>
              </a:tr>
              <a:tr h="187036">
                <a:tc>
                  <a:txBody>
                    <a:bodyPr/>
                    <a:lstStyle/>
                    <a:p>
                      <a:endParaRPr/>
                    </a:p>
                  </a:txBody>
                  <a:tcPr/>
                </a:tc>
                <a:tc>
                  <a:txBody>
                    <a:bodyPr/>
                    <a:lstStyle/>
                    <a:p>
                      <a:r>
                        <a:t>健康</a:t>
                      </a:r>
                    </a:p>
                  </a:txBody>
                  <a:tcPr/>
                </a:tc>
                <a:tc>
                  <a:txBody>
                    <a:bodyPr/>
                    <a:lstStyle/>
                    <a:p>
                      <a:r>
                        <a:t>168</a:t>
                      </a:r>
                    </a:p>
                  </a:txBody>
                  <a:tcPr/>
                </a:tc>
                <a:tc>
                  <a:txBody>
                    <a:bodyPr/>
                    <a:lstStyle/>
                    <a:p>
                      <a:r>
                        <a:t>1.9</a:t>
                      </a:r>
                    </a:p>
                  </a:txBody>
                  <a:tcPr/>
                </a:tc>
                <a:tc>
                  <a:txBody>
                    <a:bodyPr/>
                    <a:lstStyle/>
                    <a:p>
                      <a:r>
                        <a:t>139</a:t>
                      </a:r>
                    </a:p>
                  </a:txBody>
                  <a:tcPr/>
                </a:tc>
                <a:tc>
                  <a:txBody>
                    <a:bodyPr/>
                    <a:lstStyle/>
                    <a:p>
                      <a:r>
                        <a:t>82.7</a:t>
                      </a:r>
                    </a:p>
                  </a:txBody>
                  <a:tcPr/>
                </a:tc>
                <a:tc>
                  <a:txBody>
                    <a:bodyPr/>
                    <a:lstStyle/>
                    <a:p>
                      <a:r>
                        <a:t>11.3 </a:t>
                      </a:r>
                    </a:p>
                  </a:txBody>
                  <a:tcPr/>
                </a:tc>
                <a:extLst>
                  <a:ext uri="{0D108BD9-81ED-4DB2-BD59-A6C34878D82A}">
                    <a16:rowId xmlns:a16="http://schemas.microsoft.com/office/drawing/2014/main" val="10013"/>
                  </a:ext>
                </a:extLst>
              </a:tr>
              <a:tr h="187036">
                <a:tc>
                  <a:txBody>
                    <a:bodyPr/>
                    <a:lstStyle/>
                    <a:p>
                      <a:endParaRPr/>
                    </a:p>
                  </a:txBody>
                  <a:tcPr/>
                </a:tc>
                <a:tc>
                  <a:txBody>
                    <a:bodyPr/>
                    <a:lstStyle/>
                    <a:p>
                      <a:r>
                        <a:t>住宿</a:t>
                      </a:r>
                    </a:p>
                  </a:txBody>
                  <a:tcPr/>
                </a:tc>
                <a:tc>
                  <a:txBody>
                    <a:bodyPr/>
                    <a:lstStyle/>
                    <a:p>
                      <a:r>
                        <a:t>573</a:t>
                      </a:r>
                    </a:p>
                  </a:txBody>
                  <a:tcPr/>
                </a:tc>
                <a:tc>
                  <a:txBody>
                    <a:bodyPr/>
                    <a:lstStyle/>
                    <a:p>
                      <a:r>
                        <a:t>6.6</a:t>
                      </a:r>
                    </a:p>
                  </a:txBody>
                  <a:tcPr/>
                </a:tc>
                <a:tc>
                  <a:txBody>
                    <a:bodyPr/>
                    <a:lstStyle/>
                    <a:p>
                      <a:r>
                        <a:t>532</a:t>
                      </a:r>
                    </a:p>
                  </a:txBody>
                  <a:tcPr/>
                </a:tc>
                <a:tc>
                  <a:txBody>
                    <a:bodyPr/>
                    <a:lstStyle/>
                    <a:p>
                      <a:r>
                        <a:t>92.8</a:t>
                      </a:r>
                    </a:p>
                  </a:txBody>
                  <a:tcPr/>
                </a:tc>
                <a:tc>
                  <a:txBody>
                    <a:bodyPr/>
                    <a:lstStyle/>
                    <a:p>
                      <a:r>
                        <a:t>3.9 </a:t>
                      </a:r>
                    </a:p>
                  </a:txBody>
                  <a:tcPr/>
                </a:tc>
                <a:extLst>
                  <a:ext uri="{0D108BD9-81ED-4DB2-BD59-A6C34878D82A}">
                    <a16:rowId xmlns:a16="http://schemas.microsoft.com/office/drawing/2014/main" val="10014"/>
                  </a:ext>
                </a:extLst>
              </a:tr>
              <a:tr h="187036">
                <a:tc>
                  <a:txBody>
                    <a:bodyPr/>
                    <a:lstStyle/>
                    <a:p>
                      <a:endParaRPr/>
                    </a:p>
                  </a:txBody>
                  <a:tcPr/>
                </a:tc>
                <a:tc>
                  <a:txBody>
                    <a:bodyPr/>
                    <a:lstStyle/>
                    <a:p>
                      <a:r>
                        <a:t>制造</a:t>
                      </a:r>
                    </a:p>
                  </a:txBody>
                  <a:tcPr/>
                </a:tc>
                <a:tc>
                  <a:txBody>
                    <a:bodyPr/>
                    <a:lstStyle/>
                    <a:p>
                      <a:r>
                        <a:t>86</a:t>
                      </a:r>
                    </a:p>
                  </a:txBody>
                  <a:tcPr/>
                </a:tc>
                <a:tc>
                  <a:txBody>
                    <a:bodyPr/>
                    <a:lstStyle/>
                    <a:p>
                      <a:r>
                        <a:t>1.0</a:t>
                      </a:r>
                    </a:p>
                  </a:txBody>
                  <a:tcPr/>
                </a:tc>
                <a:tc>
                  <a:txBody>
                    <a:bodyPr/>
                    <a:lstStyle/>
                    <a:p>
                      <a:r>
                        <a:t>86</a:t>
                      </a:r>
                    </a:p>
                  </a:txBody>
                  <a:tcPr/>
                </a:tc>
                <a:tc>
                  <a:txBody>
                    <a:bodyPr/>
                    <a:lstStyle/>
                    <a:p>
                      <a:r>
                        <a:t>100.0</a:t>
                      </a:r>
                    </a:p>
                  </a:txBody>
                  <a:tcPr/>
                </a:tc>
                <a:tc>
                  <a:txBody>
                    <a:bodyPr/>
                    <a:lstStyle/>
                    <a:p>
                      <a:r>
                        <a:t>6.2 </a:t>
                      </a:r>
                    </a:p>
                  </a:txBody>
                  <a:tcPr/>
                </a:tc>
                <a:extLst>
                  <a:ext uri="{0D108BD9-81ED-4DB2-BD59-A6C34878D82A}">
                    <a16:rowId xmlns:a16="http://schemas.microsoft.com/office/drawing/2014/main" val="10015"/>
                  </a:ext>
                </a:extLst>
              </a:tr>
              <a:tr h="187036">
                <a:tc>
                  <a:txBody>
                    <a:bodyPr/>
                    <a:lstStyle/>
                    <a:p>
                      <a:endParaRPr/>
                    </a:p>
                  </a:txBody>
                  <a:tcPr/>
                </a:tc>
                <a:tc>
                  <a:txBody>
                    <a:bodyPr/>
                    <a:lstStyle/>
                    <a:p>
                      <a:r>
                        <a:t>个人</a:t>
                      </a:r>
                    </a:p>
                  </a:txBody>
                  <a:tcPr/>
                </a:tc>
                <a:tc>
                  <a:txBody>
                    <a:bodyPr/>
                    <a:lstStyle/>
                    <a:p>
                      <a:r>
                        <a:t>168</a:t>
                      </a:r>
                    </a:p>
                  </a:txBody>
                  <a:tcPr/>
                </a:tc>
                <a:tc>
                  <a:txBody>
                    <a:bodyPr/>
                    <a:lstStyle/>
                    <a:p>
                      <a:r>
                        <a:t>1.9</a:t>
                      </a:r>
                    </a:p>
                  </a:txBody>
                  <a:tcPr/>
                </a:tc>
                <a:tc>
                  <a:txBody>
                    <a:bodyPr/>
                    <a:lstStyle/>
                    <a:p>
                      <a:r>
                        <a:t>159</a:t>
                      </a:r>
                    </a:p>
                  </a:txBody>
                  <a:tcPr/>
                </a:tc>
                <a:tc>
                  <a:txBody>
                    <a:bodyPr/>
                    <a:lstStyle/>
                    <a:p>
                      <a:r>
                        <a:t>94.6</a:t>
                      </a:r>
                    </a:p>
                  </a:txBody>
                  <a:tcPr/>
                </a:tc>
                <a:tc>
                  <a:txBody>
                    <a:bodyPr/>
                    <a:lstStyle/>
                    <a:p>
                      <a:r>
                        <a:t>2.8 </a:t>
                      </a:r>
                    </a:p>
                  </a:txBody>
                  <a:tcPr/>
                </a:tc>
                <a:extLst>
                  <a:ext uri="{0D108BD9-81ED-4DB2-BD59-A6C34878D82A}">
                    <a16:rowId xmlns:a16="http://schemas.microsoft.com/office/drawing/2014/main" val="10016"/>
                  </a:ext>
                </a:extLst>
              </a:tr>
              <a:tr h="187036">
                <a:tc>
                  <a:txBody>
                    <a:bodyPr/>
                    <a:lstStyle/>
                    <a:p>
                      <a:endParaRPr/>
                    </a:p>
                  </a:txBody>
                  <a:tcPr/>
                </a:tc>
                <a:tc>
                  <a:txBody>
                    <a:bodyPr/>
                    <a:lstStyle/>
                    <a:p>
                      <a:r>
                        <a:t>零售</a:t>
                      </a:r>
                    </a:p>
                  </a:txBody>
                  <a:tcPr/>
                </a:tc>
                <a:tc>
                  <a:txBody>
                    <a:bodyPr/>
                    <a:lstStyle/>
                    <a:p>
                      <a:r>
                        <a:t>1,652</a:t>
                      </a:r>
                    </a:p>
                  </a:txBody>
                  <a:tcPr/>
                </a:tc>
                <a:tc>
                  <a:txBody>
                    <a:bodyPr/>
                    <a:lstStyle/>
                    <a:p>
                      <a:r>
                        <a:t>19.0</a:t>
                      </a:r>
                    </a:p>
                  </a:txBody>
                  <a:tcPr/>
                </a:tc>
                <a:tc>
                  <a:txBody>
                    <a:bodyPr/>
                    <a:lstStyle/>
                    <a:p>
                      <a:r>
                        <a:t>1,414</a:t>
                      </a:r>
                    </a:p>
                  </a:txBody>
                  <a:tcPr/>
                </a:tc>
                <a:tc>
                  <a:txBody>
                    <a:bodyPr/>
                    <a:lstStyle/>
                    <a:p>
                      <a:r>
                        <a:t>85.6</a:t>
                      </a:r>
                    </a:p>
                  </a:txBody>
                  <a:tcPr/>
                </a:tc>
                <a:tc>
                  <a:txBody>
                    <a:bodyPr/>
                    <a:lstStyle/>
                    <a:p>
                      <a:r>
                        <a:t>8.9 </a:t>
                      </a:r>
                    </a:p>
                  </a:txBody>
                  <a:tcPr/>
                </a:tc>
                <a:extLst>
                  <a:ext uri="{0D108BD9-81ED-4DB2-BD59-A6C34878D82A}">
                    <a16:rowId xmlns:a16="http://schemas.microsoft.com/office/drawing/2014/main" val="10017"/>
                  </a:ext>
                </a:extLst>
              </a:tr>
              <a:tr h="187036">
                <a:tc>
                  <a:txBody>
                    <a:bodyPr/>
                    <a:lstStyle/>
                    <a:p>
                      <a:endParaRPr/>
                    </a:p>
                  </a:txBody>
                  <a:tcPr/>
                </a:tc>
                <a:tc>
                  <a:txBody>
                    <a:bodyPr/>
                    <a:lstStyle/>
                    <a:p>
                      <a:r>
                        <a:t>服务</a:t>
                      </a:r>
                    </a:p>
                  </a:txBody>
                  <a:tcPr/>
                </a:tc>
                <a:tc>
                  <a:txBody>
                    <a:bodyPr/>
                    <a:lstStyle/>
                    <a:p>
                      <a:r>
                        <a:t>577</a:t>
                      </a:r>
                    </a:p>
                  </a:txBody>
                  <a:tcPr/>
                </a:tc>
                <a:tc>
                  <a:txBody>
                    <a:bodyPr/>
                    <a:lstStyle/>
                    <a:p>
                      <a:r>
                        <a:t>6.6</a:t>
                      </a:r>
                    </a:p>
                  </a:txBody>
                  <a:tcPr/>
                </a:tc>
                <a:tc>
                  <a:txBody>
                    <a:bodyPr/>
                    <a:lstStyle/>
                    <a:p>
                      <a:r>
                        <a:t>498</a:t>
                      </a:r>
                    </a:p>
                  </a:txBody>
                  <a:tcPr/>
                </a:tc>
                <a:tc>
                  <a:txBody>
                    <a:bodyPr/>
                    <a:lstStyle/>
                    <a:p>
                      <a:r>
                        <a:t>86.3</a:t>
                      </a:r>
                    </a:p>
                  </a:txBody>
                  <a:tcPr/>
                </a:tc>
                <a:tc>
                  <a:txBody>
                    <a:bodyPr/>
                    <a:lstStyle/>
                    <a:p>
                      <a:r>
                        <a:t>9.6 </a:t>
                      </a:r>
                    </a:p>
                  </a:txBody>
                  <a:tcPr/>
                </a:tc>
                <a:extLst>
                  <a:ext uri="{0D108BD9-81ED-4DB2-BD59-A6C34878D82A}">
                    <a16:rowId xmlns:a16="http://schemas.microsoft.com/office/drawing/2014/main" val="10018"/>
                  </a:ext>
                </a:extLst>
              </a:tr>
              <a:tr h="187036">
                <a:tc>
                  <a:txBody>
                    <a:bodyPr/>
                    <a:lstStyle/>
                    <a:p>
                      <a:endParaRPr/>
                    </a:p>
                  </a:txBody>
                  <a:tcPr/>
                </a:tc>
                <a:tc>
                  <a:txBody>
                    <a:bodyPr/>
                    <a:lstStyle/>
                    <a:p>
                      <a:r>
                        <a:t>交通</a:t>
                      </a:r>
                    </a:p>
                  </a:txBody>
                  <a:tcPr/>
                </a:tc>
                <a:tc>
                  <a:txBody>
                    <a:bodyPr/>
                    <a:lstStyle/>
                    <a:p>
                      <a:r>
                        <a:t>160</a:t>
                      </a:r>
                    </a:p>
                  </a:txBody>
                  <a:tcPr/>
                </a:tc>
                <a:tc>
                  <a:txBody>
                    <a:bodyPr/>
                    <a:lstStyle/>
                    <a:p>
                      <a:r>
                        <a:t>1.8</a:t>
                      </a:r>
                    </a:p>
                  </a:txBody>
                  <a:tcPr/>
                </a:tc>
                <a:tc>
                  <a:txBody>
                    <a:bodyPr/>
                    <a:lstStyle/>
                    <a:p>
                      <a:r>
                        <a:t>119</a:t>
                      </a:r>
                    </a:p>
                  </a:txBody>
                  <a:tcPr/>
                </a:tc>
                <a:tc>
                  <a:txBody>
                    <a:bodyPr/>
                    <a:lstStyle/>
                    <a:p>
                      <a:r>
                        <a:t>74.4</a:t>
                      </a:r>
                    </a:p>
                  </a:txBody>
                  <a:tcPr/>
                </a:tc>
                <a:tc>
                  <a:txBody>
                    <a:bodyPr/>
                    <a:lstStyle/>
                    <a:p>
                      <a:r>
                        <a:t>9.7 </a:t>
                      </a:r>
                    </a:p>
                  </a:txBody>
                  <a:tcPr/>
                </a:tc>
                <a:extLst>
                  <a:ext uri="{0D108BD9-81ED-4DB2-BD59-A6C34878D82A}">
                    <a16:rowId xmlns:a16="http://schemas.microsoft.com/office/drawing/2014/main" val="10019"/>
                  </a:ext>
                </a:extLst>
              </a:tr>
              <a:tr h="187036">
                <a:tc>
                  <a:txBody>
                    <a:bodyPr/>
                    <a:lstStyle/>
                    <a:p>
                      <a:endParaRPr/>
                    </a:p>
                  </a:txBody>
                  <a:tcPr/>
                </a:tc>
                <a:tc>
                  <a:txBody>
                    <a:bodyPr/>
                    <a:lstStyle/>
                    <a:p>
                      <a:r>
                        <a:t>批发</a:t>
                      </a:r>
                    </a:p>
                  </a:txBody>
                  <a:tcPr/>
                </a:tc>
                <a:tc>
                  <a:txBody>
                    <a:bodyPr/>
                    <a:lstStyle/>
                    <a:p>
                      <a:r>
                        <a:t>8</a:t>
                      </a:r>
                    </a:p>
                  </a:txBody>
                  <a:tcPr/>
                </a:tc>
                <a:tc>
                  <a:txBody>
                    <a:bodyPr/>
                    <a:lstStyle/>
                    <a:p>
                      <a:r>
                        <a:t>0.1</a:t>
                      </a:r>
                    </a:p>
                  </a:txBody>
                  <a:tcPr/>
                </a:tc>
                <a:tc>
                  <a:txBody>
                    <a:bodyPr/>
                    <a:lstStyle/>
                    <a:p>
                      <a:r>
                        <a:t>5</a:t>
                      </a:r>
                    </a:p>
                  </a:txBody>
                  <a:tcPr/>
                </a:tc>
                <a:tc>
                  <a:txBody>
                    <a:bodyPr/>
                    <a:lstStyle/>
                    <a:p>
                      <a:r>
                        <a:t>62.5</a:t>
                      </a:r>
                    </a:p>
                  </a:txBody>
                  <a:tcPr/>
                </a:tc>
                <a:tc>
                  <a:txBody>
                    <a:bodyPr/>
                    <a:lstStyle/>
                    <a:p>
                      <a:r>
                        <a:t>11.6 </a:t>
                      </a:r>
                    </a:p>
                  </a:txBody>
                  <a:tcPr/>
                </a:tc>
                <a:extLst>
                  <a:ext uri="{0D108BD9-81ED-4DB2-BD59-A6C34878D82A}">
                    <a16:rowId xmlns:a16="http://schemas.microsoft.com/office/drawing/2014/main" val="10020"/>
                  </a:ext>
                </a:extLst>
              </a:tr>
              <a:tr h="187044">
                <a:tc>
                  <a:txBody>
                    <a:bodyPr/>
                    <a:lstStyle/>
                    <a:p>
                      <a:endParaRPr/>
                    </a:p>
                  </a:txBody>
                  <a:tcPr/>
                </a:tc>
                <a:tc>
                  <a:txBody>
                    <a:bodyPr/>
                    <a:lstStyle/>
                    <a:p>
                      <a:r>
                        <a:t>总计</a:t>
                      </a:r>
                    </a:p>
                  </a:txBody>
                  <a:tcPr/>
                </a:tc>
                <a:tc>
                  <a:txBody>
                    <a:bodyPr/>
                    <a:lstStyle/>
                    <a:p>
                      <a:r>
                        <a:t>8693</a:t>
                      </a:r>
                    </a:p>
                  </a:txBody>
                  <a:tcPr/>
                </a:tc>
                <a:tc>
                  <a:txBody>
                    <a:bodyPr/>
                    <a:lstStyle/>
                    <a:p>
                      <a:r>
                        <a:t>100.0</a:t>
                      </a:r>
                    </a:p>
                  </a:txBody>
                  <a:tcPr/>
                </a:tc>
                <a:tc>
                  <a:txBody>
                    <a:bodyPr/>
                    <a:lstStyle/>
                    <a:p>
                      <a:r>
                        <a:t>7683</a:t>
                      </a:r>
                    </a:p>
                  </a:txBody>
                  <a:tcPr/>
                </a:tc>
                <a:tc>
                  <a:txBody>
                    <a:bodyPr/>
                    <a:lstStyle/>
                    <a:p>
                      <a:r>
                        <a:t>88.3</a:t>
                      </a:r>
                    </a:p>
                  </a:txBody>
                  <a:tcPr/>
                </a:tc>
                <a:tc>
                  <a:txBody>
                    <a:bodyPr/>
                    <a:lstStyle/>
                    <a:p>
                      <a:r>
                        <a:t>8.3</a:t>
                      </a:r>
                    </a:p>
                  </a:txBody>
                  <a:tcPr/>
                </a:tc>
                <a:extLst>
                  <a:ext uri="{0D108BD9-81ED-4DB2-BD59-A6C34878D82A}">
                    <a16:rowId xmlns:a16="http://schemas.microsoft.com/office/drawing/2014/main" val="1002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pic>
        <p:nvPicPr>
          <p:cNvPr id="82" name="Picture 81" descr="09-rId30-image7.png"/>
          <p:cNvPicPr>
            <a:picLocks noChangeAspect="1"/>
          </p:cNvPicPr>
          <p:nvPr/>
        </p:nvPicPr>
        <p:blipFill>
          <a:blip r:embed="rId6"/>
          <a:stretch>
            <a:fillRect/>
          </a:stretch>
        </p:blipFill>
        <p:spPr>
          <a:xfrm>
            <a:off x="914400" y="1828800"/>
            <a:ext cx="5486400" cy="4114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 所有变量VIF均小于10，无明显共线性问题</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7</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检验</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rPr dirty="0"/>
              <a:t>1. </a:t>
            </a:r>
            <a:r>
              <a:rPr dirty="0" err="1"/>
              <a:t>稳健性检验</a:t>
            </a:r>
            <a:endParaRPr dirty="0"/>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rPr dirty="0"/>
              <a:t>- </a:t>
            </a:r>
            <a:r>
              <a:rPr dirty="0" err="1"/>
              <a:t>进行两个稳健性检验测结果稳定性</a:t>
            </a:r>
            <a:r>
              <a:rPr dirty="0"/>
              <a:t>。</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样本数据平均众筹贷款目标额595.5美元，依规则至少需24个借贷人。</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删去loan_amount小于等于200的数据后进一步回归分析（N = 7023）。</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本文以Kiva平台为代表对象，借助情绪感染理论研究了亲社会众筹背景下图片的面部情绪表达对潜在投资者决策和众筹成功的影响，探讨了如何通过优化众筹项目展示信息的组合方式来提升众筹表现。</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首先，本文研究结果表明在亲社会背景的债权众筹平台中，众筹项目图片呈现的面部情绪表达对众筹成功有显著影响。</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因此，相比中立的面部情绪，积极或消极的面部情绪表达都会对众筹成功有积极影响。</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此外，与本文的假设相悖的是，研究结果表明在亲社会众筹中，文本叙述的积极心理资本水平对图片的面部情绪表达与众筹成功之间的关系没有显著的调节影响。</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2. 结果说明</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两个测试表明研究结果稳健，H1a和H1b有效成立。</a:t>
            </a:r>
          </a:p>
        </p:txBody>
      </p:sp>
      <p:sp>
        <p:nvSpPr>
          <p:cNvPr id="7" name="TextBox 6"/>
          <p:cNvSpPr txBox="1"/>
          <p:nvPr/>
        </p:nvSpPr>
        <p:spPr>
          <a:xfrm>
            <a:off x="1371600" y="3383280"/>
            <a:ext cx="9144000" cy="1371600"/>
          </a:xfrm>
          <a:prstGeom prst="rect">
            <a:avLst/>
          </a:prstGeom>
          <a:noFill/>
        </p:spPr>
        <p:txBody>
          <a:bodyPr wrap="square">
            <a:spAutoFit/>
          </a:bodyPr>
          <a:lstStyle/>
          <a:p>
            <a:pPr>
              <a:defRPr sz="2200" b="1">
                <a:solidFill>
                  <a:srgbClr val="000000"/>
                </a:solidFill>
                <a:latin typeface="微软雅黑"/>
              </a:defRPr>
            </a:pPr>
            <a:r>
              <a:t>3. 表格情况</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表53为替换回归模型的稳健性检验。</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18470880"/>
        </p:xfrm>
        <a:graphic>
          <a:graphicData uri="http://schemas.openxmlformats.org/drawingml/2006/table">
            <a:tbl>
              <a:tblPr firstRow="1" bandRow="1">
                <a:tableStyleId>{5C22544A-7EE6-4342-B048-85BDC9FD1C3A}</a:tableStyleId>
              </a:tblPr>
              <a:tblGrid>
                <a:gridCol w="1097280">
                  <a:extLst>
                    <a:ext uri="{9D8B030D-6E8A-4147-A177-3AD203B41FA5}">
                      <a16:colId xmlns:a16="http://schemas.microsoft.com/office/drawing/2014/main" val="20000"/>
                    </a:ext>
                  </a:extLst>
                </a:gridCol>
                <a:gridCol w="1097280">
                  <a:extLst>
                    <a:ext uri="{9D8B030D-6E8A-4147-A177-3AD203B41FA5}">
                      <a16:colId xmlns:a16="http://schemas.microsoft.com/office/drawing/2014/main" val="20001"/>
                    </a:ext>
                  </a:extLst>
                </a:gridCol>
                <a:gridCol w="1097280">
                  <a:extLst>
                    <a:ext uri="{9D8B030D-6E8A-4147-A177-3AD203B41FA5}">
                      <a16:colId xmlns:a16="http://schemas.microsoft.com/office/drawing/2014/main" val="20002"/>
                    </a:ext>
                  </a:extLst>
                </a:gridCol>
                <a:gridCol w="1097280">
                  <a:extLst>
                    <a:ext uri="{9D8B030D-6E8A-4147-A177-3AD203B41FA5}">
                      <a16:colId xmlns:a16="http://schemas.microsoft.com/office/drawing/2014/main" val="20003"/>
                    </a:ext>
                  </a:extLst>
                </a:gridCol>
                <a:gridCol w="1097280">
                  <a:extLst>
                    <a:ext uri="{9D8B030D-6E8A-4147-A177-3AD203B41FA5}">
                      <a16:colId xmlns:a16="http://schemas.microsoft.com/office/drawing/2014/main" val="20004"/>
                    </a:ext>
                  </a:extLst>
                </a:gridCol>
              </a:tblGrid>
              <a:tr h="121023">
                <a:tc>
                  <a:txBody>
                    <a:bodyPr/>
                    <a:lstStyle/>
                    <a:p>
                      <a:r>
                        <a:t>Variable</a:t>
                      </a:r>
                    </a:p>
                  </a:txBody>
                  <a:tcPr/>
                </a:tc>
                <a:tc>
                  <a:txBody>
                    <a:bodyPr/>
                    <a:lstStyle/>
                    <a:p>
                      <a:r>
                        <a:t>funding_success</a:t>
                      </a:r>
                    </a:p>
                  </a:txBody>
                  <a:tcPr/>
                </a:tc>
                <a:tc>
                  <a:txBody>
                    <a:bodyPr/>
                    <a:lstStyle/>
                    <a:p>
                      <a:endParaRPr/>
                    </a:p>
                  </a:txBody>
                  <a:tcPr/>
                </a:tc>
                <a:tc>
                  <a:txBody>
                    <a:bodyPr/>
                    <a:lstStyle/>
                    <a:p>
                      <a:r>
                        <a:t>funding_speed</a:t>
                      </a:r>
                    </a:p>
                  </a:txBody>
                  <a:tcPr/>
                </a:tc>
                <a:tc>
                  <a:txBody>
                    <a:bodyPr/>
                    <a:lstStyle/>
                    <a:p>
                      <a:endParaRPr/>
                    </a:p>
                  </a:txBody>
                  <a:tcPr/>
                </a:tc>
                <a:extLst>
                  <a:ext uri="{0D108BD9-81ED-4DB2-BD59-A6C34878D82A}">
                    <a16:rowId xmlns:a16="http://schemas.microsoft.com/office/drawing/2014/main" val="10000"/>
                  </a:ext>
                </a:extLst>
              </a:tr>
              <a:tr h="121023">
                <a:tc>
                  <a:txBody>
                    <a:bodyPr/>
                    <a:lstStyle/>
                    <a:p>
                      <a:endParaRPr/>
                    </a:p>
                  </a:txBody>
                  <a:tcPr/>
                </a:tc>
                <a:tc>
                  <a:txBody>
                    <a:bodyPr/>
                    <a:lstStyle/>
                    <a:p>
                      <a:r>
                        <a:t> 1 - Probit(controls)</a:t>
                      </a:r>
                    </a:p>
                  </a:txBody>
                  <a:tcPr/>
                </a:tc>
                <a:tc>
                  <a:txBody>
                    <a:bodyPr/>
                    <a:lstStyle/>
                    <a:p>
                      <a:r>
                        <a:t> 3 - Probit(main effect)</a:t>
                      </a:r>
                    </a:p>
                  </a:txBody>
                  <a:tcPr/>
                </a:tc>
                <a:tc>
                  <a:txBody>
                    <a:bodyPr/>
                    <a:lstStyle/>
                    <a:p>
                      <a:r>
                        <a:t> 1 - OLS(controls)</a:t>
                      </a:r>
                    </a:p>
                  </a:txBody>
                  <a:tcPr/>
                </a:tc>
                <a:tc>
                  <a:txBody>
                    <a:bodyPr/>
                    <a:lstStyle/>
                    <a:p>
                      <a:r>
                        <a:t> 3 - OLS(main effect)</a:t>
                      </a:r>
                    </a:p>
                  </a:txBody>
                  <a:tcPr/>
                </a:tc>
                <a:extLst>
                  <a:ext uri="{0D108BD9-81ED-4DB2-BD59-A6C34878D82A}">
                    <a16:rowId xmlns:a16="http://schemas.microsoft.com/office/drawing/2014/main" val="10001"/>
                  </a:ext>
                </a:extLst>
              </a:tr>
              <a:tr h="121023">
                <a:tc>
                  <a:txBody>
                    <a:bodyPr/>
                    <a:lstStyle/>
                    <a:p>
                      <a:r>
                        <a:t>happiness</a:t>
                      </a:r>
                    </a:p>
                  </a:txBody>
                  <a:tcPr/>
                </a:tc>
                <a:tc>
                  <a:txBody>
                    <a:bodyPr/>
                    <a:lstStyle/>
                    <a:p>
                      <a:endParaRPr/>
                    </a:p>
                  </a:txBody>
                  <a:tcPr/>
                </a:tc>
                <a:tc>
                  <a:txBody>
                    <a:bodyPr/>
                    <a:lstStyle/>
                    <a:p>
                      <a:r>
                        <a:t>0.101*</a:t>
                      </a:r>
                    </a:p>
                  </a:txBody>
                  <a:tcPr/>
                </a:tc>
                <a:tc>
                  <a:txBody>
                    <a:bodyPr/>
                    <a:lstStyle/>
                    <a:p>
                      <a:endParaRPr/>
                    </a:p>
                  </a:txBody>
                  <a:tcPr/>
                </a:tc>
                <a:tc>
                  <a:txBody>
                    <a:bodyPr/>
                    <a:lstStyle/>
                    <a:p>
                      <a:r>
                        <a:t>0.265***</a:t>
                      </a:r>
                    </a:p>
                  </a:txBody>
                  <a:tcPr/>
                </a:tc>
                <a:extLst>
                  <a:ext uri="{0D108BD9-81ED-4DB2-BD59-A6C34878D82A}">
                    <a16:rowId xmlns:a16="http://schemas.microsoft.com/office/drawing/2014/main" val="10002"/>
                  </a:ext>
                </a:extLst>
              </a:tr>
              <a:tr h="121023">
                <a:tc>
                  <a:txBody>
                    <a:bodyPr/>
                    <a:lstStyle/>
                    <a:p>
                      <a:endParaRPr/>
                    </a:p>
                  </a:txBody>
                  <a:tcPr/>
                </a:tc>
                <a:tc>
                  <a:txBody>
                    <a:bodyPr/>
                    <a:lstStyle/>
                    <a:p>
                      <a:endParaRPr/>
                    </a:p>
                  </a:txBody>
                  <a:tcPr/>
                </a:tc>
                <a:tc>
                  <a:txBody>
                    <a:bodyPr/>
                    <a:lstStyle/>
                    <a:p>
                      <a:r>
                        <a:t>(1.96)</a:t>
                      </a:r>
                    </a:p>
                  </a:txBody>
                  <a:tcPr/>
                </a:tc>
                <a:tc>
                  <a:txBody>
                    <a:bodyPr/>
                    <a:lstStyle/>
                    <a:p>
                      <a:endParaRPr/>
                    </a:p>
                  </a:txBody>
                  <a:tcPr/>
                </a:tc>
                <a:tc>
                  <a:txBody>
                    <a:bodyPr/>
                    <a:lstStyle/>
                    <a:p>
                      <a:r>
                        <a:t>(4.95)</a:t>
                      </a:r>
                    </a:p>
                  </a:txBody>
                  <a:tcPr/>
                </a:tc>
                <a:extLst>
                  <a:ext uri="{0D108BD9-81ED-4DB2-BD59-A6C34878D82A}">
                    <a16:rowId xmlns:a16="http://schemas.microsoft.com/office/drawing/2014/main" val="10003"/>
                  </a:ext>
                </a:extLst>
              </a:tr>
              <a:tr h="121023">
                <a:tc>
                  <a:txBody>
                    <a:bodyPr/>
                    <a:lstStyle/>
                    <a:p>
                      <a:r>
                        <a:t>sadness</a:t>
                      </a:r>
                    </a:p>
                  </a:txBody>
                  <a:tcPr/>
                </a:tc>
                <a:tc>
                  <a:txBody>
                    <a:bodyPr/>
                    <a:lstStyle/>
                    <a:p>
                      <a:endParaRPr/>
                    </a:p>
                  </a:txBody>
                  <a:tcPr/>
                </a:tc>
                <a:tc>
                  <a:txBody>
                    <a:bodyPr/>
                    <a:lstStyle/>
                    <a:p>
                      <a:r>
                        <a:t>0.585*</a:t>
                      </a:r>
                    </a:p>
                  </a:txBody>
                  <a:tcPr/>
                </a:tc>
                <a:tc>
                  <a:txBody>
                    <a:bodyPr/>
                    <a:lstStyle/>
                    <a:p>
                      <a:endParaRPr/>
                    </a:p>
                  </a:txBody>
                  <a:tcPr/>
                </a:tc>
                <a:tc>
                  <a:txBody>
                    <a:bodyPr/>
                    <a:lstStyle/>
                    <a:p>
                      <a:r>
                        <a:t>0.598**</a:t>
                      </a:r>
                    </a:p>
                  </a:txBody>
                  <a:tcPr/>
                </a:tc>
                <a:extLst>
                  <a:ext uri="{0D108BD9-81ED-4DB2-BD59-A6C34878D82A}">
                    <a16:rowId xmlns:a16="http://schemas.microsoft.com/office/drawing/2014/main" val="10004"/>
                  </a:ext>
                </a:extLst>
              </a:tr>
              <a:tr h="121023">
                <a:tc>
                  <a:txBody>
                    <a:bodyPr/>
                    <a:lstStyle/>
                    <a:p>
                      <a:endParaRPr/>
                    </a:p>
                  </a:txBody>
                  <a:tcPr/>
                </a:tc>
                <a:tc>
                  <a:txBody>
                    <a:bodyPr/>
                    <a:lstStyle/>
                    <a:p>
                      <a:endParaRPr/>
                    </a:p>
                  </a:txBody>
                  <a:tcPr/>
                </a:tc>
                <a:tc>
                  <a:txBody>
                    <a:bodyPr/>
                    <a:lstStyle/>
                    <a:p>
                      <a:r>
                        <a:t>(1.89)</a:t>
                      </a:r>
                    </a:p>
                  </a:txBody>
                  <a:tcPr/>
                </a:tc>
                <a:tc>
                  <a:txBody>
                    <a:bodyPr/>
                    <a:lstStyle/>
                    <a:p>
                      <a:endParaRPr/>
                    </a:p>
                  </a:txBody>
                  <a:tcPr/>
                </a:tc>
                <a:tc>
                  <a:txBody>
                    <a:bodyPr/>
                    <a:lstStyle/>
                    <a:p>
                      <a:r>
                        <a:t>(2.22)</a:t>
                      </a:r>
                    </a:p>
                  </a:txBody>
                  <a:tcPr/>
                </a:tc>
                <a:extLst>
                  <a:ext uri="{0D108BD9-81ED-4DB2-BD59-A6C34878D82A}">
                    <a16:rowId xmlns:a16="http://schemas.microsoft.com/office/drawing/2014/main" val="10005"/>
                  </a:ext>
                </a:extLst>
              </a:tr>
              <a:tr h="121023">
                <a:tc>
                  <a:txBody>
                    <a:bodyPr/>
                    <a:lstStyle/>
                    <a:p>
                      <a:r>
                        <a:t>pst_psyc_cptl</a:t>
                      </a:r>
                    </a:p>
                  </a:txBody>
                  <a:tcPr/>
                </a:tc>
                <a:tc>
                  <a:txBody>
                    <a:bodyPr/>
                    <a:lstStyle/>
                    <a:p>
                      <a:endParaRPr/>
                    </a:p>
                  </a:txBody>
                  <a:tcPr/>
                </a:tc>
                <a:tc>
                  <a:txBody>
                    <a:bodyPr/>
                    <a:lstStyle/>
                    <a:p>
                      <a:r>
                        <a:t>-0.0566***</a:t>
                      </a:r>
                    </a:p>
                  </a:txBody>
                  <a:tcPr/>
                </a:tc>
                <a:tc>
                  <a:txBody>
                    <a:bodyPr/>
                    <a:lstStyle/>
                    <a:p>
                      <a:endParaRPr/>
                    </a:p>
                  </a:txBody>
                  <a:tcPr/>
                </a:tc>
                <a:tc>
                  <a:txBody>
                    <a:bodyPr/>
                    <a:lstStyle/>
                    <a:p>
                      <a:r>
                        <a:t>-0.0571***</a:t>
                      </a:r>
                    </a:p>
                  </a:txBody>
                  <a:tcPr/>
                </a:tc>
                <a:extLst>
                  <a:ext uri="{0D108BD9-81ED-4DB2-BD59-A6C34878D82A}">
                    <a16:rowId xmlns:a16="http://schemas.microsoft.com/office/drawing/2014/main" val="10006"/>
                  </a:ext>
                </a:extLst>
              </a:tr>
              <a:tr h="121023">
                <a:tc>
                  <a:txBody>
                    <a:bodyPr/>
                    <a:lstStyle/>
                    <a:p>
                      <a:endParaRPr/>
                    </a:p>
                  </a:txBody>
                  <a:tcPr/>
                </a:tc>
                <a:tc>
                  <a:txBody>
                    <a:bodyPr/>
                    <a:lstStyle/>
                    <a:p>
                      <a:endParaRPr/>
                    </a:p>
                  </a:txBody>
                  <a:tcPr/>
                </a:tc>
                <a:tc>
                  <a:txBody>
                    <a:bodyPr/>
                    <a:lstStyle/>
                    <a:p>
                      <a:r>
                        <a:t>(-3.85)</a:t>
                      </a:r>
                    </a:p>
                  </a:txBody>
                  <a:tcPr/>
                </a:tc>
                <a:tc>
                  <a:txBody>
                    <a:bodyPr/>
                    <a:lstStyle/>
                    <a:p>
                      <a:endParaRPr/>
                    </a:p>
                  </a:txBody>
                  <a:tcPr/>
                </a:tc>
                <a:tc>
                  <a:txBody>
                    <a:bodyPr/>
                    <a:lstStyle/>
                    <a:p>
                      <a:r>
                        <a:t>(-3.40)</a:t>
                      </a:r>
                    </a:p>
                  </a:txBody>
                  <a:tcPr/>
                </a:tc>
                <a:extLst>
                  <a:ext uri="{0D108BD9-81ED-4DB2-BD59-A6C34878D82A}">
                    <a16:rowId xmlns:a16="http://schemas.microsoft.com/office/drawing/2014/main" val="10007"/>
                  </a:ext>
                </a:extLst>
              </a:tr>
              <a:tr h="121023">
                <a:tc>
                  <a:txBody>
                    <a:bodyPr/>
                    <a:lstStyle/>
                    <a:p>
                      <a:r>
                        <a:t>picture_quality</a:t>
                      </a:r>
                    </a:p>
                  </a:txBody>
                  <a:tcPr/>
                </a:tc>
                <a:tc>
                  <a:txBody>
                    <a:bodyPr/>
                    <a:lstStyle/>
                    <a:p>
                      <a:r>
                        <a:t>0.239***</a:t>
                      </a:r>
                    </a:p>
                  </a:txBody>
                  <a:tcPr/>
                </a:tc>
                <a:tc>
                  <a:txBody>
                    <a:bodyPr/>
                    <a:lstStyle/>
                    <a:p>
                      <a:r>
                        <a:t>0.243***</a:t>
                      </a:r>
                    </a:p>
                  </a:txBody>
                  <a:tcPr/>
                </a:tc>
                <a:tc>
                  <a:txBody>
                    <a:bodyPr/>
                    <a:lstStyle/>
                    <a:p>
                      <a:r>
                        <a:t>0.309***</a:t>
                      </a:r>
                    </a:p>
                  </a:txBody>
                  <a:tcPr/>
                </a:tc>
                <a:tc>
                  <a:txBody>
                    <a:bodyPr/>
                    <a:lstStyle/>
                    <a:p>
                      <a:r>
                        <a:t>0.308***</a:t>
                      </a:r>
                    </a:p>
                  </a:txBody>
                  <a:tcPr/>
                </a:tc>
                <a:extLst>
                  <a:ext uri="{0D108BD9-81ED-4DB2-BD59-A6C34878D82A}">
                    <a16:rowId xmlns:a16="http://schemas.microsoft.com/office/drawing/2014/main" val="10008"/>
                  </a:ext>
                </a:extLst>
              </a:tr>
              <a:tr h="121023">
                <a:tc>
                  <a:txBody>
                    <a:bodyPr/>
                    <a:lstStyle/>
                    <a:p>
                      <a:endParaRPr/>
                    </a:p>
                  </a:txBody>
                  <a:tcPr/>
                </a:tc>
                <a:tc>
                  <a:txBody>
                    <a:bodyPr/>
                    <a:lstStyle/>
                    <a:p>
                      <a:r>
                        <a:t>(5.56)</a:t>
                      </a:r>
                    </a:p>
                  </a:txBody>
                  <a:tcPr/>
                </a:tc>
                <a:tc>
                  <a:txBody>
                    <a:bodyPr/>
                    <a:lstStyle/>
                    <a:p>
                      <a:r>
                        <a:t>(5.62)</a:t>
                      </a:r>
                    </a:p>
                  </a:txBody>
                  <a:tcPr/>
                </a:tc>
                <a:tc>
                  <a:txBody>
                    <a:bodyPr/>
                    <a:lstStyle/>
                    <a:p>
                      <a:r>
                        <a:t>(6.97)</a:t>
                      </a:r>
                    </a:p>
                  </a:txBody>
                  <a:tcPr/>
                </a:tc>
                <a:tc>
                  <a:txBody>
                    <a:bodyPr/>
                    <a:lstStyle/>
                    <a:p>
                      <a:r>
                        <a:t>(6.94)</a:t>
                      </a:r>
                    </a:p>
                  </a:txBody>
                  <a:tcPr/>
                </a:tc>
                <a:extLst>
                  <a:ext uri="{0D108BD9-81ED-4DB2-BD59-A6C34878D82A}">
                    <a16:rowId xmlns:a16="http://schemas.microsoft.com/office/drawing/2014/main" val="10009"/>
                  </a:ext>
                </a:extLst>
              </a:tr>
              <a:tr h="121023">
                <a:tc>
                  <a:txBody>
                    <a:bodyPr/>
                    <a:lstStyle/>
                    <a:p>
                      <a:r>
                        <a:t>story_word_count</a:t>
                      </a:r>
                    </a:p>
                  </a:txBody>
                  <a:tcPr/>
                </a:tc>
                <a:tc>
                  <a:txBody>
                    <a:bodyPr/>
                    <a:lstStyle/>
                    <a:p>
                      <a:r>
                        <a:t>0.00125**</a:t>
                      </a:r>
                    </a:p>
                  </a:txBody>
                  <a:tcPr/>
                </a:tc>
                <a:tc>
                  <a:txBody>
                    <a:bodyPr/>
                    <a:lstStyle/>
                    <a:p>
                      <a:r>
                        <a:t>0.00214***</a:t>
                      </a:r>
                    </a:p>
                  </a:txBody>
                  <a:tcPr/>
                </a:tc>
                <a:tc>
                  <a:txBody>
                    <a:bodyPr/>
                    <a:lstStyle/>
                    <a:p>
                      <a:r>
                        <a:t>0.00194***</a:t>
                      </a:r>
                    </a:p>
                  </a:txBody>
                  <a:tcPr/>
                </a:tc>
                <a:tc>
                  <a:txBody>
                    <a:bodyPr/>
                    <a:lstStyle/>
                    <a:p>
                      <a:r>
                        <a:t>0.00277***</a:t>
                      </a:r>
                    </a:p>
                  </a:txBody>
                  <a:tcPr/>
                </a:tc>
                <a:extLst>
                  <a:ext uri="{0D108BD9-81ED-4DB2-BD59-A6C34878D82A}">
                    <a16:rowId xmlns:a16="http://schemas.microsoft.com/office/drawing/2014/main" val="10010"/>
                  </a:ext>
                </a:extLst>
              </a:tr>
              <a:tr h="121023">
                <a:tc>
                  <a:txBody>
                    <a:bodyPr/>
                    <a:lstStyle/>
                    <a:p>
                      <a:endParaRPr/>
                    </a:p>
                  </a:txBody>
                  <a:tcPr/>
                </a:tc>
                <a:tc>
                  <a:txBody>
                    <a:bodyPr/>
                    <a:lstStyle/>
                    <a:p>
                      <a:r>
                        <a:t>(1.99)</a:t>
                      </a:r>
                    </a:p>
                  </a:txBody>
                  <a:tcPr/>
                </a:tc>
                <a:tc>
                  <a:txBody>
                    <a:bodyPr/>
                    <a:lstStyle/>
                    <a:p>
                      <a:r>
                        <a:t>(3.18)</a:t>
                      </a:r>
                    </a:p>
                  </a:txBody>
                  <a:tcPr/>
                </a:tc>
                <a:tc>
                  <a:txBody>
                    <a:bodyPr/>
                    <a:lstStyle/>
                    <a:p>
                      <a:r>
                        <a:t>(2.92)</a:t>
                      </a:r>
                    </a:p>
                  </a:txBody>
                  <a:tcPr/>
                </a:tc>
                <a:tc>
                  <a:txBody>
                    <a:bodyPr/>
                    <a:lstStyle/>
                    <a:p>
                      <a:r>
                        <a:t>(3.91)</a:t>
                      </a:r>
                    </a:p>
                  </a:txBody>
                  <a:tcPr/>
                </a:tc>
                <a:extLst>
                  <a:ext uri="{0D108BD9-81ED-4DB2-BD59-A6C34878D82A}">
                    <a16:rowId xmlns:a16="http://schemas.microsoft.com/office/drawing/2014/main" val="10011"/>
                  </a:ext>
                </a:extLst>
              </a:tr>
              <a:tr h="121023">
                <a:tc>
                  <a:txBody>
                    <a:bodyPr/>
                    <a:lstStyle/>
                    <a:p>
                      <a:r>
                        <a:t>gender</a:t>
                      </a:r>
                    </a:p>
                  </a:txBody>
                  <a:tcPr/>
                </a:tc>
                <a:tc>
                  <a:txBody>
                    <a:bodyPr/>
                    <a:lstStyle/>
                    <a:p>
                      <a:r>
                        <a:t>0.626***</a:t>
                      </a:r>
                    </a:p>
                  </a:txBody>
                  <a:tcPr/>
                </a:tc>
                <a:tc>
                  <a:txBody>
                    <a:bodyPr/>
                    <a:lstStyle/>
                    <a:p>
                      <a:r>
                        <a:t>0.603***</a:t>
                      </a:r>
                    </a:p>
                  </a:txBody>
                  <a:tcPr/>
                </a:tc>
                <a:tc>
                  <a:txBody>
                    <a:bodyPr/>
                    <a:lstStyle/>
                    <a:p>
                      <a:r>
                        <a:t>1.299***</a:t>
                      </a:r>
                    </a:p>
                  </a:txBody>
                  <a:tcPr/>
                </a:tc>
                <a:tc>
                  <a:txBody>
                    <a:bodyPr/>
                    <a:lstStyle/>
                    <a:p>
                      <a:r>
                        <a:t>1.246***</a:t>
                      </a:r>
                    </a:p>
                  </a:txBody>
                  <a:tcPr/>
                </a:tc>
                <a:extLst>
                  <a:ext uri="{0D108BD9-81ED-4DB2-BD59-A6C34878D82A}">
                    <a16:rowId xmlns:a16="http://schemas.microsoft.com/office/drawing/2014/main" val="10012"/>
                  </a:ext>
                </a:extLst>
              </a:tr>
              <a:tr h="121023">
                <a:tc>
                  <a:txBody>
                    <a:bodyPr/>
                    <a:lstStyle/>
                    <a:p>
                      <a:endParaRPr/>
                    </a:p>
                  </a:txBody>
                  <a:tcPr/>
                </a:tc>
                <a:tc>
                  <a:txBody>
                    <a:bodyPr/>
                    <a:lstStyle/>
                    <a:p>
                      <a:r>
                        <a:t>(12.42)</a:t>
                      </a:r>
                    </a:p>
                  </a:txBody>
                  <a:tcPr/>
                </a:tc>
                <a:tc>
                  <a:txBody>
                    <a:bodyPr/>
                    <a:lstStyle/>
                    <a:p>
                      <a:r>
                        <a:t>(11.81)</a:t>
                      </a:r>
                    </a:p>
                  </a:txBody>
                  <a:tcPr/>
                </a:tc>
                <a:tc>
                  <a:txBody>
                    <a:bodyPr/>
                    <a:lstStyle/>
                    <a:p>
                      <a:r>
                        <a:t>(21.63)</a:t>
                      </a:r>
                    </a:p>
                  </a:txBody>
                  <a:tcPr/>
                </a:tc>
                <a:tc>
                  <a:txBody>
                    <a:bodyPr/>
                    <a:lstStyle/>
                    <a:p>
                      <a:r>
                        <a:t>(20.54)</a:t>
                      </a:r>
                    </a:p>
                  </a:txBody>
                  <a:tcPr/>
                </a:tc>
                <a:extLst>
                  <a:ext uri="{0D108BD9-81ED-4DB2-BD59-A6C34878D82A}">
                    <a16:rowId xmlns:a16="http://schemas.microsoft.com/office/drawing/2014/main" val="10013"/>
                  </a:ext>
                </a:extLst>
              </a:tr>
              <a:tr h="121023">
                <a:tc>
                  <a:txBody>
                    <a:bodyPr/>
                    <a:lstStyle/>
                    <a:p>
                      <a:r>
                        <a:t>group_borrower</a:t>
                      </a:r>
                    </a:p>
                  </a:txBody>
                  <a:tcPr/>
                </a:tc>
                <a:tc>
                  <a:txBody>
                    <a:bodyPr/>
                    <a:lstStyle/>
                    <a:p>
                      <a:r>
                        <a:t>1.895***</a:t>
                      </a:r>
                    </a:p>
                  </a:txBody>
                  <a:tcPr/>
                </a:tc>
                <a:tc>
                  <a:txBody>
                    <a:bodyPr/>
                    <a:lstStyle/>
                    <a:p>
                      <a:r>
                        <a:t>1.815***</a:t>
                      </a:r>
                    </a:p>
                  </a:txBody>
                  <a:tcPr/>
                </a:tc>
                <a:tc>
                  <a:txBody>
                    <a:bodyPr/>
                    <a:lstStyle/>
                    <a:p>
                      <a:r>
                        <a:t>1.193***</a:t>
                      </a:r>
                    </a:p>
                  </a:txBody>
                  <a:tcPr/>
                </a:tc>
                <a:tc>
                  <a:txBody>
                    <a:bodyPr/>
                    <a:lstStyle/>
                    <a:p>
                      <a:r>
                        <a:t>1.066***</a:t>
                      </a:r>
                    </a:p>
                  </a:txBody>
                  <a:tcPr/>
                </a:tc>
                <a:extLst>
                  <a:ext uri="{0D108BD9-81ED-4DB2-BD59-A6C34878D82A}">
                    <a16:rowId xmlns:a16="http://schemas.microsoft.com/office/drawing/2014/main" val="10014"/>
                  </a:ext>
                </a:extLst>
              </a:tr>
              <a:tr h="121023">
                <a:tc>
                  <a:txBody>
                    <a:bodyPr/>
                    <a:lstStyle/>
                    <a:p>
                      <a:endParaRPr/>
                    </a:p>
                  </a:txBody>
                  <a:tcPr/>
                </a:tc>
                <a:tc>
                  <a:txBody>
                    <a:bodyPr/>
                    <a:lstStyle/>
                    <a:p>
                      <a:r>
                        <a:t>(4.07)</a:t>
                      </a:r>
                    </a:p>
                  </a:txBody>
                  <a:tcPr/>
                </a:tc>
                <a:tc>
                  <a:txBody>
                    <a:bodyPr/>
                    <a:lstStyle/>
                    <a:p>
                      <a:r>
                        <a:t>(3.85)</a:t>
                      </a:r>
                    </a:p>
                  </a:txBody>
                  <a:tcPr/>
                </a:tc>
                <a:tc>
                  <a:txBody>
                    <a:bodyPr/>
                    <a:lstStyle/>
                    <a:p>
                      <a:r>
                        <a:t>(5.46)</a:t>
                      </a:r>
                    </a:p>
                  </a:txBody>
                  <a:tcPr/>
                </a:tc>
                <a:tc>
                  <a:txBody>
                    <a:bodyPr/>
                    <a:lstStyle/>
                    <a:p>
                      <a:r>
                        <a:t>(4.87)</a:t>
                      </a:r>
                    </a:p>
                  </a:txBody>
                  <a:tcPr/>
                </a:tc>
                <a:extLst>
                  <a:ext uri="{0D108BD9-81ED-4DB2-BD59-A6C34878D82A}">
                    <a16:rowId xmlns:a16="http://schemas.microsoft.com/office/drawing/2014/main" val="10015"/>
                  </a:ext>
                </a:extLst>
              </a:tr>
              <a:tr h="121023">
                <a:tc>
                  <a:txBody>
                    <a:bodyPr/>
                    <a:lstStyle/>
                    <a:p>
                      <a:r>
                        <a:t>annual_income</a:t>
                      </a:r>
                    </a:p>
                  </a:txBody>
                  <a:tcPr/>
                </a:tc>
                <a:tc>
                  <a:txBody>
                    <a:bodyPr/>
                    <a:lstStyle/>
                    <a:p>
                      <a:r>
                        <a:t>-0.281***</a:t>
                      </a:r>
                    </a:p>
                  </a:txBody>
                  <a:tcPr/>
                </a:tc>
                <a:tc>
                  <a:txBody>
                    <a:bodyPr/>
                    <a:lstStyle/>
                    <a:p>
                      <a:r>
                        <a:t>-0.286***</a:t>
                      </a:r>
                    </a:p>
                  </a:txBody>
                  <a:tcPr/>
                </a:tc>
                <a:tc>
                  <a:txBody>
                    <a:bodyPr/>
                    <a:lstStyle/>
                    <a:p>
                      <a:r>
                        <a:t>-0.329***</a:t>
                      </a:r>
                    </a:p>
                  </a:txBody>
                  <a:tcPr/>
                </a:tc>
                <a:tc>
                  <a:txBody>
                    <a:bodyPr/>
                    <a:lstStyle/>
                    <a:p>
                      <a:r>
                        <a:t>-0.345***</a:t>
                      </a:r>
                    </a:p>
                  </a:txBody>
                  <a:tcPr/>
                </a:tc>
                <a:extLst>
                  <a:ext uri="{0D108BD9-81ED-4DB2-BD59-A6C34878D82A}">
                    <a16:rowId xmlns:a16="http://schemas.microsoft.com/office/drawing/2014/main" val="10016"/>
                  </a:ext>
                </a:extLst>
              </a:tr>
              <a:tr h="121023">
                <a:tc>
                  <a:txBody>
                    <a:bodyPr/>
                    <a:lstStyle/>
                    <a:p>
                      <a:endParaRPr/>
                    </a:p>
                  </a:txBody>
                  <a:tcPr/>
                </a:tc>
                <a:tc>
                  <a:txBody>
                    <a:bodyPr/>
                    <a:lstStyle/>
                    <a:p>
                      <a:r>
                        <a:t>(-4.94)</a:t>
                      </a:r>
                    </a:p>
                  </a:txBody>
                  <a:tcPr/>
                </a:tc>
                <a:tc>
                  <a:txBody>
                    <a:bodyPr/>
                    <a:lstStyle/>
                    <a:p>
                      <a:r>
                        <a:t>(-4.98)</a:t>
                      </a:r>
                    </a:p>
                  </a:txBody>
                  <a:tcPr/>
                </a:tc>
                <a:tc>
                  <a:txBody>
                    <a:bodyPr/>
                    <a:lstStyle/>
                    <a:p>
                      <a:r>
                        <a:t>(-5.83)</a:t>
                      </a:r>
                    </a:p>
                  </a:txBody>
                  <a:tcPr/>
                </a:tc>
                <a:tc>
                  <a:txBody>
                    <a:bodyPr/>
                    <a:lstStyle/>
                    <a:p>
                      <a:r>
                        <a:t>(-6.10)</a:t>
                      </a:r>
                    </a:p>
                  </a:txBody>
                  <a:tcPr/>
                </a:tc>
                <a:extLst>
                  <a:ext uri="{0D108BD9-81ED-4DB2-BD59-A6C34878D82A}">
                    <a16:rowId xmlns:a16="http://schemas.microsoft.com/office/drawing/2014/main" val="10017"/>
                  </a:ext>
                </a:extLst>
              </a:tr>
              <a:tr h="121023">
                <a:tc>
                  <a:txBody>
                    <a:bodyPr/>
                    <a:lstStyle/>
                    <a:p>
                      <a:r>
                        <a:t>partner_risk</a:t>
                      </a:r>
                    </a:p>
                  </a:txBody>
                  <a:tcPr/>
                </a:tc>
                <a:tc>
                  <a:txBody>
                    <a:bodyPr/>
                    <a:lstStyle/>
                    <a:p>
                      <a:r>
                        <a:t>-0.0504*</a:t>
                      </a:r>
                    </a:p>
                  </a:txBody>
                  <a:tcPr/>
                </a:tc>
                <a:tc>
                  <a:txBody>
                    <a:bodyPr/>
                    <a:lstStyle/>
                    <a:p>
                      <a:r>
                        <a:t>-0.0686**</a:t>
                      </a:r>
                    </a:p>
                  </a:txBody>
                  <a:tcPr/>
                </a:tc>
                <a:tc>
                  <a:txBody>
                    <a:bodyPr/>
                    <a:lstStyle/>
                    <a:p>
                      <a:r>
                        <a:t>-0.0119</a:t>
                      </a:r>
                    </a:p>
                  </a:txBody>
                  <a:tcPr/>
                </a:tc>
                <a:tc>
                  <a:txBody>
                    <a:bodyPr/>
                    <a:lstStyle/>
                    <a:p>
                      <a:r>
                        <a:t>-0.0287</a:t>
                      </a:r>
                    </a:p>
                  </a:txBody>
                  <a:tcPr/>
                </a:tc>
                <a:extLst>
                  <a:ext uri="{0D108BD9-81ED-4DB2-BD59-A6C34878D82A}">
                    <a16:rowId xmlns:a16="http://schemas.microsoft.com/office/drawing/2014/main" val="10018"/>
                  </a:ext>
                </a:extLst>
              </a:tr>
              <a:tr h="121023">
                <a:tc>
                  <a:txBody>
                    <a:bodyPr/>
                    <a:lstStyle/>
                    <a:p>
                      <a:endParaRPr/>
                    </a:p>
                  </a:txBody>
                  <a:tcPr/>
                </a:tc>
                <a:tc>
                  <a:txBody>
                    <a:bodyPr/>
                    <a:lstStyle/>
                    <a:p>
                      <a:r>
                        <a:t>(-1.82)</a:t>
                      </a:r>
                    </a:p>
                  </a:txBody>
                  <a:tcPr/>
                </a:tc>
                <a:tc>
                  <a:txBody>
                    <a:bodyPr/>
                    <a:lstStyle/>
                    <a:p>
                      <a:r>
                        <a:t>(-2.43)</a:t>
                      </a:r>
                    </a:p>
                  </a:txBody>
                  <a:tcPr/>
                </a:tc>
                <a:tc>
                  <a:txBody>
                    <a:bodyPr/>
                    <a:lstStyle/>
                    <a:p>
                      <a:r>
                        <a:t>(-0.45)</a:t>
                      </a:r>
                    </a:p>
                  </a:txBody>
                  <a:tcPr/>
                </a:tc>
                <a:tc>
                  <a:txBody>
                    <a:bodyPr/>
                    <a:lstStyle/>
                    <a:p>
                      <a:r>
                        <a:t>(-1.07)</a:t>
                      </a:r>
                    </a:p>
                  </a:txBody>
                  <a:tcPr/>
                </a:tc>
                <a:extLst>
                  <a:ext uri="{0D108BD9-81ED-4DB2-BD59-A6C34878D82A}">
                    <a16:rowId xmlns:a16="http://schemas.microsoft.com/office/drawing/2014/main" val="10019"/>
                  </a:ext>
                </a:extLst>
              </a:tr>
              <a:tr h="121023">
                <a:tc>
                  <a:txBody>
                    <a:bodyPr/>
                    <a:lstStyle/>
                    <a:p>
                      <a:r>
                        <a:t>loan_amount</a:t>
                      </a:r>
                    </a:p>
                  </a:txBody>
                  <a:tcPr/>
                </a:tc>
                <a:tc>
                  <a:txBody>
                    <a:bodyPr/>
                    <a:lstStyle/>
                    <a:p>
                      <a:r>
                        <a:t>-0.810***</a:t>
                      </a:r>
                    </a:p>
                  </a:txBody>
                  <a:tcPr/>
                </a:tc>
                <a:tc>
                  <a:txBody>
                    <a:bodyPr/>
                    <a:lstStyle/>
                    <a:p>
                      <a:r>
                        <a:t>-0.807***</a:t>
                      </a:r>
                    </a:p>
                  </a:txBody>
                  <a:tcPr/>
                </a:tc>
                <a:tc>
                  <a:txBody>
                    <a:bodyPr/>
                    <a:lstStyle/>
                    <a:p>
                      <a:r>
                        <a:t>-0.486***</a:t>
                      </a:r>
                    </a:p>
                  </a:txBody>
                  <a:tcPr/>
                </a:tc>
                <a:tc>
                  <a:txBody>
                    <a:bodyPr/>
                    <a:lstStyle/>
                    <a:p>
                      <a:r>
                        <a:t>-0.486***</a:t>
                      </a:r>
                    </a:p>
                  </a:txBody>
                  <a:tcPr/>
                </a:tc>
                <a:extLst>
                  <a:ext uri="{0D108BD9-81ED-4DB2-BD59-A6C34878D82A}">
                    <a16:rowId xmlns:a16="http://schemas.microsoft.com/office/drawing/2014/main" val="10020"/>
                  </a:ext>
                </a:extLst>
              </a:tr>
              <a:tr h="121023">
                <a:tc>
                  <a:txBody>
                    <a:bodyPr/>
                    <a:lstStyle/>
                    <a:p>
                      <a:endParaRPr/>
                    </a:p>
                  </a:txBody>
                  <a:tcPr/>
                </a:tc>
                <a:tc>
                  <a:txBody>
                    <a:bodyPr/>
                    <a:lstStyle/>
                    <a:p>
                      <a:r>
                        <a:t>(-20.91)</a:t>
                      </a:r>
                    </a:p>
                  </a:txBody>
                  <a:tcPr/>
                </a:tc>
                <a:tc>
                  <a:txBody>
                    <a:bodyPr/>
                    <a:lstStyle/>
                    <a:p>
                      <a:r>
                        <a:t>(-20.78)</a:t>
                      </a:r>
                    </a:p>
                  </a:txBody>
                  <a:tcPr/>
                </a:tc>
                <a:tc>
                  <a:txBody>
                    <a:bodyPr/>
                    <a:lstStyle/>
                    <a:p>
                      <a:r>
                        <a:t>(-13.93)</a:t>
                      </a:r>
                    </a:p>
                  </a:txBody>
                  <a:tcPr/>
                </a:tc>
                <a:tc>
                  <a:txBody>
                    <a:bodyPr/>
                    <a:lstStyle/>
                    <a:p>
                      <a:r>
                        <a:t>(-13.93)</a:t>
                      </a:r>
                    </a:p>
                  </a:txBody>
                  <a:tcPr/>
                </a:tc>
                <a:extLst>
                  <a:ext uri="{0D108BD9-81ED-4DB2-BD59-A6C34878D82A}">
                    <a16:rowId xmlns:a16="http://schemas.microsoft.com/office/drawing/2014/main" val="10021"/>
                  </a:ext>
                </a:extLst>
              </a:tr>
              <a:tr h="121023">
                <a:tc>
                  <a:txBody>
                    <a:bodyPr/>
                    <a:lstStyle/>
                    <a:p>
                      <a:r>
                        <a:t>loan_term</a:t>
                      </a:r>
                    </a:p>
                  </a:txBody>
                  <a:tcPr/>
                </a:tc>
                <a:tc>
                  <a:txBody>
                    <a:bodyPr/>
                    <a:lstStyle/>
                    <a:p>
                      <a:r>
                        <a:t>-0.0424***</a:t>
                      </a:r>
                    </a:p>
                  </a:txBody>
                  <a:tcPr/>
                </a:tc>
                <a:tc>
                  <a:txBody>
                    <a:bodyPr/>
                    <a:lstStyle/>
                    <a:p>
                      <a:r>
                        <a:t>-0.0411***</a:t>
                      </a:r>
                    </a:p>
                  </a:txBody>
                  <a:tcPr/>
                </a:tc>
                <a:tc>
                  <a:txBody>
                    <a:bodyPr/>
                    <a:lstStyle/>
                    <a:p>
                      <a:r>
                        <a:t>-0.101***</a:t>
                      </a:r>
                    </a:p>
                  </a:txBody>
                  <a:tcPr/>
                </a:tc>
                <a:tc>
                  <a:txBody>
                    <a:bodyPr/>
                    <a:lstStyle/>
                    <a:p>
                      <a:r>
                        <a:t>-0.1000***</a:t>
                      </a:r>
                    </a:p>
                  </a:txBody>
                  <a:tcPr/>
                </a:tc>
                <a:extLst>
                  <a:ext uri="{0D108BD9-81ED-4DB2-BD59-A6C34878D82A}">
                    <a16:rowId xmlns:a16="http://schemas.microsoft.com/office/drawing/2014/main" val="10022"/>
                  </a:ext>
                </a:extLst>
              </a:tr>
              <a:tr h="121023">
                <a:tc>
                  <a:txBody>
                    <a:bodyPr/>
                    <a:lstStyle/>
                    <a:p>
                      <a:endParaRPr/>
                    </a:p>
                  </a:txBody>
                  <a:tcPr/>
                </a:tc>
                <a:tc>
                  <a:txBody>
                    <a:bodyPr/>
                    <a:lstStyle/>
                    <a:p>
                      <a:r>
                        <a:t>(-11.72)</a:t>
                      </a:r>
                    </a:p>
                  </a:txBody>
                  <a:tcPr/>
                </a:tc>
                <a:tc>
                  <a:txBody>
                    <a:bodyPr/>
                    <a:lstStyle/>
                    <a:p>
                      <a:r>
                        <a:t>(-11.26)</a:t>
                      </a:r>
                    </a:p>
                  </a:txBody>
                  <a:tcPr/>
                </a:tc>
                <a:tc>
                  <a:txBody>
                    <a:bodyPr/>
                    <a:lstStyle/>
                    <a:p>
                      <a:r>
                        <a:t>(-23.05)</a:t>
                      </a:r>
                    </a:p>
                  </a:txBody>
                  <a:tcPr/>
                </a:tc>
                <a:tc>
                  <a:txBody>
                    <a:bodyPr/>
                    <a:lstStyle/>
                    <a:p>
                      <a:r>
                        <a:t>(-22.69)</a:t>
                      </a:r>
                    </a:p>
                  </a:txBody>
                  <a:tcPr/>
                </a:tc>
                <a:extLst>
                  <a:ext uri="{0D108BD9-81ED-4DB2-BD59-A6C34878D82A}">
                    <a16:rowId xmlns:a16="http://schemas.microsoft.com/office/drawing/2014/main" val="10023"/>
                  </a:ext>
                </a:extLst>
              </a:tr>
              <a:tr h="121023">
                <a:tc>
                  <a:txBody>
                    <a:bodyPr/>
                    <a:lstStyle/>
                    <a:p>
                      <a:r>
                        <a:t>repayment_schedule</a:t>
                      </a:r>
                    </a:p>
                  </a:txBody>
                  <a:tcPr/>
                </a:tc>
                <a:tc>
                  <a:txBody>
                    <a:bodyPr/>
                    <a:lstStyle/>
                    <a:p>
                      <a:r>
                        <a:t>-0.119</a:t>
                      </a:r>
                    </a:p>
                  </a:txBody>
                  <a:tcPr/>
                </a:tc>
                <a:tc>
                  <a:txBody>
                    <a:bodyPr/>
                    <a:lstStyle/>
                    <a:p>
                      <a:r>
                        <a:t>-0.129</a:t>
                      </a:r>
                    </a:p>
                  </a:txBody>
                  <a:tcPr/>
                </a:tc>
                <a:tc>
                  <a:txBody>
                    <a:bodyPr/>
                    <a:lstStyle/>
                    <a:p>
                      <a:r>
                        <a:t>-0.414***</a:t>
                      </a:r>
                    </a:p>
                  </a:txBody>
                  <a:tcPr/>
                </a:tc>
                <a:tc>
                  <a:txBody>
                    <a:bodyPr/>
                    <a:lstStyle/>
                    <a:p>
                      <a:r>
                        <a:t>-0.392***</a:t>
                      </a:r>
                    </a:p>
                  </a:txBody>
                  <a:tcPr/>
                </a:tc>
                <a:extLst>
                  <a:ext uri="{0D108BD9-81ED-4DB2-BD59-A6C34878D82A}">
                    <a16:rowId xmlns:a16="http://schemas.microsoft.com/office/drawing/2014/main" val="10024"/>
                  </a:ext>
                </a:extLst>
              </a:tr>
              <a:tr h="121023">
                <a:tc>
                  <a:txBody>
                    <a:bodyPr/>
                    <a:lstStyle/>
                    <a:p>
                      <a:endParaRPr/>
                    </a:p>
                  </a:txBody>
                  <a:tcPr/>
                </a:tc>
                <a:tc>
                  <a:txBody>
                    <a:bodyPr/>
                    <a:lstStyle/>
                    <a:p>
                      <a:r>
                        <a:t>(-0.96)</a:t>
                      </a:r>
                    </a:p>
                  </a:txBody>
                  <a:tcPr/>
                </a:tc>
                <a:tc>
                  <a:txBody>
                    <a:bodyPr/>
                    <a:lstStyle/>
                    <a:p>
                      <a:r>
                        <a:t>(-1.04)</a:t>
                      </a:r>
                    </a:p>
                  </a:txBody>
                  <a:tcPr/>
                </a:tc>
                <a:tc>
                  <a:txBody>
                    <a:bodyPr/>
                    <a:lstStyle/>
                    <a:p>
                      <a:r>
                        <a:t>(-3.02)</a:t>
                      </a:r>
                    </a:p>
                  </a:txBody>
                  <a:tcPr/>
                </a:tc>
                <a:tc>
                  <a:txBody>
                    <a:bodyPr/>
                    <a:lstStyle/>
                    <a:p>
                      <a:r>
                        <a:t>(-2.87)</a:t>
                      </a:r>
                    </a:p>
                  </a:txBody>
                  <a:tcPr/>
                </a:tc>
                <a:extLst>
                  <a:ext uri="{0D108BD9-81ED-4DB2-BD59-A6C34878D82A}">
                    <a16:rowId xmlns:a16="http://schemas.microsoft.com/office/drawing/2014/main" val="10025"/>
                  </a:ext>
                </a:extLst>
              </a:tr>
              <a:tr h="121023">
                <a:tc>
                  <a:txBody>
                    <a:bodyPr/>
                    <a:lstStyle/>
                    <a:p>
                      <a:r>
                        <a:t>continenta</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26"/>
                  </a:ext>
                </a:extLst>
              </a:tr>
              <a:tr h="121023">
                <a:tc>
                  <a:txBody>
                    <a:bodyPr/>
                    <a:lstStyle/>
                    <a:p>
                      <a:r>
                        <a:t>sectorb</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27"/>
                  </a:ext>
                </a:extLst>
              </a:tr>
              <a:tr h="121023">
                <a:tc>
                  <a:txBody>
                    <a:bodyPr/>
                    <a:lstStyle/>
                    <a:p>
                      <a:r>
                        <a:t>_cons</a:t>
                      </a:r>
                    </a:p>
                  </a:txBody>
                  <a:tcPr/>
                </a:tc>
                <a:tc>
                  <a:txBody>
                    <a:bodyPr/>
                    <a:lstStyle/>
                    <a:p>
                      <a:r>
                        <a:t>8.310***</a:t>
                      </a:r>
                    </a:p>
                  </a:txBody>
                  <a:tcPr/>
                </a:tc>
                <a:tc>
                  <a:txBody>
                    <a:bodyPr/>
                    <a:lstStyle/>
                    <a:p>
                      <a:r>
                        <a:t>8.343***</a:t>
                      </a:r>
                    </a:p>
                  </a:txBody>
                  <a:tcPr/>
                </a:tc>
                <a:tc>
                  <a:txBody>
                    <a:bodyPr/>
                    <a:lstStyle/>
                    <a:p>
                      <a:r>
                        <a:t>9.862***</a:t>
                      </a:r>
                    </a:p>
                  </a:txBody>
                  <a:tcPr/>
                </a:tc>
                <a:tc>
                  <a:txBody>
                    <a:bodyPr/>
                    <a:lstStyle/>
                    <a:p>
                      <a:r>
                        <a:t>9.942***</a:t>
                      </a:r>
                    </a:p>
                  </a:txBody>
                  <a:tcPr/>
                </a:tc>
                <a:extLst>
                  <a:ext uri="{0D108BD9-81ED-4DB2-BD59-A6C34878D82A}">
                    <a16:rowId xmlns:a16="http://schemas.microsoft.com/office/drawing/2014/main" val="10028"/>
                  </a:ext>
                </a:extLst>
              </a:tr>
              <a:tr h="121023">
                <a:tc>
                  <a:txBody>
                    <a:bodyPr/>
                    <a:lstStyle/>
                    <a:p>
                      <a:endParaRPr/>
                    </a:p>
                  </a:txBody>
                  <a:tcPr/>
                </a:tc>
                <a:tc>
                  <a:txBody>
                    <a:bodyPr/>
                    <a:lstStyle/>
                    <a:p>
                      <a:r>
                        <a:t>(16.76)</a:t>
                      </a:r>
                    </a:p>
                  </a:txBody>
                  <a:tcPr/>
                </a:tc>
                <a:tc>
                  <a:txBody>
                    <a:bodyPr/>
                    <a:lstStyle/>
                    <a:p>
                      <a:r>
                        <a:t>(16.68)</a:t>
                      </a:r>
                    </a:p>
                  </a:txBody>
                  <a:tcPr/>
                </a:tc>
                <a:tc>
                  <a:txBody>
                    <a:bodyPr/>
                    <a:lstStyle/>
                    <a:p>
                      <a:r>
                        <a:t>(20.88)</a:t>
                      </a:r>
                    </a:p>
                  </a:txBody>
                  <a:tcPr/>
                </a:tc>
                <a:tc>
                  <a:txBody>
                    <a:bodyPr/>
                    <a:lstStyle/>
                    <a:p>
                      <a:r>
                        <a:t>(21.01)</a:t>
                      </a:r>
                    </a:p>
                  </a:txBody>
                  <a:tcPr/>
                </a:tc>
                <a:extLst>
                  <a:ext uri="{0D108BD9-81ED-4DB2-BD59-A6C34878D82A}">
                    <a16:rowId xmlns:a16="http://schemas.microsoft.com/office/drawing/2014/main" val="10029"/>
                  </a:ext>
                </a:extLst>
              </a:tr>
              <a:tr h="121023">
                <a:tc>
                  <a:txBody>
                    <a:bodyPr/>
                    <a:lstStyle/>
                    <a:p>
                      <a:r>
                        <a:t>pseudo R2</a:t>
                      </a:r>
                    </a:p>
                  </a:txBody>
                  <a:tcPr/>
                </a:tc>
                <a:tc>
                  <a:txBody>
                    <a:bodyPr/>
                    <a:lstStyle/>
                    <a:p>
                      <a:r>
                        <a:t>0.257</a:t>
                      </a:r>
                    </a:p>
                  </a:txBody>
                  <a:tcPr/>
                </a:tc>
                <a:tc>
                  <a:txBody>
                    <a:bodyPr/>
                    <a:lstStyle/>
                    <a:p>
                      <a:r>
                        <a:t>0.261</a:t>
                      </a:r>
                    </a:p>
                  </a:txBody>
                  <a:tcPr/>
                </a:tc>
                <a:tc>
                  <a:txBody>
                    <a:bodyPr/>
                    <a:lstStyle/>
                    <a:p>
                      <a:endParaRPr/>
                    </a:p>
                  </a:txBody>
                  <a:tcPr/>
                </a:tc>
                <a:tc>
                  <a:txBody>
                    <a:bodyPr/>
                    <a:lstStyle/>
                    <a:p>
                      <a:endParaRPr/>
                    </a:p>
                  </a:txBody>
                  <a:tcPr/>
                </a:tc>
                <a:extLst>
                  <a:ext uri="{0D108BD9-81ED-4DB2-BD59-A6C34878D82A}">
                    <a16:rowId xmlns:a16="http://schemas.microsoft.com/office/drawing/2014/main" val="10030"/>
                  </a:ext>
                </a:extLst>
              </a:tr>
              <a:tr h="121023">
                <a:tc>
                  <a:txBody>
                    <a:bodyPr/>
                    <a:lstStyle/>
                    <a:p>
                      <a:r>
                        <a:t>Log likelihood</a:t>
                      </a:r>
                    </a:p>
                  </a:txBody>
                  <a:tcPr/>
                </a:tc>
                <a:tc>
                  <a:txBody>
                    <a:bodyPr/>
                    <a:lstStyle/>
                    <a:p>
                      <a:r>
                        <a:t>-2250.2</a:t>
                      </a:r>
                    </a:p>
                  </a:txBody>
                  <a:tcPr/>
                </a:tc>
                <a:tc>
                  <a:txBody>
                    <a:bodyPr/>
                    <a:lstStyle/>
                    <a:p>
                      <a:r>
                        <a:t>-2239.7</a:t>
                      </a:r>
                    </a:p>
                  </a:txBody>
                  <a:tcPr/>
                </a:tc>
                <a:tc>
                  <a:txBody>
                    <a:bodyPr/>
                    <a:lstStyle/>
                    <a:p>
                      <a:r>
                        <a:t>-18497.7</a:t>
                      </a:r>
                    </a:p>
                  </a:txBody>
                  <a:tcPr/>
                </a:tc>
                <a:tc>
                  <a:txBody>
                    <a:bodyPr/>
                    <a:lstStyle/>
                    <a:p>
                      <a:r>
                        <a:t>-18478.7</a:t>
                      </a:r>
                    </a:p>
                  </a:txBody>
                  <a:tcPr/>
                </a:tc>
                <a:extLst>
                  <a:ext uri="{0D108BD9-81ED-4DB2-BD59-A6C34878D82A}">
                    <a16:rowId xmlns:a16="http://schemas.microsoft.com/office/drawing/2014/main" val="10031"/>
                  </a:ext>
                </a:extLst>
              </a:tr>
              <a:tr h="121023">
                <a:tc>
                  <a:txBody>
                    <a:bodyPr/>
                    <a:lstStyle/>
                    <a:p>
                      <a:r>
                        <a:t>2</a:t>
                      </a:r>
                    </a:p>
                  </a:txBody>
                  <a:tcPr/>
                </a:tc>
                <a:tc>
                  <a:txBody>
                    <a:bodyPr/>
                    <a:lstStyle/>
                    <a:p>
                      <a:r>
                        <a:t>1557.6</a:t>
                      </a:r>
                    </a:p>
                  </a:txBody>
                  <a:tcPr/>
                </a:tc>
                <a:tc>
                  <a:txBody>
                    <a:bodyPr/>
                    <a:lstStyle/>
                    <a:p>
                      <a:r>
                        <a:t>1578.6</a:t>
                      </a:r>
                    </a:p>
                  </a:txBody>
                  <a:tcPr/>
                </a:tc>
                <a:tc>
                  <a:txBody>
                    <a:bodyPr/>
                    <a:lstStyle/>
                    <a:p>
                      <a:endParaRPr/>
                    </a:p>
                  </a:txBody>
                  <a:tcPr/>
                </a:tc>
                <a:tc>
                  <a:txBody>
                    <a:bodyPr/>
                    <a:lstStyle/>
                    <a:p>
                      <a:endParaRPr/>
                    </a:p>
                  </a:txBody>
                  <a:tcPr/>
                </a:tc>
                <a:extLst>
                  <a:ext uri="{0D108BD9-81ED-4DB2-BD59-A6C34878D82A}">
                    <a16:rowId xmlns:a16="http://schemas.microsoft.com/office/drawing/2014/main" val="10032"/>
                  </a:ext>
                </a:extLst>
              </a:tr>
              <a:tr h="121041">
                <a:tc>
                  <a:txBody>
                    <a:bodyPr/>
                    <a:lstStyle/>
                    <a:p>
                      <a:r>
                        <a:t>p</a:t>
                      </a:r>
                    </a:p>
                  </a:txBody>
                  <a:tcPr/>
                </a:tc>
                <a:tc>
                  <a:txBody>
                    <a:bodyPr/>
                    <a:lstStyle/>
                    <a:p>
                      <a:r>
                        <a:t>1.2e-315</a:t>
                      </a:r>
                    </a:p>
                  </a:txBody>
                  <a:tcPr/>
                </a:tc>
                <a:tc>
                  <a:txBody>
                    <a:bodyPr/>
                    <a:lstStyle/>
                    <a:p>
                      <a:r>
                        <a:t>2.0e-317</a:t>
                      </a:r>
                    </a:p>
                  </a:txBody>
                  <a:tcPr/>
                </a:tc>
                <a:tc>
                  <a:txBody>
                    <a:bodyPr/>
                    <a:lstStyle/>
                    <a:p>
                      <a:r>
                        <a:t>0</a:t>
                      </a:r>
                    </a:p>
                  </a:txBody>
                  <a:tcPr/>
                </a:tc>
                <a:tc>
                  <a:txBody>
                    <a:bodyPr/>
                    <a:lstStyle/>
                    <a:p>
                      <a:r>
                        <a:t>0</a:t>
                      </a:r>
                    </a:p>
                  </a:txBody>
                  <a:tcPr/>
                </a:tc>
                <a:extLst>
                  <a:ext uri="{0D108BD9-81ED-4DB2-BD59-A6C34878D82A}">
                    <a16:rowId xmlns:a16="http://schemas.microsoft.com/office/drawing/2014/main" val="1003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18196560"/>
        </p:xfrm>
        <a:graphic>
          <a:graphicData uri="http://schemas.openxmlformats.org/drawingml/2006/table">
            <a:tbl>
              <a:tblPr firstRow="1" bandRow="1">
                <a:tableStyleId>{5C22544A-7EE6-4342-B048-85BDC9FD1C3A}</a:tableStyleId>
              </a:tblPr>
              <a:tblGrid>
                <a:gridCol w="1097280">
                  <a:extLst>
                    <a:ext uri="{9D8B030D-6E8A-4147-A177-3AD203B41FA5}">
                      <a16:colId xmlns:a16="http://schemas.microsoft.com/office/drawing/2014/main" val="20000"/>
                    </a:ext>
                  </a:extLst>
                </a:gridCol>
                <a:gridCol w="1097280">
                  <a:extLst>
                    <a:ext uri="{9D8B030D-6E8A-4147-A177-3AD203B41FA5}">
                      <a16:colId xmlns:a16="http://schemas.microsoft.com/office/drawing/2014/main" val="20001"/>
                    </a:ext>
                  </a:extLst>
                </a:gridCol>
                <a:gridCol w="1097280">
                  <a:extLst>
                    <a:ext uri="{9D8B030D-6E8A-4147-A177-3AD203B41FA5}">
                      <a16:colId xmlns:a16="http://schemas.microsoft.com/office/drawing/2014/main" val="20002"/>
                    </a:ext>
                  </a:extLst>
                </a:gridCol>
                <a:gridCol w="1097280">
                  <a:extLst>
                    <a:ext uri="{9D8B030D-6E8A-4147-A177-3AD203B41FA5}">
                      <a16:colId xmlns:a16="http://schemas.microsoft.com/office/drawing/2014/main" val="20003"/>
                    </a:ext>
                  </a:extLst>
                </a:gridCol>
                <a:gridCol w="1097280">
                  <a:extLst>
                    <a:ext uri="{9D8B030D-6E8A-4147-A177-3AD203B41FA5}">
                      <a16:colId xmlns:a16="http://schemas.microsoft.com/office/drawing/2014/main" val="20004"/>
                    </a:ext>
                  </a:extLst>
                </a:gridCol>
              </a:tblGrid>
              <a:tr h="121023">
                <a:tc>
                  <a:txBody>
                    <a:bodyPr/>
                    <a:lstStyle/>
                    <a:p>
                      <a:r>
                        <a:t>Variable</a:t>
                      </a:r>
                    </a:p>
                  </a:txBody>
                  <a:tcPr/>
                </a:tc>
                <a:tc>
                  <a:txBody>
                    <a:bodyPr/>
                    <a:lstStyle/>
                    <a:p>
                      <a:r>
                        <a:t>funding_success</a:t>
                      </a:r>
                    </a:p>
                  </a:txBody>
                  <a:tcPr/>
                </a:tc>
                <a:tc>
                  <a:txBody>
                    <a:bodyPr/>
                    <a:lstStyle/>
                    <a:p>
                      <a:endParaRPr/>
                    </a:p>
                  </a:txBody>
                  <a:tcPr/>
                </a:tc>
                <a:tc>
                  <a:txBody>
                    <a:bodyPr/>
                    <a:lstStyle/>
                    <a:p>
                      <a:r>
                        <a:t>funding_speed</a:t>
                      </a:r>
                    </a:p>
                  </a:txBody>
                  <a:tcPr/>
                </a:tc>
                <a:tc>
                  <a:txBody>
                    <a:bodyPr/>
                    <a:lstStyle/>
                    <a:p>
                      <a:endParaRPr/>
                    </a:p>
                  </a:txBody>
                  <a:tcPr/>
                </a:tc>
                <a:extLst>
                  <a:ext uri="{0D108BD9-81ED-4DB2-BD59-A6C34878D82A}">
                    <a16:rowId xmlns:a16="http://schemas.microsoft.com/office/drawing/2014/main" val="10000"/>
                  </a:ext>
                </a:extLst>
              </a:tr>
              <a:tr h="121023">
                <a:tc>
                  <a:txBody>
                    <a:bodyPr/>
                    <a:lstStyle/>
                    <a:p>
                      <a:endParaRPr/>
                    </a:p>
                  </a:txBody>
                  <a:tcPr/>
                </a:tc>
                <a:tc>
                  <a:txBody>
                    <a:bodyPr/>
                    <a:lstStyle/>
                    <a:p>
                      <a:r>
                        <a:t>Model 1(controls)</a:t>
                      </a:r>
                    </a:p>
                  </a:txBody>
                  <a:tcPr/>
                </a:tc>
                <a:tc>
                  <a:txBody>
                    <a:bodyPr/>
                    <a:lstStyle/>
                    <a:p>
                      <a:r>
                        <a:t>Model 3(main effect)</a:t>
                      </a:r>
                    </a:p>
                  </a:txBody>
                  <a:tcPr/>
                </a:tc>
                <a:tc>
                  <a:txBody>
                    <a:bodyPr/>
                    <a:lstStyle/>
                    <a:p>
                      <a:r>
                        <a:t>Model 1(controls)</a:t>
                      </a:r>
                    </a:p>
                  </a:txBody>
                  <a:tcPr/>
                </a:tc>
                <a:tc>
                  <a:txBody>
                    <a:bodyPr/>
                    <a:lstStyle/>
                    <a:p>
                      <a:r>
                        <a:t>Model 3(main effect)</a:t>
                      </a:r>
                    </a:p>
                  </a:txBody>
                  <a:tcPr/>
                </a:tc>
                <a:extLst>
                  <a:ext uri="{0D108BD9-81ED-4DB2-BD59-A6C34878D82A}">
                    <a16:rowId xmlns:a16="http://schemas.microsoft.com/office/drawing/2014/main" val="10001"/>
                  </a:ext>
                </a:extLst>
              </a:tr>
              <a:tr h="121023">
                <a:tc>
                  <a:txBody>
                    <a:bodyPr/>
                    <a:lstStyle/>
                    <a:p>
                      <a:r>
                        <a:t>happiness</a:t>
                      </a:r>
                    </a:p>
                  </a:txBody>
                  <a:tcPr/>
                </a:tc>
                <a:tc>
                  <a:txBody>
                    <a:bodyPr/>
                    <a:lstStyle/>
                    <a:p>
                      <a:endParaRPr/>
                    </a:p>
                  </a:txBody>
                  <a:tcPr/>
                </a:tc>
                <a:tc>
                  <a:txBody>
                    <a:bodyPr/>
                    <a:lstStyle/>
                    <a:p>
                      <a:r>
                        <a:t>0.176*</a:t>
                      </a:r>
                    </a:p>
                  </a:txBody>
                  <a:tcPr/>
                </a:tc>
                <a:tc>
                  <a:txBody>
                    <a:bodyPr/>
                    <a:lstStyle/>
                    <a:p>
                      <a:endParaRPr/>
                    </a:p>
                  </a:txBody>
                  <a:tcPr/>
                </a:tc>
                <a:tc>
                  <a:txBody>
                    <a:bodyPr/>
                    <a:lstStyle/>
                    <a:p>
                      <a:r>
                        <a:t>0.238***</a:t>
                      </a:r>
                    </a:p>
                  </a:txBody>
                  <a:tcPr/>
                </a:tc>
                <a:extLst>
                  <a:ext uri="{0D108BD9-81ED-4DB2-BD59-A6C34878D82A}">
                    <a16:rowId xmlns:a16="http://schemas.microsoft.com/office/drawing/2014/main" val="10002"/>
                  </a:ext>
                </a:extLst>
              </a:tr>
              <a:tr h="121023">
                <a:tc>
                  <a:txBody>
                    <a:bodyPr/>
                    <a:lstStyle/>
                    <a:p>
                      <a:endParaRPr/>
                    </a:p>
                  </a:txBody>
                  <a:tcPr/>
                </a:tc>
                <a:tc>
                  <a:txBody>
                    <a:bodyPr/>
                    <a:lstStyle/>
                    <a:p>
                      <a:endParaRPr/>
                    </a:p>
                  </a:txBody>
                  <a:tcPr/>
                </a:tc>
                <a:tc>
                  <a:txBody>
                    <a:bodyPr/>
                    <a:lstStyle/>
                    <a:p>
                      <a:r>
                        <a:t>(1.85)</a:t>
                      </a:r>
                    </a:p>
                  </a:txBody>
                  <a:tcPr/>
                </a:tc>
                <a:tc>
                  <a:txBody>
                    <a:bodyPr/>
                    <a:lstStyle/>
                    <a:p>
                      <a:endParaRPr/>
                    </a:p>
                  </a:txBody>
                  <a:tcPr/>
                </a:tc>
                <a:tc>
                  <a:txBody>
                    <a:bodyPr/>
                    <a:lstStyle/>
                    <a:p>
                      <a:r>
                        <a:t>(3.34)</a:t>
                      </a:r>
                    </a:p>
                  </a:txBody>
                  <a:tcPr/>
                </a:tc>
                <a:extLst>
                  <a:ext uri="{0D108BD9-81ED-4DB2-BD59-A6C34878D82A}">
                    <a16:rowId xmlns:a16="http://schemas.microsoft.com/office/drawing/2014/main" val="10003"/>
                  </a:ext>
                </a:extLst>
              </a:tr>
              <a:tr h="121023">
                <a:tc>
                  <a:txBody>
                    <a:bodyPr/>
                    <a:lstStyle/>
                    <a:p>
                      <a:r>
                        <a:t>sadness</a:t>
                      </a:r>
                    </a:p>
                  </a:txBody>
                  <a:tcPr/>
                </a:tc>
                <a:tc>
                  <a:txBody>
                    <a:bodyPr/>
                    <a:lstStyle/>
                    <a:p>
                      <a:endParaRPr/>
                    </a:p>
                  </a:txBody>
                  <a:tcPr/>
                </a:tc>
                <a:tc>
                  <a:txBody>
                    <a:bodyPr/>
                    <a:lstStyle/>
                    <a:p>
                      <a:r>
                        <a:t>1.021*</a:t>
                      </a:r>
                    </a:p>
                  </a:txBody>
                  <a:tcPr/>
                </a:tc>
                <a:tc>
                  <a:txBody>
                    <a:bodyPr/>
                    <a:lstStyle/>
                    <a:p>
                      <a:endParaRPr/>
                    </a:p>
                  </a:txBody>
                  <a:tcPr/>
                </a:tc>
                <a:tc>
                  <a:txBody>
                    <a:bodyPr/>
                    <a:lstStyle/>
                    <a:p>
                      <a:r>
                        <a:t>0.730**</a:t>
                      </a:r>
                    </a:p>
                  </a:txBody>
                  <a:tcPr/>
                </a:tc>
                <a:extLst>
                  <a:ext uri="{0D108BD9-81ED-4DB2-BD59-A6C34878D82A}">
                    <a16:rowId xmlns:a16="http://schemas.microsoft.com/office/drawing/2014/main" val="10004"/>
                  </a:ext>
                </a:extLst>
              </a:tr>
              <a:tr h="121023">
                <a:tc>
                  <a:txBody>
                    <a:bodyPr/>
                    <a:lstStyle/>
                    <a:p>
                      <a:endParaRPr/>
                    </a:p>
                  </a:txBody>
                  <a:tcPr/>
                </a:tc>
                <a:tc>
                  <a:txBody>
                    <a:bodyPr/>
                    <a:lstStyle/>
                    <a:p>
                      <a:endParaRPr/>
                    </a:p>
                  </a:txBody>
                  <a:tcPr/>
                </a:tc>
                <a:tc>
                  <a:txBody>
                    <a:bodyPr/>
                    <a:lstStyle/>
                    <a:p>
                      <a:r>
                        <a:t>(1.76)</a:t>
                      </a:r>
                    </a:p>
                  </a:txBody>
                  <a:tcPr/>
                </a:tc>
                <a:tc>
                  <a:txBody>
                    <a:bodyPr/>
                    <a:lstStyle/>
                    <a:p>
                      <a:endParaRPr/>
                    </a:p>
                  </a:txBody>
                  <a:tcPr/>
                </a:tc>
                <a:tc>
                  <a:txBody>
                    <a:bodyPr/>
                    <a:lstStyle/>
                    <a:p>
                      <a:r>
                        <a:t>(2.08)</a:t>
                      </a:r>
                    </a:p>
                  </a:txBody>
                  <a:tcPr/>
                </a:tc>
                <a:extLst>
                  <a:ext uri="{0D108BD9-81ED-4DB2-BD59-A6C34878D82A}">
                    <a16:rowId xmlns:a16="http://schemas.microsoft.com/office/drawing/2014/main" val="10005"/>
                  </a:ext>
                </a:extLst>
              </a:tr>
              <a:tr h="121023">
                <a:tc>
                  <a:txBody>
                    <a:bodyPr/>
                    <a:lstStyle/>
                    <a:p>
                      <a:r>
                        <a:t>pst_psyc_cptl</a:t>
                      </a:r>
                    </a:p>
                  </a:txBody>
                  <a:tcPr/>
                </a:tc>
                <a:tc>
                  <a:txBody>
                    <a:bodyPr/>
                    <a:lstStyle/>
                    <a:p>
                      <a:endParaRPr/>
                    </a:p>
                  </a:txBody>
                  <a:tcPr/>
                </a:tc>
                <a:tc>
                  <a:txBody>
                    <a:bodyPr/>
                    <a:lstStyle/>
                    <a:p>
                      <a:r>
                        <a:t>-0.0997***</a:t>
                      </a:r>
                    </a:p>
                  </a:txBody>
                  <a:tcPr/>
                </a:tc>
                <a:tc>
                  <a:txBody>
                    <a:bodyPr/>
                    <a:lstStyle/>
                    <a:p>
                      <a:endParaRPr/>
                    </a:p>
                  </a:txBody>
                  <a:tcPr/>
                </a:tc>
                <a:tc>
                  <a:txBody>
                    <a:bodyPr/>
                    <a:lstStyle/>
                    <a:p>
                      <a:r>
                        <a:t>-0.0935***</a:t>
                      </a:r>
                    </a:p>
                  </a:txBody>
                  <a:tcPr/>
                </a:tc>
                <a:extLst>
                  <a:ext uri="{0D108BD9-81ED-4DB2-BD59-A6C34878D82A}">
                    <a16:rowId xmlns:a16="http://schemas.microsoft.com/office/drawing/2014/main" val="10006"/>
                  </a:ext>
                </a:extLst>
              </a:tr>
              <a:tr h="121023">
                <a:tc>
                  <a:txBody>
                    <a:bodyPr/>
                    <a:lstStyle/>
                    <a:p>
                      <a:endParaRPr/>
                    </a:p>
                  </a:txBody>
                  <a:tcPr/>
                </a:tc>
                <a:tc>
                  <a:txBody>
                    <a:bodyPr/>
                    <a:lstStyle/>
                    <a:p>
                      <a:endParaRPr/>
                    </a:p>
                  </a:txBody>
                  <a:tcPr/>
                </a:tc>
                <a:tc>
                  <a:txBody>
                    <a:bodyPr/>
                    <a:lstStyle/>
                    <a:p>
                      <a:r>
                        <a:t>(-3.79)</a:t>
                      </a:r>
                    </a:p>
                  </a:txBody>
                  <a:tcPr/>
                </a:tc>
                <a:tc>
                  <a:txBody>
                    <a:bodyPr/>
                    <a:lstStyle/>
                    <a:p>
                      <a:endParaRPr/>
                    </a:p>
                  </a:txBody>
                  <a:tcPr/>
                </a:tc>
                <a:tc>
                  <a:txBody>
                    <a:bodyPr/>
                    <a:lstStyle/>
                    <a:p>
                      <a:r>
                        <a:t>(-4.30)</a:t>
                      </a:r>
                    </a:p>
                  </a:txBody>
                  <a:tcPr/>
                </a:tc>
                <a:extLst>
                  <a:ext uri="{0D108BD9-81ED-4DB2-BD59-A6C34878D82A}">
                    <a16:rowId xmlns:a16="http://schemas.microsoft.com/office/drawing/2014/main" val="10007"/>
                  </a:ext>
                </a:extLst>
              </a:tr>
              <a:tr h="121023">
                <a:tc>
                  <a:txBody>
                    <a:bodyPr/>
                    <a:lstStyle/>
                    <a:p>
                      <a:r>
                        <a:t>picture_quality</a:t>
                      </a:r>
                    </a:p>
                  </a:txBody>
                  <a:tcPr/>
                </a:tc>
                <a:tc>
                  <a:txBody>
                    <a:bodyPr/>
                    <a:lstStyle/>
                    <a:p>
                      <a:r>
                        <a:t>0.418***</a:t>
                      </a:r>
                    </a:p>
                  </a:txBody>
                  <a:tcPr/>
                </a:tc>
                <a:tc>
                  <a:txBody>
                    <a:bodyPr/>
                    <a:lstStyle/>
                    <a:p>
                      <a:r>
                        <a:t>0.426***</a:t>
                      </a:r>
                    </a:p>
                  </a:txBody>
                  <a:tcPr/>
                </a:tc>
                <a:tc>
                  <a:txBody>
                    <a:bodyPr/>
                    <a:lstStyle/>
                    <a:p>
                      <a:r>
                        <a:t>0.365***</a:t>
                      </a:r>
                    </a:p>
                  </a:txBody>
                  <a:tcPr/>
                </a:tc>
                <a:tc>
                  <a:txBody>
                    <a:bodyPr/>
                    <a:lstStyle/>
                    <a:p>
                      <a:r>
                        <a:t>0.366***</a:t>
                      </a:r>
                    </a:p>
                  </a:txBody>
                  <a:tcPr/>
                </a:tc>
                <a:extLst>
                  <a:ext uri="{0D108BD9-81ED-4DB2-BD59-A6C34878D82A}">
                    <a16:rowId xmlns:a16="http://schemas.microsoft.com/office/drawing/2014/main" val="10008"/>
                  </a:ext>
                </a:extLst>
              </a:tr>
              <a:tr h="121023">
                <a:tc>
                  <a:txBody>
                    <a:bodyPr/>
                    <a:lstStyle/>
                    <a:p>
                      <a:endParaRPr/>
                    </a:p>
                  </a:txBody>
                  <a:tcPr/>
                </a:tc>
                <a:tc>
                  <a:txBody>
                    <a:bodyPr/>
                    <a:lstStyle/>
                    <a:p>
                      <a:r>
                        <a:t>(5.32)</a:t>
                      </a:r>
                    </a:p>
                  </a:txBody>
                  <a:tcPr/>
                </a:tc>
                <a:tc>
                  <a:txBody>
                    <a:bodyPr/>
                    <a:lstStyle/>
                    <a:p>
                      <a:r>
                        <a:t>(5.40)</a:t>
                      </a:r>
                    </a:p>
                  </a:txBody>
                  <a:tcPr/>
                </a:tc>
                <a:tc>
                  <a:txBody>
                    <a:bodyPr/>
                    <a:lstStyle/>
                    <a:p>
                      <a:r>
                        <a:t>(6.17)</a:t>
                      </a:r>
                    </a:p>
                  </a:txBody>
                  <a:tcPr/>
                </a:tc>
                <a:tc>
                  <a:txBody>
                    <a:bodyPr/>
                    <a:lstStyle/>
                    <a:p>
                      <a:r>
                        <a:t>(6.19)</a:t>
                      </a:r>
                    </a:p>
                  </a:txBody>
                  <a:tcPr/>
                </a:tc>
                <a:extLst>
                  <a:ext uri="{0D108BD9-81ED-4DB2-BD59-A6C34878D82A}">
                    <a16:rowId xmlns:a16="http://schemas.microsoft.com/office/drawing/2014/main" val="10009"/>
                  </a:ext>
                </a:extLst>
              </a:tr>
              <a:tr h="121023">
                <a:tc>
                  <a:txBody>
                    <a:bodyPr/>
                    <a:lstStyle/>
                    <a:p>
                      <a:r>
                        <a:t>story_word_count</a:t>
                      </a:r>
                    </a:p>
                  </a:txBody>
                  <a:tcPr/>
                </a:tc>
                <a:tc>
                  <a:txBody>
                    <a:bodyPr/>
                    <a:lstStyle/>
                    <a:p>
                      <a:r>
                        <a:t>0.00233**</a:t>
                      </a:r>
                    </a:p>
                  </a:txBody>
                  <a:tcPr/>
                </a:tc>
                <a:tc>
                  <a:txBody>
                    <a:bodyPr/>
                    <a:lstStyle/>
                    <a:p>
                      <a:r>
                        <a:t>0.00385***</a:t>
                      </a:r>
                    </a:p>
                  </a:txBody>
                  <a:tcPr/>
                </a:tc>
                <a:tc>
                  <a:txBody>
                    <a:bodyPr/>
                    <a:lstStyle/>
                    <a:p>
                      <a:r>
                        <a:t>0.00230**</a:t>
                      </a:r>
                    </a:p>
                  </a:txBody>
                  <a:tcPr/>
                </a:tc>
                <a:tc>
                  <a:txBody>
                    <a:bodyPr/>
                    <a:lstStyle/>
                    <a:p>
                      <a:r>
                        <a:t>0.00359***</a:t>
                      </a:r>
                    </a:p>
                  </a:txBody>
                  <a:tcPr/>
                </a:tc>
                <a:extLst>
                  <a:ext uri="{0D108BD9-81ED-4DB2-BD59-A6C34878D82A}">
                    <a16:rowId xmlns:a16="http://schemas.microsoft.com/office/drawing/2014/main" val="10010"/>
                  </a:ext>
                </a:extLst>
              </a:tr>
              <a:tr h="121023">
                <a:tc>
                  <a:txBody>
                    <a:bodyPr/>
                    <a:lstStyle/>
                    <a:p>
                      <a:endParaRPr/>
                    </a:p>
                  </a:txBody>
                  <a:tcPr/>
                </a:tc>
                <a:tc>
                  <a:txBody>
                    <a:bodyPr/>
                    <a:lstStyle/>
                    <a:p>
                      <a:r>
                        <a:t>(2.01)</a:t>
                      </a:r>
                    </a:p>
                  </a:txBody>
                  <a:tcPr/>
                </a:tc>
                <a:tc>
                  <a:txBody>
                    <a:bodyPr/>
                    <a:lstStyle/>
                    <a:p>
                      <a:r>
                        <a:t>(3.13)</a:t>
                      </a:r>
                    </a:p>
                  </a:txBody>
                  <a:tcPr/>
                </a:tc>
                <a:tc>
                  <a:txBody>
                    <a:bodyPr/>
                    <a:lstStyle/>
                    <a:p>
                      <a:r>
                        <a:t>(2.57)</a:t>
                      </a:r>
                    </a:p>
                  </a:txBody>
                  <a:tcPr/>
                </a:tc>
                <a:tc>
                  <a:txBody>
                    <a:bodyPr/>
                    <a:lstStyle/>
                    <a:p>
                      <a:r>
                        <a:t>(3.80)</a:t>
                      </a:r>
                    </a:p>
                  </a:txBody>
                  <a:tcPr/>
                </a:tc>
                <a:extLst>
                  <a:ext uri="{0D108BD9-81ED-4DB2-BD59-A6C34878D82A}">
                    <a16:rowId xmlns:a16="http://schemas.microsoft.com/office/drawing/2014/main" val="10011"/>
                  </a:ext>
                </a:extLst>
              </a:tr>
              <a:tr h="121023">
                <a:tc>
                  <a:txBody>
                    <a:bodyPr/>
                    <a:lstStyle/>
                    <a:p>
                      <a:r>
                        <a:t>gender</a:t>
                      </a:r>
                    </a:p>
                  </a:txBody>
                  <a:tcPr/>
                </a:tc>
                <a:tc>
                  <a:txBody>
                    <a:bodyPr/>
                    <a:lstStyle/>
                    <a:p>
                      <a:r>
                        <a:t>1.084***</a:t>
                      </a:r>
                    </a:p>
                  </a:txBody>
                  <a:tcPr/>
                </a:tc>
                <a:tc>
                  <a:txBody>
                    <a:bodyPr/>
                    <a:lstStyle/>
                    <a:p>
                      <a:r>
                        <a:t>1.045***</a:t>
                      </a:r>
                    </a:p>
                  </a:txBody>
                  <a:tcPr/>
                </a:tc>
                <a:tc>
                  <a:txBody>
                    <a:bodyPr/>
                    <a:lstStyle/>
                    <a:p>
                      <a:r>
                        <a:t>1.594***</a:t>
                      </a:r>
                    </a:p>
                  </a:txBody>
                  <a:tcPr/>
                </a:tc>
                <a:tc>
                  <a:txBody>
                    <a:bodyPr/>
                    <a:lstStyle/>
                    <a:p>
                      <a:r>
                        <a:t>1.543***</a:t>
                      </a:r>
                    </a:p>
                  </a:txBody>
                  <a:tcPr/>
                </a:tc>
                <a:extLst>
                  <a:ext uri="{0D108BD9-81ED-4DB2-BD59-A6C34878D82A}">
                    <a16:rowId xmlns:a16="http://schemas.microsoft.com/office/drawing/2014/main" val="10012"/>
                  </a:ext>
                </a:extLst>
              </a:tr>
              <a:tr h="121023">
                <a:tc>
                  <a:txBody>
                    <a:bodyPr/>
                    <a:lstStyle/>
                    <a:p>
                      <a:endParaRPr/>
                    </a:p>
                  </a:txBody>
                  <a:tcPr/>
                </a:tc>
                <a:tc>
                  <a:txBody>
                    <a:bodyPr/>
                    <a:lstStyle/>
                    <a:p>
                      <a:r>
                        <a:t>(12.18)</a:t>
                      </a:r>
                    </a:p>
                  </a:txBody>
                  <a:tcPr/>
                </a:tc>
                <a:tc>
                  <a:txBody>
                    <a:bodyPr/>
                    <a:lstStyle/>
                    <a:p>
                      <a:r>
                        <a:t>(11.56)</a:t>
                      </a:r>
                    </a:p>
                  </a:txBody>
                  <a:tcPr/>
                </a:tc>
                <a:tc>
                  <a:txBody>
                    <a:bodyPr/>
                    <a:lstStyle/>
                    <a:p>
                      <a:r>
                        <a:t>(20.52)</a:t>
                      </a:r>
                    </a:p>
                  </a:txBody>
                  <a:tcPr/>
                </a:tc>
                <a:tc>
                  <a:txBody>
                    <a:bodyPr/>
                    <a:lstStyle/>
                    <a:p>
                      <a:r>
                        <a:t>(19.66)</a:t>
                      </a:r>
                    </a:p>
                  </a:txBody>
                  <a:tcPr/>
                </a:tc>
                <a:extLst>
                  <a:ext uri="{0D108BD9-81ED-4DB2-BD59-A6C34878D82A}">
                    <a16:rowId xmlns:a16="http://schemas.microsoft.com/office/drawing/2014/main" val="10013"/>
                  </a:ext>
                </a:extLst>
              </a:tr>
              <a:tr h="121023">
                <a:tc>
                  <a:txBody>
                    <a:bodyPr/>
                    <a:lstStyle/>
                    <a:p>
                      <a:r>
                        <a:t>group_borrower</a:t>
                      </a:r>
                    </a:p>
                  </a:txBody>
                  <a:tcPr/>
                </a:tc>
                <a:tc>
                  <a:txBody>
                    <a:bodyPr/>
                    <a:lstStyle/>
                    <a:p>
                      <a:r>
                        <a:t>3.639***</a:t>
                      </a:r>
                    </a:p>
                  </a:txBody>
                  <a:tcPr/>
                </a:tc>
                <a:tc>
                  <a:txBody>
                    <a:bodyPr/>
                    <a:lstStyle/>
                    <a:p>
                      <a:r>
                        <a:t>3.485***</a:t>
                      </a:r>
                    </a:p>
                  </a:txBody>
                  <a:tcPr/>
                </a:tc>
                <a:tc>
                  <a:txBody>
                    <a:bodyPr/>
                    <a:lstStyle/>
                    <a:p>
                      <a:r>
                        <a:t>1.622***</a:t>
                      </a:r>
                    </a:p>
                  </a:txBody>
                  <a:tcPr/>
                </a:tc>
                <a:tc>
                  <a:txBody>
                    <a:bodyPr/>
                    <a:lstStyle/>
                    <a:p>
                      <a:r>
                        <a:t>1.464***</a:t>
                      </a:r>
                    </a:p>
                  </a:txBody>
                  <a:tcPr/>
                </a:tc>
                <a:extLst>
                  <a:ext uri="{0D108BD9-81ED-4DB2-BD59-A6C34878D82A}">
                    <a16:rowId xmlns:a16="http://schemas.microsoft.com/office/drawing/2014/main" val="10014"/>
                  </a:ext>
                </a:extLst>
              </a:tr>
              <a:tr h="121023">
                <a:tc>
                  <a:txBody>
                    <a:bodyPr/>
                    <a:lstStyle/>
                    <a:p>
                      <a:endParaRPr/>
                    </a:p>
                  </a:txBody>
                  <a:tcPr/>
                </a:tc>
                <a:tc>
                  <a:txBody>
                    <a:bodyPr/>
                    <a:lstStyle/>
                    <a:p>
                      <a:r>
                        <a:t>(3.52)</a:t>
                      </a:r>
                    </a:p>
                  </a:txBody>
                  <a:tcPr/>
                </a:tc>
                <a:tc>
                  <a:txBody>
                    <a:bodyPr/>
                    <a:lstStyle/>
                    <a:p>
                      <a:r>
                        <a:t>(3.37)</a:t>
                      </a:r>
                    </a:p>
                  </a:txBody>
                  <a:tcPr/>
                </a:tc>
                <a:tc>
                  <a:txBody>
                    <a:bodyPr/>
                    <a:lstStyle/>
                    <a:p>
                      <a:r>
                        <a:t>(5.96)</a:t>
                      </a:r>
                    </a:p>
                  </a:txBody>
                  <a:tcPr/>
                </a:tc>
                <a:tc>
                  <a:txBody>
                    <a:bodyPr/>
                    <a:lstStyle/>
                    <a:p>
                      <a:r>
                        <a:t>(5.36)</a:t>
                      </a:r>
                    </a:p>
                  </a:txBody>
                  <a:tcPr/>
                </a:tc>
                <a:extLst>
                  <a:ext uri="{0D108BD9-81ED-4DB2-BD59-A6C34878D82A}">
                    <a16:rowId xmlns:a16="http://schemas.microsoft.com/office/drawing/2014/main" val="10015"/>
                  </a:ext>
                </a:extLst>
              </a:tr>
              <a:tr h="121023">
                <a:tc>
                  <a:txBody>
                    <a:bodyPr/>
                    <a:lstStyle/>
                    <a:p>
                      <a:r>
                        <a:t>annual_income</a:t>
                      </a:r>
                    </a:p>
                  </a:txBody>
                  <a:tcPr/>
                </a:tc>
                <a:tc>
                  <a:txBody>
                    <a:bodyPr/>
                    <a:lstStyle/>
                    <a:p>
                      <a:r>
                        <a:t>-0.543***</a:t>
                      </a:r>
                    </a:p>
                  </a:txBody>
                  <a:tcPr/>
                </a:tc>
                <a:tc>
                  <a:txBody>
                    <a:bodyPr/>
                    <a:lstStyle/>
                    <a:p>
                      <a:r>
                        <a:t>-0.550***</a:t>
                      </a:r>
                    </a:p>
                  </a:txBody>
                  <a:tcPr/>
                </a:tc>
                <a:tc>
                  <a:txBody>
                    <a:bodyPr/>
                    <a:lstStyle/>
                    <a:p>
                      <a:r>
                        <a:t>-0.563***</a:t>
                      </a:r>
                    </a:p>
                  </a:txBody>
                  <a:tcPr/>
                </a:tc>
                <a:tc>
                  <a:txBody>
                    <a:bodyPr/>
                    <a:lstStyle/>
                    <a:p>
                      <a:r>
                        <a:t>-0.570***</a:t>
                      </a:r>
                    </a:p>
                  </a:txBody>
                  <a:tcPr/>
                </a:tc>
                <a:extLst>
                  <a:ext uri="{0D108BD9-81ED-4DB2-BD59-A6C34878D82A}">
                    <a16:rowId xmlns:a16="http://schemas.microsoft.com/office/drawing/2014/main" val="10016"/>
                  </a:ext>
                </a:extLst>
              </a:tr>
              <a:tr h="121023">
                <a:tc>
                  <a:txBody>
                    <a:bodyPr/>
                    <a:lstStyle/>
                    <a:p>
                      <a:endParaRPr/>
                    </a:p>
                  </a:txBody>
                  <a:tcPr/>
                </a:tc>
                <a:tc>
                  <a:txBody>
                    <a:bodyPr/>
                    <a:lstStyle/>
                    <a:p>
                      <a:r>
                        <a:t>(-5.18)</a:t>
                      </a:r>
                    </a:p>
                  </a:txBody>
                  <a:tcPr/>
                </a:tc>
                <a:tc>
                  <a:txBody>
                    <a:bodyPr/>
                    <a:lstStyle/>
                    <a:p>
                      <a:r>
                        <a:t>(-5.19)</a:t>
                      </a:r>
                    </a:p>
                  </a:txBody>
                  <a:tcPr/>
                </a:tc>
                <a:tc>
                  <a:txBody>
                    <a:bodyPr/>
                    <a:lstStyle/>
                    <a:p>
                      <a:r>
                        <a:t>(-7.74)</a:t>
                      </a:r>
                    </a:p>
                  </a:txBody>
                  <a:tcPr/>
                </a:tc>
                <a:tc>
                  <a:txBody>
                    <a:bodyPr/>
                    <a:lstStyle/>
                    <a:p>
                      <a:r>
                        <a:t>(-7.82)</a:t>
                      </a:r>
                    </a:p>
                  </a:txBody>
                  <a:tcPr/>
                </a:tc>
                <a:extLst>
                  <a:ext uri="{0D108BD9-81ED-4DB2-BD59-A6C34878D82A}">
                    <a16:rowId xmlns:a16="http://schemas.microsoft.com/office/drawing/2014/main" val="10017"/>
                  </a:ext>
                </a:extLst>
              </a:tr>
              <a:tr h="121023">
                <a:tc>
                  <a:txBody>
                    <a:bodyPr/>
                    <a:lstStyle/>
                    <a:p>
                      <a:r>
                        <a:t>partner_risk</a:t>
                      </a:r>
                    </a:p>
                  </a:txBody>
                  <a:tcPr/>
                </a:tc>
                <a:tc>
                  <a:txBody>
                    <a:bodyPr/>
                    <a:lstStyle/>
                    <a:p>
                      <a:r>
                        <a:t>-0.116**</a:t>
                      </a:r>
                    </a:p>
                  </a:txBody>
                  <a:tcPr/>
                </a:tc>
                <a:tc>
                  <a:txBody>
                    <a:bodyPr/>
                    <a:lstStyle/>
                    <a:p>
                      <a:r>
                        <a:t>-0.145***</a:t>
                      </a:r>
                    </a:p>
                  </a:txBody>
                  <a:tcPr/>
                </a:tc>
                <a:tc>
                  <a:txBody>
                    <a:bodyPr/>
                    <a:lstStyle/>
                    <a:p>
                      <a:r>
                        <a:t>-0.0614*</a:t>
                      </a:r>
                    </a:p>
                  </a:txBody>
                  <a:tcPr/>
                </a:tc>
                <a:tc>
                  <a:txBody>
                    <a:bodyPr/>
                    <a:lstStyle/>
                    <a:p>
                      <a:r>
                        <a:t>-0.0846**</a:t>
                      </a:r>
                    </a:p>
                  </a:txBody>
                  <a:tcPr/>
                </a:tc>
                <a:extLst>
                  <a:ext uri="{0D108BD9-81ED-4DB2-BD59-A6C34878D82A}">
                    <a16:rowId xmlns:a16="http://schemas.microsoft.com/office/drawing/2014/main" val="10018"/>
                  </a:ext>
                </a:extLst>
              </a:tr>
              <a:tr h="121023">
                <a:tc>
                  <a:txBody>
                    <a:bodyPr/>
                    <a:lstStyle/>
                    <a:p>
                      <a:endParaRPr/>
                    </a:p>
                  </a:txBody>
                  <a:tcPr/>
                </a:tc>
                <a:tc>
                  <a:txBody>
                    <a:bodyPr/>
                    <a:lstStyle/>
                    <a:p>
                      <a:r>
                        <a:t>(-2.26)</a:t>
                      </a:r>
                    </a:p>
                  </a:txBody>
                  <a:tcPr/>
                </a:tc>
                <a:tc>
                  <a:txBody>
                    <a:bodyPr/>
                    <a:lstStyle/>
                    <a:p>
                      <a:r>
                        <a:t>(-2.78)</a:t>
                      </a:r>
                    </a:p>
                  </a:txBody>
                  <a:tcPr/>
                </a:tc>
                <a:tc>
                  <a:txBody>
                    <a:bodyPr/>
                    <a:lstStyle/>
                    <a:p>
                      <a:r>
                        <a:t>(-1.74)</a:t>
                      </a:r>
                    </a:p>
                  </a:txBody>
                  <a:tcPr/>
                </a:tc>
                <a:tc>
                  <a:txBody>
                    <a:bodyPr/>
                    <a:lstStyle/>
                    <a:p>
                      <a:r>
                        <a:t>(-2.38)</a:t>
                      </a:r>
                    </a:p>
                  </a:txBody>
                  <a:tcPr/>
                </a:tc>
                <a:extLst>
                  <a:ext uri="{0D108BD9-81ED-4DB2-BD59-A6C34878D82A}">
                    <a16:rowId xmlns:a16="http://schemas.microsoft.com/office/drawing/2014/main" val="10019"/>
                  </a:ext>
                </a:extLst>
              </a:tr>
              <a:tr h="121023">
                <a:tc>
                  <a:txBody>
                    <a:bodyPr/>
                    <a:lstStyle/>
                    <a:p>
                      <a:r>
                        <a:t>loan_amount</a:t>
                      </a:r>
                    </a:p>
                  </a:txBody>
                  <a:tcPr/>
                </a:tc>
                <a:tc>
                  <a:txBody>
                    <a:bodyPr/>
                    <a:lstStyle/>
                    <a:p>
                      <a:r>
                        <a:t>-1.171***</a:t>
                      </a:r>
                    </a:p>
                  </a:txBody>
                  <a:tcPr/>
                </a:tc>
                <a:tc>
                  <a:txBody>
                    <a:bodyPr/>
                    <a:lstStyle/>
                    <a:p>
                      <a:r>
                        <a:t>-1.167***</a:t>
                      </a:r>
                    </a:p>
                  </a:txBody>
                  <a:tcPr/>
                </a:tc>
                <a:tc>
                  <a:txBody>
                    <a:bodyPr/>
                    <a:lstStyle/>
                    <a:p>
                      <a:r>
                        <a:t>0.00173</a:t>
                      </a:r>
                    </a:p>
                  </a:txBody>
                  <a:tcPr/>
                </a:tc>
                <a:tc>
                  <a:txBody>
                    <a:bodyPr/>
                    <a:lstStyle/>
                    <a:p>
                      <a:r>
                        <a:t>0.00122</a:t>
                      </a:r>
                    </a:p>
                  </a:txBody>
                  <a:tcPr/>
                </a:tc>
                <a:extLst>
                  <a:ext uri="{0D108BD9-81ED-4DB2-BD59-A6C34878D82A}">
                    <a16:rowId xmlns:a16="http://schemas.microsoft.com/office/drawing/2014/main" val="10020"/>
                  </a:ext>
                </a:extLst>
              </a:tr>
              <a:tr h="121023">
                <a:tc>
                  <a:txBody>
                    <a:bodyPr/>
                    <a:lstStyle/>
                    <a:p>
                      <a:endParaRPr/>
                    </a:p>
                  </a:txBody>
                  <a:tcPr/>
                </a:tc>
                <a:tc>
                  <a:txBody>
                    <a:bodyPr/>
                    <a:lstStyle/>
                    <a:p>
                      <a:r>
                        <a:t>(-15.08)</a:t>
                      </a:r>
                    </a:p>
                  </a:txBody>
                  <a:tcPr/>
                </a:tc>
                <a:tc>
                  <a:txBody>
                    <a:bodyPr/>
                    <a:lstStyle/>
                    <a:p>
                      <a:r>
                        <a:t>(-14.99)</a:t>
                      </a:r>
                    </a:p>
                  </a:txBody>
                  <a:tcPr/>
                </a:tc>
                <a:tc>
                  <a:txBody>
                    <a:bodyPr/>
                    <a:lstStyle/>
                    <a:p>
                      <a:r>
                        <a:t>(0.03)</a:t>
                      </a:r>
                    </a:p>
                  </a:txBody>
                  <a:tcPr/>
                </a:tc>
                <a:tc>
                  <a:txBody>
                    <a:bodyPr/>
                    <a:lstStyle/>
                    <a:p>
                      <a:r>
                        <a:t>(0.02)</a:t>
                      </a:r>
                    </a:p>
                  </a:txBody>
                  <a:tcPr/>
                </a:tc>
                <a:extLst>
                  <a:ext uri="{0D108BD9-81ED-4DB2-BD59-A6C34878D82A}">
                    <a16:rowId xmlns:a16="http://schemas.microsoft.com/office/drawing/2014/main" val="10021"/>
                  </a:ext>
                </a:extLst>
              </a:tr>
              <a:tr h="121023">
                <a:tc>
                  <a:txBody>
                    <a:bodyPr/>
                    <a:lstStyle/>
                    <a:p>
                      <a:r>
                        <a:t>loan_term</a:t>
                      </a:r>
                    </a:p>
                  </a:txBody>
                  <a:tcPr/>
                </a:tc>
                <a:tc>
                  <a:txBody>
                    <a:bodyPr/>
                    <a:lstStyle/>
                    <a:p>
                      <a:r>
                        <a:t>-0.0775***</a:t>
                      </a:r>
                    </a:p>
                  </a:txBody>
                  <a:tcPr/>
                </a:tc>
                <a:tc>
                  <a:txBody>
                    <a:bodyPr/>
                    <a:lstStyle/>
                    <a:p>
                      <a:r>
                        <a:t>-0.0749***</a:t>
                      </a:r>
                    </a:p>
                  </a:txBody>
                  <a:tcPr/>
                </a:tc>
                <a:tc>
                  <a:txBody>
                    <a:bodyPr/>
                    <a:lstStyle/>
                    <a:p>
                      <a:r>
                        <a:t>-0.123***</a:t>
                      </a:r>
                    </a:p>
                  </a:txBody>
                  <a:tcPr/>
                </a:tc>
                <a:tc>
                  <a:txBody>
                    <a:bodyPr/>
                    <a:lstStyle/>
                    <a:p>
                      <a:r>
                        <a:t>-0.121***</a:t>
                      </a:r>
                    </a:p>
                  </a:txBody>
                  <a:tcPr/>
                </a:tc>
                <a:extLst>
                  <a:ext uri="{0D108BD9-81ED-4DB2-BD59-A6C34878D82A}">
                    <a16:rowId xmlns:a16="http://schemas.microsoft.com/office/drawing/2014/main" val="10022"/>
                  </a:ext>
                </a:extLst>
              </a:tr>
              <a:tr h="121023">
                <a:tc>
                  <a:txBody>
                    <a:bodyPr/>
                    <a:lstStyle/>
                    <a:p>
                      <a:endParaRPr/>
                    </a:p>
                  </a:txBody>
                  <a:tcPr/>
                </a:tc>
                <a:tc>
                  <a:txBody>
                    <a:bodyPr/>
                    <a:lstStyle/>
                    <a:p>
                      <a:r>
                        <a:t>(-11.50)</a:t>
                      </a:r>
                    </a:p>
                  </a:txBody>
                  <a:tcPr/>
                </a:tc>
                <a:tc>
                  <a:txBody>
                    <a:bodyPr/>
                    <a:lstStyle/>
                    <a:p>
                      <a:r>
                        <a:t>(-11.01)</a:t>
                      </a:r>
                    </a:p>
                  </a:txBody>
                  <a:tcPr/>
                </a:tc>
                <a:tc>
                  <a:txBody>
                    <a:bodyPr/>
                    <a:lstStyle/>
                    <a:p>
                      <a:r>
                        <a:t>(-22.05)</a:t>
                      </a:r>
                    </a:p>
                  </a:txBody>
                  <a:tcPr/>
                </a:tc>
                <a:tc>
                  <a:txBody>
                    <a:bodyPr/>
                    <a:lstStyle/>
                    <a:p>
                      <a:r>
                        <a:t>(-21.55)</a:t>
                      </a:r>
                    </a:p>
                  </a:txBody>
                  <a:tcPr/>
                </a:tc>
                <a:extLst>
                  <a:ext uri="{0D108BD9-81ED-4DB2-BD59-A6C34878D82A}">
                    <a16:rowId xmlns:a16="http://schemas.microsoft.com/office/drawing/2014/main" val="10023"/>
                  </a:ext>
                </a:extLst>
              </a:tr>
              <a:tr h="121023">
                <a:tc>
                  <a:txBody>
                    <a:bodyPr/>
                    <a:lstStyle/>
                    <a:p>
                      <a:r>
                        <a:t>repayment_schedule</a:t>
                      </a:r>
                    </a:p>
                  </a:txBody>
                  <a:tcPr/>
                </a:tc>
                <a:tc>
                  <a:txBody>
                    <a:bodyPr/>
                    <a:lstStyle/>
                    <a:p>
                      <a:r>
                        <a:t>-0.200</a:t>
                      </a:r>
                    </a:p>
                  </a:txBody>
                  <a:tcPr/>
                </a:tc>
                <a:tc>
                  <a:txBody>
                    <a:bodyPr/>
                    <a:lstStyle/>
                    <a:p>
                      <a:r>
                        <a:t>-0.218</a:t>
                      </a:r>
                    </a:p>
                  </a:txBody>
                  <a:tcPr/>
                </a:tc>
                <a:tc>
                  <a:txBody>
                    <a:bodyPr/>
                    <a:lstStyle/>
                    <a:p>
                      <a:r>
                        <a:t>-0.454***</a:t>
                      </a:r>
                    </a:p>
                  </a:txBody>
                  <a:tcPr/>
                </a:tc>
                <a:tc>
                  <a:txBody>
                    <a:bodyPr/>
                    <a:lstStyle/>
                    <a:p>
                      <a:r>
                        <a:t>-0.443***</a:t>
                      </a:r>
                    </a:p>
                  </a:txBody>
                  <a:tcPr/>
                </a:tc>
                <a:extLst>
                  <a:ext uri="{0D108BD9-81ED-4DB2-BD59-A6C34878D82A}">
                    <a16:rowId xmlns:a16="http://schemas.microsoft.com/office/drawing/2014/main" val="10024"/>
                  </a:ext>
                </a:extLst>
              </a:tr>
              <a:tr h="121023">
                <a:tc>
                  <a:txBody>
                    <a:bodyPr/>
                    <a:lstStyle/>
                    <a:p>
                      <a:endParaRPr/>
                    </a:p>
                  </a:txBody>
                  <a:tcPr/>
                </a:tc>
                <a:tc>
                  <a:txBody>
                    <a:bodyPr/>
                    <a:lstStyle/>
                    <a:p>
                      <a:r>
                        <a:t>(-0.88)</a:t>
                      </a:r>
                    </a:p>
                  </a:txBody>
                  <a:tcPr/>
                </a:tc>
                <a:tc>
                  <a:txBody>
                    <a:bodyPr/>
                    <a:lstStyle/>
                    <a:p>
                      <a:r>
                        <a:t>(-0.96)</a:t>
                      </a:r>
                    </a:p>
                  </a:txBody>
                  <a:tcPr/>
                </a:tc>
                <a:tc>
                  <a:txBody>
                    <a:bodyPr/>
                    <a:lstStyle/>
                    <a:p>
                      <a:r>
                        <a:t>(-2.64)</a:t>
                      </a:r>
                    </a:p>
                  </a:txBody>
                  <a:tcPr/>
                </a:tc>
                <a:tc>
                  <a:txBody>
                    <a:bodyPr/>
                    <a:lstStyle/>
                    <a:p>
                      <a:r>
                        <a:t>(-2.58)</a:t>
                      </a:r>
                    </a:p>
                  </a:txBody>
                  <a:tcPr/>
                </a:tc>
                <a:extLst>
                  <a:ext uri="{0D108BD9-81ED-4DB2-BD59-A6C34878D82A}">
                    <a16:rowId xmlns:a16="http://schemas.microsoft.com/office/drawing/2014/main" val="10025"/>
                  </a:ext>
                </a:extLst>
              </a:tr>
              <a:tr h="121023">
                <a:tc>
                  <a:txBody>
                    <a:bodyPr/>
                    <a:lstStyle/>
                    <a:p>
                      <a:r>
                        <a:t>continenta</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26"/>
                  </a:ext>
                </a:extLst>
              </a:tr>
              <a:tr h="121023">
                <a:tc>
                  <a:txBody>
                    <a:bodyPr/>
                    <a:lstStyle/>
                    <a:p>
                      <a:r>
                        <a:t>sectorb</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27"/>
                  </a:ext>
                </a:extLst>
              </a:tr>
              <a:tr h="121023">
                <a:tc>
                  <a:txBody>
                    <a:bodyPr/>
                    <a:lstStyle/>
                    <a:p>
                      <a:r>
                        <a:t>_cons</a:t>
                      </a:r>
                    </a:p>
                  </a:txBody>
                  <a:tcPr/>
                </a:tc>
                <a:tc>
                  <a:txBody>
                    <a:bodyPr/>
                    <a:lstStyle/>
                    <a:p>
                      <a:r>
                        <a:t>13.31***</a:t>
                      </a:r>
                    </a:p>
                  </a:txBody>
                  <a:tcPr/>
                </a:tc>
                <a:tc>
                  <a:txBody>
                    <a:bodyPr/>
                    <a:lstStyle/>
                    <a:p>
                      <a:r>
                        <a:t>13.35***</a:t>
                      </a:r>
                    </a:p>
                  </a:txBody>
                  <a:tcPr/>
                </a:tc>
                <a:tc>
                  <a:txBody>
                    <a:bodyPr/>
                    <a:lstStyle/>
                    <a:p>
                      <a:r>
                        <a:t>8.151***</a:t>
                      </a:r>
                    </a:p>
                  </a:txBody>
                  <a:tcPr/>
                </a:tc>
                <a:tc>
                  <a:txBody>
                    <a:bodyPr/>
                    <a:lstStyle/>
                    <a:p>
                      <a:r>
                        <a:t>8.188***</a:t>
                      </a:r>
                    </a:p>
                  </a:txBody>
                  <a:tcPr/>
                </a:tc>
                <a:extLst>
                  <a:ext uri="{0D108BD9-81ED-4DB2-BD59-A6C34878D82A}">
                    <a16:rowId xmlns:a16="http://schemas.microsoft.com/office/drawing/2014/main" val="10028"/>
                  </a:ext>
                </a:extLst>
              </a:tr>
              <a:tr h="121023">
                <a:tc>
                  <a:txBody>
                    <a:bodyPr/>
                    <a:lstStyle/>
                    <a:p>
                      <a:endParaRPr/>
                    </a:p>
                  </a:txBody>
                  <a:tcPr/>
                </a:tc>
                <a:tc>
                  <a:txBody>
                    <a:bodyPr/>
                    <a:lstStyle/>
                    <a:p>
                      <a:r>
                        <a:t>(14.32)</a:t>
                      </a:r>
                    </a:p>
                  </a:txBody>
                  <a:tcPr/>
                </a:tc>
                <a:tc>
                  <a:txBody>
                    <a:bodyPr/>
                    <a:lstStyle/>
                    <a:p>
                      <a:r>
                        <a:t>(14.25)</a:t>
                      </a:r>
                    </a:p>
                  </a:txBody>
                  <a:tcPr/>
                </a:tc>
                <a:tc>
                  <a:txBody>
                    <a:bodyPr/>
                    <a:lstStyle/>
                    <a:p>
                      <a:r>
                        <a:t>(12.98)</a:t>
                      </a:r>
                    </a:p>
                  </a:txBody>
                  <a:tcPr/>
                </a:tc>
                <a:tc>
                  <a:txBody>
                    <a:bodyPr/>
                    <a:lstStyle/>
                    <a:p>
                      <a:r>
                        <a:t>(13.00)</a:t>
                      </a:r>
                    </a:p>
                  </a:txBody>
                  <a:tcPr/>
                </a:tc>
                <a:extLst>
                  <a:ext uri="{0D108BD9-81ED-4DB2-BD59-A6C34878D82A}">
                    <a16:rowId xmlns:a16="http://schemas.microsoft.com/office/drawing/2014/main" val="10029"/>
                  </a:ext>
                </a:extLst>
              </a:tr>
              <a:tr h="121023">
                <a:tc>
                  <a:txBody>
                    <a:bodyPr/>
                    <a:lstStyle/>
                    <a:p>
                      <a:r>
                        <a:t>pseudo R2</a:t>
                      </a:r>
                    </a:p>
                  </a:txBody>
                  <a:tcPr/>
                </a:tc>
                <a:tc>
                  <a:txBody>
                    <a:bodyPr/>
                    <a:lstStyle/>
                    <a:p>
                      <a:r>
                        <a:t>0.199</a:t>
                      </a:r>
                    </a:p>
                  </a:txBody>
                  <a:tcPr/>
                </a:tc>
                <a:tc>
                  <a:txBody>
                    <a:bodyPr/>
                    <a:lstStyle/>
                    <a:p>
                      <a:r>
                        <a:t>0.202</a:t>
                      </a:r>
                    </a:p>
                  </a:txBody>
                  <a:tcPr/>
                </a:tc>
                <a:tc>
                  <a:txBody>
                    <a:bodyPr/>
                    <a:lstStyle/>
                    <a:p>
                      <a:r>
                        <a:t>0.058</a:t>
                      </a:r>
                    </a:p>
                  </a:txBody>
                  <a:tcPr/>
                </a:tc>
                <a:tc>
                  <a:txBody>
                    <a:bodyPr/>
                    <a:lstStyle/>
                    <a:p>
                      <a:r>
                        <a:t>0.059</a:t>
                      </a:r>
                    </a:p>
                  </a:txBody>
                  <a:tcPr/>
                </a:tc>
                <a:extLst>
                  <a:ext uri="{0D108BD9-81ED-4DB2-BD59-A6C34878D82A}">
                    <a16:rowId xmlns:a16="http://schemas.microsoft.com/office/drawing/2014/main" val="10030"/>
                  </a:ext>
                </a:extLst>
              </a:tr>
              <a:tr h="121023">
                <a:tc>
                  <a:txBody>
                    <a:bodyPr/>
                    <a:lstStyle/>
                    <a:p>
                      <a:r>
                        <a:t>Log likelihood</a:t>
                      </a:r>
                    </a:p>
                  </a:txBody>
                  <a:tcPr/>
                </a:tc>
                <a:tc>
                  <a:txBody>
                    <a:bodyPr/>
                    <a:lstStyle/>
                    <a:p>
                      <a:r>
                        <a:t>-2229.6</a:t>
                      </a:r>
                    </a:p>
                  </a:txBody>
                  <a:tcPr/>
                </a:tc>
                <a:tc>
                  <a:txBody>
                    <a:bodyPr/>
                    <a:lstStyle/>
                    <a:p>
                      <a:r>
                        <a:t>-2219.7</a:t>
                      </a:r>
                    </a:p>
                  </a:txBody>
                  <a:tcPr/>
                </a:tc>
                <a:tc>
                  <a:txBody>
                    <a:bodyPr/>
                    <a:lstStyle/>
                    <a:p>
                      <a:r>
                        <a:t>-14984.1</a:t>
                      </a:r>
                    </a:p>
                  </a:txBody>
                  <a:tcPr/>
                </a:tc>
                <a:tc>
                  <a:txBody>
                    <a:bodyPr/>
                    <a:lstStyle/>
                    <a:p>
                      <a:r>
                        <a:t>-14968.2</a:t>
                      </a:r>
                    </a:p>
                  </a:txBody>
                  <a:tcPr/>
                </a:tc>
                <a:extLst>
                  <a:ext uri="{0D108BD9-81ED-4DB2-BD59-A6C34878D82A}">
                    <a16:rowId xmlns:a16="http://schemas.microsoft.com/office/drawing/2014/main" val="10031"/>
                  </a:ext>
                </a:extLst>
              </a:tr>
              <a:tr h="121023">
                <a:tc>
                  <a:txBody>
                    <a:bodyPr/>
                    <a:lstStyle/>
                    <a:p>
                      <a:r>
                        <a:t>2</a:t>
                      </a:r>
                    </a:p>
                  </a:txBody>
                  <a:tcPr/>
                </a:tc>
                <a:tc>
                  <a:txBody>
                    <a:bodyPr/>
                    <a:lstStyle/>
                    <a:p>
                      <a:r>
                        <a:t>1105.1</a:t>
                      </a:r>
                    </a:p>
                  </a:txBody>
                  <a:tcPr/>
                </a:tc>
                <a:tc>
                  <a:txBody>
                    <a:bodyPr/>
                    <a:lstStyle/>
                    <a:p>
                      <a:r>
                        <a:t>1124.8</a:t>
                      </a:r>
                    </a:p>
                  </a:txBody>
                  <a:tcPr/>
                </a:tc>
                <a:tc>
                  <a:txBody>
                    <a:bodyPr/>
                    <a:lstStyle/>
                    <a:p>
                      <a:r>
                        <a:t>1849.1</a:t>
                      </a:r>
                    </a:p>
                  </a:txBody>
                  <a:tcPr/>
                </a:tc>
                <a:tc>
                  <a:txBody>
                    <a:bodyPr/>
                    <a:lstStyle/>
                    <a:p>
                      <a:r>
                        <a:t>1880.9</a:t>
                      </a:r>
                    </a:p>
                  </a:txBody>
                  <a:tcPr/>
                </a:tc>
                <a:extLst>
                  <a:ext uri="{0D108BD9-81ED-4DB2-BD59-A6C34878D82A}">
                    <a16:rowId xmlns:a16="http://schemas.microsoft.com/office/drawing/2014/main" val="10032"/>
                  </a:ext>
                </a:extLst>
              </a:tr>
              <a:tr h="121041">
                <a:tc>
                  <a:txBody>
                    <a:bodyPr/>
                    <a:lstStyle/>
                    <a:p>
                      <a:r>
                        <a:t>p</a:t>
                      </a:r>
                    </a:p>
                  </a:txBody>
                  <a:tcPr/>
                </a:tc>
                <a:tc>
                  <a:txBody>
                    <a:bodyPr/>
                    <a:lstStyle/>
                    <a:p>
                      <a:r>
                        <a:t>5.8e-219</a:t>
                      </a:r>
                    </a:p>
                  </a:txBody>
                  <a:tcPr/>
                </a:tc>
                <a:tc>
                  <a:txBody>
                    <a:bodyPr/>
                    <a:lstStyle/>
                    <a:p>
                      <a:r>
                        <a:t>1.2e-220</a:t>
                      </a:r>
                    </a:p>
                  </a:txBody>
                  <a:tcPr/>
                </a:tc>
                <a:tc>
                  <a:txBody>
                    <a:bodyPr/>
                    <a:lstStyle/>
                    <a:p>
                      <a:r>
                        <a:t>0</a:t>
                      </a:r>
                    </a:p>
                  </a:txBody>
                  <a:tcPr/>
                </a:tc>
                <a:tc>
                  <a:txBody>
                    <a:bodyPr/>
                    <a:lstStyle/>
                    <a:p>
                      <a:r>
                        <a:t>0</a:t>
                      </a:r>
                    </a:p>
                  </a:txBody>
                  <a:tcPr/>
                </a:tc>
                <a:extLst>
                  <a:ext uri="{0D108BD9-81ED-4DB2-BD59-A6C34878D82A}">
                    <a16:rowId xmlns:a16="http://schemas.microsoft.com/office/drawing/2014/main" val="1003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 表54为删去loan_amount &lt;= 200项目的稳健性检验。</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sector有15个分组值，14个虚拟变量，该表不汇报结果</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8</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结论与分析</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"1.研究对象与内容": "- 以Kiva平台为代表，借助情绪感染理论研究亲社会众筹背景下面部情绪表达对潜在投资者决策及众筹成功的影响，探讨优化众筹项目展示信息组合提升众筹表现",</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"2.面部情绪表达对众筹成功的影响": "- 亲社会背景债权众筹平台中，众筹项目图片面部情绪表达对众筹成功有显著影响",</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"3.不同面部情绪的影响": "- 积极或消极面部情绪表达比中立情绪对众筹成功有更积极影响",</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"4.心理资本水平的调节作用": "- 亲社会众筹中，文本叙述的积极心理资本水平对图片面部情绪表达与众筹成功关系无显著调节影响",</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"5.研究结果的意义": "- 利于理解亲社会众筹绩效影响因素，完善理论视角",</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"6.研究现状": "- 亲社会众筹活动研究有限，对多种情绪表达在众筹领域影响了解少",</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"7.研究补充": "- 补充多种形式信号影响决策行为相互作用的研究",</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"8.心理资本与情绪表达的关系": "- 文本叙述积极心理资本水平与面部情绪表达无明显共同作用，揭示二者对投资决策影响机制可能存在较大潜在差异",</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"9.研究对平台及群体的作用": "- 为亲社会众筹平台及其对接的贷款人群体和金融机构解释图片面部情绪表达如何影响众筹结果",</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"10.平台帮助群体情况": "- Kiva等亲社会众筹平台帮助全球贫困区域经济困难人群，他们平均教育水平低，不了解有效选择和编辑项目展示素材以筹资",</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"11.对平台优化的作用": "- 为亲社会众筹平台优化网站页面提供线索",</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"12.研究局限性": "- 采用Kiva平台数据样本，仅针对亲社会债权众筹模式，结果是否适用于其他模式待进一步研究",</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"13.情绪强度研究情况": "- 基于快乐和悲伤面部表情探讨积极消极情绪表达对众筹成功的影响，未深入研究情绪强度"</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9</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实证研究类v3</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本文的研究结果有利于更好地理解亲社会众筹绩效的影响因素，从视觉情绪表达的角度完善这一课题的理论视角。</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目前对于具有亲社会性质的众筹活动的研究较为有限，对多种形式的情绪表达在众筹领域的影响也了解较少。</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此外，本文补充了图片和文本等多种形式的信号在影响决策行为上的相互作用的研究。</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本文的实证结果发现文本叙述的积极心理资本水平与面部情绪表达之间不存在明显的共同作用，这在一定程度上揭示了积极心理资本水平和情绪表达对投资决策的影响机制可能存在的较大潜在差异。</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1. 稳健性检验</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进行两个稳健性检验测结果稳定性。</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样本数据平均众筹贷款目标额595.5美元，依每人至少资助25美元规则，至少需24个借贷人。</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删去loan_amount小于等于200的数据后进一步回归分析（N = 7023）。</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 两测试表明研究结果稳健，H1a和H1b有效成立。</a:t>
            </a:r>
          </a:p>
        </p:txBody>
      </p:sp>
      <p:sp>
        <p:nvSpPr>
          <p:cNvPr id="6" name="TextBox 5"/>
          <p:cNvSpPr txBox="1"/>
          <p:nvPr/>
        </p:nvSpPr>
        <p:spPr>
          <a:xfrm>
            <a:off x="1371600" y="2011680"/>
            <a:ext cx="9144000" cy="1371600"/>
          </a:xfrm>
          <a:prstGeom prst="rect">
            <a:avLst/>
          </a:prstGeom>
          <a:noFill/>
        </p:spPr>
        <p:txBody>
          <a:bodyPr wrap="square">
            <a:spAutoFit/>
          </a:bodyPr>
          <a:lstStyle/>
          <a:p>
            <a:pPr>
              <a:defRPr sz="2200" b="1">
                <a:solidFill>
                  <a:srgbClr val="000000"/>
                </a:solidFill>
                <a:latin typeface="微软雅黑"/>
              </a:defRPr>
            </a:pPr>
            <a:r>
              <a:t>2. 相关表格</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表53：稳健性检验——替换回归模型</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表54：稳健性检验——删去loan_amount &lt;= 200的项目</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18470880"/>
        </p:xfrm>
        <a:graphic>
          <a:graphicData uri="http://schemas.openxmlformats.org/drawingml/2006/table">
            <a:tbl>
              <a:tblPr firstRow="1" bandRow="1">
                <a:tableStyleId>{5C22544A-7EE6-4342-B048-85BDC9FD1C3A}</a:tableStyleId>
              </a:tblPr>
              <a:tblGrid>
                <a:gridCol w="1097280">
                  <a:extLst>
                    <a:ext uri="{9D8B030D-6E8A-4147-A177-3AD203B41FA5}">
                      <a16:colId xmlns:a16="http://schemas.microsoft.com/office/drawing/2014/main" val="20000"/>
                    </a:ext>
                  </a:extLst>
                </a:gridCol>
                <a:gridCol w="1097280">
                  <a:extLst>
                    <a:ext uri="{9D8B030D-6E8A-4147-A177-3AD203B41FA5}">
                      <a16:colId xmlns:a16="http://schemas.microsoft.com/office/drawing/2014/main" val="20001"/>
                    </a:ext>
                  </a:extLst>
                </a:gridCol>
                <a:gridCol w="1097280">
                  <a:extLst>
                    <a:ext uri="{9D8B030D-6E8A-4147-A177-3AD203B41FA5}">
                      <a16:colId xmlns:a16="http://schemas.microsoft.com/office/drawing/2014/main" val="20002"/>
                    </a:ext>
                  </a:extLst>
                </a:gridCol>
                <a:gridCol w="1097280">
                  <a:extLst>
                    <a:ext uri="{9D8B030D-6E8A-4147-A177-3AD203B41FA5}">
                      <a16:colId xmlns:a16="http://schemas.microsoft.com/office/drawing/2014/main" val="20003"/>
                    </a:ext>
                  </a:extLst>
                </a:gridCol>
                <a:gridCol w="1097280">
                  <a:extLst>
                    <a:ext uri="{9D8B030D-6E8A-4147-A177-3AD203B41FA5}">
                      <a16:colId xmlns:a16="http://schemas.microsoft.com/office/drawing/2014/main" val="20004"/>
                    </a:ext>
                  </a:extLst>
                </a:gridCol>
              </a:tblGrid>
              <a:tr h="121023">
                <a:tc>
                  <a:txBody>
                    <a:bodyPr/>
                    <a:lstStyle/>
                    <a:p>
                      <a:r>
                        <a:t>Variable</a:t>
                      </a:r>
                    </a:p>
                  </a:txBody>
                  <a:tcPr/>
                </a:tc>
                <a:tc>
                  <a:txBody>
                    <a:bodyPr/>
                    <a:lstStyle/>
                    <a:p>
                      <a:r>
                        <a:t>funding_success</a:t>
                      </a:r>
                    </a:p>
                  </a:txBody>
                  <a:tcPr/>
                </a:tc>
                <a:tc>
                  <a:txBody>
                    <a:bodyPr/>
                    <a:lstStyle/>
                    <a:p>
                      <a:endParaRPr/>
                    </a:p>
                  </a:txBody>
                  <a:tcPr/>
                </a:tc>
                <a:tc>
                  <a:txBody>
                    <a:bodyPr/>
                    <a:lstStyle/>
                    <a:p>
                      <a:r>
                        <a:t>funding_speed</a:t>
                      </a:r>
                    </a:p>
                  </a:txBody>
                  <a:tcPr/>
                </a:tc>
                <a:tc>
                  <a:txBody>
                    <a:bodyPr/>
                    <a:lstStyle/>
                    <a:p>
                      <a:endParaRPr/>
                    </a:p>
                  </a:txBody>
                  <a:tcPr/>
                </a:tc>
                <a:extLst>
                  <a:ext uri="{0D108BD9-81ED-4DB2-BD59-A6C34878D82A}">
                    <a16:rowId xmlns:a16="http://schemas.microsoft.com/office/drawing/2014/main" val="10000"/>
                  </a:ext>
                </a:extLst>
              </a:tr>
              <a:tr h="121023">
                <a:tc>
                  <a:txBody>
                    <a:bodyPr/>
                    <a:lstStyle/>
                    <a:p>
                      <a:endParaRPr/>
                    </a:p>
                  </a:txBody>
                  <a:tcPr/>
                </a:tc>
                <a:tc>
                  <a:txBody>
                    <a:bodyPr/>
                    <a:lstStyle/>
                    <a:p>
                      <a:r>
                        <a:t> 1 - Probit(controls)</a:t>
                      </a:r>
                    </a:p>
                  </a:txBody>
                  <a:tcPr/>
                </a:tc>
                <a:tc>
                  <a:txBody>
                    <a:bodyPr/>
                    <a:lstStyle/>
                    <a:p>
                      <a:r>
                        <a:t> 3 - Probit(main effect)</a:t>
                      </a:r>
                    </a:p>
                  </a:txBody>
                  <a:tcPr/>
                </a:tc>
                <a:tc>
                  <a:txBody>
                    <a:bodyPr/>
                    <a:lstStyle/>
                    <a:p>
                      <a:r>
                        <a:t> 1 - OLS(controls)</a:t>
                      </a:r>
                    </a:p>
                  </a:txBody>
                  <a:tcPr/>
                </a:tc>
                <a:tc>
                  <a:txBody>
                    <a:bodyPr/>
                    <a:lstStyle/>
                    <a:p>
                      <a:r>
                        <a:t> 3 - OLS(main effect)</a:t>
                      </a:r>
                    </a:p>
                  </a:txBody>
                  <a:tcPr/>
                </a:tc>
                <a:extLst>
                  <a:ext uri="{0D108BD9-81ED-4DB2-BD59-A6C34878D82A}">
                    <a16:rowId xmlns:a16="http://schemas.microsoft.com/office/drawing/2014/main" val="10001"/>
                  </a:ext>
                </a:extLst>
              </a:tr>
              <a:tr h="121023">
                <a:tc>
                  <a:txBody>
                    <a:bodyPr/>
                    <a:lstStyle/>
                    <a:p>
                      <a:r>
                        <a:t>happiness</a:t>
                      </a:r>
                    </a:p>
                  </a:txBody>
                  <a:tcPr/>
                </a:tc>
                <a:tc>
                  <a:txBody>
                    <a:bodyPr/>
                    <a:lstStyle/>
                    <a:p>
                      <a:endParaRPr/>
                    </a:p>
                  </a:txBody>
                  <a:tcPr/>
                </a:tc>
                <a:tc>
                  <a:txBody>
                    <a:bodyPr/>
                    <a:lstStyle/>
                    <a:p>
                      <a:r>
                        <a:t>0.101*</a:t>
                      </a:r>
                    </a:p>
                  </a:txBody>
                  <a:tcPr/>
                </a:tc>
                <a:tc>
                  <a:txBody>
                    <a:bodyPr/>
                    <a:lstStyle/>
                    <a:p>
                      <a:endParaRPr/>
                    </a:p>
                  </a:txBody>
                  <a:tcPr/>
                </a:tc>
                <a:tc>
                  <a:txBody>
                    <a:bodyPr/>
                    <a:lstStyle/>
                    <a:p>
                      <a:r>
                        <a:t>0.265***</a:t>
                      </a:r>
                    </a:p>
                  </a:txBody>
                  <a:tcPr/>
                </a:tc>
                <a:extLst>
                  <a:ext uri="{0D108BD9-81ED-4DB2-BD59-A6C34878D82A}">
                    <a16:rowId xmlns:a16="http://schemas.microsoft.com/office/drawing/2014/main" val="10002"/>
                  </a:ext>
                </a:extLst>
              </a:tr>
              <a:tr h="121023">
                <a:tc>
                  <a:txBody>
                    <a:bodyPr/>
                    <a:lstStyle/>
                    <a:p>
                      <a:endParaRPr/>
                    </a:p>
                  </a:txBody>
                  <a:tcPr/>
                </a:tc>
                <a:tc>
                  <a:txBody>
                    <a:bodyPr/>
                    <a:lstStyle/>
                    <a:p>
                      <a:endParaRPr/>
                    </a:p>
                  </a:txBody>
                  <a:tcPr/>
                </a:tc>
                <a:tc>
                  <a:txBody>
                    <a:bodyPr/>
                    <a:lstStyle/>
                    <a:p>
                      <a:r>
                        <a:t>(1.96)</a:t>
                      </a:r>
                    </a:p>
                  </a:txBody>
                  <a:tcPr/>
                </a:tc>
                <a:tc>
                  <a:txBody>
                    <a:bodyPr/>
                    <a:lstStyle/>
                    <a:p>
                      <a:endParaRPr/>
                    </a:p>
                  </a:txBody>
                  <a:tcPr/>
                </a:tc>
                <a:tc>
                  <a:txBody>
                    <a:bodyPr/>
                    <a:lstStyle/>
                    <a:p>
                      <a:r>
                        <a:t>(4.95)</a:t>
                      </a:r>
                    </a:p>
                  </a:txBody>
                  <a:tcPr/>
                </a:tc>
                <a:extLst>
                  <a:ext uri="{0D108BD9-81ED-4DB2-BD59-A6C34878D82A}">
                    <a16:rowId xmlns:a16="http://schemas.microsoft.com/office/drawing/2014/main" val="10003"/>
                  </a:ext>
                </a:extLst>
              </a:tr>
              <a:tr h="121023">
                <a:tc>
                  <a:txBody>
                    <a:bodyPr/>
                    <a:lstStyle/>
                    <a:p>
                      <a:r>
                        <a:t>sadness</a:t>
                      </a:r>
                    </a:p>
                  </a:txBody>
                  <a:tcPr/>
                </a:tc>
                <a:tc>
                  <a:txBody>
                    <a:bodyPr/>
                    <a:lstStyle/>
                    <a:p>
                      <a:endParaRPr/>
                    </a:p>
                  </a:txBody>
                  <a:tcPr/>
                </a:tc>
                <a:tc>
                  <a:txBody>
                    <a:bodyPr/>
                    <a:lstStyle/>
                    <a:p>
                      <a:r>
                        <a:t>0.585*</a:t>
                      </a:r>
                    </a:p>
                  </a:txBody>
                  <a:tcPr/>
                </a:tc>
                <a:tc>
                  <a:txBody>
                    <a:bodyPr/>
                    <a:lstStyle/>
                    <a:p>
                      <a:endParaRPr/>
                    </a:p>
                  </a:txBody>
                  <a:tcPr/>
                </a:tc>
                <a:tc>
                  <a:txBody>
                    <a:bodyPr/>
                    <a:lstStyle/>
                    <a:p>
                      <a:r>
                        <a:t>0.598**</a:t>
                      </a:r>
                    </a:p>
                  </a:txBody>
                  <a:tcPr/>
                </a:tc>
                <a:extLst>
                  <a:ext uri="{0D108BD9-81ED-4DB2-BD59-A6C34878D82A}">
                    <a16:rowId xmlns:a16="http://schemas.microsoft.com/office/drawing/2014/main" val="10004"/>
                  </a:ext>
                </a:extLst>
              </a:tr>
              <a:tr h="121023">
                <a:tc>
                  <a:txBody>
                    <a:bodyPr/>
                    <a:lstStyle/>
                    <a:p>
                      <a:endParaRPr/>
                    </a:p>
                  </a:txBody>
                  <a:tcPr/>
                </a:tc>
                <a:tc>
                  <a:txBody>
                    <a:bodyPr/>
                    <a:lstStyle/>
                    <a:p>
                      <a:endParaRPr/>
                    </a:p>
                  </a:txBody>
                  <a:tcPr/>
                </a:tc>
                <a:tc>
                  <a:txBody>
                    <a:bodyPr/>
                    <a:lstStyle/>
                    <a:p>
                      <a:r>
                        <a:t>(1.89)</a:t>
                      </a:r>
                    </a:p>
                  </a:txBody>
                  <a:tcPr/>
                </a:tc>
                <a:tc>
                  <a:txBody>
                    <a:bodyPr/>
                    <a:lstStyle/>
                    <a:p>
                      <a:endParaRPr/>
                    </a:p>
                  </a:txBody>
                  <a:tcPr/>
                </a:tc>
                <a:tc>
                  <a:txBody>
                    <a:bodyPr/>
                    <a:lstStyle/>
                    <a:p>
                      <a:r>
                        <a:t>(2.22)</a:t>
                      </a:r>
                    </a:p>
                  </a:txBody>
                  <a:tcPr/>
                </a:tc>
                <a:extLst>
                  <a:ext uri="{0D108BD9-81ED-4DB2-BD59-A6C34878D82A}">
                    <a16:rowId xmlns:a16="http://schemas.microsoft.com/office/drawing/2014/main" val="10005"/>
                  </a:ext>
                </a:extLst>
              </a:tr>
              <a:tr h="121023">
                <a:tc>
                  <a:txBody>
                    <a:bodyPr/>
                    <a:lstStyle/>
                    <a:p>
                      <a:r>
                        <a:t>pst_psyc_cptl</a:t>
                      </a:r>
                    </a:p>
                  </a:txBody>
                  <a:tcPr/>
                </a:tc>
                <a:tc>
                  <a:txBody>
                    <a:bodyPr/>
                    <a:lstStyle/>
                    <a:p>
                      <a:endParaRPr/>
                    </a:p>
                  </a:txBody>
                  <a:tcPr/>
                </a:tc>
                <a:tc>
                  <a:txBody>
                    <a:bodyPr/>
                    <a:lstStyle/>
                    <a:p>
                      <a:r>
                        <a:t>-0.0566***</a:t>
                      </a:r>
                    </a:p>
                  </a:txBody>
                  <a:tcPr/>
                </a:tc>
                <a:tc>
                  <a:txBody>
                    <a:bodyPr/>
                    <a:lstStyle/>
                    <a:p>
                      <a:endParaRPr/>
                    </a:p>
                  </a:txBody>
                  <a:tcPr/>
                </a:tc>
                <a:tc>
                  <a:txBody>
                    <a:bodyPr/>
                    <a:lstStyle/>
                    <a:p>
                      <a:r>
                        <a:t>-0.0571***</a:t>
                      </a:r>
                    </a:p>
                  </a:txBody>
                  <a:tcPr/>
                </a:tc>
                <a:extLst>
                  <a:ext uri="{0D108BD9-81ED-4DB2-BD59-A6C34878D82A}">
                    <a16:rowId xmlns:a16="http://schemas.microsoft.com/office/drawing/2014/main" val="10006"/>
                  </a:ext>
                </a:extLst>
              </a:tr>
              <a:tr h="121023">
                <a:tc>
                  <a:txBody>
                    <a:bodyPr/>
                    <a:lstStyle/>
                    <a:p>
                      <a:endParaRPr/>
                    </a:p>
                  </a:txBody>
                  <a:tcPr/>
                </a:tc>
                <a:tc>
                  <a:txBody>
                    <a:bodyPr/>
                    <a:lstStyle/>
                    <a:p>
                      <a:endParaRPr/>
                    </a:p>
                  </a:txBody>
                  <a:tcPr/>
                </a:tc>
                <a:tc>
                  <a:txBody>
                    <a:bodyPr/>
                    <a:lstStyle/>
                    <a:p>
                      <a:r>
                        <a:t>(-3.85)</a:t>
                      </a:r>
                    </a:p>
                  </a:txBody>
                  <a:tcPr/>
                </a:tc>
                <a:tc>
                  <a:txBody>
                    <a:bodyPr/>
                    <a:lstStyle/>
                    <a:p>
                      <a:endParaRPr/>
                    </a:p>
                  </a:txBody>
                  <a:tcPr/>
                </a:tc>
                <a:tc>
                  <a:txBody>
                    <a:bodyPr/>
                    <a:lstStyle/>
                    <a:p>
                      <a:r>
                        <a:t>(-3.40)</a:t>
                      </a:r>
                    </a:p>
                  </a:txBody>
                  <a:tcPr/>
                </a:tc>
                <a:extLst>
                  <a:ext uri="{0D108BD9-81ED-4DB2-BD59-A6C34878D82A}">
                    <a16:rowId xmlns:a16="http://schemas.microsoft.com/office/drawing/2014/main" val="10007"/>
                  </a:ext>
                </a:extLst>
              </a:tr>
              <a:tr h="121023">
                <a:tc>
                  <a:txBody>
                    <a:bodyPr/>
                    <a:lstStyle/>
                    <a:p>
                      <a:r>
                        <a:t>picture_quality</a:t>
                      </a:r>
                    </a:p>
                  </a:txBody>
                  <a:tcPr/>
                </a:tc>
                <a:tc>
                  <a:txBody>
                    <a:bodyPr/>
                    <a:lstStyle/>
                    <a:p>
                      <a:r>
                        <a:t>0.239***</a:t>
                      </a:r>
                    </a:p>
                  </a:txBody>
                  <a:tcPr/>
                </a:tc>
                <a:tc>
                  <a:txBody>
                    <a:bodyPr/>
                    <a:lstStyle/>
                    <a:p>
                      <a:r>
                        <a:t>0.243***</a:t>
                      </a:r>
                    </a:p>
                  </a:txBody>
                  <a:tcPr/>
                </a:tc>
                <a:tc>
                  <a:txBody>
                    <a:bodyPr/>
                    <a:lstStyle/>
                    <a:p>
                      <a:r>
                        <a:t>0.309***</a:t>
                      </a:r>
                    </a:p>
                  </a:txBody>
                  <a:tcPr/>
                </a:tc>
                <a:tc>
                  <a:txBody>
                    <a:bodyPr/>
                    <a:lstStyle/>
                    <a:p>
                      <a:r>
                        <a:t>0.308***</a:t>
                      </a:r>
                    </a:p>
                  </a:txBody>
                  <a:tcPr/>
                </a:tc>
                <a:extLst>
                  <a:ext uri="{0D108BD9-81ED-4DB2-BD59-A6C34878D82A}">
                    <a16:rowId xmlns:a16="http://schemas.microsoft.com/office/drawing/2014/main" val="10008"/>
                  </a:ext>
                </a:extLst>
              </a:tr>
              <a:tr h="121023">
                <a:tc>
                  <a:txBody>
                    <a:bodyPr/>
                    <a:lstStyle/>
                    <a:p>
                      <a:endParaRPr/>
                    </a:p>
                  </a:txBody>
                  <a:tcPr/>
                </a:tc>
                <a:tc>
                  <a:txBody>
                    <a:bodyPr/>
                    <a:lstStyle/>
                    <a:p>
                      <a:r>
                        <a:t>(5.56)</a:t>
                      </a:r>
                    </a:p>
                  </a:txBody>
                  <a:tcPr/>
                </a:tc>
                <a:tc>
                  <a:txBody>
                    <a:bodyPr/>
                    <a:lstStyle/>
                    <a:p>
                      <a:r>
                        <a:t>(5.62)</a:t>
                      </a:r>
                    </a:p>
                  </a:txBody>
                  <a:tcPr/>
                </a:tc>
                <a:tc>
                  <a:txBody>
                    <a:bodyPr/>
                    <a:lstStyle/>
                    <a:p>
                      <a:r>
                        <a:t>(6.97)</a:t>
                      </a:r>
                    </a:p>
                  </a:txBody>
                  <a:tcPr/>
                </a:tc>
                <a:tc>
                  <a:txBody>
                    <a:bodyPr/>
                    <a:lstStyle/>
                    <a:p>
                      <a:r>
                        <a:t>(6.94)</a:t>
                      </a:r>
                    </a:p>
                  </a:txBody>
                  <a:tcPr/>
                </a:tc>
                <a:extLst>
                  <a:ext uri="{0D108BD9-81ED-4DB2-BD59-A6C34878D82A}">
                    <a16:rowId xmlns:a16="http://schemas.microsoft.com/office/drawing/2014/main" val="10009"/>
                  </a:ext>
                </a:extLst>
              </a:tr>
              <a:tr h="121023">
                <a:tc>
                  <a:txBody>
                    <a:bodyPr/>
                    <a:lstStyle/>
                    <a:p>
                      <a:r>
                        <a:t>story_word_count</a:t>
                      </a:r>
                    </a:p>
                  </a:txBody>
                  <a:tcPr/>
                </a:tc>
                <a:tc>
                  <a:txBody>
                    <a:bodyPr/>
                    <a:lstStyle/>
                    <a:p>
                      <a:r>
                        <a:t>0.00125**</a:t>
                      </a:r>
                    </a:p>
                  </a:txBody>
                  <a:tcPr/>
                </a:tc>
                <a:tc>
                  <a:txBody>
                    <a:bodyPr/>
                    <a:lstStyle/>
                    <a:p>
                      <a:r>
                        <a:t>0.00214***</a:t>
                      </a:r>
                    </a:p>
                  </a:txBody>
                  <a:tcPr/>
                </a:tc>
                <a:tc>
                  <a:txBody>
                    <a:bodyPr/>
                    <a:lstStyle/>
                    <a:p>
                      <a:r>
                        <a:t>0.00194***</a:t>
                      </a:r>
                    </a:p>
                  </a:txBody>
                  <a:tcPr/>
                </a:tc>
                <a:tc>
                  <a:txBody>
                    <a:bodyPr/>
                    <a:lstStyle/>
                    <a:p>
                      <a:r>
                        <a:t>0.00277***</a:t>
                      </a:r>
                    </a:p>
                  </a:txBody>
                  <a:tcPr/>
                </a:tc>
                <a:extLst>
                  <a:ext uri="{0D108BD9-81ED-4DB2-BD59-A6C34878D82A}">
                    <a16:rowId xmlns:a16="http://schemas.microsoft.com/office/drawing/2014/main" val="10010"/>
                  </a:ext>
                </a:extLst>
              </a:tr>
              <a:tr h="121023">
                <a:tc>
                  <a:txBody>
                    <a:bodyPr/>
                    <a:lstStyle/>
                    <a:p>
                      <a:endParaRPr/>
                    </a:p>
                  </a:txBody>
                  <a:tcPr/>
                </a:tc>
                <a:tc>
                  <a:txBody>
                    <a:bodyPr/>
                    <a:lstStyle/>
                    <a:p>
                      <a:r>
                        <a:t>(1.99)</a:t>
                      </a:r>
                    </a:p>
                  </a:txBody>
                  <a:tcPr/>
                </a:tc>
                <a:tc>
                  <a:txBody>
                    <a:bodyPr/>
                    <a:lstStyle/>
                    <a:p>
                      <a:r>
                        <a:t>(3.18)</a:t>
                      </a:r>
                    </a:p>
                  </a:txBody>
                  <a:tcPr/>
                </a:tc>
                <a:tc>
                  <a:txBody>
                    <a:bodyPr/>
                    <a:lstStyle/>
                    <a:p>
                      <a:r>
                        <a:t>(2.92)</a:t>
                      </a:r>
                    </a:p>
                  </a:txBody>
                  <a:tcPr/>
                </a:tc>
                <a:tc>
                  <a:txBody>
                    <a:bodyPr/>
                    <a:lstStyle/>
                    <a:p>
                      <a:r>
                        <a:t>(3.91)</a:t>
                      </a:r>
                    </a:p>
                  </a:txBody>
                  <a:tcPr/>
                </a:tc>
                <a:extLst>
                  <a:ext uri="{0D108BD9-81ED-4DB2-BD59-A6C34878D82A}">
                    <a16:rowId xmlns:a16="http://schemas.microsoft.com/office/drawing/2014/main" val="10011"/>
                  </a:ext>
                </a:extLst>
              </a:tr>
              <a:tr h="121023">
                <a:tc>
                  <a:txBody>
                    <a:bodyPr/>
                    <a:lstStyle/>
                    <a:p>
                      <a:r>
                        <a:t>gender</a:t>
                      </a:r>
                    </a:p>
                  </a:txBody>
                  <a:tcPr/>
                </a:tc>
                <a:tc>
                  <a:txBody>
                    <a:bodyPr/>
                    <a:lstStyle/>
                    <a:p>
                      <a:r>
                        <a:t>0.626***</a:t>
                      </a:r>
                    </a:p>
                  </a:txBody>
                  <a:tcPr/>
                </a:tc>
                <a:tc>
                  <a:txBody>
                    <a:bodyPr/>
                    <a:lstStyle/>
                    <a:p>
                      <a:r>
                        <a:t>0.603***</a:t>
                      </a:r>
                    </a:p>
                  </a:txBody>
                  <a:tcPr/>
                </a:tc>
                <a:tc>
                  <a:txBody>
                    <a:bodyPr/>
                    <a:lstStyle/>
                    <a:p>
                      <a:r>
                        <a:t>1.299***</a:t>
                      </a:r>
                    </a:p>
                  </a:txBody>
                  <a:tcPr/>
                </a:tc>
                <a:tc>
                  <a:txBody>
                    <a:bodyPr/>
                    <a:lstStyle/>
                    <a:p>
                      <a:r>
                        <a:t>1.246***</a:t>
                      </a:r>
                    </a:p>
                  </a:txBody>
                  <a:tcPr/>
                </a:tc>
                <a:extLst>
                  <a:ext uri="{0D108BD9-81ED-4DB2-BD59-A6C34878D82A}">
                    <a16:rowId xmlns:a16="http://schemas.microsoft.com/office/drawing/2014/main" val="10012"/>
                  </a:ext>
                </a:extLst>
              </a:tr>
              <a:tr h="121023">
                <a:tc>
                  <a:txBody>
                    <a:bodyPr/>
                    <a:lstStyle/>
                    <a:p>
                      <a:endParaRPr/>
                    </a:p>
                  </a:txBody>
                  <a:tcPr/>
                </a:tc>
                <a:tc>
                  <a:txBody>
                    <a:bodyPr/>
                    <a:lstStyle/>
                    <a:p>
                      <a:r>
                        <a:t>(12.42)</a:t>
                      </a:r>
                    </a:p>
                  </a:txBody>
                  <a:tcPr/>
                </a:tc>
                <a:tc>
                  <a:txBody>
                    <a:bodyPr/>
                    <a:lstStyle/>
                    <a:p>
                      <a:r>
                        <a:t>(11.81)</a:t>
                      </a:r>
                    </a:p>
                  </a:txBody>
                  <a:tcPr/>
                </a:tc>
                <a:tc>
                  <a:txBody>
                    <a:bodyPr/>
                    <a:lstStyle/>
                    <a:p>
                      <a:r>
                        <a:t>(21.63)</a:t>
                      </a:r>
                    </a:p>
                  </a:txBody>
                  <a:tcPr/>
                </a:tc>
                <a:tc>
                  <a:txBody>
                    <a:bodyPr/>
                    <a:lstStyle/>
                    <a:p>
                      <a:r>
                        <a:t>(20.54)</a:t>
                      </a:r>
                    </a:p>
                  </a:txBody>
                  <a:tcPr/>
                </a:tc>
                <a:extLst>
                  <a:ext uri="{0D108BD9-81ED-4DB2-BD59-A6C34878D82A}">
                    <a16:rowId xmlns:a16="http://schemas.microsoft.com/office/drawing/2014/main" val="10013"/>
                  </a:ext>
                </a:extLst>
              </a:tr>
              <a:tr h="121023">
                <a:tc>
                  <a:txBody>
                    <a:bodyPr/>
                    <a:lstStyle/>
                    <a:p>
                      <a:r>
                        <a:t>group_borrower</a:t>
                      </a:r>
                    </a:p>
                  </a:txBody>
                  <a:tcPr/>
                </a:tc>
                <a:tc>
                  <a:txBody>
                    <a:bodyPr/>
                    <a:lstStyle/>
                    <a:p>
                      <a:r>
                        <a:t>1.895***</a:t>
                      </a:r>
                    </a:p>
                  </a:txBody>
                  <a:tcPr/>
                </a:tc>
                <a:tc>
                  <a:txBody>
                    <a:bodyPr/>
                    <a:lstStyle/>
                    <a:p>
                      <a:r>
                        <a:t>1.815***</a:t>
                      </a:r>
                    </a:p>
                  </a:txBody>
                  <a:tcPr/>
                </a:tc>
                <a:tc>
                  <a:txBody>
                    <a:bodyPr/>
                    <a:lstStyle/>
                    <a:p>
                      <a:r>
                        <a:t>1.193***</a:t>
                      </a:r>
                    </a:p>
                  </a:txBody>
                  <a:tcPr/>
                </a:tc>
                <a:tc>
                  <a:txBody>
                    <a:bodyPr/>
                    <a:lstStyle/>
                    <a:p>
                      <a:r>
                        <a:t>1.066***</a:t>
                      </a:r>
                    </a:p>
                  </a:txBody>
                  <a:tcPr/>
                </a:tc>
                <a:extLst>
                  <a:ext uri="{0D108BD9-81ED-4DB2-BD59-A6C34878D82A}">
                    <a16:rowId xmlns:a16="http://schemas.microsoft.com/office/drawing/2014/main" val="10014"/>
                  </a:ext>
                </a:extLst>
              </a:tr>
              <a:tr h="121023">
                <a:tc>
                  <a:txBody>
                    <a:bodyPr/>
                    <a:lstStyle/>
                    <a:p>
                      <a:endParaRPr/>
                    </a:p>
                  </a:txBody>
                  <a:tcPr/>
                </a:tc>
                <a:tc>
                  <a:txBody>
                    <a:bodyPr/>
                    <a:lstStyle/>
                    <a:p>
                      <a:r>
                        <a:t>(4.07)</a:t>
                      </a:r>
                    </a:p>
                  </a:txBody>
                  <a:tcPr/>
                </a:tc>
                <a:tc>
                  <a:txBody>
                    <a:bodyPr/>
                    <a:lstStyle/>
                    <a:p>
                      <a:r>
                        <a:t>(3.85)</a:t>
                      </a:r>
                    </a:p>
                  </a:txBody>
                  <a:tcPr/>
                </a:tc>
                <a:tc>
                  <a:txBody>
                    <a:bodyPr/>
                    <a:lstStyle/>
                    <a:p>
                      <a:r>
                        <a:t>(5.46)</a:t>
                      </a:r>
                    </a:p>
                  </a:txBody>
                  <a:tcPr/>
                </a:tc>
                <a:tc>
                  <a:txBody>
                    <a:bodyPr/>
                    <a:lstStyle/>
                    <a:p>
                      <a:r>
                        <a:t>(4.87)</a:t>
                      </a:r>
                    </a:p>
                  </a:txBody>
                  <a:tcPr/>
                </a:tc>
                <a:extLst>
                  <a:ext uri="{0D108BD9-81ED-4DB2-BD59-A6C34878D82A}">
                    <a16:rowId xmlns:a16="http://schemas.microsoft.com/office/drawing/2014/main" val="10015"/>
                  </a:ext>
                </a:extLst>
              </a:tr>
              <a:tr h="121023">
                <a:tc>
                  <a:txBody>
                    <a:bodyPr/>
                    <a:lstStyle/>
                    <a:p>
                      <a:r>
                        <a:t>annual_income</a:t>
                      </a:r>
                    </a:p>
                  </a:txBody>
                  <a:tcPr/>
                </a:tc>
                <a:tc>
                  <a:txBody>
                    <a:bodyPr/>
                    <a:lstStyle/>
                    <a:p>
                      <a:r>
                        <a:t>-0.281***</a:t>
                      </a:r>
                    </a:p>
                  </a:txBody>
                  <a:tcPr/>
                </a:tc>
                <a:tc>
                  <a:txBody>
                    <a:bodyPr/>
                    <a:lstStyle/>
                    <a:p>
                      <a:r>
                        <a:t>-0.286***</a:t>
                      </a:r>
                    </a:p>
                  </a:txBody>
                  <a:tcPr/>
                </a:tc>
                <a:tc>
                  <a:txBody>
                    <a:bodyPr/>
                    <a:lstStyle/>
                    <a:p>
                      <a:r>
                        <a:t>-0.329***</a:t>
                      </a:r>
                    </a:p>
                  </a:txBody>
                  <a:tcPr/>
                </a:tc>
                <a:tc>
                  <a:txBody>
                    <a:bodyPr/>
                    <a:lstStyle/>
                    <a:p>
                      <a:r>
                        <a:t>-0.345***</a:t>
                      </a:r>
                    </a:p>
                  </a:txBody>
                  <a:tcPr/>
                </a:tc>
                <a:extLst>
                  <a:ext uri="{0D108BD9-81ED-4DB2-BD59-A6C34878D82A}">
                    <a16:rowId xmlns:a16="http://schemas.microsoft.com/office/drawing/2014/main" val="10016"/>
                  </a:ext>
                </a:extLst>
              </a:tr>
              <a:tr h="121023">
                <a:tc>
                  <a:txBody>
                    <a:bodyPr/>
                    <a:lstStyle/>
                    <a:p>
                      <a:endParaRPr/>
                    </a:p>
                  </a:txBody>
                  <a:tcPr/>
                </a:tc>
                <a:tc>
                  <a:txBody>
                    <a:bodyPr/>
                    <a:lstStyle/>
                    <a:p>
                      <a:r>
                        <a:t>(-4.94)</a:t>
                      </a:r>
                    </a:p>
                  </a:txBody>
                  <a:tcPr/>
                </a:tc>
                <a:tc>
                  <a:txBody>
                    <a:bodyPr/>
                    <a:lstStyle/>
                    <a:p>
                      <a:r>
                        <a:t>(-4.98)</a:t>
                      </a:r>
                    </a:p>
                  </a:txBody>
                  <a:tcPr/>
                </a:tc>
                <a:tc>
                  <a:txBody>
                    <a:bodyPr/>
                    <a:lstStyle/>
                    <a:p>
                      <a:r>
                        <a:t>(-5.83)</a:t>
                      </a:r>
                    </a:p>
                  </a:txBody>
                  <a:tcPr/>
                </a:tc>
                <a:tc>
                  <a:txBody>
                    <a:bodyPr/>
                    <a:lstStyle/>
                    <a:p>
                      <a:r>
                        <a:t>(-6.10)</a:t>
                      </a:r>
                    </a:p>
                  </a:txBody>
                  <a:tcPr/>
                </a:tc>
                <a:extLst>
                  <a:ext uri="{0D108BD9-81ED-4DB2-BD59-A6C34878D82A}">
                    <a16:rowId xmlns:a16="http://schemas.microsoft.com/office/drawing/2014/main" val="10017"/>
                  </a:ext>
                </a:extLst>
              </a:tr>
              <a:tr h="121023">
                <a:tc>
                  <a:txBody>
                    <a:bodyPr/>
                    <a:lstStyle/>
                    <a:p>
                      <a:r>
                        <a:t>partner_risk</a:t>
                      </a:r>
                    </a:p>
                  </a:txBody>
                  <a:tcPr/>
                </a:tc>
                <a:tc>
                  <a:txBody>
                    <a:bodyPr/>
                    <a:lstStyle/>
                    <a:p>
                      <a:r>
                        <a:t>-0.0504*</a:t>
                      </a:r>
                    </a:p>
                  </a:txBody>
                  <a:tcPr/>
                </a:tc>
                <a:tc>
                  <a:txBody>
                    <a:bodyPr/>
                    <a:lstStyle/>
                    <a:p>
                      <a:r>
                        <a:t>-0.0686**</a:t>
                      </a:r>
                    </a:p>
                  </a:txBody>
                  <a:tcPr/>
                </a:tc>
                <a:tc>
                  <a:txBody>
                    <a:bodyPr/>
                    <a:lstStyle/>
                    <a:p>
                      <a:r>
                        <a:t>-0.0119</a:t>
                      </a:r>
                    </a:p>
                  </a:txBody>
                  <a:tcPr/>
                </a:tc>
                <a:tc>
                  <a:txBody>
                    <a:bodyPr/>
                    <a:lstStyle/>
                    <a:p>
                      <a:r>
                        <a:t>-0.0287</a:t>
                      </a:r>
                    </a:p>
                  </a:txBody>
                  <a:tcPr/>
                </a:tc>
                <a:extLst>
                  <a:ext uri="{0D108BD9-81ED-4DB2-BD59-A6C34878D82A}">
                    <a16:rowId xmlns:a16="http://schemas.microsoft.com/office/drawing/2014/main" val="10018"/>
                  </a:ext>
                </a:extLst>
              </a:tr>
              <a:tr h="121023">
                <a:tc>
                  <a:txBody>
                    <a:bodyPr/>
                    <a:lstStyle/>
                    <a:p>
                      <a:endParaRPr/>
                    </a:p>
                  </a:txBody>
                  <a:tcPr/>
                </a:tc>
                <a:tc>
                  <a:txBody>
                    <a:bodyPr/>
                    <a:lstStyle/>
                    <a:p>
                      <a:r>
                        <a:t>(-1.82)</a:t>
                      </a:r>
                    </a:p>
                  </a:txBody>
                  <a:tcPr/>
                </a:tc>
                <a:tc>
                  <a:txBody>
                    <a:bodyPr/>
                    <a:lstStyle/>
                    <a:p>
                      <a:r>
                        <a:t>(-2.43)</a:t>
                      </a:r>
                    </a:p>
                  </a:txBody>
                  <a:tcPr/>
                </a:tc>
                <a:tc>
                  <a:txBody>
                    <a:bodyPr/>
                    <a:lstStyle/>
                    <a:p>
                      <a:r>
                        <a:t>(-0.45)</a:t>
                      </a:r>
                    </a:p>
                  </a:txBody>
                  <a:tcPr/>
                </a:tc>
                <a:tc>
                  <a:txBody>
                    <a:bodyPr/>
                    <a:lstStyle/>
                    <a:p>
                      <a:r>
                        <a:t>(-1.07)</a:t>
                      </a:r>
                    </a:p>
                  </a:txBody>
                  <a:tcPr/>
                </a:tc>
                <a:extLst>
                  <a:ext uri="{0D108BD9-81ED-4DB2-BD59-A6C34878D82A}">
                    <a16:rowId xmlns:a16="http://schemas.microsoft.com/office/drawing/2014/main" val="10019"/>
                  </a:ext>
                </a:extLst>
              </a:tr>
              <a:tr h="121023">
                <a:tc>
                  <a:txBody>
                    <a:bodyPr/>
                    <a:lstStyle/>
                    <a:p>
                      <a:r>
                        <a:t>loan_amount</a:t>
                      </a:r>
                    </a:p>
                  </a:txBody>
                  <a:tcPr/>
                </a:tc>
                <a:tc>
                  <a:txBody>
                    <a:bodyPr/>
                    <a:lstStyle/>
                    <a:p>
                      <a:r>
                        <a:t>-0.810***</a:t>
                      </a:r>
                    </a:p>
                  </a:txBody>
                  <a:tcPr/>
                </a:tc>
                <a:tc>
                  <a:txBody>
                    <a:bodyPr/>
                    <a:lstStyle/>
                    <a:p>
                      <a:r>
                        <a:t>-0.807***</a:t>
                      </a:r>
                    </a:p>
                  </a:txBody>
                  <a:tcPr/>
                </a:tc>
                <a:tc>
                  <a:txBody>
                    <a:bodyPr/>
                    <a:lstStyle/>
                    <a:p>
                      <a:r>
                        <a:t>-0.486***</a:t>
                      </a:r>
                    </a:p>
                  </a:txBody>
                  <a:tcPr/>
                </a:tc>
                <a:tc>
                  <a:txBody>
                    <a:bodyPr/>
                    <a:lstStyle/>
                    <a:p>
                      <a:r>
                        <a:t>-0.486***</a:t>
                      </a:r>
                    </a:p>
                  </a:txBody>
                  <a:tcPr/>
                </a:tc>
                <a:extLst>
                  <a:ext uri="{0D108BD9-81ED-4DB2-BD59-A6C34878D82A}">
                    <a16:rowId xmlns:a16="http://schemas.microsoft.com/office/drawing/2014/main" val="10020"/>
                  </a:ext>
                </a:extLst>
              </a:tr>
              <a:tr h="121023">
                <a:tc>
                  <a:txBody>
                    <a:bodyPr/>
                    <a:lstStyle/>
                    <a:p>
                      <a:endParaRPr/>
                    </a:p>
                  </a:txBody>
                  <a:tcPr/>
                </a:tc>
                <a:tc>
                  <a:txBody>
                    <a:bodyPr/>
                    <a:lstStyle/>
                    <a:p>
                      <a:r>
                        <a:t>(-20.91)</a:t>
                      </a:r>
                    </a:p>
                  </a:txBody>
                  <a:tcPr/>
                </a:tc>
                <a:tc>
                  <a:txBody>
                    <a:bodyPr/>
                    <a:lstStyle/>
                    <a:p>
                      <a:r>
                        <a:t>(-20.78)</a:t>
                      </a:r>
                    </a:p>
                  </a:txBody>
                  <a:tcPr/>
                </a:tc>
                <a:tc>
                  <a:txBody>
                    <a:bodyPr/>
                    <a:lstStyle/>
                    <a:p>
                      <a:r>
                        <a:t>(-13.93)</a:t>
                      </a:r>
                    </a:p>
                  </a:txBody>
                  <a:tcPr/>
                </a:tc>
                <a:tc>
                  <a:txBody>
                    <a:bodyPr/>
                    <a:lstStyle/>
                    <a:p>
                      <a:r>
                        <a:t>(-13.93)</a:t>
                      </a:r>
                    </a:p>
                  </a:txBody>
                  <a:tcPr/>
                </a:tc>
                <a:extLst>
                  <a:ext uri="{0D108BD9-81ED-4DB2-BD59-A6C34878D82A}">
                    <a16:rowId xmlns:a16="http://schemas.microsoft.com/office/drawing/2014/main" val="10021"/>
                  </a:ext>
                </a:extLst>
              </a:tr>
              <a:tr h="121023">
                <a:tc>
                  <a:txBody>
                    <a:bodyPr/>
                    <a:lstStyle/>
                    <a:p>
                      <a:r>
                        <a:t>loan_term</a:t>
                      </a:r>
                    </a:p>
                  </a:txBody>
                  <a:tcPr/>
                </a:tc>
                <a:tc>
                  <a:txBody>
                    <a:bodyPr/>
                    <a:lstStyle/>
                    <a:p>
                      <a:r>
                        <a:t>-0.0424***</a:t>
                      </a:r>
                    </a:p>
                  </a:txBody>
                  <a:tcPr/>
                </a:tc>
                <a:tc>
                  <a:txBody>
                    <a:bodyPr/>
                    <a:lstStyle/>
                    <a:p>
                      <a:r>
                        <a:t>-0.0411***</a:t>
                      </a:r>
                    </a:p>
                  </a:txBody>
                  <a:tcPr/>
                </a:tc>
                <a:tc>
                  <a:txBody>
                    <a:bodyPr/>
                    <a:lstStyle/>
                    <a:p>
                      <a:r>
                        <a:t>-0.101***</a:t>
                      </a:r>
                    </a:p>
                  </a:txBody>
                  <a:tcPr/>
                </a:tc>
                <a:tc>
                  <a:txBody>
                    <a:bodyPr/>
                    <a:lstStyle/>
                    <a:p>
                      <a:r>
                        <a:t>-0.1000***</a:t>
                      </a:r>
                    </a:p>
                  </a:txBody>
                  <a:tcPr/>
                </a:tc>
                <a:extLst>
                  <a:ext uri="{0D108BD9-81ED-4DB2-BD59-A6C34878D82A}">
                    <a16:rowId xmlns:a16="http://schemas.microsoft.com/office/drawing/2014/main" val="10022"/>
                  </a:ext>
                </a:extLst>
              </a:tr>
              <a:tr h="121023">
                <a:tc>
                  <a:txBody>
                    <a:bodyPr/>
                    <a:lstStyle/>
                    <a:p>
                      <a:endParaRPr/>
                    </a:p>
                  </a:txBody>
                  <a:tcPr/>
                </a:tc>
                <a:tc>
                  <a:txBody>
                    <a:bodyPr/>
                    <a:lstStyle/>
                    <a:p>
                      <a:r>
                        <a:t>(-11.72)</a:t>
                      </a:r>
                    </a:p>
                  </a:txBody>
                  <a:tcPr/>
                </a:tc>
                <a:tc>
                  <a:txBody>
                    <a:bodyPr/>
                    <a:lstStyle/>
                    <a:p>
                      <a:r>
                        <a:t>(-11.26)</a:t>
                      </a:r>
                    </a:p>
                  </a:txBody>
                  <a:tcPr/>
                </a:tc>
                <a:tc>
                  <a:txBody>
                    <a:bodyPr/>
                    <a:lstStyle/>
                    <a:p>
                      <a:r>
                        <a:t>(-23.05)</a:t>
                      </a:r>
                    </a:p>
                  </a:txBody>
                  <a:tcPr/>
                </a:tc>
                <a:tc>
                  <a:txBody>
                    <a:bodyPr/>
                    <a:lstStyle/>
                    <a:p>
                      <a:r>
                        <a:t>(-22.69)</a:t>
                      </a:r>
                    </a:p>
                  </a:txBody>
                  <a:tcPr/>
                </a:tc>
                <a:extLst>
                  <a:ext uri="{0D108BD9-81ED-4DB2-BD59-A6C34878D82A}">
                    <a16:rowId xmlns:a16="http://schemas.microsoft.com/office/drawing/2014/main" val="10023"/>
                  </a:ext>
                </a:extLst>
              </a:tr>
              <a:tr h="121023">
                <a:tc>
                  <a:txBody>
                    <a:bodyPr/>
                    <a:lstStyle/>
                    <a:p>
                      <a:r>
                        <a:t>repayment_schedule</a:t>
                      </a:r>
                    </a:p>
                  </a:txBody>
                  <a:tcPr/>
                </a:tc>
                <a:tc>
                  <a:txBody>
                    <a:bodyPr/>
                    <a:lstStyle/>
                    <a:p>
                      <a:r>
                        <a:t>-0.119</a:t>
                      </a:r>
                    </a:p>
                  </a:txBody>
                  <a:tcPr/>
                </a:tc>
                <a:tc>
                  <a:txBody>
                    <a:bodyPr/>
                    <a:lstStyle/>
                    <a:p>
                      <a:r>
                        <a:t>-0.129</a:t>
                      </a:r>
                    </a:p>
                  </a:txBody>
                  <a:tcPr/>
                </a:tc>
                <a:tc>
                  <a:txBody>
                    <a:bodyPr/>
                    <a:lstStyle/>
                    <a:p>
                      <a:r>
                        <a:t>-0.414***</a:t>
                      </a:r>
                    </a:p>
                  </a:txBody>
                  <a:tcPr/>
                </a:tc>
                <a:tc>
                  <a:txBody>
                    <a:bodyPr/>
                    <a:lstStyle/>
                    <a:p>
                      <a:r>
                        <a:t>-0.392***</a:t>
                      </a:r>
                    </a:p>
                  </a:txBody>
                  <a:tcPr/>
                </a:tc>
                <a:extLst>
                  <a:ext uri="{0D108BD9-81ED-4DB2-BD59-A6C34878D82A}">
                    <a16:rowId xmlns:a16="http://schemas.microsoft.com/office/drawing/2014/main" val="10024"/>
                  </a:ext>
                </a:extLst>
              </a:tr>
              <a:tr h="121023">
                <a:tc>
                  <a:txBody>
                    <a:bodyPr/>
                    <a:lstStyle/>
                    <a:p>
                      <a:endParaRPr/>
                    </a:p>
                  </a:txBody>
                  <a:tcPr/>
                </a:tc>
                <a:tc>
                  <a:txBody>
                    <a:bodyPr/>
                    <a:lstStyle/>
                    <a:p>
                      <a:r>
                        <a:t>(-0.96)</a:t>
                      </a:r>
                    </a:p>
                  </a:txBody>
                  <a:tcPr/>
                </a:tc>
                <a:tc>
                  <a:txBody>
                    <a:bodyPr/>
                    <a:lstStyle/>
                    <a:p>
                      <a:r>
                        <a:t>(-1.04)</a:t>
                      </a:r>
                    </a:p>
                  </a:txBody>
                  <a:tcPr/>
                </a:tc>
                <a:tc>
                  <a:txBody>
                    <a:bodyPr/>
                    <a:lstStyle/>
                    <a:p>
                      <a:r>
                        <a:t>(-3.02)</a:t>
                      </a:r>
                    </a:p>
                  </a:txBody>
                  <a:tcPr/>
                </a:tc>
                <a:tc>
                  <a:txBody>
                    <a:bodyPr/>
                    <a:lstStyle/>
                    <a:p>
                      <a:r>
                        <a:t>(-2.87)</a:t>
                      </a:r>
                    </a:p>
                  </a:txBody>
                  <a:tcPr/>
                </a:tc>
                <a:extLst>
                  <a:ext uri="{0D108BD9-81ED-4DB2-BD59-A6C34878D82A}">
                    <a16:rowId xmlns:a16="http://schemas.microsoft.com/office/drawing/2014/main" val="10025"/>
                  </a:ext>
                </a:extLst>
              </a:tr>
              <a:tr h="121023">
                <a:tc>
                  <a:txBody>
                    <a:bodyPr/>
                    <a:lstStyle/>
                    <a:p>
                      <a:r>
                        <a:t>continenta</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26"/>
                  </a:ext>
                </a:extLst>
              </a:tr>
              <a:tr h="121023">
                <a:tc>
                  <a:txBody>
                    <a:bodyPr/>
                    <a:lstStyle/>
                    <a:p>
                      <a:r>
                        <a:t>sectorb</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27"/>
                  </a:ext>
                </a:extLst>
              </a:tr>
              <a:tr h="121023">
                <a:tc>
                  <a:txBody>
                    <a:bodyPr/>
                    <a:lstStyle/>
                    <a:p>
                      <a:r>
                        <a:t>_cons</a:t>
                      </a:r>
                    </a:p>
                  </a:txBody>
                  <a:tcPr/>
                </a:tc>
                <a:tc>
                  <a:txBody>
                    <a:bodyPr/>
                    <a:lstStyle/>
                    <a:p>
                      <a:r>
                        <a:t>8.310***</a:t>
                      </a:r>
                    </a:p>
                  </a:txBody>
                  <a:tcPr/>
                </a:tc>
                <a:tc>
                  <a:txBody>
                    <a:bodyPr/>
                    <a:lstStyle/>
                    <a:p>
                      <a:r>
                        <a:t>8.343***</a:t>
                      </a:r>
                    </a:p>
                  </a:txBody>
                  <a:tcPr/>
                </a:tc>
                <a:tc>
                  <a:txBody>
                    <a:bodyPr/>
                    <a:lstStyle/>
                    <a:p>
                      <a:r>
                        <a:t>9.862***</a:t>
                      </a:r>
                    </a:p>
                  </a:txBody>
                  <a:tcPr/>
                </a:tc>
                <a:tc>
                  <a:txBody>
                    <a:bodyPr/>
                    <a:lstStyle/>
                    <a:p>
                      <a:r>
                        <a:t>9.942***</a:t>
                      </a:r>
                    </a:p>
                  </a:txBody>
                  <a:tcPr/>
                </a:tc>
                <a:extLst>
                  <a:ext uri="{0D108BD9-81ED-4DB2-BD59-A6C34878D82A}">
                    <a16:rowId xmlns:a16="http://schemas.microsoft.com/office/drawing/2014/main" val="10028"/>
                  </a:ext>
                </a:extLst>
              </a:tr>
              <a:tr h="121023">
                <a:tc>
                  <a:txBody>
                    <a:bodyPr/>
                    <a:lstStyle/>
                    <a:p>
                      <a:endParaRPr/>
                    </a:p>
                  </a:txBody>
                  <a:tcPr/>
                </a:tc>
                <a:tc>
                  <a:txBody>
                    <a:bodyPr/>
                    <a:lstStyle/>
                    <a:p>
                      <a:r>
                        <a:t>(16.76)</a:t>
                      </a:r>
                    </a:p>
                  </a:txBody>
                  <a:tcPr/>
                </a:tc>
                <a:tc>
                  <a:txBody>
                    <a:bodyPr/>
                    <a:lstStyle/>
                    <a:p>
                      <a:r>
                        <a:t>(16.68)</a:t>
                      </a:r>
                    </a:p>
                  </a:txBody>
                  <a:tcPr/>
                </a:tc>
                <a:tc>
                  <a:txBody>
                    <a:bodyPr/>
                    <a:lstStyle/>
                    <a:p>
                      <a:r>
                        <a:t>(20.88)</a:t>
                      </a:r>
                    </a:p>
                  </a:txBody>
                  <a:tcPr/>
                </a:tc>
                <a:tc>
                  <a:txBody>
                    <a:bodyPr/>
                    <a:lstStyle/>
                    <a:p>
                      <a:r>
                        <a:t>(21.01)</a:t>
                      </a:r>
                    </a:p>
                  </a:txBody>
                  <a:tcPr/>
                </a:tc>
                <a:extLst>
                  <a:ext uri="{0D108BD9-81ED-4DB2-BD59-A6C34878D82A}">
                    <a16:rowId xmlns:a16="http://schemas.microsoft.com/office/drawing/2014/main" val="10029"/>
                  </a:ext>
                </a:extLst>
              </a:tr>
              <a:tr h="121023">
                <a:tc>
                  <a:txBody>
                    <a:bodyPr/>
                    <a:lstStyle/>
                    <a:p>
                      <a:r>
                        <a:t>pseudo R2</a:t>
                      </a:r>
                    </a:p>
                  </a:txBody>
                  <a:tcPr/>
                </a:tc>
                <a:tc>
                  <a:txBody>
                    <a:bodyPr/>
                    <a:lstStyle/>
                    <a:p>
                      <a:r>
                        <a:t>0.257</a:t>
                      </a:r>
                    </a:p>
                  </a:txBody>
                  <a:tcPr/>
                </a:tc>
                <a:tc>
                  <a:txBody>
                    <a:bodyPr/>
                    <a:lstStyle/>
                    <a:p>
                      <a:r>
                        <a:t>0.261</a:t>
                      </a:r>
                    </a:p>
                  </a:txBody>
                  <a:tcPr/>
                </a:tc>
                <a:tc>
                  <a:txBody>
                    <a:bodyPr/>
                    <a:lstStyle/>
                    <a:p>
                      <a:endParaRPr/>
                    </a:p>
                  </a:txBody>
                  <a:tcPr/>
                </a:tc>
                <a:tc>
                  <a:txBody>
                    <a:bodyPr/>
                    <a:lstStyle/>
                    <a:p>
                      <a:endParaRPr/>
                    </a:p>
                  </a:txBody>
                  <a:tcPr/>
                </a:tc>
                <a:extLst>
                  <a:ext uri="{0D108BD9-81ED-4DB2-BD59-A6C34878D82A}">
                    <a16:rowId xmlns:a16="http://schemas.microsoft.com/office/drawing/2014/main" val="10030"/>
                  </a:ext>
                </a:extLst>
              </a:tr>
              <a:tr h="121023">
                <a:tc>
                  <a:txBody>
                    <a:bodyPr/>
                    <a:lstStyle/>
                    <a:p>
                      <a:r>
                        <a:t>Log likelihood</a:t>
                      </a:r>
                    </a:p>
                  </a:txBody>
                  <a:tcPr/>
                </a:tc>
                <a:tc>
                  <a:txBody>
                    <a:bodyPr/>
                    <a:lstStyle/>
                    <a:p>
                      <a:r>
                        <a:t>-2250.2</a:t>
                      </a:r>
                    </a:p>
                  </a:txBody>
                  <a:tcPr/>
                </a:tc>
                <a:tc>
                  <a:txBody>
                    <a:bodyPr/>
                    <a:lstStyle/>
                    <a:p>
                      <a:r>
                        <a:t>-2239.7</a:t>
                      </a:r>
                    </a:p>
                  </a:txBody>
                  <a:tcPr/>
                </a:tc>
                <a:tc>
                  <a:txBody>
                    <a:bodyPr/>
                    <a:lstStyle/>
                    <a:p>
                      <a:r>
                        <a:t>-18497.7</a:t>
                      </a:r>
                    </a:p>
                  </a:txBody>
                  <a:tcPr/>
                </a:tc>
                <a:tc>
                  <a:txBody>
                    <a:bodyPr/>
                    <a:lstStyle/>
                    <a:p>
                      <a:r>
                        <a:t>-18478.7</a:t>
                      </a:r>
                    </a:p>
                  </a:txBody>
                  <a:tcPr/>
                </a:tc>
                <a:extLst>
                  <a:ext uri="{0D108BD9-81ED-4DB2-BD59-A6C34878D82A}">
                    <a16:rowId xmlns:a16="http://schemas.microsoft.com/office/drawing/2014/main" val="10031"/>
                  </a:ext>
                </a:extLst>
              </a:tr>
              <a:tr h="121023">
                <a:tc>
                  <a:txBody>
                    <a:bodyPr/>
                    <a:lstStyle/>
                    <a:p>
                      <a:r>
                        <a:t>2</a:t>
                      </a:r>
                    </a:p>
                  </a:txBody>
                  <a:tcPr/>
                </a:tc>
                <a:tc>
                  <a:txBody>
                    <a:bodyPr/>
                    <a:lstStyle/>
                    <a:p>
                      <a:r>
                        <a:t>1557.6</a:t>
                      </a:r>
                    </a:p>
                  </a:txBody>
                  <a:tcPr/>
                </a:tc>
                <a:tc>
                  <a:txBody>
                    <a:bodyPr/>
                    <a:lstStyle/>
                    <a:p>
                      <a:r>
                        <a:t>1578.6</a:t>
                      </a:r>
                    </a:p>
                  </a:txBody>
                  <a:tcPr/>
                </a:tc>
                <a:tc>
                  <a:txBody>
                    <a:bodyPr/>
                    <a:lstStyle/>
                    <a:p>
                      <a:endParaRPr/>
                    </a:p>
                  </a:txBody>
                  <a:tcPr/>
                </a:tc>
                <a:tc>
                  <a:txBody>
                    <a:bodyPr/>
                    <a:lstStyle/>
                    <a:p>
                      <a:endParaRPr/>
                    </a:p>
                  </a:txBody>
                  <a:tcPr/>
                </a:tc>
                <a:extLst>
                  <a:ext uri="{0D108BD9-81ED-4DB2-BD59-A6C34878D82A}">
                    <a16:rowId xmlns:a16="http://schemas.microsoft.com/office/drawing/2014/main" val="10032"/>
                  </a:ext>
                </a:extLst>
              </a:tr>
              <a:tr h="121041">
                <a:tc>
                  <a:txBody>
                    <a:bodyPr/>
                    <a:lstStyle/>
                    <a:p>
                      <a:r>
                        <a:t>p</a:t>
                      </a:r>
                    </a:p>
                  </a:txBody>
                  <a:tcPr/>
                </a:tc>
                <a:tc>
                  <a:txBody>
                    <a:bodyPr/>
                    <a:lstStyle/>
                    <a:p>
                      <a:r>
                        <a:t>1.2e-315</a:t>
                      </a:r>
                    </a:p>
                  </a:txBody>
                  <a:tcPr/>
                </a:tc>
                <a:tc>
                  <a:txBody>
                    <a:bodyPr/>
                    <a:lstStyle/>
                    <a:p>
                      <a:r>
                        <a:t>2.0e-317</a:t>
                      </a:r>
                    </a:p>
                  </a:txBody>
                  <a:tcPr/>
                </a:tc>
                <a:tc>
                  <a:txBody>
                    <a:bodyPr/>
                    <a:lstStyle/>
                    <a:p>
                      <a:r>
                        <a:t>0</a:t>
                      </a:r>
                    </a:p>
                  </a:txBody>
                  <a:tcPr/>
                </a:tc>
                <a:tc>
                  <a:txBody>
                    <a:bodyPr/>
                    <a:lstStyle/>
                    <a:p>
                      <a:r>
                        <a:t>0</a:t>
                      </a:r>
                    </a:p>
                  </a:txBody>
                  <a:tcPr/>
                </a:tc>
                <a:extLst>
                  <a:ext uri="{0D108BD9-81ED-4DB2-BD59-A6C34878D82A}">
                    <a16:rowId xmlns:a16="http://schemas.microsoft.com/office/drawing/2014/main" val="1003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18196560"/>
        </p:xfrm>
        <a:graphic>
          <a:graphicData uri="http://schemas.openxmlformats.org/drawingml/2006/table">
            <a:tbl>
              <a:tblPr firstRow="1" bandRow="1">
                <a:tableStyleId>{5C22544A-7EE6-4342-B048-85BDC9FD1C3A}</a:tableStyleId>
              </a:tblPr>
              <a:tblGrid>
                <a:gridCol w="1097280">
                  <a:extLst>
                    <a:ext uri="{9D8B030D-6E8A-4147-A177-3AD203B41FA5}">
                      <a16:colId xmlns:a16="http://schemas.microsoft.com/office/drawing/2014/main" val="20000"/>
                    </a:ext>
                  </a:extLst>
                </a:gridCol>
                <a:gridCol w="1097280">
                  <a:extLst>
                    <a:ext uri="{9D8B030D-6E8A-4147-A177-3AD203B41FA5}">
                      <a16:colId xmlns:a16="http://schemas.microsoft.com/office/drawing/2014/main" val="20001"/>
                    </a:ext>
                  </a:extLst>
                </a:gridCol>
                <a:gridCol w="1097280">
                  <a:extLst>
                    <a:ext uri="{9D8B030D-6E8A-4147-A177-3AD203B41FA5}">
                      <a16:colId xmlns:a16="http://schemas.microsoft.com/office/drawing/2014/main" val="20002"/>
                    </a:ext>
                  </a:extLst>
                </a:gridCol>
                <a:gridCol w="1097280">
                  <a:extLst>
                    <a:ext uri="{9D8B030D-6E8A-4147-A177-3AD203B41FA5}">
                      <a16:colId xmlns:a16="http://schemas.microsoft.com/office/drawing/2014/main" val="20003"/>
                    </a:ext>
                  </a:extLst>
                </a:gridCol>
                <a:gridCol w="1097280">
                  <a:extLst>
                    <a:ext uri="{9D8B030D-6E8A-4147-A177-3AD203B41FA5}">
                      <a16:colId xmlns:a16="http://schemas.microsoft.com/office/drawing/2014/main" val="20004"/>
                    </a:ext>
                  </a:extLst>
                </a:gridCol>
              </a:tblGrid>
              <a:tr h="121023">
                <a:tc>
                  <a:txBody>
                    <a:bodyPr/>
                    <a:lstStyle/>
                    <a:p>
                      <a:r>
                        <a:t>Variable</a:t>
                      </a:r>
                    </a:p>
                  </a:txBody>
                  <a:tcPr/>
                </a:tc>
                <a:tc>
                  <a:txBody>
                    <a:bodyPr/>
                    <a:lstStyle/>
                    <a:p>
                      <a:r>
                        <a:t>funding_success</a:t>
                      </a:r>
                    </a:p>
                  </a:txBody>
                  <a:tcPr/>
                </a:tc>
                <a:tc>
                  <a:txBody>
                    <a:bodyPr/>
                    <a:lstStyle/>
                    <a:p>
                      <a:endParaRPr/>
                    </a:p>
                  </a:txBody>
                  <a:tcPr/>
                </a:tc>
                <a:tc>
                  <a:txBody>
                    <a:bodyPr/>
                    <a:lstStyle/>
                    <a:p>
                      <a:r>
                        <a:t>funding_speed</a:t>
                      </a:r>
                    </a:p>
                  </a:txBody>
                  <a:tcPr/>
                </a:tc>
                <a:tc>
                  <a:txBody>
                    <a:bodyPr/>
                    <a:lstStyle/>
                    <a:p>
                      <a:endParaRPr/>
                    </a:p>
                  </a:txBody>
                  <a:tcPr/>
                </a:tc>
                <a:extLst>
                  <a:ext uri="{0D108BD9-81ED-4DB2-BD59-A6C34878D82A}">
                    <a16:rowId xmlns:a16="http://schemas.microsoft.com/office/drawing/2014/main" val="10000"/>
                  </a:ext>
                </a:extLst>
              </a:tr>
              <a:tr h="121023">
                <a:tc>
                  <a:txBody>
                    <a:bodyPr/>
                    <a:lstStyle/>
                    <a:p>
                      <a:endParaRPr/>
                    </a:p>
                  </a:txBody>
                  <a:tcPr/>
                </a:tc>
                <a:tc>
                  <a:txBody>
                    <a:bodyPr/>
                    <a:lstStyle/>
                    <a:p>
                      <a:r>
                        <a:t>Model 1(controls)</a:t>
                      </a:r>
                    </a:p>
                  </a:txBody>
                  <a:tcPr/>
                </a:tc>
                <a:tc>
                  <a:txBody>
                    <a:bodyPr/>
                    <a:lstStyle/>
                    <a:p>
                      <a:r>
                        <a:t>Model 3(main effect)</a:t>
                      </a:r>
                    </a:p>
                  </a:txBody>
                  <a:tcPr/>
                </a:tc>
                <a:tc>
                  <a:txBody>
                    <a:bodyPr/>
                    <a:lstStyle/>
                    <a:p>
                      <a:r>
                        <a:t>Model 1(controls)</a:t>
                      </a:r>
                    </a:p>
                  </a:txBody>
                  <a:tcPr/>
                </a:tc>
                <a:tc>
                  <a:txBody>
                    <a:bodyPr/>
                    <a:lstStyle/>
                    <a:p>
                      <a:r>
                        <a:t>Model 3(main effect)</a:t>
                      </a:r>
                    </a:p>
                  </a:txBody>
                  <a:tcPr/>
                </a:tc>
                <a:extLst>
                  <a:ext uri="{0D108BD9-81ED-4DB2-BD59-A6C34878D82A}">
                    <a16:rowId xmlns:a16="http://schemas.microsoft.com/office/drawing/2014/main" val="10001"/>
                  </a:ext>
                </a:extLst>
              </a:tr>
              <a:tr h="121023">
                <a:tc>
                  <a:txBody>
                    <a:bodyPr/>
                    <a:lstStyle/>
                    <a:p>
                      <a:r>
                        <a:t>happiness</a:t>
                      </a:r>
                    </a:p>
                  </a:txBody>
                  <a:tcPr/>
                </a:tc>
                <a:tc>
                  <a:txBody>
                    <a:bodyPr/>
                    <a:lstStyle/>
                    <a:p>
                      <a:endParaRPr/>
                    </a:p>
                  </a:txBody>
                  <a:tcPr/>
                </a:tc>
                <a:tc>
                  <a:txBody>
                    <a:bodyPr/>
                    <a:lstStyle/>
                    <a:p>
                      <a:r>
                        <a:t>0.176*</a:t>
                      </a:r>
                    </a:p>
                  </a:txBody>
                  <a:tcPr/>
                </a:tc>
                <a:tc>
                  <a:txBody>
                    <a:bodyPr/>
                    <a:lstStyle/>
                    <a:p>
                      <a:endParaRPr/>
                    </a:p>
                  </a:txBody>
                  <a:tcPr/>
                </a:tc>
                <a:tc>
                  <a:txBody>
                    <a:bodyPr/>
                    <a:lstStyle/>
                    <a:p>
                      <a:r>
                        <a:t>0.238***</a:t>
                      </a:r>
                    </a:p>
                  </a:txBody>
                  <a:tcPr/>
                </a:tc>
                <a:extLst>
                  <a:ext uri="{0D108BD9-81ED-4DB2-BD59-A6C34878D82A}">
                    <a16:rowId xmlns:a16="http://schemas.microsoft.com/office/drawing/2014/main" val="10002"/>
                  </a:ext>
                </a:extLst>
              </a:tr>
              <a:tr h="121023">
                <a:tc>
                  <a:txBody>
                    <a:bodyPr/>
                    <a:lstStyle/>
                    <a:p>
                      <a:endParaRPr/>
                    </a:p>
                  </a:txBody>
                  <a:tcPr/>
                </a:tc>
                <a:tc>
                  <a:txBody>
                    <a:bodyPr/>
                    <a:lstStyle/>
                    <a:p>
                      <a:endParaRPr/>
                    </a:p>
                  </a:txBody>
                  <a:tcPr/>
                </a:tc>
                <a:tc>
                  <a:txBody>
                    <a:bodyPr/>
                    <a:lstStyle/>
                    <a:p>
                      <a:r>
                        <a:t>(1.85)</a:t>
                      </a:r>
                    </a:p>
                  </a:txBody>
                  <a:tcPr/>
                </a:tc>
                <a:tc>
                  <a:txBody>
                    <a:bodyPr/>
                    <a:lstStyle/>
                    <a:p>
                      <a:endParaRPr/>
                    </a:p>
                  </a:txBody>
                  <a:tcPr/>
                </a:tc>
                <a:tc>
                  <a:txBody>
                    <a:bodyPr/>
                    <a:lstStyle/>
                    <a:p>
                      <a:r>
                        <a:t>(3.34)</a:t>
                      </a:r>
                    </a:p>
                  </a:txBody>
                  <a:tcPr/>
                </a:tc>
                <a:extLst>
                  <a:ext uri="{0D108BD9-81ED-4DB2-BD59-A6C34878D82A}">
                    <a16:rowId xmlns:a16="http://schemas.microsoft.com/office/drawing/2014/main" val="10003"/>
                  </a:ext>
                </a:extLst>
              </a:tr>
              <a:tr h="121023">
                <a:tc>
                  <a:txBody>
                    <a:bodyPr/>
                    <a:lstStyle/>
                    <a:p>
                      <a:r>
                        <a:t>sadness</a:t>
                      </a:r>
                    </a:p>
                  </a:txBody>
                  <a:tcPr/>
                </a:tc>
                <a:tc>
                  <a:txBody>
                    <a:bodyPr/>
                    <a:lstStyle/>
                    <a:p>
                      <a:endParaRPr/>
                    </a:p>
                  </a:txBody>
                  <a:tcPr/>
                </a:tc>
                <a:tc>
                  <a:txBody>
                    <a:bodyPr/>
                    <a:lstStyle/>
                    <a:p>
                      <a:r>
                        <a:t>1.021*</a:t>
                      </a:r>
                    </a:p>
                  </a:txBody>
                  <a:tcPr/>
                </a:tc>
                <a:tc>
                  <a:txBody>
                    <a:bodyPr/>
                    <a:lstStyle/>
                    <a:p>
                      <a:endParaRPr/>
                    </a:p>
                  </a:txBody>
                  <a:tcPr/>
                </a:tc>
                <a:tc>
                  <a:txBody>
                    <a:bodyPr/>
                    <a:lstStyle/>
                    <a:p>
                      <a:r>
                        <a:t>0.730**</a:t>
                      </a:r>
                    </a:p>
                  </a:txBody>
                  <a:tcPr/>
                </a:tc>
                <a:extLst>
                  <a:ext uri="{0D108BD9-81ED-4DB2-BD59-A6C34878D82A}">
                    <a16:rowId xmlns:a16="http://schemas.microsoft.com/office/drawing/2014/main" val="10004"/>
                  </a:ext>
                </a:extLst>
              </a:tr>
              <a:tr h="121023">
                <a:tc>
                  <a:txBody>
                    <a:bodyPr/>
                    <a:lstStyle/>
                    <a:p>
                      <a:endParaRPr/>
                    </a:p>
                  </a:txBody>
                  <a:tcPr/>
                </a:tc>
                <a:tc>
                  <a:txBody>
                    <a:bodyPr/>
                    <a:lstStyle/>
                    <a:p>
                      <a:endParaRPr/>
                    </a:p>
                  </a:txBody>
                  <a:tcPr/>
                </a:tc>
                <a:tc>
                  <a:txBody>
                    <a:bodyPr/>
                    <a:lstStyle/>
                    <a:p>
                      <a:r>
                        <a:t>(1.76)</a:t>
                      </a:r>
                    </a:p>
                  </a:txBody>
                  <a:tcPr/>
                </a:tc>
                <a:tc>
                  <a:txBody>
                    <a:bodyPr/>
                    <a:lstStyle/>
                    <a:p>
                      <a:endParaRPr/>
                    </a:p>
                  </a:txBody>
                  <a:tcPr/>
                </a:tc>
                <a:tc>
                  <a:txBody>
                    <a:bodyPr/>
                    <a:lstStyle/>
                    <a:p>
                      <a:r>
                        <a:t>(2.08)</a:t>
                      </a:r>
                    </a:p>
                  </a:txBody>
                  <a:tcPr/>
                </a:tc>
                <a:extLst>
                  <a:ext uri="{0D108BD9-81ED-4DB2-BD59-A6C34878D82A}">
                    <a16:rowId xmlns:a16="http://schemas.microsoft.com/office/drawing/2014/main" val="10005"/>
                  </a:ext>
                </a:extLst>
              </a:tr>
              <a:tr h="121023">
                <a:tc>
                  <a:txBody>
                    <a:bodyPr/>
                    <a:lstStyle/>
                    <a:p>
                      <a:r>
                        <a:t>pst_psyc_cptl</a:t>
                      </a:r>
                    </a:p>
                  </a:txBody>
                  <a:tcPr/>
                </a:tc>
                <a:tc>
                  <a:txBody>
                    <a:bodyPr/>
                    <a:lstStyle/>
                    <a:p>
                      <a:endParaRPr/>
                    </a:p>
                  </a:txBody>
                  <a:tcPr/>
                </a:tc>
                <a:tc>
                  <a:txBody>
                    <a:bodyPr/>
                    <a:lstStyle/>
                    <a:p>
                      <a:r>
                        <a:t>-0.0997***</a:t>
                      </a:r>
                    </a:p>
                  </a:txBody>
                  <a:tcPr/>
                </a:tc>
                <a:tc>
                  <a:txBody>
                    <a:bodyPr/>
                    <a:lstStyle/>
                    <a:p>
                      <a:endParaRPr/>
                    </a:p>
                  </a:txBody>
                  <a:tcPr/>
                </a:tc>
                <a:tc>
                  <a:txBody>
                    <a:bodyPr/>
                    <a:lstStyle/>
                    <a:p>
                      <a:r>
                        <a:t>-0.0935***</a:t>
                      </a:r>
                    </a:p>
                  </a:txBody>
                  <a:tcPr/>
                </a:tc>
                <a:extLst>
                  <a:ext uri="{0D108BD9-81ED-4DB2-BD59-A6C34878D82A}">
                    <a16:rowId xmlns:a16="http://schemas.microsoft.com/office/drawing/2014/main" val="10006"/>
                  </a:ext>
                </a:extLst>
              </a:tr>
              <a:tr h="121023">
                <a:tc>
                  <a:txBody>
                    <a:bodyPr/>
                    <a:lstStyle/>
                    <a:p>
                      <a:endParaRPr/>
                    </a:p>
                  </a:txBody>
                  <a:tcPr/>
                </a:tc>
                <a:tc>
                  <a:txBody>
                    <a:bodyPr/>
                    <a:lstStyle/>
                    <a:p>
                      <a:endParaRPr/>
                    </a:p>
                  </a:txBody>
                  <a:tcPr/>
                </a:tc>
                <a:tc>
                  <a:txBody>
                    <a:bodyPr/>
                    <a:lstStyle/>
                    <a:p>
                      <a:r>
                        <a:t>(-3.79)</a:t>
                      </a:r>
                    </a:p>
                  </a:txBody>
                  <a:tcPr/>
                </a:tc>
                <a:tc>
                  <a:txBody>
                    <a:bodyPr/>
                    <a:lstStyle/>
                    <a:p>
                      <a:endParaRPr/>
                    </a:p>
                  </a:txBody>
                  <a:tcPr/>
                </a:tc>
                <a:tc>
                  <a:txBody>
                    <a:bodyPr/>
                    <a:lstStyle/>
                    <a:p>
                      <a:r>
                        <a:t>(-4.30)</a:t>
                      </a:r>
                    </a:p>
                  </a:txBody>
                  <a:tcPr/>
                </a:tc>
                <a:extLst>
                  <a:ext uri="{0D108BD9-81ED-4DB2-BD59-A6C34878D82A}">
                    <a16:rowId xmlns:a16="http://schemas.microsoft.com/office/drawing/2014/main" val="10007"/>
                  </a:ext>
                </a:extLst>
              </a:tr>
              <a:tr h="121023">
                <a:tc>
                  <a:txBody>
                    <a:bodyPr/>
                    <a:lstStyle/>
                    <a:p>
                      <a:r>
                        <a:t>picture_quality</a:t>
                      </a:r>
                    </a:p>
                  </a:txBody>
                  <a:tcPr/>
                </a:tc>
                <a:tc>
                  <a:txBody>
                    <a:bodyPr/>
                    <a:lstStyle/>
                    <a:p>
                      <a:r>
                        <a:t>0.418***</a:t>
                      </a:r>
                    </a:p>
                  </a:txBody>
                  <a:tcPr/>
                </a:tc>
                <a:tc>
                  <a:txBody>
                    <a:bodyPr/>
                    <a:lstStyle/>
                    <a:p>
                      <a:r>
                        <a:t>0.426***</a:t>
                      </a:r>
                    </a:p>
                  </a:txBody>
                  <a:tcPr/>
                </a:tc>
                <a:tc>
                  <a:txBody>
                    <a:bodyPr/>
                    <a:lstStyle/>
                    <a:p>
                      <a:r>
                        <a:t>0.365***</a:t>
                      </a:r>
                    </a:p>
                  </a:txBody>
                  <a:tcPr/>
                </a:tc>
                <a:tc>
                  <a:txBody>
                    <a:bodyPr/>
                    <a:lstStyle/>
                    <a:p>
                      <a:r>
                        <a:t>0.366***</a:t>
                      </a:r>
                    </a:p>
                  </a:txBody>
                  <a:tcPr/>
                </a:tc>
                <a:extLst>
                  <a:ext uri="{0D108BD9-81ED-4DB2-BD59-A6C34878D82A}">
                    <a16:rowId xmlns:a16="http://schemas.microsoft.com/office/drawing/2014/main" val="10008"/>
                  </a:ext>
                </a:extLst>
              </a:tr>
              <a:tr h="121023">
                <a:tc>
                  <a:txBody>
                    <a:bodyPr/>
                    <a:lstStyle/>
                    <a:p>
                      <a:endParaRPr/>
                    </a:p>
                  </a:txBody>
                  <a:tcPr/>
                </a:tc>
                <a:tc>
                  <a:txBody>
                    <a:bodyPr/>
                    <a:lstStyle/>
                    <a:p>
                      <a:r>
                        <a:t>(5.32)</a:t>
                      </a:r>
                    </a:p>
                  </a:txBody>
                  <a:tcPr/>
                </a:tc>
                <a:tc>
                  <a:txBody>
                    <a:bodyPr/>
                    <a:lstStyle/>
                    <a:p>
                      <a:r>
                        <a:t>(5.40)</a:t>
                      </a:r>
                    </a:p>
                  </a:txBody>
                  <a:tcPr/>
                </a:tc>
                <a:tc>
                  <a:txBody>
                    <a:bodyPr/>
                    <a:lstStyle/>
                    <a:p>
                      <a:r>
                        <a:t>(6.17)</a:t>
                      </a:r>
                    </a:p>
                  </a:txBody>
                  <a:tcPr/>
                </a:tc>
                <a:tc>
                  <a:txBody>
                    <a:bodyPr/>
                    <a:lstStyle/>
                    <a:p>
                      <a:r>
                        <a:t>(6.19)</a:t>
                      </a:r>
                    </a:p>
                  </a:txBody>
                  <a:tcPr/>
                </a:tc>
                <a:extLst>
                  <a:ext uri="{0D108BD9-81ED-4DB2-BD59-A6C34878D82A}">
                    <a16:rowId xmlns:a16="http://schemas.microsoft.com/office/drawing/2014/main" val="10009"/>
                  </a:ext>
                </a:extLst>
              </a:tr>
              <a:tr h="121023">
                <a:tc>
                  <a:txBody>
                    <a:bodyPr/>
                    <a:lstStyle/>
                    <a:p>
                      <a:r>
                        <a:t>story_word_count</a:t>
                      </a:r>
                    </a:p>
                  </a:txBody>
                  <a:tcPr/>
                </a:tc>
                <a:tc>
                  <a:txBody>
                    <a:bodyPr/>
                    <a:lstStyle/>
                    <a:p>
                      <a:r>
                        <a:t>0.00233**</a:t>
                      </a:r>
                    </a:p>
                  </a:txBody>
                  <a:tcPr/>
                </a:tc>
                <a:tc>
                  <a:txBody>
                    <a:bodyPr/>
                    <a:lstStyle/>
                    <a:p>
                      <a:r>
                        <a:t>0.00385***</a:t>
                      </a:r>
                    </a:p>
                  </a:txBody>
                  <a:tcPr/>
                </a:tc>
                <a:tc>
                  <a:txBody>
                    <a:bodyPr/>
                    <a:lstStyle/>
                    <a:p>
                      <a:r>
                        <a:t>0.00230**</a:t>
                      </a:r>
                    </a:p>
                  </a:txBody>
                  <a:tcPr/>
                </a:tc>
                <a:tc>
                  <a:txBody>
                    <a:bodyPr/>
                    <a:lstStyle/>
                    <a:p>
                      <a:r>
                        <a:t>0.00359***</a:t>
                      </a:r>
                    </a:p>
                  </a:txBody>
                  <a:tcPr/>
                </a:tc>
                <a:extLst>
                  <a:ext uri="{0D108BD9-81ED-4DB2-BD59-A6C34878D82A}">
                    <a16:rowId xmlns:a16="http://schemas.microsoft.com/office/drawing/2014/main" val="10010"/>
                  </a:ext>
                </a:extLst>
              </a:tr>
              <a:tr h="121023">
                <a:tc>
                  <a:txBody>
                    <a:bodyPr/>
                    <a:lstStyle/>
                    <a:p>
                      <a:endParaRPr/>
                    </a:p>
                  </a:txBody>
                  <a:tcPr/>
                </a:tc>
                <a:tc>
                  <a:txBody>
                    <a:bodyPr/>
                    <a:lstStyle/>
                    <a:p>
                      <a:r>
                        <a:t>(2.01)</a:t>
                      </a:r>
                    </a:p>
                  </a:txBody>
                  <a:tcPr/>
                </a:tc>
                <a:tc>
                  <a:txBody>
                    <a:bodyPr/>
                    <a:lstStyle/>
                    <a:p>
                      <a:r>
                        <a:t>(3.13)</a:t>
                      </a:r>
                    </a:p>
                  </a:txBody>
                  <a:tcPr/>
                </a:tc>
                <a:tc>
                  <a:txBody>
                    <a:bodyPr/>
                    <a:lstStyle/>
                    <a:p>
                      <a:r>
                        <a:t>(2.57)</a:t>
                      </a:r>
                    </a:p>
                  </a:txBody>
                  <a:tcPr/>
                </a:tc>
                <a:tc>
                  <a:txBody>
                    <a:bodyPr/>
                    <a:lstStyle/>
                    <a:p>
                      <a:r>
                        <a:t>(3.80)</a:t>
                      </a:r>
                    </a:p>
                  </a:txBody>
                  <a:tcPr/>
                </a:tc>
                <a:extLst>
                  <a:ext uri="{0D108BD9-81ED-4DB2-BD59-A6C34878D82A}">
                    <a16:rowId xmlns:a16="http://schemas.microsoft.com/office/drawing/2014/main" val="10011"/>
                  </a:ext>
                </a:extLst>
              </a:tr>
              <a:tr h="121023">
                <a:tc>
                  <a:txBody>
                    <a:bodyPr/>
                    <a:lstStyle/>
                    <a:p>
                      <a:r>
                        <a:t>gender</a:t>
                      </a:r>
                    </a:p>
                  </a:txBody>
                  <a:tcPr/>
                </a:tc>
                <a:tc>
                  <a:txBody>
                    <a:bodyPr/>
                    <a:lstStyle/>
                    <a:p>
                      <a:r>
                        <a:t>1.084***</a:t>
                      </a:r>
                    </a:p>
                  </a:txBody>
                  <a:tcPr/>
                </a:tc>
                <a:tc>
                  <a:txBody>
                    <a:bodyPr/>
                    <a:lstStyle/>
                    <a:p>
                      <a:r>
                        <a:t>1.045***</a:t>
                      </a:r>
                    </a:p>
                  </a:txBody>
                  <a:tcPr/>
                </a:tc>
                <a:tc>
                  <a:txBody>
                    <a:bodyPr/>
                    <a:lstStyle/>
                    <a:p>
                      <a:r>
                        <a:t>1.594***</a:t>
                      </a:r>
                    </a:p>
                  </a:txBody>
                  <a:tcPr/>
                </a:tc>
                <a:tc>
                  <a:txBody>
                    <a:bodyPr/>
                    <a:lstStyle/>
                    <a:p>
                      <a:r>
                        <a:t>1.543***</a:t>
                      </a:r>
                    </a:p>
                  </a:txBody>
                  <a:tcPr/>
                </a:tc>
                <a:extLst>
                  <a:ext uri="{0D108BD9-81ED-4DB2-BD59-A6C34878D82A}">
                    <a16:rowId xmlns:a16="http://schemas.microsoft.com/office/drawing/2014/main" val="10012"/>
                  </a:ext>
                </a:extLst>
              </a:tr>
              <a:tr h="121023">
                <a:tc>
                  <a:txBody>
                    <a:bodyPr/>
                    <a:lstStyle/>
                    <a:p>
                      <a:endParaRPr/>
                    </a:p>
                  </a:txBody>
                  <a:tcPr/>
                </a:tc>
                <a:tc>
                  <a:txBody>
                    <a:bodyPr/>
                    <a:lstStyle/>
                    <a:p>
                      <a:r>
                        <a:t>(12.18)</a:t>
                      </a:r>
                    </a:p>
                  </a:txBody>
                  <a:tcPr/>
                </a:tc>
                <a:tc>
                  <a:txBody>
                    <a:bodyPr/>
                    <a:lstStyle/>
                    <a:p>
                      <a:r>
                        <a:t>(11.56)</a:t>
                      </a:r>
                    </a:p>
                  </a:txBody>
                  <a:tcPr/>
                </a:tc>
                <a:tc>
                  <a:txBody>
                    <a:bodyPr/>
                    <a:lstStyle/>
                    <a:p>
                      <a:r>
                        <a:t>(20.52)</a:t>
                      </a:r>
                    </a:p>
                  </a:txBody>
                  <a:tcPr/>
                </a:tc>
                <a:tc>
                  <a:txBody>
                    <a:bodyPr/>
                    <a:lstStyle/>
                    <a:p>
                      <a:r>
                        <a:t>(19.66)</a:t>
                      </a:r>
                    </a:p>
                  </a:txBody>
                  <a:tcPr/>
                </a:tc>
                <a:extLst>
                  <a:ext uri="{0D108BD9-81ED-4DB2-BD59-A6C34878D82A}">
                    <a16:rowId xmlns:a16="http://schemas.microsoft.com/office/drawing/2014/main" val="10013"/>
                  </a:ext>
                </a:extLst>
              </a:tr>
              <a:tr h="121023">
                <a:tc>
                  <a:txBody>
                    <a:bodyPr/>
                    <a:lstStyle/>
                    <a:p>
                      <a:r>
                        <a:t>group_borrower</a:t>
                      </a:r>
                    </a:p>
                  </a:txBody>
                  <a:tcPr/>
                </a:tc>
                <a:tc>
                  <a:txBody>
                    <a:bodyPr/>
                    <a:lstStyle/>
                    <a:p>
                      <a:r>
                        <a:t>3.639***</a:t>
                      </a:r>
                    </a:p>
                  </a:txBody>
                  <a:tcPr/>
                </a:tc>
                <a:tc>
                  <a:txBody>
                    <a:bodyPr/>
                    <a:lstStyle/>
                    <a:p>
                      <a:r>
                        <a:t>3.485***</a:t>
                      </a:r>
                    </a:p>
                  </a:txBody>
                  <a:tcPr/>
                </a:tc>
                <a:tc>
                  <a:txBody>
                    <a:bodyPr/>
                    <a:lstStyle/>
                    <a:p>
                      <a:r>
                        <a:t>1.622***</a:t>
                      </a:r>
                    </a:p>
                  </a:txBody>
                  <a:tcPr/>
                </a:tc>
                <a:tc>
                  <a:txBody>
                    <a:bodyPr/>
                    <a:lstStyle/>
                    <a:p>
                      <a:r>
                        <a:t>1.464***</a:t>
                      </a:r>
                    </a:p>
                  </a:txBody>
                  <a:tcPr/>
                </a:tc>
                <a:extLst>
                  <a:ext uri="{0D108BD9-81ED-4DB2-BD59-A6C34878D82A}">
                    <a16:rowId xmlns:a16="http://schemas.microsoft.com/office/drawing/2014/main" val="10014"/>
                  </a:ext>
                </a:extLst>
              </a:tr>
              <a:tr h="121023">
                <a:tc>
                  <a:txBody>
                    <a:bodyPr/>
                    <a:lstStyle/>
                    <a:p>
                      <a:endParaRPr/>
                    </a:p>
                  </a:txBody>
                  <a:tcPr/>
                </a:tc>
                <a:tc>
                  <a:txBody>
                    <a:bodyPr/>
                    <a:lstStyle/>
                    <a:p>
                      <a:r>
                        <a:t>(3.52)</a:t>
                      </a:r>
                    </a:p>
                  </a:txBody>
                  <a:tcPr/>
                </a:tc>
                <a:tc>
                  <a:txBody>
                    <a:bodyPr/>
                    <a:lstStyle/>
                    <a:p>
                      <a:r>
                        <a:t>(3.37)</a:t>
                      </a:r>
                    </a:p>
                  </a:txBody>
                  <a:tcPr/>
                </a:tc>
                <a:tc>
                  <a:txBody>
                    <a:bodyPr/>
                    <a:lstStyle/>
                    <a:p>
                      <a:r>
                        <a:t>(5.96)</a:t>
                      </a:r>
                    </a:p>
                  </a:txBody>
                  <a:tcPr/>
                </a:tc>
                <a:tc>
                  <a:txBody>
                    <a:bodyPr/>
                    <a:lstStyle/>
                    <a:p>
                      <a:r>
                        <a:t>(5.36)</a:t>
                      </a:r>
                    </a:p>
                  </a:txBody>
                  <a:tcPr/>
                </a:tc>
                <a:extLst>
                  <a:ext uri="{0D108BD9-81ED-4DB2-BD59-A6C34878D82A}">
                    <a16:rowId xmlns:a16="http://schemas.microsoft.com/office/drawing/2014/main" val="10015"/>
                  </a:ext>
                </a:extLst>
              </a:tr>
              <a:tr h="121023">
                <a:tc>
                  <a:txBody>
                    <a:bodyPr/>
                    <a:lstStyle/>
                    <a:p>
                      <a:r>
                        <a:t>annual_income</a:t>
                      </a:r>
                    </a:p>
                  </a:txBody>
                  <a:tcPr/>
                </a:tc>
                <a:tc>
                  <a:txBody>
                    <a:bodyPr/>
                    <a:lstStyle/>
                    <a:p>
                      <a:r>
                        <a:t>-0.543***</a:t>
                      </a:r>
                    </a:p>
                  </a:txBody>
                  <a:tcPr/>
                </a:tc>
                <a:tc>
                  <a:txBody>
                    <a:bodyPr/>
                    <a:lstStyle/>
                    <a:p>
                      <a:r>
                        <a:t>-0.550***</a:t>
                      </a:r>
                    </a:p>
                  </a:txBody>
                  <a:tcPr/>
                </a:tc>
                <a:tc>
                  <a:txBody>
                    <a:bodyPr/>
                    <a:lstStyle/>
                    <a:p>
                      <a:r>
                        <a:t>-0.563***</a:t>
                      </a:r>
                    </a:p>
                  </a:txBody>
                  <a:tcPr/>
                </a:tc>
                <a:tc>
                  <a:txBody>
                    <a:bodyPr/>
                    <a:lstStyle/>
                    <a:p>
                      <a:r>
                        <a:t>-0.570***</a:t>
                      </a:r>
                    </a:p>
                  </a:txBody>
                  <a:tcPr/>
                </a:tc>
                <a:extLst>
                  <a:ext uri="{0D108BD9-81ED-4DB2-BD59-A6C34878D82A}">
                    <a16:rowId xmlns:a16="http://schemas.microsoft.com/office/drawing/2014/main" val="10016"/>
                  </a:ext>
                </a:extLst>
              </a:tr>
              <a:tr h="121023">
                <a:tc>
                  <a:txBody>
                    <a:bodyPr/>
                    <a:lstStyle/>
                    <a:p>
                      <a:endParaRPr/>
                    </a:p>
                  </a:txBody>
                  <a:tcPr/>
                </a:tc>
                <a:tc>
                  <a:txBody>
                    <a:bodyPr/>
                    <a:lstStyle/>
                    <a:p>
                      <a:r>
                        <a:t>(-5.18)</a:t>
                      </a:r>
                    </a:p>
                  </a:txBody>
                  <a:tcPr/>
                </a:tc>
                <a:tc>
                  <a:txBody>
                    <a:bodyPr/>
                    <a:lstStyle/>
                    <a:p>
                      <a:r>
                        <a:t>(-5.19)</a:t>
                      </a:r>
                    </a:p>
                  </a:txBody>
                  <a:tcPr/>
                </a:tc>
                <a:tc>
                  <a:txBody>
                    <a:bodyPr/>
                    <a:lstStyle/>
                    <a:p>
                      <a:r>
                        <a:t>(-7.74)</a:t>
                      </a:r>
                    </a:p>
                  </a:txBody>
                  <a:tcPr/>
                </a:tc>
                <a:tc>
                  <a:txBody>
                    <a:bodyPr/>
                    <a:lstStyle/>
                    <a:p>
                      <a:r>
                        <a:t>(-7.82)</a:t>
                      </a:r>
                    </a:p>
                  </a:txBody>
                  <a:tcPr/>
                </a:tc>
                <a:extLst>
                  <a:ext uri="{0D108BD9-81ED-4DB2-BD59-A6C34878D82A}">
                    <a16:rowId xmlns:a16="http://schemas.microsoft.com/office/drawing/2014/main" val="10017"/>
                  </a:ext>
                </a:extLst>
              </a:tr>
              <a:tr h="121023">
                <a:tc>
                  <a:txBody>
                    <a:bodyPr/>
                    <a:lstStyle/>
                    <a:p>
                      <a:r>
                        <a:t>partner_risk</a:t>
                      </a:r>
                    </a:p>
                  </a:txBody>
                  <a:tcPr/>
                </a:tc>
                <a:tc>
                  <a:txBody>
                    <a:bodyPr/>
                    <a:lstStyle/>
                    <a:p>
                      <a:r>
                        <a:t>-0.116**</a:t>
                      </a:r>
                    </a:p>
                  </a:txBody>
                  <a:tcPr/>
                </a:tc>
                <a:tc>
                  <a:txBody>
                    <a:bodyPr/>
                    <a:lstStyle/>
                    <a:p>
                      <a:r>
                        <a:t>-0.145***</a:t>
                      </a:r>
                    </a:p>
                  </a:txBody>
                  <a:tcPr/>
                </a:tc>
                <a:tc>
                  <a:txBody>
                    <a:bodyPr/>
                    <a:lstStyle/>
                    <a:p>
                      <a:r>
                        <a:t>-0.0614*</a:t>
                      </a:r>
                    </a:p>
                  </a:txBody>
                  <a:tcPr/>
                </a:tc>
                <a:tc>
                  <a:txBody>
                    <a:bodyPr/>
                    <a:lstStyle/>
                    <a:p>
                      <a:r>
                        <a:t>-0.0846**</a:t>
                      </a:r>
                    </a:p>
                  </a:txBody>
                  <a:tcPr/>
                </a:tc>
                <a:extLst>
                  <a:ext uri="{0D108BD9-81ED-4DB2-BD59-A6C34878D82A}">
                    <a16:rowId xmlns:a16="http://schemas.microsoft.com/office/drawing/2014/main" val="10018"/>
                  </a:ext>
                </a:extLst>
              </a:tr>
              <a:tr h="121023">
                <a:tc>
                  <a:txBody>
                    <a:bodyPr/>
                    <a:lstStyle/>
                    <a:p>
                      <a:endParaRPr/>
                    </a:p>
                  </a:txBody>
                  <a:tcPr/>
                </a:tc>
                <a:tc>
                  <a:txBody>
                    <a:bodyPr/>
                    <a:lstStyle/>
                    <a:p>
                      <a:r>
                        <a:t>(-2.26)</a:t>
                      </a:r>
                    </a:p>
                  </a:txBody>
                  <a:tcPr/>
                </a:tc>
                <a:tc>
                  <a:txBody>
                    <a:bodyPr/>
                    <a:lstStyle/>
                    <a:p>
                      <a:r>
                        <a:t>(-2.78)</a:t>
                      </a:r>
                    </a:p>
                  </a:txBody>
                  <a:tcPr/>
                </a:tc>
                <a:tc>
                  <a:txBody>
                    <a:bodyPr/>
                    <a:lstStyle/>
                    <a:p>
                      <a:r>
                        <a:t>(-1.74)</a:t>
                      </a:r>
                    </a:p>
                  </a:txBody>
                  <a:tcPr/>
                </a:tc>
                <a:tc>
                  <a:txBody>
                    <a:bodyPr/>
                    <a:lstStyle/>
                    <a:p>
                      <a:r>
                        <a:t>(-2.38)</a:t>
                      </a:r>
                    </a:p>
                  </a:txBody>
                  <a:tcPr/>
                </a:tc>
                <a:extLst>
                  <a:ext uri="{0D108BD9-81ED-4DB2-BD59-A6C34878D82A}">
                    <a16:rowId xmlns:a16="http://schemas.microsoft.com/office/drawing/2014/main" val="10019"/>
                  </a:ext>
                </a:extLst>
              </a:tr>
              <a:tr h="121023">
                <a:tc>
                  <a:txBody>
                    <a:bodyPr/>
                    <a:lstStyle/>
                    <a:p>
                      <a:r>
                        <a:t>loan_amount</a:t>
                      </a:r>
                    </a:p>
                  </a:txBody>
                  <a:tcPr/>
                </a:tc>
                <a:tc>
                  <a:txBody>
                    <a:bodyPr/>
                    <a:lstStyle/>
                    <a:p>
                      <a:r>
                        <a:t>-1.171***</a:t>
                      </a:r>
                    </a:p>
                  </a:txBody>
                  <a:tcPr/>
                </a:tc>
                <a:tc>
                  <a:txBody>
                    <a:bodyPr/>
                    <a:lstStyle/>
                    <a:p>
                      <a:r>
                        <a:t>-1.167***</a:t>
                      </a:r>
                    </a:p>
                  </a:txBody>
                  <a:tcPr/>
                </a:tc>
                <a:tc>
                  <a:txBody>
                    <a:bodyPr/>
                    <a:lstStyle/>
                    <a:p>
                      <a:r>
                        <a:t>0.00173</a:t>
                      </a:r>
                    </a:p>
                  </a:txBody>
                  <a:tcPr/>
                </a:tc>
                <a:tc>
                  <a:txBody>
                    <a:bodyPr/>
                    <a:lstStyle/>
                    <a:p>
                      <a:r>
                        <a:t>0.00122</a:t>
                      </a:r>
                    </a:p>
                  </a:txBody>
                  <a:tcPr/>
                </a:tc>
                <a:extLst>
                  <a:ext uri="{0D108BD9-81ED-4DB2-BD59-A6C34878D82A}">
                    <a16:rowId xmlns:a16="http://schemas.microsoft.com/office/drawing/2014/main" val="10020"/>
                  </a:ext>
                </a:extLst>
              </a:tr>
              <a:tr h="121023">
                <a:tc>
                  <a:txBody>
                    <a:bodyPr/>
                    <a:lstStyle/>
                    <a:p>
                      <a:endParaRPr/>
                    </a:p>
                  </a:txBody>
                  <a:tcPr/>
                </a:tc>
                <a:tc>
                  <a:txBody>
                    <a:bodyPr/>
                    <a:lstStyle/>
                    <a:p>
                      <a:r>
                        <a:t>(-15.08)</a:t>
                      </a:r>
                    </a:p>
                  </a:txBody>
                  <a:tcPr/>
                </a:tc>
                <a:tc>
                  <a:txBody>
                    <a:bodyPr/>
                    <a:lstStyle/>
                    <a:p>
                      <a:r>
                        <a:t>(-14.99)</a:t>
                      </a:r>
                    </a:p>
                  </a:txBody>
                  <a:tcPr/>
                </a:tc>
                <a:tc>
                  <a:txBody>
                    <a:bodyPr/>
                    <a:lstStyle/>
                    <a:p>
                      <a:r>
                        <a:t>(0.03)</a:t>
                      </a:r>
                    </a:p>
                  </a:txBody>
                  <a:tcPr/>
                </a:tc>
                <a:tc>
                  <a:txBody>
                    <a:bodyPr/>
                    <a:lstStyle/>
                    <a:p>
                      <a:r>
                        <a:t>(0.02)</a:t>
                      </a:r>
                    </a:p>
                  </a:txBody>
                  <a:tcPr/>
                </a:tc>
                <a:extLst>
                  <a:ext uri="{0D108BD9-81ED-4DB2-BD59-A6C34878D82A}">
                    <a16:rowId xmlns:a16="http://schemas.microsoft.com/office/drawing/2014/main" val="10021"/>
                  </a:ext>
                </a:extLst>
              </a:tr>
              <a:tr h="121023">
                <a:tc>
                  <a:txBody>
                    <a:bodyPr/>
                    <a:lstStyle/>
                    <a:p>
                      <a:r>
                        <a:t>loan_term</a:t>
                      </a:r>
                    </a:p>
                  </a:txBody>
                  <a:tcPr/>
                </a:tc>
                <a:tc>
                  <a:txBody>
                    <a:bodyPr/>
                    <a:lstStyle/>
                    <a:p>
                      <a:r>
                        <a:t>-0.0775***</a:t>
                      </a:r>
                    </a:p>
                  </a:txBody>
                  <a:tcPr/>
                </a:tc>
                <a:tc>
                  <a:txBody>
                    <a:bodyPr/>
                    <a:lstStyle/>
                    <a:p>
                      <a:r>
                        <a:t>-0.0749***</a:t>
                      </a:r>
                    </a:p>
                  </a:txBody>
                  <a:tcPr/>
                </a:tc>
                <a:tc>
                  <a:txBody>
                    <a:bodyPr/>
                    <a:lstStyle/>
                    <a:p>
                      <a:r>
                        <a:t>-0.123***</a:t>
                      </a:r>
                    </a:p>
                  </a:txBody>
                  <a:tcPr/>
                </a:tc>
                <a:tc>
                  <a:txBody>
                    <a:bodyPr/>
                    <a:lstStyle/>
                    <a:p>
                      <a:r>
                        <a:t>-0.121***</a:t>
                      </a:r>
                    </a:p>
                  </a:txBody>
                  <a:tcPr/>
                </a:tc>
                <a:extLst>
                  <a:ext uri="{0D108BD9-81ED-4DB2-BD59-A6C34878D82A}">
                    <a16:rowId xmlns:a16="http://schemas.microsoft.com/office/drawing/2014/main" val="10022"/>
                  </a:ext>
                </a:extLst>
              </a:tr>
              <a:tr h="121023">
                <a:tc>
                  <a:txBody>
                    <a:bodyPr/>
                    <a:lstStyle/>
                    <a:p>
                      <a:endParaRPr/>
                    </a:p>
                  </a:txBody>
                  <a:tcPr/>
                </a:tc>
                <a:tc>
                  <a:txBody>
                    <a:bodyPr/>
                    <a:lstStyle/>
                    <a:p>
                      <a:r>
                        <a:t>(-11.50)</a:t>
                      </a:r>
                    </a:p>
                  </a:txBody>
                  <a:tcPr/>
                </a:tc>
                <a:tc>
                  <a:txBody>
                    <a:bodyPr/>
                    <a:lstStyle/>
                    <a:p>
                      <a:r>
                        <a:t>(-11.01)</a:t>
                      </a:r>
                    </a:p>
                  </a:txBody>
                  <a:tcPr/>
                </a:tc>
                <a:tc>
                  <a:txBody>
                    <a:bodyPr/>
                    <a:lstStyle/>
                    <a:p>
                      <a:r>
                        <a:t>(-22.05)</a:t>
                      </a:r>
                    </a:p>
                  </a:txBody>
                  <a:tcPr/>
                </a:tc>
                <a:tc>
                  <a:txBody>
                    <a:bodyPr/>
                    <a:lstStyle/>
                    <a:p>
                      <a:r>
                        <a:t>(-21.55)</a:t>
                      </a:r>
                    </a:p>
                  </a:txBody>
                  <a:tcPr/>
                </a:tc>
                <a:extLst>
                  <a:ext uri="{0D108BD9-81ED-4DB2-BD59-A6C34878D82A}">
                    <a16:rowId xmlns:a16="http://schemas.microsoft.com/office/drawing/2014/main" val="10023"/>
                  </a:ext>
                </a:extLst>
              </a:tr>
              <a:tr h="121023">
                <a:tc>
                  <a:txBody>
                    <a:bodyPr/>
                    <a:lstStyle/>
                    <a:p>
                      <a:r>
                        <a:t>repayment_schedule</a:t>
                      </a:r>
                    </a:p>
                  </a:txBody>
                  <a:tcPr/>
                </a:tc>
                <a:tc>
                  <a:txBody>
                    <a:bodyPr/>
                    <a:lstStyle/>
                    <a:p>
                      <a:r>
                        <a:t>-0.200</a:t>
                      </a:r>
                    </a:p>
                  </a:txBody>
                  <a:tcPr/>
                </a:tc>
                <a:tc>
                  <a:txBody>
                    <a:bodyPr/>
                    <a:lstStyle/>
                    <a:p>
                      <a:r>
                        <a:t>-0.218</a:t>
                      </a:r>
                    </a:p>
                  </a:txBody>
                  <a:tcPr/>
                </a:tc>
                <a:tc>
                  <a:txBody>
                    <a:bodyPr/>
                    <a:lstStyle/>
                    <a:p>
                      <a:r>
                        <a:t>-0.454***</a:t>
                      </a:r>
                    </a:p>
                  </a:txBody>
                  <a:tcPr/>
                </a:tc>
                <a:tc>
                  <a:txBody>
                    <a:bodyPr/>
                    <a:lstStyle/>
                    <a:p>
                      <a:r>
                        <a:t>-0.443***</a:t>
                      </a:r>
                    </a:p>
                  </a:txBody>
                  <a:tcPr/>
                </a:tc>
                <a:extLst>
                  <a:ext uri="{0D108BD9-81ED-4DB2-BD59-A6C34878D82A}">
                    <a16:rowId xmlns:a16="http://schemas.microsoft.com/office/drawing/2014/main" val="10024"/>
                  </a:ext>
                </a:extLst>
              </a:tr>
              <a:tr h="121023">
                <a:tc>
                  <a:txBody>
                    <a:bodyPr/>
                    <a:lstStyle/>
                    <a:p>
                      <a:endParaRPr/>
                    </a:p>
                  </a:txBody>
                  <a:tcPr/>
                </a:tc>
                <a:tc>
                  <a:txBody>
                    <a:bodyPr/>
                    <a:lstStyle/>
                    <a:p>
                      <a:r>
                        <a:t>(-0.88)</a:t>
                      </a:r>
                    </a:p>
                  </a:txBody>
                  <a:tcPr/>
                </a:tc>
                <a:tc>
                  <a:txBody>
                    <a:bodyPr/>
                    <a:lstStyle/>
                    <a:p>
                      <a:r>
                        <a:t>(-0.96)</a:t>
                      </a:r>
                    </a:p>
                  </a:txBody>
                  <a:tcPr/>
                </a:tc>
                <a:tc>
                  <a:txBody>
                    <a:bodyPr/>
                    <a:lstStyle/>
                    <a:p>
                      <a:r>
                        <a:t>(-2.64)</a:t>
                      </a:r>
                    </a:p>
                  </a:txBody>
                  <a:tcPr/>
                </a:tc>
                <a:tc>
                  <a:txBody>
                    <a:bodyPr/>
                    <a:lstStyle/>
                    <a:p>
                      <a:r>
                        <a:t>(-2.58)</a:t>
                      </a:r>
                    </a:p>
                  </a:txBody>
                  <a:tcPr/>
                </a:tc>
                <a:extLst>
                  <a:ext uri="{0D108BD9-81ED-4DB2-BD59-A6C34878D82A}">
                    <a16:rowId xmlns:a16="http://schemas.microsoft.com/office/drawing/2014/main" val="10025"/>
                  </a:ext>
                </a:extLst>
              </a:tr>
              <a:tr h="121023">
                <a:tc>
                  <a:txBody>
                    <a:bodyPr/>
                    <a:lstStyle/>
                    <a:p>
                      <a:r>
                        <a:t>continenta</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26"/>
                  </a:ext>
                </a:extLst>
              </a:tr>
              <a:tr h="121023">
                <a:tc>
                  <a:txBody>
                    <a:bodyPr/>
                    <a:lstStyle/>
                    <a:p>
                      <a:r>
                        <a:t>sectorb</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27"/>
                  </a:ext>
                </a:extLst>
              </a:tr>
              <a:tr h="121023">
                <a:tc>
                  <a:txBody>
                    <a:bodyPr/>
                    <a:lstStyle/>
                    <a:p>
                      <a:r>
                        <a:t>_cons</a:t>
                      </a:r>
                    </a:p>
                  </a:txBody>
                  <a:tcPr/>
                </a:tc>
                <a:tc>
                  <a:txBody>
                    <a:bodyPr/>
                    <a:lstStyle/>
                    <a:p>
                      <a:r>
                        <a:t>13.31***</a:t>
                      </a:r>
                    </a:p>
                  </a:txBody>
                  <a:tcPr/>
                </a:tc>
                <a:tc>
                  <a:txBody>
                    <a:bodyPr/>
                    <a:lstStyle/>
                    <a:p>
                      <a:r>
                        <a:t>13.35***</a:t>
                      </a:r>
                    </a:p>
                  </a:txBody>
                  <a:tcPr/>
                </a:tc>
                <a:tc>
                  <a:txBody>
                    <a:bodyPr/>
                    <a:lstStyle/>
                    <a:p>
                      <a:r>
                        <a:t>8.151***</a:t>
                      </a:r>
                    </a:p>
                  </a:txBody>
                  <a:tcPr/>
                </a:tc>
                <a:tc>
                  <a:txBody>
                    <a:bodyPr/>
                    <a:lstStyle/>
                    <a:p>
                      <a:r>
                        <a:t>8.188***</a:t>
                      </a:r>
                    </a:p>
                  </a:txBody>
                  <a:tcPr/>
                </a:tc>
                <a:extLst>
                  <a:ext uri="{0D108BD9-81ED-4DB2-BD59-A6C34878D82A}">
                    <a16:rowId xmlns:a16="http://schemas.microsoft.com/office/drawing/2014/main" val="10028"/>
                  </a:ext>
                </a:extLst>
              </a:tr>
              <a:tr h="121023">
                <a:tc>
                  <a:txBody>
                    <a:bodyPr/>
                    <a:lstStyle/>
                    <a:p>
                      <a:endParaRPr/>
                    </a:p>
                  </a:txBody>
                  <a:tcPr/>
                </a:tc>
                <a:tc>
                  <a:txBody>
                    <a:bodyPr/>
                    <a:lstStyle/>
                    <a:p>
                      <a:r>
                        <a:t>(14.32)</a:t>
                      </a:r>
                    </a:p>
                  </a:txBody>
                  <a:tcPr/>
                </a:tc>
                <a:tc>
                  <a:txBody>
                    <a:bodyPr/>
                    <a:lstStyle/>
                    <a:p>
                      <a:r>
                        <a:t>(14.25)</a:t>
                      </a:r>
                    </a:p>
                  </a:txBody>
                  <a:tcPr/>
                </a:tc>
                <a:tc>
                  <a:txBody>
                    <a:bodyPr/>
                    <a:lstStyle/>
                    <a:p>
                      <a:r>
                        <a:t>(12.98)</a:t>
                      </a:r>
                    </a:p>
                  </a:txBody>
                  <a:tcPr/>
                </a:tc>
                <a:tc>
                  <a:txBody>
                    <a:bodyPr/>
                    <a:lstStyle/>
                    <a:p>
                      <a:r>
                        <a:t>(13.00)</a:t>
                      </a:r>
                    </a:p>
                  </a:txBody>
                  <a:tcPr/>
                </a:tc>
                <a:extLst>
                  <a:ext uri="{0D108BD9-81ED-4DB2-BD59-A6C34878D82A}">
                    <a16:rowId xmlns:a16="http://schemas.microsoft.com/office/drawing/2014/main" val="10029"/>
                  </a:ext>
                </a:extLst>
              </a:tr>
              <a:tr h="121023">
                <a:tc>
                  <a:txBody>
                    <a:bodyPr/>
                    <a:lstStyle/>
                    <a:p>
                      <a:r>
                        <a:t>pseudo R2</a:t>
                      </a:r>
                    </a:p>
                  </a:txBody>
                  <a:tcPr/>
                </a:tc>
                <a:tc>
                  <a:txBody>
                    <a:bodyPr/>
                    <a:lstStyle/>
                    <a:p>
                      <a:r>
                        <a:t>0.199</a:t>
                      </a:r>
                    </a:p>
                  </a:txBody>
                  <a:tcPr/>
                </a:tc>
                <a:tc>
                  <a:txBody>
                    <a:bodyPr/>
                    <a:lstStyle/>
                    <a:p>
                      <a:r>
                        <a:t>0.202</a:t>
                      </a:r>
                    </a:p>
                  </a:txBody>
                  <a:tcPr/>
                </a:tc>
                <a:tc>
                  <a:txBody>
                    <a:bodyPr/>
                    <a:lstStyle/>
                    <a:p>
                      <a:r>
                        <a:t>0.058</a:t>
                      </a:r>
                    </a:p>
                  </a:txBody>
                  <a:tcPr/>
                </a:tc>
                <a:tc>
                  <a:txBody>
                    <a:bodyPr/>
                    <a:lstStyle/>
                    <a:p>
                      <a:r>
                        <a:t>0.059</a:t>
                      </a:r>
                    </a:p>
                  </a:txBody>
                  <a:tcPr/>
                </a:tc>
                <a:extLst>
                  <a:ext uri="{0D108BD9-81ED-4DB2-BD59-A6C34878D82A}">
                    <a16:rowId xmlns:a16="http://schemas.microsoft.com/office/drawing/2014/main" val="10030"/>
                  </a:ext>
                </a:extLst>
              </a:tr>
              <a:tr h="121023">
                <a:tc>
                  <a:txBody>
                    <a:bodyPr/>
                    <a:lstStyle/>
                    <a:p>
                      <a:r>
                        <a:t>Log likelihood</a:t>
                      </a:r>
                    </a:p>
                  </a:txBody>
                  <a:tcPr/>
                </a:tc>
                <a:tc>
                  <a:txBody>
                    <a:bodyPr/>
                    <a:lstStyle/>
                    <a:p>
                      <a:r>
                        <a:t>-2229.6</a:t>
                      </a:r>
                    </a:p>
                  </a:txBody>
                  <a:tcPr/>
                </a:tc>
                <a:tc>
                  <a:txBody>
                    <a:bodyPr/>
                    <a:lstStyle/>
                    <a:p>
                      <a:r>
                        <a:t>-2219.7</a:t>
                      </a:r>
                    </a:p>
                  </a:txBody>
                  <a:tcPr/>
                </a:tc>
                <a:tc>
                  <a:txBody>
                    <a:bodyPr/>
                    <a:lstStyle/>
                    <a:p>
                      <a:r>
                        <a:t>-14984.1</a:t>
                      </a:r>
                    </a:p>
                  </a:txBody>
                  <a:tcPr/>
                </a:tc>
                <a:tc>
                  <a:txBody>
                    <a:bodyPr/>
                    <a:lstStyle/>
                    <a:p>
                      <a:r>
                        <a:t>-14968.2</a:t>
                      </a:r>
                    </a:p>
                  </a:txBody>
                  <a:tcPr/>
                </a:tc>
                <a:extLst>
                  <a:ext uri="{0D108BD9-81ED-4DB2-BD59-A6C34878D82A}">
                    <a16:rowId xmlns:a16="http://schemas.microsoft.com/office/drawing/2014/main" val="10031"/>
                  </a:ext>
                </a:extLst>
              </a:tr>
              <a:tr h="121023">
                <a:tc>
                  <a:txBody>
                    <a:bodyPr/>
                    <a:lstStyle/>
                    <a:p>
                      <a:r>
                        <a:t>2</a:t>
                      </a:r>
                    </a:p>
                  </a:txBody>
                  <a:tcPr/>
                </a:tc>
                <a:tc>
                  <a:txBody>
                    <a:bodyPr/>
                    <a:lstStyle/>
                    <a:p>
                      <a:r>
                        <a:t>1105.1</a:t>
                      </a:r>
                    </a:p>
                  </a:txBody>
                  <a:tcPr/>
                </a:tc>
                <a:tc>
                  <a:txBody>
                    <a:bodyPr/>
                    <a:lstStyle/>
                    <a:p>
                      <a:r>
                        <a:t>1124.8</a:t>
                      </a:r>
                    </a:p>
                  </a:txBody>
                  <a:tcPr/>
                </a:tc>
                <a:tc>
                  <a:txBody>
                    <a:bodyPr/>
                    <a:lstStyle/>
                    <a:p>
                      <a:r>
                        <a:t>1849.1</a:t>
                      </a:r>
                    </a:p>
                  </a:txBody>
                  <a:tcPr/>
                </a:tc>
                <a:tc>
                  <a:txBody>
                    <a:bodyPr/>
                    <a:lstStyle/>
                    <a:p>
                      <a:r>
                        <a:t>1880.9</a:t>
                      </a:r>
                    </a:p>
                  </a:txBody>
                  <a:tcPr/>
                </a:tc>
                <a:extLst>
                  <a:ext uri="{0D108BD9-81ED-4DB2-BD59-A6C34878D82A}">
                    <a16:rowId xmlns:a16="http://schemas.microsoft.com/office/drawing/2014/main" val="10032"/>
                  </a:ext>
                </a:extLst>
              </a:tr>
              <a:tr h="121041">
                <a:tc>
                  <a:txBody>
                    <a:bodyPr/>
                    <a:lstStyle/>
                    <a:p>
                      <a:r>
                        <a:t>p</a:t>
                      </a:r>
                    </a:p>
                  </a:txBody>
                  <a:tcPr/>
                </a:tc>
                <a:tc>
                  <a:txBody>
                    <a:bodyPr/>
                    <a:lstStyle/>
                    <a:p>
                      <a:r>
                        <a:t>5.8e-219</a:t>
                      </a:r>
                    </a:p>
                  </a:txBody>
                  <a:tcPr/>
                </a:tc>
                <a:tc>
                  <a:txBody>
                    <a:bodyPr/>
                    <a:lstStyle/>
                    <a:p>
                      <a:r>
                        <a:t>1.2e-220</a:t>
                      </a:r>
                    </a:p>
                  </a:txBody>
                  <a:tcPr/>
                </a:tc>
                <a:tc>
                  <a:txBody>
                    <a:bodyPr/>
                    <a:lstStyle/>
                    <a:p>
                      <a:r>
                        <a:t>0</a:t>
                      </a:r>
                    </a:p>
                  </a:txBody>
                  <a:tcPr/>
                </a:tc>
                <a:tc>
                  <a:txBody>
                    <a:bodyPr/>
                    <a:lstStyle/>
                    <a:p>
                      <a:r>
                        <a:t>0</a:t>
                      </a:r>
                    </a:p>
                  </a:txBody>
                  <a:tcPr/>
                </a:tc>
                <a:extLst>
                  <a:ext uri="{0D108BD9-81ED-4DB2-BD59-A6C34878D82A}">
                    <a16:rowId xmlns:a16="http://schemas.microsoft.com/office/drawing/2014/main" val="1003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 sector有15个分组值，14个虚拟变量，该表不汇报结果</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p:cNvSpPr/>
          <p:nvPr>
            <p:custDataLst>
              <p:tags r:id="rId1"/>
            </p:custDataLst>
          </p:nvPr>
        </p:nvSpPr>
        <p:spPr>
          <a:xfrm>
            <a:off x="0" y="2532380"/>
            <a:ext cx="12192000" cy="1793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4" name="文本框 13"/>
          <p:cNvSpPr txBox="1"/>
          <p:nvPr>
            <p:custDataLst>
              <p:tags r:id="rId2"/>
            </p:custDataLst>
          </p:nvPr>
        </p:nvSpPr>
        <p:spPr>
          <a:xfrm>
            <a:off x="71120" y="3137218"/>
            <a:ext cx="12050395" cy="583565"/>
          </a:xfrm>
          <a:prstGeom prst="rect">
            <a:avLst/>
          </a:prstGeom>
          <a:noFill/>
        </p:spPr>
        <p:txBody>
          <a:bodyPr wrap="square">
            <a:spAutoFit/>
          </a:bodyPr>
          <a:lstStyle/>
          <a:p>
            <a:pPr algn="ctr">
              <a:defRPr sz="3200" b="1">
                <a:solidFill>
                  <a:srgbClr val="FFFFFF"/>
                </a:solidFill>
                <a:latin typeface="微软雅黑"/>
              </a:defRPr>
            </a:pPr>
            <a:r>
              <a:t>U201816007-李佳妮-1.《面部情绪表达对亲社会众筹成功的影响》</a:t>
            </a:r>
            <a:endParaRPr kumimoji="0" lang="zh-CN" altLang="en-US" sz="3200" b="1" i="0" u="none" strike="noStrike" kern="1200" cap="none" spc="0" normalizeH="0" baseline="0" noProof="0" dirty="0">
              <a:ln>
                <a:noFill/>
              </a:ln>
              <a:solidFill>
                <a:schemeClr val="bg1"/>
              </a:solidFill>
              <a:effectLst/>
              <a:uLnTx/>
              <a:uFillTx/>
              <a:latin typeface="+mj-ea"/>
              <a:ea typeface="+mj-ea"/>
              <a:cs typeface="+mn-cs"/>
              <a:sym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0"/>
            <a:ext cx="12192000" cy="6858000"/>
          </a:xfrm>
          <a:prstGeom prst="rect">
            <a:avLst/>
          </a:pr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圆角 54"/>
          <p:cNvSpPr/>
          <p:nvPr/>
        </p:nvSpPr>
        <p:spPr>
          <a:xfrm>
            <a:off x="339524" y="312516"/>
            <a:ext cx="11512952" cy="6232968"/>
          </a:xfrm>
          <a:prstGeom prst="roundRect">
            <a:avLst>
              <a:gd name="adj" fmla="val 1344"/>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5583038" y="685800"/>
            <a:ext cx="1025922" cy="615553"/>
          </a:xfrm>
          <a:prstGeom prst="rect">
            <a:avLst/>
          </a:prstGeom>
        </p:spPr>
        <p:txBody>
          <a:bodyPr wrap="none" lIns="0" tIns="0" rIns="0" bIns="0">
            <a:spAutoFit/>
          </a:bodyPr>
          <a:lstStyle/>
          <a:p>
            <a:pPr algn="ctr" fontAlgn="base"/>
            <a:r>
              <a:rPr lang="zh-CN" altLang="en-US" sz="4000" b="1">
                <a:solidFill>
                  <a:schemeClr val="accent1"/>
                </a:solidFill>
                <a:latin typeface="+mj-ea"/>
                <a:ea typeface="+mj-ea"/>
              </a:rPr>
              <a:t>目录</a:t>
            </a:r>
            <a:endParaRPr lang="zh-CN" altLang="en-US" sz="4000" b="1" i="0">
              <a:solidFill>
                <a:schemeClr val="accent1"/>
              </a:solidFill>
              <a:effectLst/>
              <a:latin typeface="+mj-ea"/>
              <a:ea typeface="+mj-ea"/>
            </a:endParaRPr>
          </a:p>
        </p:txBody>
      </p:sp>
      <p:sp>
        <p:nvSpPr>
          <p:cNvPr id="18" name="矩形 17"/>
          <p:cNvSpPr/>
          <p:nvPr>
            <p:custDataLst>
              <p:tags r:id="rId1"/>
            </p:custDataLst>
          </p:nvPr>
        </p:nvSpPr>
        <p:spPr>
          <a:xfrm>
            <a:off x="2725420" y="2286635"/>
            <a:ext cx="495300" cy="36639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a:solidFill>
                  <a:schemeClr val="bg1"/>
                </a:solidFill>
              </a:rPr>
              <a:t>01</a:t>
            </a:r>
            <a:endParaRPr lang="zh-CN" altLang="en-US" sz="2000" b="1">
              <a:solidFill>
                <a:schemeClr val="bg1"/>
              </a:solidFill>
            </a:endParaRPr>
          </a:p>
        </p:txBody>
      </p:sp>
      <p:sp>
        <p:nvSpPr>
          <p:cNvPr id="35" name="矩形 34"/>
          <p:cNvSpPr/>
          <p:nvPr>
            <p:custDataLst>
              <p:tags r:id="rId2"/>
            </p:custDataLst>
          </p:nvPr>
        </p:nvSpPr>
        <p:spPr>
          <a:xfrm flipH="1">
            <a:off x="8676640" y="3043555"/>
            <a:ext cx="495300" cy="36639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dirty="0">
                <a:solidFill>
                  <a:schemeClr val="bg1"/>
                </a:solidFill>
              </a:rPr>
              <a:t>02</a:t>
            </a:r>
            <a:endParaRPr lang="zh-CN" altLang="en-US" sz="2000" b="1" dirty="0">
              <a:solidFill>
                <a:schemeClr val="bg1"/>
              </a:solidFill>
            </a:endParaRPr>
          </a:p>
        </p:txBody>
      </p:sp>
      <p:sp>
        <p:nvSpPr>
          <p:cNvPr id="39" name="矩形 38"/>
          <p:cNvSpPr/>
          <p:nvPr>
            <p:custDataLst>
              <p:tags r:id="rId3"/>
            </p:custDataLst>
          </p:nvPr>
        </p:nvSpPr>
        <p:spPr>
          <a:xfrm>
            <a:off x="2725420" y="3800475"/>
            <a:ext cx="495300" cy="36639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a:solidFill>
                  <a:schemeClr val="bg1"/>
                </a:solidFill>
              </a:rPr>
              <a:t>03</a:t>
            </a:r>
            <a:endParaRPr lang="zh-CN" altLang="en-US" sz="2000" b="1">
              <a:solidFill>
                <a:schemeClr val="bg1"/>
              </a:solidFill>
            </a:endParaRPr>
          </a:p>
        </p:txBody>
      </p:sp>
      <p:sp>
        <p:nvSpPr>
          <p:cNvPr id="43" name="矩形 42"/>
          <p:cNvSpPr/>
          <p:nvPr>
            <p:custDataLst>
              <p:tags r:id="rId4"/>
            </p:custDataLst>
          </p:nvPr>
        </p:nvSpPr>
        <p:spPr>
          <a:xfrm flipH="1">
            <a:off x="8676640" y="4556760"/>
            <a:ext cx="495300" cy="36639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dirty="0">
                <a:solidFill>
                  <a:schemeClr val="bg1"/>
                </a:solidFill>
              </a:rPr>
              <a:t>04</a:t>
            </a:r>
            <a:endParaRPr lang="zh-CN" altLang="en-US" sz="2000" b="1" dirty="0">
              <a:solidFill>
                <a:schemeClr val="bg1"/>
              </a:solidFill>
            </a:endParaRPr>
          </a:p>
        </p:txBody>
      </p:sp>
      <p:sp>
        <p:nvSpPr>
          <p:cNvPr id="56" name="TextBox 55"/>
          <p:cNvSpPr txBox="1"/>
          <p:nvPr/>
        </p:nvSpPr>
        <p:spPr>
          <a:xfrm>
            <a:off x="5120640" y="1371600"/>
            <a:ext cx="2286000" cy="457200"/>
          </a:xfrm>
          <a:prstGeom prst="rect">
            <a:avLst/>
          </a:prstGeom>
          <a:noFill/>
        </p:spPr>
        <p:txBody>
          <a:bodyPr wrap="none">
            <a:spAutoFit/>
          </a:bodyPr>
          <a:lstStyle/>
          <a:p>
            <a:pPr algn="ctr">
              <a:defRPr sz="1800" b="1">
                <a:solidFill>
                  <a:srgbClr val="6096E6"/>
                </a:solidFill>
                <a:latin typeface="微软雅黑"/>
              </a:defRPr>
            </a:pPr>
            <a:r>
              <a:t>1 研究背景</a:t>
            </a:r>
          </a:p>
        </p:txBody>
      </p:sp>
      <p:sp>
        <p:nvSpPr>
          <p:cNvPr id="57" name="TextBox 56"/>
          <p:cNvSpPr txBox="1"/>
          <p:nvPr/>
        </p:nvSpPr>
        <p:spPr>
          <a:xfrm>
            <a:off x="5120640" y="1920240"/>
            <a:ext cx="2286000" cy="457200"/>
          </a:xfrm>
          <a:prstGeom prst="rect">
            <a:avLst/>
          </a:prstGeom>
          <a:noFill/>
        </p:spPr>
        <p:txBody>
          <a:bodyPr wrap="none">
            <a:spAutoFit/>
          </a:bodyPr>
          <a:lstStyle/>
          <a:p>
            <a:pPr algn="ctr">
              <a:defRPr sz="1800" b="1">
                <a:solidFill>
                  <a:srgbClr val="6096E6"/>
                </a:solidFill>
                <a:latin typeface="微软雅黑"/>
              </a:defRPr>
            </a:pPr>
            <a:r>
              <a:t>2 研究目的</a:t>
            </a:r>
          </a:p>
        </p:txBody>
      </p:sp>
      <p:sp>
        <p:nvSpPr>
          <p:cNvPr id="58" name="TextBox 57"/>
          <p:cNvSpPr txBox="1"/>
          <p:nvPr/>
        </p:nvSpPr>
        <p:spPr>
          <a:xfrm>
            <a:off x="5120640" y="2468880"/>
            <a:ext cx="2286000" cy="457200"/>
          </a:xfrm>
          <a:prstGeom prst="rect">
            <a:avLst/>
          </a:prstGeom>
          <a:noFill/>
        </p:spPr>
        <p:txBody>
          <a:bodyPr wrap="none">
            <a:spAutoFit/>
          </a:bodyPr>
          <a:lstStyle/>
          <a:p>
            <a:pPr algn="ctr">
              <a:defRPr sz="1800" b="1">
                <a:solidFill>
                  <a:srgbClr val="6096E6"/>
                </a:solidFill>
                <a:latin typeface="微软雅黑"/>
              </a:defRPr>
            </a:pPr>
            <a:r>
              <a:t>3 研究综述</a:t>
            </a:r>
          </a:p>
        </p:txBody>
      </p:sp>
      <p:sp>
        <p:nvSpPr>
          <p:cNvPr id="59" name="TextBox 58"/>
          <p:cNvSpPr txBox="1"/>
          <p:nvPr/>
        </p:nvSpPr>
        <p:spPr>
          <a:xfrm>
            <a:off x="5120640" y="3017520"/>
            <a:ext cx="2286000" cy="457200"/>
          </a:xfrm>
          <a:prstGeom prst="rect">
            <a:avLst/>
          </a:prstGeom>
          <a:noFill/>
        </p:spPr>
        <p:txBody>
          <a:bodyPr wrap="none">
            <a:spAutoFit/>
          </a:bodyPr>
          <a:lstStyle/>
          <a:p>
            <a:pPr algn="ctr">
              <a:defRPr sz="1800" b="1">
                <a:solidFill>
                  <a:srgbClr val="6096E6"/>
                </a:solidFill>
                <a:latin typeface="微软雅黑"/>
              </a:defRPr>
            </a:pPr>
            <a:r>
              <a:t>4 研究假设</a:t>
            </a:r>
          </a:p>
        </p:txBody>
      </p:sp>
      <p:sp>
        <p:nvSpPr>
          <p:cNvPr id="60" name="TextBox 59"/>
          <p:cNvSpPr txBox="1"/>
          <p:nvPr/>
        </p:nvSpPr>
        <p:spPr>
          <a:xfrm>
            <a:off x="5120640" y="3566160"/>
            <a:ext cx="2286000" cy="457200"/>
          </a:xfrm>
          <a:prstGeom prst="rect">
            <a:avLst/>
          </a:prstGeom>
          <a:noFill/>
        </p:spPr>
        <p:txBody>
          <a:bodyPr wrap="none">
            <a:spAutoFit/>
          </a:bodyPr>
          <a:lstStyle/>
          <a:p>
            <a:pPr algn="ctr">
              <a:defRPr sz="1800" b="1">
                <a:solidFill>
                  <a:srgbClr val="6096E6"/>
                </a:solidFill>
                <a:latin typeface="微软雅黑"/>
              </a:defRPr>
            </a:pPr>
            <a:r>
              <a:t>5 数据与样本</a:t>
            </a:r>
          </a:p>
        </p:txBody>
      </p:sp>
      <p:sp>
        <p:nvSpPr>
          <p:cNvPr id="61" name="TextBox 60"/>
          <p:cNvSpPr txBox="1"/>
          <p:nvPr/>
        </p:nvSpPr>
        <p:spPr>
          <a:xfrm>
            <a:off x="5120640" y="4114800"/>
            <a:ext cx="2286000" cy="457200"/>
          </a:xfrm>
          <a:prstGeom prst="rect">
            <a:avLst/>
          </a:prstGeom>
          <a:noFill/>
        </p:spPr>
        <p:txBody>
          <a:bodyPr wrap="none">
            <a:spAutoFit/>
          </a:bodyPr>
          <a:lstStyle/>
          <a:p>
            <a:pPr algn="ctr">
              <a:defRPr sz="1800" b="1">
                <a:solidFill>
                  <a:srgbClr val="6096E6"/>
                </a:solidFill>
                <a:latin typeface="微软雅黑"/>
              </a:defRPr>
            </a:pPr>
            <a:r>
              <a:t>6 变量定义</a:t>
            </a:r>
          </a:p>
        </p:txBody>
      </p:sp>
      <p:sp>
        <p:nvSpPr>
          <p:cNvPr id="62" name="TextBox 61"/>
          <p:cNvSpPr txBox="1"/>
          <p:nvPr/>
        </p:nvSpPr>
        <p:spPr>
          <a:xfrm>
            <a:off x="5120640" y="4663440"/>
            <a:ext cx="2286000" cy="457200"/>
          </a:xfrm>
          <a:prstGeom prst="rect">
            <a:avLst/>
          </a:prstGeom>
          <a:noFill/>
        </p:spPr>
        <p:txBody>
          <a:bodyPr wrap="none">
            <a:spAutoFit/>
          </a:bodyPr>
          <a:lstStyle/>
          <a:p>
            <a:pPr algn="ctr">
              <a:defRPr sz="1800" b="1">
                <a:solidFill>
                  <a:srgbClr val="6096E6"/>
                </a:solidFill>
                <a:latin typeface="微软雅黑"/>
              </a:defRPr>
            </a:pPr>
            <a:r>
              <a:t>7 检验</a:t>
            </a:r>
          </a:p>
        </p:txBody>
      </p:sp>
      <p:sp>
        <p:nvSpPr>
          <p:cNvPr id="63" name="TextBox 62"/>
          <p:cNvSpPr txBox="1"/>
          <p:nvPr/>
        </p:nvSpPr>
        <p:spPr>
          <a:xfrm>
            <a:off x="5120640" y="5212080"/>
            <a:ext cx="2286000" cy="457200"/>
          </a:xfrm>
          <a:prstGeom prst="rect">
            <a:avLst/>
          </a:prstGeom>
          <a:noFill/>
        </p:spPr>
        <p:txBody>
          <a:bodyPr wrap="none">
            <a:spAutoFit/>
          </a:bodyPr>
          <a:lstStyle/>
          <a:p>
            <a:pPr algn="ctr">
              <a:defRPr sz="1800" b="1">
                <a:solidFill>
                  <a:srgbClr val="6096E6"/>
                </a:solidFill>
                <a:latin typeface="微软雅黑"/>
              </a:defRPr>
            </a:pPr>
            <a:r>
              <a:t>8 结论与分析</a:t>
            </a:r>
          </a:p>
        </p:txBody>
      </p:sp>
      <p:sp>
        <p:nvSpPr>
          <p:cNvPr id="64" name="TextBox 63"/>
          <p:cNvSpPr txBox="1"/>
          <p:nvPr/>
        </p:nvSpPr>
        <p:spPr>
          <a:xfrm>
            <a:off x="5120640" y="5760720"/>
            <a:ext cx="2286000" cy="457200"/>
          </a:xfrm>
          <a:prstGeom prst="rect">
            <a:avLst/>
          </a:prstGeom>
          <a:noFill/>
        </p:spPr>
        <p:txBody>
          <a:bodyPr wrap="none">
            <a:spAutoFit/>
          </a:bodyPr>
          <a:lstStyle/>
          <a:p>
            <a:pPr algn="ctr">
              <a:defRPr sz="1800" b="1">
                <a:solidFill>
                  <a:srgbClr val="6096E6"/>
                </a:solidFill>
                <a:latin typeface="微软雅黑"/>
              </a:defRPr>
            </a:pPr>
            <a:r>
              <a:t>9 实证研究类v3</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1</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研究背景</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1. 众筹</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是个人或组织面向大众为特定项目公开募集资金的新型筹资方式。</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中国众筹市场自2011年高速发展，2018年规模超270亿。</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“十四五”规划指出应创新发展网络众筹。</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 众筹市场是全球资本市场重要板块，利于解决融资难、丰富投资渠道、推动普惠金融发展。</a:t>
            </a:r>
          </a:p>
        </p:txBody>
      </p:sp>
      <p:sp>
        <p:nvSpPr>
          <p:cNvPr id="6" name="TextBox 5"/>
          <p:cNvSpPr txBox="1"/>
          <p:nvPr/>
        </p:nvSpPr>
        <p:spPr>
          <a:xfrm>
            <a:off x="1371600" y="2011680"/>
            <a:ext cx="9144000" cy="1371600"/>
          </a:xfrm>
          <a:prstGeom prst="rect">
            <a:avLst/>
          </a:prstGeom>
          <a:noFill/>
        </p:spPr>
        <p:txBody>
          <a:bodyPr wrap="square">
            <a:spAutoFit/>
          </a:bodyPr>
          <a:lstStyle/>
          <a:p>
            <a:pPr>
              <a:defRPr sz="2200" b="1">
                <a:solidFill>
                  <a:srgbClr val="000000"/>
                </a:solidFill>
                <a:latin typeface="微软雅黑"/>
              </a:defRPr>
            </a:pPr>
            <a:r>
              <a:t>2. 亲社会众筹</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以Kiva平台为代表，是基于小额借贷的债权众筹模式。</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全球经济提升下，亲社会众筹平台规模显著发展。</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该研究为亲社会众筹平台及其对接的贷款人群体和金融机构解释了图片形式的面部情绪表达如何影响众筹结果。</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Kiva等亲社会性质的众筹平台帮助的群体一般是全球贫困区域的经济困难人群，平均教育水平较低，不了解如何有效选择和编辑项目展示素材来更好地达成筹资目的。</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此外，本文为亲社会众筹平台优化网站页面提供了线索。</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本文对面部情绪表达的研究采用了Kiva平台的数据样本，仅针对亲社会性质的债权众筹模式。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3. 信息不对称</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会减弱投资人信任，阻碍投资决策。</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探讨如何结合多媒体高效组织传递信息，减弱信息不对称等是重要课题。</a:t>
            </a:r>
          </a:p>
        </p:txBody>
      </p:sp>
      <p:sp>
        <p:nvSpPr>
          <p:cNvPr id="8" name="TextBox 7"/>
          <p:cNvSpPr txBox="1"/>
          <p:nvPr/>
        </p:nvSpPr>
        <p:spPr>
          <a:xfrm>
            <a:off x="1371600" y="4754880"/>
            <a:ext cx="9144000" cy="1371600"/>
          </a:xfrm>
          <a:prstGeom prst="rect">
            <a:avLst/>
          </a:prstGeom>
          <a:noFill/>
        </p:spPr>
        <p:txBody>
          <a:bodyPr wrap="square">
            <a:spAutoFit/>
          </a:bodyPr>
          <a:lstStyle/>
          <a:p>
            <a:pPr>
              <a:defRPr sz="2200" b="1">
                <a:solidFill>
                  <a:srgbClr val="000000"/>
                </a:solidFill>
                <a:latin typeface="微软雅黑"/>
              </a:defRPr>
            </a:pPr>
            <a:r>
              <a:t>4. 面部信息影响</a:t>
            </a:r>
          </a:p>
        </p:txBody>
      </p:sp>
      <p:sp>
        <p:nvSpPr>
          <p:cNvPr id="9" name="TextBox 8"/>
          <p:cNvSpPr txBox="1"/>
          <p:nvPr/>
        </p:nvSpPr>
        <p:spPr>
          <a:xfrm>
            <a:off x="1371600" y="6126480"/>
            <a:ext cx="9144000" cy="1371600"/>
          </a:xfrm>
          <a:prstGeom prst="rect">
            <a:avLst/>
          </a:prstGeom>
          <a:noFill/>
        </p:spPr>
        <p:txBody>
          <a:bodyPr wrap="square">
            <a:spAutoFit/>
          </a:bodyPr>
          <a:lstStyle/>
          <a:p>
            <a:pPr>
              <a:defRPr sz="2000" b="0">
                <a:solidFill>
                  <a:srgbClr val="000000"/>
                </a:solidFill>
                <a:latin typeface="微软雅黑"/>
              </a:defRPr>
            </a:pPr>
            <a:r>
              <a:t>- 人的面部信息及情感可反映项目质量和发起人特质，影响投资决策。</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 照片面部表情有情绪感染效应，影响投资或捐赠决策。</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众筹中面部情绪会影响潜在投资者决策行为和众筹成功表现。</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Raab等人发现奖励型众筹中快乐和悲伤面部情绪表达提升众筹绩效。</a:t>
            </a:r>
          </a:p>
        </p:txBody>
      </p:sp>
      <p:sp>
        <p:nvSpPr>
          <p:cNvPr id="8" name="TextBox 7"/>
          <p:cNvSpPr txBox="1"/>
          <p:nvPr/>
        </p:nvSpPr>
        <p:spPr>
          <a:xfrm>
            <a:off x="1371600" y="4754880"/>
            <a:ext cx="9144000" cy="1371600"/>
          </a:xfrm>
          <a:prstGeom prst="rect">
            <a:avLst/>
          </a:prstGeom>
          <a:noFill/>
        </p:spPr>
        <p:txBody>
          <a:bodyPr wrap="square">
            <a:spAutoFit/>
          </a:bodyPr>
          <a:lstStyle/>
          <a:p>
            <a:pPr>
              <a:defRPr sz="2200" b="1">
                <a:solidFill>
                  <a:srgbClr val="000000"/>
                </a:solidFill>
                <a:latin typeface="微软雅黑"/>
              </a:defRPr>
            </a:pPr>
            <a:r>
              <a:t>5. 项目页面示例</a:t>
            </a:r>
          </a:p>
        </p:txBody>
      </p:sp>
      <p:sp>
        <p:nvSpPr>
          <p:cNvPr id="9" name="TextBox 8"/>
          <p:cNvSpPr txBox="1"/>
          <p:nvPr/>
        </p:nvSpPr>
        <p:spPr>
          <a:xfrm>
            <a:off x="1371600" y="6126480"/>
            <a:ext cx="9144000" cy="1371600"/>
          </a:xfrm>
          <a:prstGeom prst="rect">
            <a:avLst/>
          </a:prstGeom>
          <a:noFill/>
        </p:spPr>
        <p:txBody>
          <a:bodyPr wrap="square">
            <a:spAutoFit/>
          </a:bodyPr>
          <a:lstStyle/>
          <a:p>
            <a:pPr>
              <a:defRPr sz="2000" b="0">
                <a:solidFill>
                  <a:srgbClr val="000000"/>
                </a:solidFill>
                <a:latin typeface="微软雅黑"/>
              </a:defRPr>
            </a:pPr>
            <a:r>
              <a:t>- 单个众筹项目图片和文本信息组织在一个页面，增加生动性和可读性，如图12（Kiva平台某众筹项目详细信息页面）所示。</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pic>
        <p:nvPicPr>
          <p:cNvPr id="82" name="Picture 81" descr="03-rId24-image2.png"/>
          <p:cNvPicPr>
            <a:picLocks noChangeAspect="1"/>
          </p:cNvPicPr>
          <p:nvPr/>
        </p:nvPicPr>
        <p:blipFill>
          <a:blip r:embed="rId6"/>
          <a:stretch>
            <a:fillRect/>
          </a:stretch>
        </p:blipFill>
        <p:spPr>
          <a:xfrm>
            <a:off x="914400" y="1828800"/>
            <a:ext cx="5486400" cy="4114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pic>
        <p:nvPicPr>
          <p:cNvPr id="82" name="Picture 81" descr="01-rId25-image3.png"/>
          <p:cNvPicPr>
            <a:picLocks noChangeAspect="1"/>
          </p:cNvPicPr>
          <p:nvPr/>
        </p:nvPicPr>
        <p:blipFill>
          <a:blip r:embed="rId6"/>
          <a:stretch>
            <a:fillRect/>
          </a:stretch>
        </p:blipFill>
        <p:spPr>
          <a:xfrm>
            <a:off x="914400" y="1828800"/>
            <a:ext cx="5486400" cy="4114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2</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研究目的</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1. 丰富众筹绩效影响因素研究</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视觉情绪表达对决策影响在多场景研究丰富，但众筹场景缺探讨，从图像和情绪表达角度丰富相关研究。</a:t>
            </a:r>
          </a:p>
        </p:txBody>
      </p:sp>
      <p:sp>
        <p:nvSpPr>
          <p:cNvPr id="7" name="TextBox 6"/>
          <p:cNvSpPr txBox="1"/>
          <p:nvPr/>
        </p:nvSpPr>
        <p:spPr>
          <a:xfrm>
            <a:off x="1371600" y="3383280"/>
            <a:ext cx="9144000" cy="1371600"/>
          </a:xfrm>
          <a:prstGeom prst="rect">
            <a:avLst/>
          </a:prstGeom>
          <a:noFill/>
        </p:spPr>
        <p:txBody>
          <a:bodyPr wrap="square">
            <a:spAutoFit/>
          </a:bodyPr>
          <a:lstStyle/>
          <a:p>
            <a:pPr>
              <a:defRPr sz="2200" b="1">
                <a:solidFill>
                  <a:srgbClr val="000000"/>
                </a:solidFill>
                <a:latin typeface="微软雅黑"/>
              </a:defRPr>
            </a:pPr>
            <a:r>
              <a:t>2. 拓展亲社会众筹模式研究</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亲社会背景下众筹活动学术关注有限。</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 研究以 Kiva 为代表的亲社会众筹平台中亲社会决策影响因素，提供理论支持。</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3</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研究综述</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1. 众筹优势显著，发展迅速且成长空间巨大</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多数初创企业筹资额小，但大量级项目数量使众筹融资潜力巨大。</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世界银行预测2025年众筹市场资金超3000亿美元。</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中国众筹市场自2013年迅猛发展，2016年平台数量达532家峰值。</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因此该研究结果是否适用于这些模式有待进一步研究。</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此外，本文基于快乐和悲伤的面部表情来探讨积极和消极的情绪表达对众筹成功的影响，但未对情绪强度进行深入研究。</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该研究为亲社会众筹平台及其对接的贷款人群体和金融机构解释了图片形式的面部情绪表达如何影响众筹结果。</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Kiva等亲社会性质的众筹平台帮助的群体一般是全球贫困区域的经济困难人群，平均教育水平较低，不了解如何有效选择和编辑项目展示素材来更好地达成筹资目的。</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2. 众筹平台和项目的分类</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按项目发起者性质，可分为个人类、企业类、组织类等。</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按项目内容和主题，可分为科技类、艺术类、健康类等。</a:t>
            </a:r>
          </a:p>
        </p:txBody>
      </p:sp>
      <p:sp>
        <p:nvSpPr>
          <p:cNvPr id="8" name="TextBox 7"/>
          <p:cNvSpPr txBox="1"/>
          <p:nvPr/>
        </p:nvSpPr>
        <p:spPr>
          <a:xfrm>
            <a:off x="1371600" y="4754880"/>
            <a:ext cx="9144000" cy="1371600"/>
          </a:xfrm>
          <a:prstGeom prst="rect">
            <a:avLst/>
          </a:prstGeom>
          <a:noFill/>
        </p:spPr>
        <p:txBody>
          <a:bodyPr wrap="square">
            <a:spAutoFit/>
          </a:bodyPr>
          <a:lstStyle/>
          <a:p>
            <a:pPr>
              <a:defRPr sz="2200" b="1">
                <a:solidFill>
                  <a:srgbClr val="000000"/>
                </a:solidFill>
                <a:latin typeface="微软雅黑"/>
              </a:defRPr>
            </a:pPr>
            <a:r>
              <a:t>3. 债权众筹相关</a:t>
            </a:r>
          </a:p>
        </p:txBody>
      </p:sp>
      <p:sp>
        <p:nvSpPr>
          <p:cNvPr id="9" name="TextBox 8"/>
          <p:cNvSpPr txBox="1"/>
          <p:nvPr/>
        </p:nvSpPr>
        <p:spPr>
          <a:xfrm>
            <a:off x="1371600" y="6126480"/>
            <a:ext cx="9144000" cy="1371600"/>
          </a:xfrm>
          <a:prstGeom prst="rect">
            <a:avLst/>
          </a:prstGeom>
          <a:noFill/>
        </p:spPr>
        <p:txBody>
          <a:bodyPr wrap="square">
            <a:spAutoFit/>
          </a:bodyPr>
          <a:lstStyle/>
          <a:p>
            <a:pPr>
              <a:defRPr sz="2000" b="0">
                <a:solidFill>
                  <a:srgbClr val="000000"/>
                </a:solidFill>
                <a:latin typeface="微软雅黑"/>
              </a:defRPr>
            </a:pPr>
            <a:r>
              <a:t>- 当今小额信贷模式源于1975年孟加拉国Grameen Bank，本质是众筹模式，被视为债权众筹，代表平台有Kiva等。</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 债权众筹模式下不同平台回报模式可能不同。</a:t>
            </a:r>
          </a:p>
        </p:txBody>
      </p:sp>
      <p:sp>
        <p:nvSpPr>
          <p:cNvPr id="6" name="TextBox 5"/>
          <p:cNvSpPr txBox="1"/>
          <p:nvPr/>
        </p:nvSpPr>
        <p:spPr>
          <a:xfrm>
            <a:off x="1371600" y="2011680"/>
            <a:ext cx="9144000" cy="1371600"/>
          </a:xfrm>
          <a:prstGeom prst="rect">
            <a:avLst/>
          </a:prstGeom>
          <a:noFill/>
        </p:spPr>
        <p:txBody>
          <a:bodyPr wrap="square">
            <a:spAutoFit/>
          </a:bodyPr>
          <a:lstStyle/>
          <a:p>
            <a:pPr>
              <a:defRPr sz="2200" b="1">
                <a:solidFill>
                  <a:srgbClr val="000000"/>
                </a:solidFill>
                <a:latin typeface="微软雅黑"/>
              </a:defRPr>
            </a:pPr>
            <a:r>
              <a:t>4. 众筹领域研究方向</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主要集中在众筹绩效影响因素，指导众筹模式和项目信息框架设计。</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两类信息通过平台网页披露给投资者，投资者据此决策。</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5. 亲社会众筹影响因素研究</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目前主要探讨项目叙述文本和发起人个人特征对众筹成功的影响，部分研究聚焦叙述文本传递的信号。</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本文参考情绪感染理论理解图片面部情绪表达对投资者决策的影响，研究表明情绪感染性随情绪类型和表达强烈程度而异，会影响决策行为，面部表情引起的情绪感染可能是亲社会众筹项目成功的重要因素。</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Small和Verrochi发现广告图片带情绪面部表情通过情绪感染影响亲社会行为，如奖励型众筹项目描述中适当使用积极情绪化词汇有助于成功筹资。</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4</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研究假设</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1. 研究背景与模型</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基于情绪感染理论提出研究模型，探究不同面部情绪表达的感染效应及其对投资决策和众筹成功的影响。</a:t>
            </a:r>
          </a:p>
        </p:txBody>
      </p:sp>
      <p:sp>
        <p:nvSpPr>
          <p:cNvPr id="7" name="TextBox 6"/>
          <p:cNvSpPr txBox="1"/>
          <p:nvPr/>
        </p:nvSpPr>
        <p:spPr>
          <a:xfrm>
            <a:off x="1371600" y="3383280"/>
            <a:ext cx="9144000" cy="1371600"/>
          </a:xfrm>
          <a:prstGeom prst="rect">
            <a:avLst/>
          </a:prstGeom>
          <a:noFill/>
        </p:spPr>
        <p:txBody>
          <a:bodyPr wrap="square">
            <a:spAutoFit/>
          </a:bodyPr>
          <a:lstStyle/>
          <a:p>
            <a:pPr>
              <a:defRPr sz="2200" b="1">
                <a:solidFill>
                  <a:srgbClr val="000000"/>
                </a:solidFill>
                <a:latin typeface="微软雅黑"/>
              </a:defRPr>
            </a:pPr>
            <a:r>
              <a:t>2. 即时情绪对投资决策的影响</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即时情绪在投资者浏览项目、接收和处理信息时产生作用，影响最终投资决策。</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3. 众筹平台项目信息呈现差异</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亲社会债权众筹平台中的项目信息呈现比奖励型众筹平台更模糊。</a:t>
            </a:r>
          </a:p>
        </p:txBody>
      </p:sp>
      <p:sp>
        <p:nvSpPr>
          <p:cNvPr id="7" name="TextBox 6"/>
          <p:cNvSpPr txBox="1"/>
          <p:nvPr/>
        </p:nvSpPr>
        <p:spPr>
          <a:xfrm>
            <a:off x="1371600" y="3383280"/>
            <a:ext cx="9144000" cy="1371600"/>
          </a:xfrm>
          <a:prstGeom prst="rect">
            <a:avLst/>
          </a:prstGeom>
          <a:noFill/>
        </p:spPr>
        <p:txBody>
          <a:bodyPr wrap="square">
            <a:spAutoFit/>
          </a:bodyPr>
          <a:lstStyle/>
          <a:p>
            <a:pPr>
              <a:defRPr sz="2200" b="1">
                <a:solidFill>
                  <a:srgbClr val="000000"/>
                </a:solidFill>
                <a:latin typeface="微软雅黑"/>
              </a:defRPr>
            </a:pPr>
            <a:r>
              <a:t>4. 研究假设</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假设在亲社会众筹模式中，项目图片的面部表情对众筹成功有显著影响。</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 分别探究快乐和悲伤两种情绪对投资者决策的影响。</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H1a：在亲社会众筹中，快乐的面部情绪表达对众筹成功有积极影响。</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H1b：在亲社会众筹中，悲伤的面部情绪表达对众筹成功有积极影响。</a:t>
            </a:r>
          </a:p>
        </p:txBody>
      </p:sp>
      <p:sp>
        <p:nvSpPr>
          <p:cNvPr id="8" name="TextBox 7"/>
          <p:cNvSpPr txBox="1"/>
          <p:nvPr/>
        </p:nvSpPr>
        <p:spPr>
          <a:xfrm>
            <a:off x="1371600" y="4754880"/>
            <a:ext cx="9144000" cy="1371600"/>
          </a:xfrm>
          <a:prstGeom prst="rect">
            <a:avLst/>
          </a:prstGeom>
          <a:noFill/>
        </p:spPr>
        <p:txBody>
          <a:bodyPr wrap="square">
            <a:spAutoFit/>
          </a:bodyPr>
          <a:lstStyle/>
          <a:p>
            <a:pPr>
              <a:defRPr sz="2200" b="1">
                <a:solidFill>
                  <a:srgbClr val="000000"/>
                </a:solidFill>
                <a:latin typeface="微软雅黑"/>
              </a:defRPr>
            </a:pPr>
            <a:r>
              <a:t>5. 积极心理资本的调节作用</a:t>
            </a:r>
          </a:p>
        </p:txBody>
      </p:sp>
      <p:sp>
        <p:nvSpPr>
          <p:cNvPr id="9" name="TextBox 8"/>
          <p:cNvSpPr txBox="1"/>
          <p:nvPr/>
        </p:nvSpPr>
        <p:spPr>
          <a:xfrm>
            <a:off x="1371600" y="6126480"/>
            <a:ext cx="9144000" cy="1371600"/>
          </a:xfrm>
          <a:prstGeom prst="rect">
            <a:avLst/>
          </a:prstGeom>
          <a:noFill/>
        </p:spPr>
        <p:txBody>
          <a:bodyPr wrap="square">
            <a:spAutoFit/>
          </a:bodyPr>
          <a:lstStyle/>
          <a:p>
            <a:pPr>
              <a:defRPr sz="2000" b="0">
                <a:solidFill>
                  <a:srgbClr val="000000"/>
                </a:solidFill>
                <a:latin typeface="微软雅黑"/>
              </a:defRPr>
            </a:pPr>
            <a:r>
              <a:t>- 选择积极心理资本探究其对视觉情绪表达影响的潜在调节作用。</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 积极心理资本的四个维度反映不同积极品质。</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图片和文本信息同时传递积极或消极信号可能提升众筹绩效。</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H2a：在亲社会众筹中，积极心理资本对快乐的面部情绪表达与众筹成功之间的关系有调节作用，更高水平的积极心理资本会增强快乐的面部情绪表达对众筹成功的积极影响。</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H2b：在亲社会众筹中，积极心理资本对悲伤的面部情绪表达与众筹成功之间的关系有调节作用，更高水平的积极心理资本会减弱悲伤的面部情绪表达对众筹成功的积极影响。</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pic>
        <p:nvPicPr>
          <p:cNvPr id="82" name="Picture 81" descr="08-rId27-image4.png"/>
          <p:cNvPicPr>
            <a:picLocks noChangeAspect="1"/>
          </p:cNvPicPr>
          <p:nvPr/>
        </p:nvPicPr>
        <p:blipFill>
          <a:blip r:embed="rId6"/>
          <a:stretch>
            <a:fillRect/>
          </a:stretch>
        </p:blipFill>
        <p:spPr>
          <a:xfrm>
            <a:off x="914400" y="1828800"/>
            <a:ext cx="5486400" cy="4114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此外，本文为亲社会众筹平台优化网站页面提供了线索。</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6. 研究模型</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图31为本文的研究模型（面部情绪表达对众筹成功的影响研究模型）</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5</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数据与样本</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1. 数据来源:</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采用亲社会众筹平台Kiva数据验证研究模型与假设</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凸显平台贷款投资行为亲社会性质</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2. 众筹项目流程:</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 完整流程如图3所示</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3. 数据收集:</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收集Kiva平台2018年12月至2019年3月公开贷款数据</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含发起人及申请展示素材（文本和图片）、所属国家或地区、区域合作伙伴等信息</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4. 数据处理:</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剔除美国贷款申请及缺失值数据</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获来自5大洲8693个众筹项目数据</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6</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变量定义</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1. 众筹成功衡量指标</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选择两个指标衡量众筹成功。</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选取完成众筹目标的速度（funding_speed），其值由众筹目标额与众筹天数计算得到，直观呈现与众筹成功的正向关系。</a:t>
            </a:r>
          </a:p>
        </p:txBody>
      </p:sp>
      <p:sp>
        <p:nvSpPr>
          <p:cNvPr id="8" name="TextBox 7"/>
          <p:cNvSpPr txBox="1"/>
          <p:nvPr/>
        </p:nvSpPr>
        <p:spPr>
          <a:xfrm>
            <a:off x="1371600" y="4754880"/>
            <a:ext cx="9144000" cy="1371600"/>
          </a:xfrm>
          <a:prstGeom prst="rect">
            <a:avLst/>
          </a:prstGeom>
          <a:noFill/>
        </p:spPr>
        <p:txBody>
          <a:bodyPr wrap="square">
            <a:spAutoFit/>
          </a:bodyPr>
          <a:lstStyle/>
          <a:p>
            <a:pPr>
              <a:defRPr sz="2200" b="1">
                <a:solidFill>
                  <a:srgbClr val="000000"/>
                </a:solidFill>
                <a:latin typeface="微软雅黑"/>
              </a:defRPr>
            </a:pPr>
            <a:r>
              <a:t>2. 情绪自变量</a:t>
            </a:r>
          </a:p>
        </p:txBody>
      </p:sp>
      <p:sp>
        <p:nvSpPr>
          <p:cNvPr id="9" name="TextBox 8"/>
          <p:cNvSpPr txBox="1"/>
          <p:nvPr/>
        </p:nvSpPr>
        <p:spPr>
          <a:xfrm>
            <a:off x="1371600" y="6126480"/>
            <a:ext cx="9144000" cy="1371600"/>
          </a:xfrm>
          <a:prstGeom prst="rect">
            <a:avLst/>
          </a:prstGeom>
          <a:noFill/>
        </p:spPr>
        <p:txBody>
          <a:bodyPr wrap="square">
            <a:spAutoFit/>
          </a:bodyPr>
          <a:lstStyle/>
          <a:p>
            <a:pPr>
              <a:defRPr sz="2000" b="0">
                <a:solidFill>
                  <a:srgbClr val="000000"/>
                </a:solidFill>
                <a:latin typeface="微软雅黑"/>
              </a:defRPr>
            </a:pPr>
            <a:r>
              <a:t>- 基于数据集中众筹项目附带图片中人脸的happiness和sadness分数计算各项目的情绪自变量。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3. 积极心理资本测量</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用Mckenny等人开发和验证过的词汇表测量项目文本的积极心理资本（pst_psyc_capital），词频越高，积极心理资本水平越高。</a:t>
            </a:r>
          </a:p>
        </p:txBody>
      </p:sp>
      <p:sp>
        <p:nvSpPr>
          <p:cNvPr id="7" name="TextBox 6"/>
          <p:cNvSpPr txBox="1"/>
          <p:nvPr/>
        </p:nvSpPr>
        <p:spPr>
          <a:xfrm>
            <a:off x="1371600" y="3383280"/>
            <a:ext cx="9144000" cy="1371600"/>
          </a:xfrm>
          <a:prstGeom prst="rect">
            <a:avLst/>
          </a:prstGeom>
          <a:noFill/>
        </p:spPr>
        <p:txBody>
          <a:bodyPr wrap="square">
            <a:spAutoFit/>
          </a:bodyPr>
          <a:lstStyle/>
          <a:p>
            <a:pPr>
              <a:defRPr sz="2200" b="1">
                <a:solidFill>
                  <a:srgbClr val="000000"/>
                </a:solidFill>
                <a:latin typeface="微软雅黑"/>
              </a:defRPr>
            </a:pPr>
            <a:r>
              <a:t>4. 控制变量</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研究模型纳入与众筹发起人和项目本身信息相关的控制变量。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 考虑众筹贷款目标额（loan_amount），因变量值范围大且分布有偏，对其进行对数化处理。</a:t>
            </a:r>
          </a:p>
        </p:txBody>
      </p:sp>
      <p:sp>
        <p:nvSpPr>
          <p:cNvPr id="6" name="TextBox 5"/>
          <p:cNvSpPr txBox="1"/>
          <p:nvPr/>
        </p:nvSpPr>
        <p:spPr>
          <a:xfrm>
            <a:off x="1371600" y="2011680"/>
            <a:ext cx="9144000" cy="1371600"/>
          </a:xfrm>
          <a:prstGeom prst="rect">
            <a:avLst/>
          </a:prstGeom>
          <a:noFill/>
        </p:spPr>
        <p:txBody>
          <a:bodyPr wrap="square">
            <a:spAutoFit/>
          </a:bodyPr>
          <a:lstStyle/>
          <a:p>
            <a:pPr>
              <a:defRPr sz="2200" b="1">
                <a:solidFill>
                  <a:srgbClr val="000000"/>
                </a:solidFill>
                <a:latin typeface="微软雅黑"/>
              </a:defRPr>
            </a:pPr>
            <a:r>
              <a:t>5. 变量相关表格</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表4 - 1显示研究模型的变量及其描述性统计数据。</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表4 - 2为样本数据在continent和sector不同取值下的分布。</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pic>
        <p:nvPicPr>
          <p:cNvPr id="82" name="Picture 81" descr="05-rId28-image5.png"/>
          <p:cNvPicPr>
            <a:picLocks noChangeAspect="1"/>
          </p:cNvPicPr>
          <p:nvPr/>
        </p:nvPicPr>
        <p:blipFill>
          <a:blip r:embed="rId6"/>
          <a:stretch>
            <a:fillRect/>
          </a:stretch>
        </p:blipFill>
        <p:spPr>
          <a:xfrm>
            <a:off x="914400" y="1828800"/>
            <a:ext cx="5486400" cy="4114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p:cNvSpPr/>
          <p:nvPr>
            <p:custDataLst>
              <p:tags r:id="rId1"/>
            </p:custDataLst>
          </p:nvPr>
        </p:nvSpPr>
        <p:spPr>
          <a:xfrm>
            <a:off x="0" y="2532380"/>
            <a:ext cx="12192000" cy="1793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4" name="文本框 13"/>
          <p:cNvSpPr txBox="1"/>
          <p:nvPr>
            <p:custDataLst>
              <p:tags r:id="rId2"/>
            </p:custDataLst>
          </p:nvPr>
        </p:nvSpPr>
        <p:spPr>
          <a:xfrm>
            <a:off x="71120" y="3137218"/>
            <a:ext cx="12050395" cy="583565"/>
          </a:xfrm>
          <a:prstGeom prst="rect">
            <a:avLst/>
          </a:prstGeom>
          <a:noFill/>
        </p:spPr>
        <p:txBody>
          <a:bodyPr wrap="square">
            <a:spAutoFit/>
          </a:bodyPr>
          <a:lstStyle/>
          <a:p>
            <a:pPr algn="ctr">
              <a:defRPr sz="3200" b="1">
                <a:solidFill>
                  <a:srgbClr val="FFFFFF"/>
                </a:solidFill>
                <a:latin typeface="微软雅黑"/>
              </a:defRPr>
            </a:pPr>
            <a:r>
              <a:t>U201816007-李佳妮-1.《面部情绪表达对亲社会众筹成功的影响》</a:t>
            </a:r>
            <a:endParaRPr kumimoji="0" lang="zh-CN" altLang="en-US" sz="3200" b="1" i="0" u="none" strike="noStrike" kern="1200" cap="none" spc="0" normalizeH="0" baseline="0" noProof="0" dirty="0">
              <a:ln>
                <a:noFill/>
              </a:ln>
              <a:solidFill>
                <a:schemeClr val="bg1"/>
              </a:solidFill>
              <a:effectLst/>
              <a:uLnTx/>
              <a:uFillTx/>
              <a:latin typeface="+mj-ea"/>
              <a:ea typeface="+mj-ea"/>
              <a:cs typeface="+mn-cs"/>
              <a:sym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pic>
        <p:nvPicPr>
          <p:cNvPr id="82" name="Picture 81" descr="02-rId29-image6.png"/>
          <p:cNvPicPr>
            <a:picLocks noChangeAspect="1"/>
          </p:cNvPicPr>
          <p:nvPr/>
        </p:nvPicPr>
        <p:blipFill>
          <a:blip r:embed="rId6"/>
          <a:stretch>
            <a:fillRect/>
          </a:stretch>
        </p:blipFill>
        <p:spPr>
          <a:xfrm>
            <a:off x="914400" y="1828800"/>
            <a:ext cx="5486400" cy="4114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2313432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gridCol w="914400">
                  <a:extLst>
                    <a:ext uri="{9D8B030D-6E8A-4147-A177-3AD203B41FA5}">
                      <a16:colId xmlns:a16="http://schemas.microsoft.com/office/drawing/2014/main" val="20005"/>
                    </a:ext>
                  </a:extLst>
                </a:gridCol>
              </a:tblGrid>
              <a:tr h="216568">
                <a:tc>
                  <a:txBody>
                    <a:bodyPr/>
                    <a:lstStyle/>
                    <a:p>
                      <a:r>
                        <a:t>变量</a:t>
                      </a:r>
                    </a:p>
                  </a:txBody>
                  <a:tcPr/>
                </a:tc>
                <a:tc>
                  <a:txBody>
                    <a:bodyPr/>
                    <a:lstStyle/>
                    <a:p>
                      <a:r>
                        <a:t>描述</a:t>
                      </a:r>
                    </a:p>
                  </a:txBody>
                  <a:tcPr/>
                </a:tc>
                <a:tc>
                  <a:txBody>
                    <a:bodyPr/>
                    <a:lstStyle/>
                    <a:p>
                      <a:r>
                        <a:t>均值</a:t>
                      </a:r>
                    </a:p>
                  </a:txBody>
                  <a:tcPr/>
                </a:tc>
                <a:tc>
                  <a:txBody>
                    <a:bodyPr/>
                    <a:lstStyle/>
                    <a:p>
                      <a:r>
                        <a:t>标准差</a:t>
                      </a:r>
                    </a:p>
                  </a:txBody>
                  <a:tcPr/>
                </a:tc>
                <a:tc>
                  <a:txBody>
                    <a:bodyPr/>
                    <a:lstStyle/>
                    <a:p>
                      <a:r>
                        <a:t>最小值</a:t>
                      </a:r>
                    </a:p>
                  </a:txBody>
                  <a:tcPr/>
                </a:tc>
                <a:tc>
                  <a:txBody>
                    <a:bodyPr/>
                    <a:lstStyle/>
                    <a:p>
                      <a:r>
                        <a:t>最大值</a:t>
                      </a:r>
                    </a:p>
                  </a:txBody>
                  <a:tcPr/>
                </a:tc>
                <a:extLst>
                  <a:ext uri="{0D108BD9-81ED-4DB2-BD59-A6C34878D82A}">
                    <a16:rowId xmlns:a16="http://schemas.microsoft.com/office/drawing/2014/main" val="10000"/>
                  </a:ext>
                </a:extLst>
              </a:tr>
              <a:tr h="216568">
                <a:tc>
                  <a:txBody>
                    <a:bodyPr/>
                    <a:lstStyle/>
                    <a:p>
                      <a:r>
                        <a:t>因变量</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1"/>
                  </a:ext>
                </a:extLst>
              </a:tr>
              <a:tr h="216568">
                <a:tc>
                  <a:txBody>
                    <a:bodyPr/>
                    <a:lstStyle/>
                    <a:p>
                      <a:r>
                        <a:t>funding_success</a:t>
                      </a:r>
                    </a:p>
                  </a:txBody>
                  <a:tcPr/>
                </a:tc>
                <a:tc>
                  <a:txBody>
                    <a:bodyPr/>
                    <a:lstStyle/>
                    <a:p>
                      <a:r>
                        <a:t>虚拟变量，在限定时间内成功达到众筹目标=1，失败=0</a:t>
                      </a:r>
                    </a:p>
                  </a:txBody>
                  <a:tcPr/>
                </a:tc>
                <a:tc>
                  <a:txBody>
                    <a:bodyPr/>
                    <a:lstStyle/>
                    <a:p>
                      <a:r>
                        <a:t>0.88</a:t>
                      </a:r>
                    </a:p>
                  </a:txBody>
                  <a:tcPr/>
                </a:tc>
                <a:tc>
                  <a:txBody>
                    <a:bodyPr/>
                    <a:lstStyle/>
                    <a:p>
                      <a:r>
                        <a:t>0.32</a:t>
                      </a:r>
                    </a:p>
                  </a:txBody>
                  <a:tcPr/>
                </a:tc>
                <a:tc>
                  <a:txBody>
                    <a:bodyPr/>
                    <a:lstStyle/>
                    <a:p>
                      <a:r>
                        <a:t>0</a:t>
                      </a:r>
                    </a:p>
                  </a:txBody>
                  <a:tcPr/>
                </a:tc>
                <a:tc>
                  <a:txBody>
                    <a:bodyPr/>
                    <a:lstStyle/>
                    <a:p>
                      <a:r>
                        <a:t>1</a:t>
                      </a:r>
                    </a:p>
                  </a:txBody>
                  <a:tcPr/>
                </a:tc>
                <a:extLst>
                  <a:ext uri="{0D108BD9-81ED-4DB2-BD59-A6C34878D82A}">
                    <a16:rowId xmlns:a16="http://schemas.microsoft.com/office/drawing/2014/main" val="10002"/>
                  </a:ext>
                </a:extLst>
              </a:tr>
              <a:tr h="216568">
                <a:tc>
                  <a:txBody>
                    <a:bodyPr/>
                    <a:lstStyle/>
                    <a:p>
                      <a:r>
                        <a:t>funding_speed</a:t>
                      </a:r>
                    </a:p>
                  </a:txBody>
                  <a:tcPr/>
                </a:tc>
                <a:tc>
                  <a:txBody>
                    <a:bodyPr/>
                    <a:lstStyle/>
                    <a:p>
                      <a:r>
                        <a:t>达成众筹目标的速度</a:t>
                      </a:r>
                    </a:p>
                  </a:txBody>
                  <a:tcPr/>
                </a:tc>
                <a:tc>
                  <a:txBody>
                    <a:bodyPr/>
                    <a:lstStyle/>
                    <a:p>
                      <a:r>
                        <a:t>4.53</a:t>
                      </a:r>
                    </a:p>
                  </a:txBody>
                  <a:tcPr/>
                </a:tc>
                <a:tc>
                  <a:txBody>
                    <a:bodyPr/>
                    <a:lstStyle/>
                    <a:p>
                      <a:r>
                        <a:t>2.36</a:t>
                      </a:r>
                    </a:p>
                  </a:txBody>
                  <a:tcPr/>
                </a:tc>
                <a:tc>
                  <a:txBody>
                    <a:bodyPr/>
                    <a:lstStyle/>
                    <a:p>
                      <a:r>
                        <a:t>0</a:t>
                      </a:r>
                    </a:p>
                  </a:txBody>
                  <a:tcPr/>
                </a:tc>
                <a:tc>
                  <a:txBody>
                    <a:bodyPr/>
                    <a:lstStyle/>
                    <a:p>
                      <a:r>
                        <a:t>13.05</a:t>
                      </a:r>
                    </a:p>
                  </a:txBody>
                  <a:tcPr/>
                </a:tc>
                <a:extLst>
                  <a:ext uri="{0D108BD9-81ED-4DB2-BD59-A6C34878D82A}">
                    <a16:rowId xmlns:a16="http://schemas.microsoft.com/office/drawing/2014/main" val="10003"/>
                  </a:ext>
                </a:extLst>
              </a:tr>
              <a:tr h="216568">
                <a:tc>
                  <a:txBody>
                    <a:bodyPr/>
                    <a:lstStyle/>
                    <a:p>
                      <a:r>
                        <a:t>自变量</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4"/>
                  </a:ext>
                </a:extLst>
              </a:tr>
              <a:tr h="216568">
                <a:tc>
                  <a:txBody>
                    <a:bodyPr/>
                    <a:lstStyle/>
                    <a:p>
                      <a:r>
                        <a:t>happiness</a:t>
                      </a:r>
                    </a:p>
                  </a:txBody>
                  <a:tcPr/>
                </a:tc>
                <a:tc>
                  <a:txBody>
                    <a:bodyPr/>
                    <a:lstStyle/>
                    <a:p>
                      <a:r>
                        <a:t>图片中人脸的快乐情绪值</a:t>
                      </a:r>
                    </a:p>
                  </a:txBody>
                  <a:tcPr/>
                </a:tc>
                <a:tc>
                  <a:txBody>
                    <a:bodyPr/>
                    <a:lstStyle/>
                    <a:p>
                      <a:r>
                        <a:t>0.360</a:t>
                      </a:r>
                    </a:p>
                  </a:txBody>
                  <a:tcPr/>
                </a:tc>
                <a:tc>
                  <a:txBody>
                    <a:bodyPr/>
                    <a:lstStyle/>
                    <a:p>
                      <a:r>
                        <a:t>0.430</a:t>
                      </a:r>
                    </a:p>
                  </a:txBody>
                  <a:tcPr/>
                </a:tc>
                <a:tc>
                  <a:txBody>
                    <a:bodyPr/>
                    <a:lstStyle/>
                    <a:p>
                      <a:r>
                        <a:t>0</a:t>
                      </a:r>
                    </a:p>
                  </a:txBody>
                  <a:tcPr/>
                </a:tc>
                <a:tc>
                  <a:txBody>
                    <a:bodyPr/>
                    <a:lstStyle/>
                    <a:p>
                      <a:r>
                        <a:t>3.580</a:t>
                      </a:r>
                    </a:p>
                  </a:txBody>
                  <a:tcPr/>
                </a:tc>
                <a:extLst>
                  <a:ext uri="{0D108BD9-81ED-4DB2-BD59-A6C34878D82A}">
                    <a16:rowId xmlns:a16="http://schemas.microsoft.com/office/drawing/2014/main" val="10005"/>
                  </a:ext>
                </a:extLst>
              </a:tr>
              <a:tr h="216568">
                <a:tc>
                  <a:txBody>
                    <a:bodyPr/>
                    <a:lstStyle/>
                    <a:p>
                      <a:r>
                        <a:t>sadness</a:t>
                      </a:r>
                    </a:p>
                  </a:txBody>
                  <a:tcPr/>
                </a:tc>
                <a:tc>
                  <a:txBody>
                    <a:bodyPr/>
                    <a:lstStyle/>
                    <a:p>
                      <a:r>
                        <a:t>图片中人脸的悲伤情绪值</a:t>
                      </a:r>
                    </a:p>
                  </a:txBody>
                  <a:tcPr/>
                </a:tc>
                <a:tc>
                  <a:txBody>
                    <a:bodyPr/>
                    <a:lstStyle/>
                    <a:p>
                      <a:r>
                        <a:t>0.020</a:t>
                      </a:r>
                    </a:p>
                  </a:txBody>
                  <a:tcPr/>
                </a:tc>
                <a:tc>
                  <a:txBody>
                    <a:bodyPr/>
                    <a:lstStyle/>
                    <a:p>
                      <a:r>
                        <a:t>0.080</a:t>
                      </a:r>
                    </a:p>
                  </a:txBody>
                  <a:tcPr/>
                </a:tc>
                <a:tc>
                  <a:txBody>
                    <a:bodyPr/>
                    <a:lstStyle/>
                    <a:p>
                      <a:r>
                        <a:t>0</a:t>
                      </a:r>
                    </a:p>
                  </a:txBody>
                  <a:tcPr/>
                </a:tc>
                <a:tc>
                  <a:txBody>
                    <a:bodyPr/>
                    <a:lstStyle/>
                    <a:p>
                      <a:r>
                        <a:t>1.000</a:t>
                      </a:r>
                    </a:p>
                  </a:txBody>
                  <a:tcPr/>
                </a:tc>
                <a:extLst>
                  <a:ext uri="{0D108BD9-81ED-4DB2-BD59-A6C34878D82A}">
                    <a16:rowId xmlns:a16="http://schemas.microsoft.com/office/drawing/2014/main" val="10006"/>
                  </a:ext>
                </a:extLst>
              </a:tr>
              <a:tr h="216568">
                <a:tc>
                  <a:txBody>
                    <a:bodyPr/>
                    <a:lstStyle/>
                    <a:p>
                      <a:r>
                        <a:t>调节变量</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7"/>
                  </a:ext>
                </a:extLst>
              </a:tr>
              <a:tr h="216568">
                <a:tc>
                  <a:txBody>
                    <a:bodyPr/>
                    <a:lstStyle/>
                    <a:p>
                      <a:r>
                        <a:t>pst_psyc_cptl</a:t>
                      </a:r>
                    </a:p>
                  </a:txBody>
                  <a:tcPr/>
                </a:tc>
                <a:tc>
                  <a:txBody>
                    <a:bodyPr/>
                    <a:lstStyle/>
                    <a:p>
                      <a:r>
                        <a:t>文本的积极心理资本分数</a:t>
                      </a:r>
                    </a:p>
                  </a:txBody>
                  <a:tcPr/>
                </a:tc>
                <a:tc>
                  <a:txBody>
                    <a:bodyPr/>
                    <a:lstStyle/>
                    <a:p>
                      <a:r>
                        <a:t>1.23</a:t>
                      </a:r>
                    </a:p>
                  </a:txBody>
                  <a:tcPr/>
                </a:tc>
                <a:tc>
                  <a:txBody>
                    <a:bodyPr/>
                    <a:lstStyle/>
                    <a:p>
                      <a:r>
                        <a:t>1.47</a:t>
                      </a:r>
                    </a:p>
                  </a:txBody>
                  <a:tcPr/>
                </a:tc>
                <a:tc>
                  <a:txBody>
                    <a:bodyPr/>
                    <a:lstStyle/>
                    <a:p>
                      <a:r>
                        <a:t>0</a:t>
                      </a:r>
                    </a:p>
                  </a:txBody>
                  <a:tcPr/>
                </a:tc>
                <a:tc>
                  <a:txBody>
                    <a:bodyPr/>
                    <a:lstStyle/>
                    <a:p>
                      <a:r>
                        <a:t>13</a:t>
                      </a:r>
                    </a:p>
                  </a:txBody>
                  <a:tcPr/>
                </a:tc>
                <a:extLst>
                  <a:ext uri="{0D108BD9-81ED-4DB2-BD59-A6C34878D82A}">
                    <a16:rowId xmlns:a16="http://schemas.microsoft.com/office/drawing/2014/main" val="10008"/>
                  </a:ext>
                </a:extLst>
              </a:tr>
              <a:tr h="216568">
                <a:tc>
                  <a:txBody>
                    <a:bodyPr/>
                    <a:lstStyle/>
                    <a:p>
                      <a:r>
                        <a:t>控制变量</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9"/>
                  </a:ext>
                </a:extLst>
              </a:tr>
              <a:tr h="216568">
                <a:tc>
                  <a:txBody>
                    <a:bodyPr/>
                    <a:lstStyle/>
                    <a:p>
                      <a:r>
                        <a:t>gender</a:t>
                      </a:r>
                    </a:p>
                  </a:txBody>
                  <a:tcPr/>
                </a:tc>
                <a:tc>
                  <a:txBody>
                    <a:bodyPr/>
                    <a:lstStyle/>
                    <a:p>
                      <a:r>
                        <a:t>虚拟变量，众筹者的性别，女性=1，男性=0</a:t>
                      </a:r>
                    </a:p>
                  </a:txBody>
                  <a:tcPr/>
                </a:tc>
                <a:tc>
                  <a:txBody>
                    <a:bodyPr/>
                    <a:lstStyle/>
                    <a:p>
                      <a:r>
                        <a:t>0.80</a:t>
                      </a:r>
                    </a:p>
                  </a:txBody>
                  <a:tcPr/>
                </a:tc>
                <a:tc>
                  <a:txBody>
                    <a:bodyPr/>
                    <a:lstStyle/>
                    <a:p>
                      <a:r>
                        <a:t>0.40</a:t>
                      </a:r>
                    </a:p>
                  </a:txBody>
                  <a:tcPr/>
                </a:tc>
                <a:tc>
                  <a:txBody>
                    <a:bodyPr/>
                    <a:lstStyle/>
                    <a:p>
                      <a:r>
                        <a:t>0</a:t>
                      </a:r>
                    </a:p>
                  </a:txBody>
                  <a:tcPr/>
                </a:tc>
                <a:tc>
                  <a:txBody>
                    <a:bodyPr/>
                    <a:lstStyle/>
                    <a:p>
                      <a:r>
                        <a:t>1</a:t>
                      </a:r>
                    </a:p>
                  </a:txBody>
                  <a:tcPr/>
                </a:tc>
                <a:extLst>
                  <a:ext uri="{0D108BD9-81ED-4DB2-BD59-A6C34878D82A}">
                    <a16:rowId xmlns:a16="http://schemas.microsoft.com/office/drawing/2014/main" val="10010"/>
                  </a:ext>
                </a:extLst>
              </a:tr>
              <a:tr h="216568">
                <a:tc>
                  <a:txBody>
                    <a:bodyPr/>
                    <a:lstStyle/>
                    <a:p>
                      <a:r>
                        <a:t>annual_income</a:t>
                      </a:r>
                    </a:p>
                  </a:txBody>
                  <a:tcPr/>
                </a:tc>
                <a:tc>
                  <a:txBody>
                    <a:bodyPr/>
                    <a:lstStyle/>
                    <a:p>
                      <a:r>
                        <a:t>所在国家的年人均收入（美元）</a:t>
                      </a:r>
                    </a:p>
                  </a:txBody>
                  <a:tcPr/>
                </a:tc>
                <a:tc>
                  <a:txBody>
                    <a:bodyPr/>
                    <a:lstStyle/>
                    <a:p>
                      <a:r>
                        <a:t>6017</a:t>
                      </a:r>
                    </a:p>
                  </a:txBody>
                  <a:tcPr/>
                </a:tc>
                <a:tc>
                  <a:txBody>
                    <a:bodyPr/>
                    <a:lstStyle/>
                    <a:p>
                      <a:r>
                        <a:t>3919</a:t>
                      </a:r>
                    </a:p>
                  </a:txBody>
                  <a:tcPr/>
                </a:tc>
                <a:tc>
                  <a:txBody>
                    <a:bodyPr/>
                    <a:lstStyle/>
                    <a:p>
                      <a:r>
                        <a:t>700</a:t>
                      </a:r>
                    </a:p>
                  </a:txBody>
                  <a:tcPr/>
                </a:tc>
                <a:tc>
                  <a:txBody>
                    <a:bodyPr/>
                    <a:lstStyle/>
                    <a:p>
                      <a:r>
                        <a:t>36200</a:t>
                      </a:r>
                    </a:p>
                  </a:txBody>
                  <a:tcPr/>
                </a:tc>
                <a:extLst>
                  <a:ext uri="{0D108BD9-81ED-4DB2-BD59-A6C34878D82A}">
                    <a16:rowId xmlns:a16="http://schemas.microsoft.com/office/drawing/2014/main" val="10011"/>
                  </a:ext>
                </a:extLst>
              </a:tr>
              <a:tr h="216568">
                <a:tc>
                  <a:txBody>
                    <a:bodyPr/>
                    <a:lstStyle/>
                    <a:p>
                      <a:r>
                        <a:t>group_borrower</a:t>
                      </a:r>
                    </a:p>
                  </a:txBody>
                  <a:tcPr/>
                </a:tc>
                <a:tc>
                  <a:txBody>
                    <a:bodyPr/>
                    <a:lstStyle/>
                    <a:p>
                      <a:r>
                        <a:t>虚拟变量，众筹者为团队=1，个人=0</a:t>
                      </a:r>
                    </a:p>
                  </a:txBody>
                  <a:tcPr/>
                </a:tc>
                <a:tc>
                  <a:txBody>
                    <a:bodyPr/>
                    <a:lstStyle/>
                    <a:p>
                      <a:r>
                        <a:t>0.02</a:t>
                      </a:r>
                    </a:p>
                  </a:txBody>
                  <a:tcPr/>
                </a:tc>
                <a:tc>
                  <a:txBody>
                    <a:bodyPr/>
                    <a:lstStyle/>
                    <a:p>
                      <a:r>
                        <a:t>0.12</a:t>
                      </a:r>
                    </a:p>
                  </a:txBody>
                  <a:tcPr/>
                </a:tc>
                <a:tc>
                  <a:txBody>
                    <a:bodyPr/>
                    <a:lstStyle/>
                    <a:p>
                      <a:r>
                        <a:t>0</a:t>
                      </a:r>
                    </a:p>
                  </a:txBody>
                  <a:tcPr/>
                </a:tc>
                <a:tc>
                  <a:txBody>
                    <a:bodyPr/>
                    <a:lstStyle/>
                    <a:p>
                      <a:r>
                        <a:t>1</a:t>
                      </a:r>
                    </a:p>
                  </a:txBody>
                  <a:tcPr/>
                </a:tc>
                <a:extLst>
                  <a:ext uri="{0D108BD9-81ED-4DB2-BD59-A6C34878D82A}">
                    <a16:rowId xmlns:a16="http://schemas.microsoft.com/office/drawing/2014/main" val="10012"/>
                  </a:ext>
                </a:extLst>
              </a:tr>
              <a:tr h="216568">
                <a:tc>
                  <a:txBody>
                    <a:bodyPr/>
                    <a:lstStyle/>
                    <a:p>
                      <a:r>
                        <a:t>loan_amount</a:t>
                      </a:r>
                    </a:p>
                  </a:txBody>
                  <a:tcPr/>
                </a:tc>
                <a:tc>
                  <a:txBody>
                    <a:bodyPr/>
                    <a:lstStyle/>
                    <a:p>
                      <a:r>
                        <a:t>贷款目标额</a:t>
                      </a:r>
                    </a:p>
                  </a:txBody>
                  <a:tcPr/>
                </a:tc>
                <a:tc>
                  <a:txBody>
                    <a:bodyPr/>
                    <a:lstStyle/>
                    <a:p>
                      <a:r>
                        <a:t>595.6</a:t>
                      </a:r>
                    </a:p>
                  </a:txBody>
                  <a:tcPr/>
                </a:tc>
                <a:tc>
                  <a:txBody>
                    <a:bodyPr/>
                    <a:lstStyle/>
                    <a:p>
                      <a:r>
                        <a:t>492.0</a:t>
                      </a:r>
                    </a:p>
                  </a:txBody>
                  <a:tcPr/>
                </a:tc>
                <a:tc>
                  <a:txBody>
                    <a:bodyPr/>
                    <a:lstStyle/>
                    <a:p>
                      <a:r>
                        <a:t>25</a:t>
                      </a:r>
                    </a:p>
                  </a:txBody>
                  <a:tcPr/>
                </a:tc>
                <a:tc>
                  <a:txBody>
                    <a:bodyPr/>
                    <a:lstStyle/>
                    <a:p>
                      <a:r>
                        <a:t>6650</a:t>
                      </a:r>
                    </a:p>
                  </a:txBody>
                  <a:tcPr/>
                </a:tc>
                <a:extLst>
                  <a:ext uri="{0D108BD9-81ED-4DB2-BD59-A6C34878D82A}">
                    <a16:rowId xmlns:a16="http://schemas.microsoft.com/office/drawing/2014/main" val="10013"/>
                  </a:ext>
                </a:extLst>
              </a:tr>
              <a:tr h="216568">
                <a:tc>
                  <a:txBody>
                    <a:bodyPr/>
                    <a:lstStyle/>
                    <a:p>
                      <a:r>
                        <a:t>loan_term</a:t>
                      </a:r>
                    </a:p>
                  </a:txBody>
                  <a:tcPr/>
                </a:tc>
                <a:tc>
                  <a:txBody>
                    <a:bodyPr/>
                    <a:lstStyle/>
                    <a:p>
                      <a:r>
                        <a:t>贷款期限（月）</a:t>
                      </a:r>
                    </a:p>
                  </a:txBody>
                  <a:tcPr/>
                </a:tc>
                <a:tc>
                  <a:txBody>
                    <a:bodyPr/>
                    <a:lstStyle/>
                    <a:p>
                      <a:r>
                        <a:t>13.45</a:t>
                      </a:r>
                    </a:p>
                  </a:txBody>
                  <a:tcPr/>
                </a:tc>
                <a:tc>
                  <a:txBody>
                    <a:bodyPr/>
                    <a:lstStyle/>
                    <a:p>
                      <a:r>
                        <a:t>5.870</a:t>
                      </a:r>
                    </a:p>
                  </a:txBody>
                  <a:tcPr/>
                </a:tc>
                <a:tc>
                  <a:txBody>
                    <a:bodyPr/>
                    <a:lstStyle/>
                    <a:p>
                      <a:r>
                        <a:t>5</a:t>
                      </a:r>
                    </a:p>
                  </a:txBody>
                  <a:tcPr/>
                </a:tc>
                <a:tc>
                  <a:txBody>
                    <a:bodyPr/>
                    <a:lstStyle/>
                    <a:p>
                      <a:r>
                        <a:t>86</a:t>
                      </a:r>
                    </a:p>
                  </a:txBody>
                  <a:tcPr/>
                </a:tc>
                <a:extLst>
                  <a:ext uri="{0D108BD9-81ED-4DB2-BD59-A6C34878D82A}">
                    <a16:rowId xmlns:a16="http://schemas.microsoft.com/office/drawing/2014/main" val="10014"/>
                  </a:ext>
                </a:extLst>
              </a:tr>
              <a:tr h="216568">
                <a:tc>
                  <a:txBody>
                    <a:bodyPr/>
                    <a:lstStyle/>
                    <a:p>
                      <a:r>
                        <a:t>partner_risk</a:t>
                      </a:r>
                    </a:p>
                  </a:txBody>
                  <a:tcPr/>
                </a:tc>
                <a:tc>
                  <a:txBody>
                    <a:bodyPr/>
                    <a:lstStyle/>
                    <a:p>
                      <a:r>
                        <a:t>区域合作伙伴的风险等级，越高表示还款问题的风险越低</a:t>
                      </a:r>
                    </a:p>
                  </a:txBody>
                  <a:tcPr/>
                </a:tc>
                <a:tc>
                  <a:txBody>
                    <a:bodyPr/>
                    <a:lstStyle/>
                    <a:p>
                      <a:r>
                        <a:t>3.34</a:t>
                      </a:r>
                    </a:p>
                  </a:txBody>
                  <a:tcPr/>
                </a:tc>
                <a:tc>
                  <a:txBody>
                    <a:bodyPr/>
                    <a:lstStyle/>
                    <a:p>
                      <a:r>
                        <a:t>0.97</a:t>
                      </a:r>
                    </a:p>
                  </a:txBody>
                  <a:tcPr/>
                </a:tc>
                <a:tc>
                  <a:txBody>
                    <a:bodyPr/>
                    <a:lstStyle/>
                    <a:p>
                      <a:r>
                        <a:t>0.50</a:t>
                      </a:r>
                    </a:p>
                  </a:txBody>
                  <a:tcPr/>
                </a:tc>
                <a:tc>
                  <a:txBody>
                    <a:bodyPr/>
                    <a:lstStyle/>
                    <a:p>
                      <a:r>
                        <a:t>4.50</a:t>
                      </a:r>
                    </a:p>
                  </a:txBody>
                  <a:tcPr/>
                </a:tc>
                <a:extLst>
                  <a:ext uri="{0D108BD9-81ED-4DB2-BD59-A6C34878D82A}">
                    <a16:rowId xmlns:a16="http://schemas.microsoft.com/office/drawing/2014/main" val="10015"/>
                  </a:ext>
                </a:extLst>
              </a:tr>
              <a:tr h="216568">
                <a:tc>
                  <a:txBody>
                    <a:bodyPr/>
                    <a:lstStyle/>
                    <a:p>
                      <a:r>
                        <a:t>repayment_schedule</a:t>
                      </a:r>
                    </a:p>
                  </a:txBody>
                  <a:tcPr/>
                </a:tc>
                <a:tc>
                  <a:txBody>
                    <a:bodyPr/>
                    <a:lstStyle/>
                    <a:p>
                      <a:r>
                        <a:t>偿还贷款方式，分期偿还=1，到期偿还=0</a:t>
                      </a:r>
                    </a:p>
                  </a:txBody>
                  <a:tcPr/>
                </a:tc>
                <a:tc>
                  <a:txBody>
                    <a:bodyPr/>
                    <a:lstStyle/>
                    <a:p>
                      <a:r>
                        <a:t>0.96</a:t>
                      </a:r>
                    </a:p>
                  </a:txBody>
                  <a:tcPr/>
                </a:tc>
                <a:tc>
                  <a:txBody>
                    <a:bodyPr/>
                    <a:lstStyle/>
                    <a:p>
                      <a:r>
                        <a:t>0.21</a:t>
                      </a:r>
                    </a:p>
                  </a:txBody>
                  <a:tcPr/>
                </a:tc>
                <a:tc>
                  <a:txBody>
                    <a:bodyPr/>
                    <a:lstStyle/>
                    <a:p>
                      <a:r>
                        <a:t>0</a:t>
                      </a:r>
                    </a:p>
                  </a:txBody>
                  <a:tcPr/>
                </a:tc>
                <a:tc>
                  <a:txBody>
                    <a:bodyPr/>
                    <a:lstStyle/>
                    <a:p>
                      <a:r>
                        <a:t>1</a:t>
                      </a:r>
                    </a:p>
                  </a:txBody>
                  <a:tcPr/>
                </a:tc>
                <a:extLst>
                  <a:ext uri="{0D108BD9-81ED-4DB2-BD59-A6C34878D82A}">
                    <a16:rowId xmlns:a16="http://schemas.microsoft.com/office/drawing/2014/main" val="10016"/>
                  </a:ext>
                </a:extLst>
              </a:tr>
              <a:tr h="216568">
                <a:tc>
                  <a:txBody>
                    <a:bodyPr/>
                    <a:lstStyle/>
                    <a:p>
                      <a:r>
                        <a:t>story_word_count</a:t>
                      </a:r>
                    </a:p>
                  </a:txBody>
                  <a:tcPr/>
                </a:tc>
                <a:tc>
                  <a:txBody>
                    <a:bodyPr/>
                    <a:lstStyle/>
                    <a:p>
                      <a:r>
                        <a:t>文本词数</a:t>
                      </a:r>
                    </a:p>
                  </a:txBody>
                  <a:tcPr/>
                </a:tc>
                <a:tc>
                  <a:txBody>
                    <a:bodyPr/>
                    <a:lstStyle/>
                    <a:p>
                      <a:r>
                        <a:t>112.1</a:t>
                      </a:r>
                    </a:p>
                  </a:txBody>
                  <a:tcPr/>
                </a:tc>
                <a:tc>
                  <a:txBody>
                    <a:bodyPr/>
                    <a:lstStyle/>
                    <a:p>
                      <a:r>
                        <a:t>37.72</a:t>
                      </a:r>
                    </a:p>
                  </a:txBody>
                  <a:tcPr/>
                </a:tc>
                <a:tc>
                  <a:txBody>
                    <a:bodyPr/>
                    <a:lstStyle/>
                    <a:p>
                      <a:r>
                        <a:t>27</a:t>
                      </a:r>
                    </a:p>
                  </a:txBody>
                  <a:tcPr/>
                </a:tc>
                <a:tc>
                  <a:txBody>
                    <a:bodyPr/>
                    <a:lstStyle/>
                    <a:p>
                      <a:r>
                        <a:t>254</a:t>
                      </a:r>
                    </a:p>
                  </a:txBody>
                  <a:tcPr/>
                </a:tc>
                <a:extLst>
                  <a:ext uri="{0D108BD9-81ED-4DB2-BD59-A6C34878D82A}">
                    <a16:rowId xmlns:a16="http://schemas.microsoft.com/office/drawing/2014/main" val="10017"/>
                  </a:ext>
                </a:extLst>
              </a:tr>
              <a:tr h="216576">
                <a:tc>
                  <a:txBody>
                    <a:bodyPr/>
                    <a:lstStyle/>
                    <a:p>
                      <a:r>
                        <a:t>picture_quality</a:t>
                      </a:r>
                    </a:p>
                  </a:txBody>
                  <a:tcPr/>
                </a:tc>
                <a:tc>
                  <a:txBody>
                    <a:bodyPr/>
                    <a:lstStyle/>
                    <a:p>
                      <a:r>
                        <a:t>虚拟变量，图片清晰度，高质量=1，否则=0</a:t>
                      </a:r>
                    </a:p>
                  </a:txBody>
                  <a:tcPr/>
                </a:tc>
                <a:tc>
                  <a:txBody>
                    <a:bodyPr/>
                    <a:lstStyle/>
                    <a:p>
                      <a:r>
                        <a:t>0.48</a:t>
                      </a:r>
                    </a:p>
                  </a:txBody>
                  <a:tcPr/>
                </a:tc>
                <a:tc>
                  <a:txBody>
                    <a:bodyPr/>
                    <a:lstStyle/>
                    <a:p>
                      <a:r>
                        <a:t>0.50</a:t>
                      </a:r>
                    </a:p>
                  </a:txBody>
                  <a:tcPr/>
                </a:tc>
                <a:tc>
                  <a:txBody>
                    <a:bodyPr/>
                    <a:lstStyle/>
                    <a:p>
                      <a:r>
                        <a:t>0</a:t>
                      </a:r>
                    </a:p>
                  </a:txBody>
                  <a:tcPr/>
                </a:tc>
                <a:tc>
                  <a:txBody>
                    <a:bodyPr/>
                    <a:lstStyle/>
                    <a:p>
                      <a:r>
                        <a:t>1</a:t>
                      </a:r>
                    </a:p>
                  </a:txBody>
                  <a:tcPr/>
                </a:tc>
                <a:extLst>
                  <a:ext uri="{0D108BD9-81ED-4DB2-BD59-A6C34878D82A}">
                    <a16:rowId xmlns:a16="http://schemas.microsoft.com/office/drawing/2014/main" val="1001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9418320"/>
        </p:xfrm>
        <a:graphic>
          <a:graphicData uri="http://schemas.openxmlformats.org/drawingml/2006/table">
            <a:tbl>
              <a:tblPr firstRow="1" bandRow="1">
                <a:tableStyleId>{5C22544A-7EE6-4342-B048-85BDC9FD1C3A}</a:tableStyleId>
              </a:tblPr>
              <a:tblGrid>
                <a:gridCol w="783771">
                  <a:extLst>
                    <a:ext uri="{9D8B030D-6E8A-4147-A177-3AD203B41FA5}">
                      <a16:colId xmlns:a16="http://schemas.microsoft.com/office/drawing/2014/main" val="20000"/>
                    </a:ext>
                  </a:extLst>
                </a:gridCol>
                <a:gridCol w="783771">
                  <a:extLst>
                    <a:ext uri="{9D8B030D-6E8A-4147-A177-3AD203B41FA5}">
                      <a16:colId xmlns:a16="http://schemas.microsoft.com/office/drawing/2014/main" val="20001"/>
                    </a:ext>
                  </a:extLst>
                </a:gridCol>
                <a:gridCol w="783771">
                  <a:extLst>
                    <a:ext uri="{9D8B030D-6E8A-4147-A177-3AD203B41FA5}">
                      <a16:colId xmlns:a16="http://schemas.microsoft.com/office/drawing/2014/main" val="20002"/>
                    </a:ext>
                  </a:extLst>
                </a:gridCol>
                <a:gridCol w="783771">
                  <a:extLst>
                    <a:ext uri="{9D8B030D-6E8A-4147-A177-3AD203B41FA5}">
                      <a16:colId xmlns:a16="http://schemas.microsoft.com/office/drawing/2014/main" val="20003"/>
                    </a:ext>
                  </a:extLst>
                </a:gridCol>
                <a:gridCol w="783771">
                  <a:extLst>
                    <a:ext uri="{9D8B030D-6E8A-4147-A177-3AD203B41FA5}">
                      <a16:colId xmlns:a16="http://schemas.microsoft.com/office/drawing/2014/main" val="20004"/>
                    </a:ext>
                  </a:extLst>
                </a:gridCol>
                <a:gridCol w="783771">
                  <a:extLst>
                    <a:ext uri="{9D8B030D-6E8A-4147-A177-3AD203B41FA5}">
                      <a16:colId xmlns:a16="http://schemas.microsoft.com/office/drawing/2014/main" val="20005"/>
                    </a:ext>
                  </a:extLst>
                </a:gridCol>
                <a:gridCol w="783774">
                  <a:extLst>
                    <a:ext uri="{9D8B030D-6E8A-4147-A177-3AD203B41FA5}">
                      <a16:colId xmlns:a16="http://schemas.microsoft.com/office/drawing/2014/main" val="20006"/>
                    </a:ext>
                  </a:extLst>
                </a:gridCol>
              </a:tblGrid>
              <a:tr h="187036">
                <a:tc>
                  <a:txBody>
                    <a:bodyPr/>
                    <a:lstStyle/>
                    <a:p>
                      <a:r>
                        <a:t>变量</a:t>
                      </a:r>
                    </a:p>
                  </a:txBody>
                  <a:tcPr/>
                </a:tc>
                <a:tc>
                  <a:txBody>
                    <a:bodyPr/>
                    <a:lstStyle/>
                    <a:p>
                      <a:r>
                        <a:t>取值</a:t>
                      </a:r>
                    </a:p>
                  </a:txBody>
                  <a:tcPr/>
                </a:tc>
                <a:tc>
                  <a:txBody>
                    <a:bodyPr/>
                    <a:lstStyle/>
                    <a:p>
                      <a:r>
                        <a:t>频数</a:t>
                      </a:r>
                    </a:p>
                  </a:txBody>
                  <a:tcPr/>
                </a:tc>
                <a:tc>
                  <a:txBody>
                    <a:bodyPr/>
                    <a:lstStyle/>
                    <a:p>
                      <a:r>
                        <a:t>百分比(%)</a:t>
                      </a:r>
                    </a:p>
                  </a:txBody>
                  <a:tcPr/>
                </a:tc>
                <a:tc>
                  <a:txBody>
                    <a:bodyPr/>
                    <a:lstStyle/>
                    <a:p>
                      <a:r>
                        <a:t>成功数</a:t>
                      </a:r>
                    </a:p>
                  </a:txBody>
                  <a:tcPr/>
                </a:tc>
                <a:tc>
                  <a:txBody>
                    <a:bodyPr/>
                    <a:lstStyle/>
                    <a:p>
                      <a:r>
                        <a:t>成功率(%)</a:t>
                      </a:r>
                    </a:p>
                  </a:txBody>
                  <a:tcPr/>
                </a:tc>
                <a:tc>
                  <a:txBody>
                    <a:bodyPr/>
                    <a:lstStyle/>
                    <a:p>
                      <a:r>
                        <a:t>平均天数</a:t>
                      </a:r>
                    </a:p>
                  </a:txBody>
                  <a:tcPr/>
                </a:tc>
                <a:extLst>
                  <a:ext uri="{0D108BD9-81ED-4DB2-BD59-A6C34878D82A}">
                    <a16:rowId xmlns:a16="http://schemas.microsoft.com/office/drawing/2014/main" val="10000"/>
                  </a:ext>
                </a:extLst>
              </a:tr>
              <a:tr h="187036">
                <a:tc>
                  <a:txBody>
                    <a:bodyPr/>
                    <a:lstStyle/>
                    <a:p>
                      <a:r>
                        <a:t>continent</a:t>
                      </a:r>
                    </a:p>
                  </a:txBody>
                  <a:tcPr/>
                </a:tc>
                <a:tc>
                  <a:txBody>
                    <a:bodyPr/>
                    <a:lstStyle/>
                    <a:p>
                      <a:r>
                        <a:t>亚洲</a:t>
                      </a:r>
                    </a:p>
                  </a:txBody>
                  <a:tcPr/>
                </a:tc>
                <a:tc>
                  <a:txBody>
                    <a:bodyPr/>
                    <a:lstStyle/>
                    <a:p>
                      <a:r>
                        <a:t>3,881</a:t>
                      </a:r>
                    </a:p>
                  </a:txBody>
                  <a:tcPr/>
                </a:tc>
                <a:tc>
                  <a:txBody>
                    <a:bodyPr/>
                    <a:lstStyle/>
                    <a:p>
                      <a:r>
                        <a:t>44.7</a:t>
                      </a:r>
                    </a:p>
                  </a:txBody>
                  <a:tcPr/>
                </a:tc>
                <a:tc>
                  <a:txBody>
                    <a:bodyPr/>
                    <a:lstStyle/>
                    <a:p>
                      <a:r>
                        <a:t>3,626</a:t>
                      </a:r>
                    </a:p>
                  </a:txBody>
                  <a:tcPr/>
                </a:tc>
                <a:tc>
                  <a:txBody>
                    <a:bodyPr/>
                    <a:lstStyle/>
                    <a:p>
                      <a:r>
                        <a:t>93.4</a:t>
                      </a:r>
                    </a:p>
                  </a:txBody>
                  <a:tcPr/>
                </a:tc>
                <a:tc>
                  <a:txBody>
                    <a:bodyPr/>
                    <a:lstStyle/>
                    <a:p>
                      <a:r>
                        <a:t>7.2</a:t>
                      </a:r>
                    </a:p>
                  </a:txBody>
                  <a:tcPr/>
                </a:tc>
                <a:extLst>
                  <a:ext uri="{0D108BD9-81ED-4DB2-BD59-A6C34878D82A}">
                    <a16:rowId xmlns:a16="http://schemas.microsoft.com/office/drawing/2014/main" val="10001"/>
                  </a:ext>
                </a:extLst>
              </a:tr>
              <a:tr h="187036">
                <a:tc>
                  <a:txBody>
                    <a:bodyPr/>
                    <a:lstStyle/>
                    <a:p>
                      <a:endParaRPr/>
                    </a:p>
                  </a:txBody>
                  <a:tcPr/>
                </a:tc>
                <a:tc>
                  <a:txBody>
                    <a:bodyPr/>
                    <a:lstStyle/>
                    <a:p>
                      <a:r>
                        <a:t>非洲</a:t>
                      </a:r>
                    </a:p>
                  </a:txBody>
                  <a:tcPr/>
                </a:tc>
                <a:tc>
                  <a:txBody>
                    <a:bodyPr/>
                    <a:lstStyle/>
                    <a:p>
                      <a:r>
                        <a:t>2,434</a:t>
                      </a:r>
                    </a:p>
                  </a:txBody>
                  <a:tcPr/>
                </a:tc>
                <a:tc>
                  <a:txBody>
                    <a:bodyPr/>
                    <a:lstStyle/>
                    <a:p>
                      <a:r>
                        <a:t>28.0</a:t>
                      </a:r>
                    </a:p>
                  </a:txBody>
                  <a:tcPr/>
                </a:tc>
                <a:tc>
                  <a:txBody>
                    <a:bodyPr/>
                    <a:lstStyle/>
                    <a:p>
                      <a:r>
                        <a:t>2,111</a:t>
                      </a:r>
                    </a:p>
                  </a:txBody>
                  <a:tcPr/>
                </a:tc>
                <a:tc>
                  <a:txBody>
                    <a:bodyPr/>
                    <a:lstStyle/>
                    <a:p>
                      <a:r>
                        <a:t>86.7</a:t>
                      </a:r>
                    </a:p>
                  </a:txBody>
                  <a:tcPr/>
                </a:tc>
                <a:tc>
                  <a:txBody>
                    <a:bodyPr/>
                    <a:lstStyle/>
                    <a:p>
                      <a:r>
                        <a:t>8.7</a:t>
                      </a:r>
                    </a:p>
                  </a:txBody>
                  <a:tcPr/>
                </a:tc>
                <a:extLst>
                  <a:ext uri="{0D108BD9-81ED-4DB2-BD59-A6C34878D82A}">
                    <a16:rowId xmlns:a16="http://schemas.microsoft.com/office/drawing/2014/main" val="10002"/>
                  </a:ext>
                </a:extLst>
              </a:tr>
              <a:tr h="187036">
                <a:tc>
                  <a:txBody>
                    <a:bodyPr/>
                    <a:lstStyle/>
                    <a:p>
                      <a:endParaRPr/>
                    </a:p>
                  </a:txBody>
                  <a:tcPr/>
                </a:tc>
                <a:tc>
                  <a:txBody>
                    <a:bodyPr/>
                    <a:lstStyle/>
                    <a:p>
                      <a:r>
                        <a:t>拉丁美洲</a:t>
                      </a:r>
                    </a:p>
                  </a:txBody>
                  <a:tcPr/>
                </a:tc>
                <a:tc>
                  <a:txBody>
                    <a:bodyPr/>
                    <a:lstStyle/>
                    <a:p>
                      <a:r>
                        <a:t>2,021</a:t>
                      </a:r>
                    </a:p>
                  </a:txBody>
                  <a:tcPr/>
                </a:tc>
                <a:tc>
                  <a:txBody>
                    <a:bodyPr/>
                    <a:lstStyle/>
                    <a:p>
                      <a:r>
                        <a:t>23.2</a:t>
                      </a:r>
                    </a:p>
                  </a:txBody>
                  <a:tcPr/>
                </a:tc>
                <a:tc>
                  <a:txBody>
                    <a:bodyPr/>
                    <a:lstStyle/>
                    <a:p>
                      <a:r>
                        <a:t>1,615</a:t>
                      </a:r>
                    </a:p>
                  </a:txBody>
                  <a:tcPr/>
                </a:tc>
                <a:tc>
                  <a:txBody>
                    <a:bodyPr/>
                    <a:lstStyle/>
                    <a:p>
                      <a:r>
                        <a:t>79.9</a:t>
                      </a:r>
                    </a:p>
                  </a:txBody>
                  <a:tcPr/>
                </a:tc>
                <a:tc>
                  <a:txBody>
                    <a:bodyPr/>
                    <a:lstStyle/>
                    <a:p>
                      <a:r>
                        <a:t>9.6</a:t>
                      </a:r>
                    </a:p>
                  </a:txBody>
                  <a:tcPr/>
                </a:tc>
                <a:extLst>
                  <a:ext uri="{0D108BD9-81ED-4DB2-BD59-A6C34878D82A}">
                    <a16:rowId xmlns:a16="http://schemas.microsoft.com/office/drawing/2014/main" val="10003"/>
                  </a:ext>
                </a:extLst>
              </a:tr>
              <a:tr h="187036">
                <a:tc>
                  <a:txBody>
                    <a:bodyPr/>
                    <a:lstStyle/>
                    <a:p>
                      <a:endParaRPr/>
                    </a:p>
                  </a:txBody>
                  <a:tcPr/>
                </a:tc>
                <a:tc>
                  <a:txBody>
                    <a:bodyPr/>
                    <a:lstStyle/>
                    <a:p>
                      <a:r>
                        <a:t>大洋洲</a:t>
                      </a:r>
                    </a:p>
                  </a:txBody>
                  <a:tcPr/>
                </a:tc>
                <a:tc>
                  <a:txBody>
                    <a:bodyPr/>
                    <a:lstStyle/>
                    <a:p>
                      <a:r>
                        <a:t>317</a:t>
                      </a:r>
                    </a:p>
                  </a:txBody>
                  <a:tcPr/>
                </a:tc>
                <a:tc>
                  <a:txBody>
                    <a:bodyPr/>
                    <a:lstStyle/>
                    <a:p>
                      <a:r>
                        <a:t>3.6</a:t>
                      </a:r>
                    </a:p>
                  </a:txBody>
                  <a:tcPr/>
                </a:tc>
                <a:tc>
                  <a:txBody>
                    <a:bodyPr/>
                    <a:lstStyle/>
                    <a:p>
                      <a:r>
                        <a:t>301</a:t>
                      </a:r>
                    </a:p>
                  </a:txBody>
                  <a:tcPr/>
                </a:tc>
                <a:tc>
                  <a:txBody>
                    <a:bodyPr/>
                    <a:lstStyle/>
                    <a:p>
                      <a:r>
                        <a:t>95.0</a:t>
                      </a:r>
                    </a:p>
                  </a:txBody>
                  <a:tcPr/>
                </a:tc>
                <a:tc>
                  <a:txBody>
                    <a:bodyPr/>
                    <a:lstStyle/>
                    <a:p>
                      <a:r>
                        <a:t>11.8</a:t>
                      </a:r>
                    </a:p>
                  </a:txBody>
                  <a:tcPr/>
                </a:tc>
                <a:extLst>
                  <a:ext uri="{0D108BD9-81ED-4DB2-BD59-A6C34878D82A}">
                    <a16:rowId xmlns:a16="http://schemas.microsoft.com/office/drawing/2014/main" val="10004"/>
                  </a:ext>
                </a:extLst>
              </a:tr>
              <a:tr h="187036">
                <a:tc>
                  <a:txBody>
                    <a:bodyPr/>
                    <a:lstStyle/>
                    <a:p>
                      <a:endParaRPr/>
                    </a:p>
                  </a:txBody>
                  <a:tcPr/>
                </a:tc>
                <a:tc>
                  <a:txBody>
                    <a:bodyPr/>
                    <a:lstStyle/>
                    <a:p>
                      <a:r>
                        <a:t>欧洲</a:t>
                      </a:r>
                    </a:p>
                  </a:txBody>
                  <a:tcPr/>
                </a:tc>
                <a:tc>
                  <a:txBody>
                    <a:bodyPr/>
                    <a:lstStyle/>
                    <a:p>
                      <a:r>
                        <a:t>40</a:t>
                      </a:r>
                    </a:p>
                  </a:txBody>
                  <a:tcPr/>
                </a:tc>
                <a:tc>
                  <a:txBody>
                    <a:bodyPr/>
                    <a:lstStyle/>
                    <a:p>
                      <a:r>
                        <a:t>0.5</a:t>
                      </a:r>
                    </a:p>
                  </a:txBody>
                  <a:tcPr/>
                </a:tc>
                <a:tc>
                  <a:txBody>
                    <a:bodyPr/>
                    <a:lstStyle/>
                    <a:p>
                      <a:r>
                        <a:t>30</a:t>
                      </a:r>
                    </a:p>
                  </a:txBody>
                  <a:tcPr/>
                </a:tc>
                <a:tc>
                  <a:txBody>
                    <a:bodyPr/>
                    <a:lstStyle/>
                    <a:p>
                      <a:r>
                        <a:t>75.0</a:t>
                      </a:r>
                    </a:p>
                  </a:txBody>
                  <a:tcPr/>
                </a:tc>
                <a:tc>
                  <a:txBody>
                    <a:bodyPr/>
                    <a:lstStyle/>
                    <a:p>
                      <a:r>
                        <a:t>9.6</a:t>
                      </a:r>
                    </a:p>
                  </a:txBody>
                  <a:tcPr/>
                </a:tc>
                <a:extLst>
                  <a:ext uri="{0D108BD9-81ED-4DB2-BD59-A6C34878D82A}">
                    <a16:rowId xmlns:a16="http://schemas.microsoft.com/office/drawing/2014/main" val="10005"/>
                  </a:ext>
                </a:extLst>
              </a:tr>
              <a:tr h="187036">
                <a:tc>
                  <a:txBody>
                    <a:bodyPr/>
                    <a:lstStyle/>
                    <a:p>
                      <a:r>
                        <a:t>sector</a:t>
                      </a:r>
                    </a:p>
                  </a:txBody>
                  <a:tcPr/>
                </a:tc>
                <a:tc>
                  <a:txBody>
                    <a:bodyPr/>
                    <a:lstStyle/>
                    <a:p>
                      <a:r>
                        <a:t>农业</a:t>
                      </a:r>
                    </a:p>
                  </a:txBody>
                  <a:tcPr/>
                </a:tc>
                <a:tc>
                  <a:txBody>
                    <a:bodyPr/>
                    <a:lstStyle/>
                    <a:p>
                      <a:r>
                        <a:t>2,336</a:t>
                      </a:r>
                    </a:p>
                  </a:txBody>
                  <a:tcPr/>
                </a:tc>
                <a:tc>
                  <a:txBody>
                    <a:bodyPr/>
                    <a:lstStyle/>
                    <a:p>
                      <a:r>
                        <a:t>26.9</a:t>
                      </a:r>
                    </a:p>
                  </a:txBody>
                  <a:tcPr/>
                </a:tc>
                <a:tc>
                  <a:txBody>
                    <a:bodyPr/>
                    <a:lstStyle/>
                    <a:p>
                      <a:r>
                        <a:t>2,024</a:t>
                      </a:r>
                    </a:p>
                  </a:txBody>
                  <a:tcPr/>
                </a:tc>
                <a:tc>
                  <a:txBody>
                    <a:bodyPr/>
                    <a:lstStyle/>
                    <a:p>
                      <a:r>
                        <a:t>86.6</a:t>
                      </a:r>
                    </a:p>
                  </a:txBody>
                  <a:tcPr/>
                </a:tc>
                <a:tc>
                  <a:txBody>
                    <a:bodyPr/>
                    <a:lstStyle/>
                    <a:p>
                      <a:r>
                        <a:t>9.6 </a:t>
                      </a:r>
                    </a:p>
                  </a:txBody>
                  <a:tcPr/>
                </a:tc>
                <a:extLst>
                  <a:ext uri="{0D108BD9-81ED-4DB2-BD59-A6C34878D82A}">
                    <a16:rowId xmlns:a16="http://schemas.microsoft.com/office/drawing/2014/main" val="10006"/>
                  </a:ext>
                </a:extLst>
              </a:tr>
              <a:tr h="187036">
                <a:tc>
                  <a:txBody>
                    <a:bodyPr/>
                    <a:lstStyle/>
                    <a:p>
                      <a:endParaRPr/>
                    </a:p>
                  </a:txBody>
                  <a:tcPr/>
                </a:tc>
                <a:tc>
                  <a:txBody>
                    <a:bodyPr/>
                    <a:lstStyle/>
                    <a:p>
                      <a:r>
                        <a:t>艺术</a:t>
                      </a:r>
                    </a:p>
                  </a:txBody>
                  <a:tcPr/>
                </a:tc>
                <a:tc>
                  <a:txBody>
                    <a:bodyPr/>
                    <a:lstStyle/>
                    <a:p>
                      <a:r>
                        <a:t>173</a:t>
                      </a:r>
                    </a:p>
                  </a:txBody>
                  <a:tcPr/>
                </a:tc>
                <a:tc>
                  <a:txBody>
                    <a:bodyPr/>
                    <a:lstStyle/>
                    <a:p>
                      <a:r>
                        <a:t>2.0</a:t>
                      </a:r>
                    </a:p>
                  </a:txBody>
                  <a:tcPr/>
                </a:tc>
                <a:tc>
                  <a:txBody>
                    <a:bodyPr/>
                    <a:lstStyle/>
                    <a:p>
                      <a:r>
                        <a:t>173</a:t>
                      </a:r>
                    </a:p>
                  </a:txBody>
                  <a:tcPr/>
                </a:tc>
                <a:tc>
                  <a:txBody>
                    <a:bodyPr/>
                    <a:lstStyle/>
                    <a:p>
                      <a:r>
                        <a:t>100.0</a:t>
                      </a:r>
                    </a:p>
                  </a:txBody>
                  <a:tcPr/>
                </a:tc>
                <a:tc>
                  <a:txBody>
                    <a:bodyPr/>
                    <a:lstStyle/>
                    <a:p>
                      <a:r>
                        <a:t>3.3 </a:t>
                      </a:r>
                    </a:p>
                  </a:txBody>
                  <a:tcPr/>
                </a:tc>
                <a:extLst>
                  <a:ext uri="{0D108BD9-81ED-4DB2-BD59-A6C34878D82A}">
                    <a16:rowId xmlns:a16="http://schemas.microsoft.com/office/drawing/2014/main" val="10007"/>
                  </a:ext>
                </a:extLst>
              </a:tr>
              <a:tr h="187036">
                <a:tc>
                  <a:txBody>
                    <a:bodyPr/>
                    <a:lstStyle/>
                    <a:p>
                      <a:endParaRPr/>
                    </a:p>
                  </a:txBody>
                  <a:tcPr/>
                </a:tc>
                <a:tc>
                  <a:txBody>
                    <a:bodyPr/>
                    <a:lstStyle/>
                    <a:p>
                      <a:r>
                        <a:t>服装</a:t>
                      </a:r>
                    </a:p>
                  </a:txBody>
                  <a:tcPr/>
                </a:tc>
                <a:tc>
                  <a:txBody>
                    <a:bodyPr/>
                    <a:lstStyle/>
                    <a:p>
                      <a:r>
                        <a:t>425</a:t>
                      </a:r>
                    </a:p>
                  </a:txBody>
                  <a:tcPr/>
                </a:tc>
                <a:tc>
                  <a:txBody>
                    <a:bodyPr/>
                    <a:lstStyle/>
                    <a:p>
                      <a:r>
                        <a:t>4.9</a:t>
                      </a:r>
                    </a:p>
                  </a:txBody>
                  <a:tcPr/>
                </a:tc>
                <a:tc>
                  <a:txBody>
                    <a:bodyPr/>
                    <a:lstStyle/>
                    <a:p>
                      <a:r>
                        <a:t>380</a:t>
                      </a:r>
                    </a:p>
                  </a:txBody>
                  <a:tcPr/>
                </a:tc>
                <a:tc>
                  <a:txBody>
                    <a:bodyPr/>
                    <a:lstStyle/>
                    <a:p>
                      <a:r>
                        <a:t>89.4</a:t>
                      </a:r>
                    </a:p>
                  </a:txBody>
                  <a:tcPr/>
                </a:tc>
                <a:tc>
                  <a:txBody>
                    <a:bodyPr/>
                    <a:lstStyle/>
                    <a:p>
                      <a:r>
                        <a:t>9.6 </a:t>
                      </a:r>
                    </a:p>
                  </a:txBody>
                  <a:tcPr/>
                </a:tc>
                <a:extLst>
                  <a:ext uri="{0D108BD9-81ED-4DB2-BD59-A6C34878D82A}">
                    <a16:rowId xmlns:a16="http://schemas.microsoft.com/office/drawing/2014/main" val="10008"/>
                  </a:ext>
                </a:extLst>
              </a:tr>
              <a:tr h="187036">
                <a:tc>
                  <a:txBody>
                    <a:bodyPr/>
                    <a:lstStyle/>
                    <a:p>
                      <a:endParaRPr/>
                    </a:p>
                  </a:txBody>
                  <a:tcPr/>
                </a:tc>
                <a:tc>
                  <a:txBody>
                    <a:bodyPr/>
                    <a:lstStyle/>
                    <a:p>
                      <a:r>
                        <a:t>建筑</a:t>
                      </a:r>
                    </a:p>
                  </a:txBody>
                  <a:tcPr/>
                </a:tc>
                <a:tc>
                  <a:txBody>
                    <a:bodyPr/>
                    <a:lstStyle/>
                    <a:p>
                      <a:r>
                        <a:t>70</a:t>
                      </a:r>
                    </a:p>
                  </a:txBody>
                  <a:tcPr/>
                </a:tc>
                <a:tc>
                  <a:txBody>
                    <a:bodyPr/>
                    <a:lstStyle/>
                    <a:p>
                      <a:r>
                        <a:t>0.8</a:t>
                      </a:r>
                    </a:p>
                  </a:txBody>
                  <a:tcPr/>
                </a:tc>
                <a:tc>
                  <a:txBody>
                    <a:bodyPr/>
                    <a:lstStyle/>
                    <a:p>
                      <a:r>
                        <a:t>54</a:t>
                      </a:r>
                    </a:p>
                  </a:txBody>
                  <a:tcPr/>
                </a:tc>
                <a:tc>
                  <a:txBody>
                    <a:bodyPr/>
                    <a:lstStyle/>
                    <a:p>
                      <a:r>
                        <a:t>77.1</a:t>
                      </a:r>
                    </a:p>
                  </a:txBody>
                  <a:tcPr/>
                </a:tc>
                <a:tc>
                  <a:txBody>
                    <a:bodyPr/>
                    <a:lstStyle/>
                    <a:p>
                      <a:r>
                        <a:t>9.9 </a:t>
                      </a:r>
                    </a:p>
                  </a:txBody>
                  <a:tcPr/>
                </a:tc>
                <a:extLst>
                  <a:ext uri="{0D108BD9-81ED-4DB2-BD59-A6C34878D82A}">
                    <a16:rowId xmlns:a16="http://schemas.microsoft.com/office/drawing/2014/main" val="10009"/>
                  </a:ext>
                </a:extLst>
              </a:tr>
              <a:tr h="187036">
                <a:tc>
                  <a:txBody>
                    <a:bodyPr/>
                    <a:lstStyle/>
                    <a:p>
                      <a:endParaRPr/>
                    </a:p>
                  </a:txBody>
                  <a:tcPr/>
                </a:tc>
                <a:tc>
                  <a:txBody>
                    <a:bodyPr/>
                    <a:lstStyle/>
                    <a:p>
                      <a:r>
                        <a:t>教育</a:t>
                      </a:r>
                    </a:p>
                  </a:txBody>
                  <a:tcPr/>
                </a:tc>
                <a:tc>
                  <a:txBody>
                    <a:bodyPr/>
                    <a:lstStyle/>
                    <a:p>
                      <a:r>
                        <a:t>464</a:t>
                      </a:r>
                    </a:p>
                  </a:txBody>
                  <a:tcPr/>
                </a:tc>
                <a:tc>
                  <a:txBody>
                    <a:bodyPr/>
                    <a:lstStyle/>
                    <a:p>
                      <a:r>
                        <a:t>5.3</a:t>
                      </a:r>
                    </a:p>
                  </a:txBody>
                  <a:tcPr/>
                </a:tc>
                <a:tc>
                  <a:txBody>
                    <a:bodyPr/>
                    <a:lstStyle/>
                    <a:p>
                      <a:r>
                        <a:t>464</a:t>
                      </a:r>
                    </a:p>
                  </a:txBody>
                  <a:tcPr/>
                </a:tc>
                <a:tc>
                  <a:txBody>
                    <a:bodyPr/>
                    <a:lstStyle/>
                    <a:p>
                      <a:r>
                        <a:t>100.0</a:t>
                      </a:r>
                    </a:p>
                  </a:txBody>
                  <a:tcPr/>
                </a:tc>
                <a:tc>
                  <a:txBody>
                    <a:bodyPr/>
                    <a:lstStyle/>
                    <a:p>
                      <a:r>
                        <a:t>4.0 </a:t>
                      </a:r>
                    </a:p>
                  </a:txBody>
                  <a:tcPr/>
                </a:tc>
                <a:extLst>
                  <a:ext uri="{0D108BD9-81ED-4DB2-BD59-A6C34878D82A}">
                    <a16:rowId xmlns:a16="http://schemas.microsoft.com/office/drawing/2014/main" val="10010"/>
                  </a:ext>
                </a:extLst>
              </a:tr>
              <a:tr h="187036">
                <a:tc>
                  <a:txBody>
                    <a:bodyPr/>
                    <a:lstStyle/>
                    <a:p>
                      <a:endParaRPr/>
                    </a:p>
                  </a:txBody>
                  <a:tcPr/>
                </a:tc>
                <a:tc>
                  <a:txBody>
                    <a:bodyPr/>
                    <a:lstStyle/>
                    <a:p>
                      <a:r>
                        <a:t>娱乐</a:t>
                      </a:r>
                    </a:p>
                  </a:txBody>
                  <a:tcPr/>
                </a:tc>
                <a:tc>
                  <a:txBody>
                    <a:bodyPr/>
                    <a:lstStyle/>
                    <a:p>
                      <a:r>
                        <a:t>4</a:t>
                      </a:r>
                    </a:p>
                  </a:txBody>
                  <a:tcPr/>
                </a:tc>
                <a:tc>
                  <a:txBody>
                    <a:bodyPr/>
                    <a:lstStyle/>
                    <a:p>
                      <a:r>
                        <a:t>0.1</a:t>
                      </a:r>
                    </a:p>
                  </a:txBody>
                  <a:tcPr/>
                </a:tc>
                <a:tc>
                  <a:txBody>
                    <a:bodyPr/>
                    <a:lstStyle/>
                    <a:p>
                      <a:r>
                        <a:t>4</a:t>
                      </a:r>
                    </a:p>
                  </a:txBody>
                  <a:tcPr/>
                </a:tc>
                <a:tc>
                  <a:txBody>
                    <a:bodyPr/>
                    <a:lstStyle/>
                    <a:p>
                      <a:r>
                        <a:t>100.0</a:t>
                      </a:r>
                    </a:p>
                  </a:txBody>
                  <a:tcPr/>
                </a:tc>
                <a:tc>
                  <a:txBody>
                    <a:bodyPr/>
                    <a:lstStyle/>
                    <a:p>
                      <a:r>
                        <a:t>7.5 </a:t>
                      </a:r>
                    </a:p>
                  </a:txBody>
                  <a:tcPr/>
                </a:tc>
                <a:extLst>
                  <a:ext uri="{0D108BD9-81ED-4DB2-BD59-A6C34878D82A}">
                    <a16:rowId xmlns:a16="http://schemas.microsoft.com/office/drawing/2014/main" val="10011"/>
                  </a:ext>
                </a:extLst>
              </a:tr>
              <a:tr h="187036">
                <a:tc>
                  <a:txBody>
                    <a:bodyPr/>
                    <a:lstStyle/>
                    <a:p>
                      <a:endParaRPr/>
                    </a:p>
                  </a:txBody>
                  <a:tcPr/>
                </a:tc>
                <a:tc>
                  <a:txBody>
                    <a:bodyPr/>
                    <a:lstStyle/>
                    <a:p>
                      <a:r>
                        <a:t>食物</a:t>
                      </a:r>
                    </a:p>
                  </a:txBody>
                  <a:tcPr/>
                </a:tc>
                <a:tc>
                  <a:txBody>
                    <a:bodyPr/>
                    <a:lstStyle/>
                    <a:p>
                      <a:r>
                        <a:t>1,829</a:t>
                      </a:r>
                    </a:p>
                  </a:txBody>
                  <a:tcPr/>
                </a:tc>
                <a:tc>
                  <a:txBody>
                    <a:bodyPr/>
                    <a:lstStyle/>
                    <a:p>
                      <a:r>
                        <a:t>21.0</a:t>
                      </a:r>
                    </a:p>
                  </a:txBody>
                  <a:tcPr/>
                </a:tc>
                <a:tc>
                  <a:txBody>
                    <a:bodyPr/>
                    <a:lstStyle/>
                    <a:p>
                      <a:r>
                        <a:t>1,632</a:t>
                      </a:r>
                    </a:p>
                  </a:txBody>
                  <a:tcPr/>
                </a:tc>
                <a:tc>
                  <a:txBody>
                    <a:bodyPr/>
                    <a:lstStyle/>
                    <a:p>
                      <a:r>
                        <a:t>89.2</a:t>
                      </a:r>
                    </a:p>
                  </a:txBody>
                  <a:tcPr/>
                </a:tc>
                <a:tc>
                  <a:txBody>
                    <a:bodyPr/>
                    <a:lstStyle/>
                    <a:p>
                      <a:r>
                        <a:t>8.9 </a:t>
                      </a:r>
                    </a:p>
                  </a:txBody>
                  <a:tcPr/>
                </a:tc>
                <a:extLst>
                  <a:ext uri="{0D108BD9-81ED-4DB2-BD59-A6C34878D82A}">
                    <a16:rowId xmlns:a16="http://schemas.microsoft.com/office/drawing/2014/main" val="10012"/>
                  </a:ext>
                </a:extLst>
              </a:tr>
              <a:tr h="187036">
                <a:tc>
                  <a:txBody>
                    <a:bodyPr/>
                    <a:lstStyle/>
                    <a:p>
                      <a:endParaRPr/>
                    </a:p>
                  </a:txBody>
                  <a:tcPr/>
                </a:tc>
                <a:tc>
                  <a:txBody>
                    <a:bodyPr/>
                    <a:lstStyle/>
                    <a:p>
                      <a:r>
                        <a:t>健康</a:t>
                      </a:r>
                    </a:p>
                  </a:txBody>
                  <a:tcPr/>
                </a:tc>
                <a:tc>
                  <a:txBody>
                    <a:bodyPr/>
                    <a:lstStyle/>
                    <a:p>
                      <a:r>
                        <a:t>168</a:t>
                      </a:r>
                    </a:p>
                  </a:txBody>
                  <a:tcPr/>
                </a:tc>
                <a:tc>
                  <a:txBody>
                    <a:bodyPr/>
                    <a:lstStyle/>
                    <a:p>
                      <a:r>
                        <a:t>1.9</a:t>
                      </a:r>
                    </a:p>
                  </a:txBody>
                  <a:tcPr/>
                </a:tc>
                <a:tc>
                  <a:txBody>
                    <a:bodyPr/>
                    <a:lstStyle/>
                    <a:p>
                      <a:r>
                        <a:t>139</a:t>
                      </a:r>
                    </a:p>
                  </a:txBody>
                  <a:tcPr/>
                </a:tc>
                <a:tc>
                  <a:txBody>
                    <a:bodyPr/>
                    <a:lstStyle/>
                    <a:p>
                      <a:r>
                        <a:t>82.7</a:t>
                      </a:r>
                    </a:p>
                  </a:txBody>
                  <a:tcPr/>
                </a:tc>
                <a:tc>
                  <a:txBody>
                    <a:bodyPr/>
                    <a:lstStyle/>
                    <a:p>
                      <a:r>
                        <a:t>11.3 </a:t>
                      </a:r>
                    </a:p>
                  </a:txBody>
                  <a:tcPr/>
                </a:tc>
                <a:extLst>
                  <a:ext uri="{0D108BD9-81ED-4DB2-BD59-A6C34878D82A}">
                    <a16:rowId xmlns:a16="http://schemas.microsoft.com/office/drawing/2014/main" val="10013"/>
                  </a:ext>
                </a:extLst>
              </a:tr>
              <a:tr h="187036">
                <a:tc>
                  <a:txBody>
                    <a:bodyPr/>
                    <a:lstStyle/>
                    <a:p>
                      <a:endParaRPr/>
                    </a:p>
                  </a:txBody>
                  <a:tcPr/>
                </a:tc>
                <a:tc>
                  <a:txBody>
                    <a:bodyPr/>
                    <a:lstStyle/>
                    <a:p>
                      <a:r>
                        <a:t>住宿</a:t>
                      </a:r>
                    </a:p>
                  </a:txBody>
                  <a:tcPr/>
                </a:tc>
                <a:tc>
                  <a:txBody>
                    <a:bodyPr/>
                    <a:lstStyle/>
                    <a:p>
                      <a:r>
                        <a:t>573</a:t>
                      </a:r>
                    </a:p>
                  </a:txBody>
                  <a:tcPr/>
                </a:tc>
                <a:tc>
                  <a:txBody>
                    <a:bodyPr/>
                    <a:lstStyle/>
                    <a:p>
                      <a:r>
                        <a:t>6.6</a:t>
                      </a:r>
                    </a:p>
                  </a:txBody>
                  <a:tcPr/>
                </a:tc>
                <a:tc>
                  <a:txBody>
                    <a:bodyPr/>
                    <a:lstStyle/>
                    <a:p>
                      <a:r>
                        <a:t>532</a:t>
                      </a:r>
                    </a:p>
                  </a:txBody>
                  <a:tcPr/>
                </a:tc>
                <a:tc>
                  <a:txBody>
                    <a:bodyPr/>
                    <a:lstStyle/>
                    <a:p>
                      <a:r>
                        <a:t>92.8</a:t>
                      </a:r>
                    </a:p>
                  </a:txBody>
                  <a:tcPr/>
                </a:tc>
                <a:tc>
                  <a:txBody>
                    <a:bodyPr/>
                    <a:lstStyle/>
                    <a:p>
                      <a:r>
                        <a:t>3.9 </a:t>
                      </a:r>
                    </a:p>
                  </a:txBody>
                  <a:tcPr/>
                </a:tc>
                <a:extLst>
                  <a:ext uri="{0D108BD9-81ED-4DB2-BD59-A6C34878D82A}">
                    <a16:rowId xmlns:a16="http://schemas.microsoft.com/office/drawing/2014/main" val="10014"/>
                  </a:ext>
                </a:extLst>
              </a:tr>
              <a:tr h="187036">
                <a:tc>
                  <a:txBody>
                    <a:bodyPr/>
                    <a:lstStyle/>
                    <a:p>
                      <a:endParaRPr/>
                    </a:p>
                  </a:txBody>
                  <a:tcPr/>
                </a:tc>
                <a:tc>
                  <a:txBody>
                    <a:bodyPr/>
                    <a:lstStyle/>
                    <a:p>
                      <a:r>
                        <a:t>制造</a:t>
                      </a:r>
                    </a:p>
                  </a:txBody>
                  <a:tcPr/>
                </a:tc>
                <a:tc>
                  <a:txBody>
                    <a:bodyPr/>
                    <a:lstStyle/>
                    <a:p>
                      <a:r>
                        <a:t>86</a:t>
                      </a:r>
                    </a:p>
                  </a:txBody>
                  <a:tcPr/>
                </a:tc>
                <a:tc>
                  <a:txBody>
                    <a:bodyPr/>
                    <a:lstStyle/>
                    <a:p>
                      <a:r>
                        <a:t>1.0</a:t>
                      </a:r>
                    </a:p>
                  </a:txBody>
                  <a:tcPr/>
                </a:tc>
                <a:tc>
                  <a:txBody>
                    <a:bodyPr/>
                    <a:lstStyle/>
                    <a:p>
                      <a:r>
                        <a:t>86</a:t>
                      </a:r>
                    </a:p>
                  </a:txBody>
                  <a:tcPr/>
                </a:tc>
                <a:tc>
                  <a:txBody>
                    <a:bodyPr/>
                    <a:lstStyle/>
                    <a:p>
                      <a:r>
                        <a:t>100.0</a:t>
                      </a:r>
                    </a:p>
                  </a:txBody>
                  <a:tcPr/>
                </a:tc>
                <a:tc>
                  <a:txBody>
                    <a:bodyPr/>
                    <a:lstStyle/>
                    <a:p>
                      <a:r>
                        <a:t>6.2 </a:t>
                      </a:r>
                    </a:p>
                  </a:txBody>
                  <a:tcPr/>
                </a:tc>
                <a:extLst>
                  <a:ext uri="{0D108BD9-81ED-4DB2-BD59-A6C34878D82A}">
                    <a16:rowId xmlns:a16="http://schemas.microsoft.com/office/drawing/2014/main" val="10015"/>
                  </a:ext>
                </a:extLst>
              </a:tr>
              <a:tr h="187036">
                <a:tc>
                  <a:txBody>
                    <a:bodyPr/>
                    <a:lstStyle/>
                    <a:p>
                      <a:endParaRPr/>
                    </a:p>
                  </a:txBody>
                  <a:tcPr/>
                </a:tc>
                <a:tc>
                  <a:txBody>
                    <a:bodyPr/>
                    <a:lstStyle/>
                    <a:p>
                      <a:r>
                        <a:t>个人</a:t>
                      </a:r>
                    </a:p>
                  </a:txBody>
                  <a:tcPr/>
                </a:tc>
                <a:tc>
                  <a:txBody>
                    <a:bodyPr/>
                    <a:lstStyle/>
                    <a:p>
                      <a:r>
                        <a:t>168</a:t>
                      </a:r>
                    </a:p>
                  </a:txBody>
                  <a:tcPr/>
                </a:tc>
                <a:tc>
                  <a:txBody>
                    <a:bodyPr/>
                    <a:lstStyle/>
                    <a:p>
                      <a:r>
                        <a:t>1.9</a:t>
                      </a:r>
                    </a:p>
                  </a:txBody>
                  <a:tcPr/>
                </a:tc>
                <a:tc>
                  <a:txBody>
                    <a:bodyPr/>
                    <a:lstStyle/>
                    <a:p>
                      <a:r>
                        <a:t>159</a:t>
                      </a:r>
                    </a:p>
                  </a:txBody>
                  <a:tcPr/>
                </a:tc>
                <a:tc>
                  <a:txBody>
                    <a:bodyPr/>
                    <a:lstStyle/>
                    <a:p>
                      <a:r>
                        <a:t>94.6</a:t>
                      </a:r>
                    </a:p>
                  </a:txBody>
                  <a:tcPr/>
                </a:tc>
                <a:tc>
                  <a:txBody>
                    <a:bodyPr/>
                    <a:lstStyle/>
                    <a:p>
                      <a:r>
                        <a:t>2.8 </a:t>
                      </a:r>
                    </a:p>
                  </a:txBody>
                  <a:tcPr/>
                </a:tc>
                <a:extLst>
                  <a:ext uri="{0D108BD9-81ED-4DB2-BD59-A6C34878D82A}">
                    <a16:rowId xmlns:a16="http://schemas.microsoft.com/office/drawing/2014/main" val="10016"/>
                  </a:ext>
                </a:extLst>
              </a:tr>
              <a:tr h="187036">
                <a:tc>
                  <a:txBody>
                    <a:bodyPr/>
                    <a:lstStyle/>
                    <a:p>
                      <a:endParaRPr/>
                    </a:p>
                  </a:txBody>
                  <a:tcPr/>
                </a:tc>
                <a:tc>
                  <a:txBody>
                    <a:bodyPr/>
                    <a:lstStyle/>
                    <a:p>
                      <a:r>
                        <a:t>零售</a:t>
                      </a:r>
                    </a:p>
                  </a:txBody>
                  <a:tcPr/>
                </a:tc>
                <a:tc>
                  <a:txBody>
                    <a:bodyPr/>
                    <a:lstStyle/>
                    <a:p>
                      <a:r>
                        <a:t>1,652</a:t>
                      </a:r>
                    </a:p>
                  </a:txBody>
                  <a:tcPr/>
                </a:tc>
                <a:tc>
                  <a:txBody>
                    <a:bodyPr/>
                    <a:lstStyle/>
                    <a:p>
                      <a:r>
                        <a:t>19.0</a:t>
                      </a:r>
                    </a:p>
                  </a:txBody>
                  <a:tcPr/>
                </a:tc>
                <a:tc>
                  <a:txBody>
                    <a:bodyPr/>
                    <a:lstStyle/>
                    <a:p>
                      <a:r>
                        <a:t>1,414</a:t>
                      </a:r>
                    </a:p>
                  </a:txBody>
                  <a:tcPr/>
                </a:tc>
                <a:tc>
                  <a:txBody>
                    <a:bodyPr/>
                    <a:lstStyle/>
                    <a:p>
                      <a:r>
                        <a:t>85.6</a:t>
                      </a:r>
                    </a:p>
                  </a:txBody>
                  <a:tcPr/>
                </a:tc>
                <a:tc>
                  <a:txBody>
                    <a:bodyPr/>
                    <a:lstStyle/>
                    <a:p>
                      <a:r>
                        <a:t>8.9 </a:t>
                      </a:r>
                    </a:p>
                  </a:txBody>
                  <a:tcPr/>
                </a:tc>
                <a:extLst>
                  <a:ext uri="{0D108BD9-81ED-4DB2-BD59-A6C34878D82A}">
                    <a16:rowId xmlns:a16="http://schemas.microsoft.com/office/drawing/2014/main" val="10017"/>
                  </a:ext>
                </a:extLst>
              </a:tr>
              <a:tr h="187036">
                <a:tc>
                  <a:txBody>
                    <a:bodyPr/>
                    <a:lstStyle/>
                    <a:p>
                      <a:endParaRPr/>
                    </a:p>
                  </a:txBody>
                  <a:tcPr/>
                </a:tc>
                <a:tc>
                  <a:txBody>
                    <a:bodyPr/>
                    <a:lstStyle/>
                    <a:p>
                      <a:r>
                        <a:t>服务</a:t>
                      </a:r>
                    </a:p>
                  </a:txBody>
                  <a:tcPr/>
                </a:tc>
                <a:tc>
                  <a:txBody>
                    <a:bodyPr/>
                    <a:lstStyle/>
                    <a:p>
                      <a:r>
                        <a:t>577</a:t>
                      </a:r>
                    </a:p>
                  </a:txBody>
                  <a:tcPr/>
                </a:tc>
                <a:tc>
                  <a:txBody>
                    <a:bodyPr/>
                    <a:lstStyle/>
                    <a:p>
                      <a:r>
                        <a:t>6.6</a:t>
                      </a:r>
                    </a:p>
                  </a:txBody>
                  <a:tcPr/>
                </a:tc>
                <a:tc>
                  <a:txBody>
                    <a:bodyPr/>
                    <a:lstStyle/>
                    <a:p>
                      <a:r>
                        <a:t>498</a:t>
                      </a:r>
                    </a:p>
                  </a:txBody>
                  <a:tcPr/>
                </a:tc>
                <a:tc>
                  <a:txBody>
                    <a:bodyPr/>
                    <a:lstStyle/>
                    <a:p>
                      <a:r>
                        <a:t>86.3</a:t>
                      </a:r>
                    </a:p>
                  </a:txBody>
                  <a:tcPr/>
                </a:tc>
                <a:tc>
                  <a:txBody>
                    <a:bodyPr/>
                    <a:lstStyle/>
                    <a:p>
                      <a:r>
                        <a:t>9.6 </a:t>
                      </a:r>
                    </a:p>
                  </a:txBody>
                  <a:tcPr/>
                </a:tc>
                <a:extLst>
                  <a:ext uri="{0D108BD9-81ED-4DB2-BD59-A6C34878D82A}">
                    <a16:rowId xmlns:a16="http://schemas.microsoft.com/office/drawing/2014/main" val="10018"/>
                  </a:ext>
                </a:extLst>
              </a:tr>
              <a:tr h="187036">
                <a:tc>
                  <a:txBody>
                    <a:bodyPr/>
                    <a:lstStyle/>
                    <a:p>
                      <a:endParaRPr/>
                    </a:p>
                  </a:txBody>
                  <a:tcPr/>
                </a:tc>
                <a:tc>
                  <a:txBody>
                    <a:bodyPr/>
                    <a:lstStyle/>
                    <a:p>
                      <a:r>
                        <a:t>交通</a:t>
                      </a:r>
                    </a:p>
                  </a:txBody>
                  <a:tcPr/>
                </a:tc>
                <a:tc>
                  <a:txBody>
                    <a:bodyPr/>
                    <a:lstStyle/>
                    <a:p>
                      <a:r>
                        <a:t>160</a:t>
                      </a:r>
                    </a:p>
                  </a:txBody>
                  <a:tcPr/>
                </a:tc>
                <a:tc>
                  <a:txBody>
                    <a:bodyPr/>
                    <a:lstStyle/>
                    <a:p>
                      <a:r>
                        <a:t>1.8</a:t>
                      </a:r>
                    </a:p>
                  </a:txBody>
                  <a:tcPr/>
                </a:tc>
                <a:tc>
                  <a:txBody>
                    <a:bodyPr/>
                    <a:lstStyle/>
                    <a:p>
                      <a:r>
                        <a:t>119</a:t>
                      </a:r>
                    </a:p>
                  </a:txBody>
                  <a:tcPr/>
                </a:tc>
                <a:tc>
                  <a:txBody>
                    <a:bodyPr/>
                    <a:lstStyle/>
                    <a:p>
                      <a:r>
                        <a:t>74.4</a:t>
                      </a:r>
                    </a:p>
                  </a:txBody>
                  <a:tcPr/>
                </a:tc>
                <a:tc>
                  <a:txBody>
                    <a:bodyPr/>
                    <a:lstStyle/>
                    <a:p>
                      <a:r>
                        <a:t>9.7 </a:t>
                      </a:r>
                    </a:p>
                  </a:txBody>
                  <a:tcPr/>
                </a:tc>
                <a:extLst>
                  <a:ext uri="{0D108BD9-81ED-4DB2-BD59-A6C34878D82A}">
                    <a16:rowId xmlns:a16="http://schemas.microsoft.com/office/drawing/2014/main" val="10019"/>
                  </a:ext>
                </a:extLst>
              </a:tr>
              <a:tr h="187036">
                <a:tc>
                  <a:txBody>
                    <a:bodyPr/>
                    <a:lstStyle/>
                    <a:p>
                      <a:endParaRPr/>
                    </a:p>
                  </a:txBody>
                  <a:tcPr/>
                </a:tc>
                <a:tc>
                  <a:txBody>
                    <a:bodyPr/>
                    <a:lstStyle/>
                    <a:p>
                      <a:r>
                        <a:t>批发</a:t>
                      </a:r>
                    </a:p>
                  </a:txBody>
                  <a:tcPr/>
                </a:tc>
                <a:tc>
                  <a:txBody>
                    <a:bodyPr/>
                    <a:lstStyle/>
                    <a:p>
                      <a:r>
                        <a:t>8</a:t>
                      </a:r>
                    </a:p>
                  </a:txBody>
                  <a:tcPr/>
                </a:tc>
                <a:tc>
                  <a:txBody>
                    <a:bodyPr/>
                    <a:lstStyle/>
                    <a:p>
                      <a:r>
                        <a:t>0.1</a:t>
                      </a:r>
                    </a:p>
                  </a:txBody>
                  <a:tcPr/>
                </a:tc>
                <a:tc>
                  <a:txBody>
                    <a:bodyPr/>
                    <a:lstStyle/>
                    <a:p>
                      <a:r>
                        <a:t>5</a:t>
                      </a:r>
                    </a:p>
                  </a:txBody>
                  <a:tcPr/>
                </a:tc>
                <a:tc>
                  <a:txBody>
                    <a:bodyPr/>
                    <a:lstStyle/>
                    <a:p>
                      <a:r>
                        <a:t>62.5</a:t>
                      </a:r>
                    </a:p>
                  </a:txBody>
                  <a:tcPr/>
                </a:tc>
                <a:tc>
                  <a:txBody>
                    <a:bodyPr/>
                    <a:lstStyle/>
                    <a:p>
                      <a:r>
                        <a:t>11.6 </a:t>
                      </a:r>
                    </a:p>
                  </a:txBody>
                  <a:tcPr/>
                </a:tc>
                <a:extLst>
                  <a:ext uri="{0D108BD9-81ED-4DB2-BD59-A6C34878D82A}">
                    <a16:rowId xmlns:a16="http://schemas.microsoft.com/office/drawing/2014/main" val="10020"/>
                  </a:ext>
                </a:extLst>
              </a:tr>
              <a:tr h="187044">
                <a:tc>
                  <a:txBody>
                    <a:bodyPr/>
                    <a:lstStyle/>
                    <a:p>
                      <a:endParaRPr/>
                    </a:p>
                  </a:txBody>
                  <a:tcPr/>
                </a:tc>
                <a:tc>
                  <a:txBody>
                    <a:bodyPr/>
                    <a:lstStyle/>
                    <a:p>
                      <a:r>
                        <a:t>总计</a:t>
                      </a:r>
                    </a:p>
                  </a:txBody>
                  <a:tcPr/>
                </a:tc>
                <a:tc>
                  <a:txBody>
                    <a:bodyPr/>
                    <a:lstStyle/>
                    <a:p>
                      <a:r>
                        <a:t>8693</a:t>
                      </a:r>
                    </a:p>
                  </a:txBody>
                  <a:tcPr/>
                </a:tc>
                <a:tc>
                  <a:txBody>
                    <a:bodyPr/>
                    <a:lstStyle/>
                    <a:p>
                      <a:r>
                        <a:t>100.0</a:t>
                      </a:r>
                    </a:p>
                  </a:txBody>
                  <a:tcPr/>
                </a:tc>
                <a:tc>
                  <a:txBody>
                    <a:bodyPr/>
                    <a:lstStyle/>
                    <a:p>
                      <a:r>
                        <a:t>7683</a:t>
                      </a:r>
                    </a:p>
                  </a:txBody>
                  <a:tcPr/>
                </a:tc>
                <a:tc>
                  <a:txBody>
                    <a:bodyPr/>
                    <a:lstStyle/>
                    <a:p>
                      <a:r>
                        <a:t>88.3</a:t>
                      </a:r>
                    </a:p>
                  </a:txBody>
                  <a:tcPr/>
                </a:tc>
                <a:tc>
                  <a:txBody>
                    <a:bodyPr/>
                    <a:lstStyle/>
                    <a:p>
                      <a:r>
                        <a:t>8.3</a:t>
                      </a:r>
                    </a:p>
                  </a:txBody>
                  <a:tcPr/>
                </a:tc>
                <a:extLst>
                  <a:ext uri="{0D108BD9-81ED-4DB2-BD59-A6C34878D82A}">
                    <a16:rowId xmlns:a16="http://schemas.microsoft.com/office/drawing/2014/main" val="1002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pic>
        <p:nvPicPr>
          <p:cNvPr id="82" name="Picture 81" descr="09-rId30-image7.png"/>
          <p:cNvPicPr>
            <a:picLocks noChangeAspect="1"/>
          </p:cNvPicPr>
          <p:nvPr/>
        </p:nvPicPr>
        <p:blipFill>
          <a:blip r:embed="rId6"/>
          <a:stretch>
            <a:fillRect/>
          </a:stretch>
        </p:blipFill>
        <p:spPr>
          <a:xfrm>
            <a:off x="914400" y="1828800"/>
            <a:ext cx="5486400" cy="4114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6. 共线性问题</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所有变量的VIF均小于10，说明变量间无明显共线性问题。</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7</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检验</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1. 稳健性检验</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进行两个稳健性检验测结果稳定性。</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样本数据平均众筹贷款目标额595.5美元，依规则至少需24个借贷人。</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删去loan_amount小于等于200数据后进一步回归分析（N = 7023）。</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2. 结果说明</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两个测试表明研究结果稳健，H1a和H1b有效成立。</a:t>
            </a:r>
          </a:p>
        </p:txBody>
      </p:sp>
      <p:sp>
        <p:nvSpPr>
          <p:cNvPr id="7" name="TextBox 6"/>
          <p:cNvSpPr txBox="1"/>
          <p:nvPr/>
        </p:nvSpPr>
        <p:spPr>
          <a:xfrm>
            <a:off x="1371600" y="3383280"/>
            <a:ext cx="9144000" cy="1371600"/>
          </a:xfrm>
          <a:prstGeom prst="rect">
            <a:avLst/>
          </a:prstGeom>
          <a:noFill/>
        </p:spPr>
        <p:txBody>
          <a:bodyPr wrap="square">
            <a:spAutoFit/>
          </a:bodyPr>
          <a:lstStyle/>
          <a:p>
            <a:pPr>
              <a:defRPr sz="2200" b="1">
                <a:solidFill>
                  <a:srgbClr val="000000"/>
                </a:solidFill>
                <a:latin typeface="微软雅黑"/>
              </a:defRPr>
            </a:pPr>
            <a:r>
              <a:t>3. 表格情况</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表53为替换回归模型的稳健性检验。</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18470880"/>
        </p:xfrm>
        <a:graphic>
          <a:graphicData uri="http://schemas.openxmlformats.org/drawingml/2006/table">
            <a:tbl>
              <a:tblPr firstRow="1" bandRow="1">
                <a:tableStyleId>{5C22544A-7EE6-4342-B048-85BDC9FD1C3A}</a:tableStyleId>
              </a:tblPr>
              <a:tblGrid>
                <a:gridCol w="1097280">
                  <a:extLst>
                    <a:ext uri="{9D8B030D-6E8A-4147-A177-3AD203B41FA5}">
                      <a16:colId xmlns:a16="http://schemas.microsoft.com/office/drawing/2014/main" val="20000"/>
                    </a:ext>
                  </a:extLst>
                </a:gridCol>
                <a:gridCol w="1097280">
                  <a:extLst>
                    <a:ext uri="{9D8B030D-6E8A-4147-A177-3AD203B41FA5}">
                      <a16:colId xmlns:a16="http://schemas.microsoft.com/office/drawing/2014/main" val="20001"/>
                    </a:ext>
                  </a:extLst>
                </a:gridCol>
                <a:gridCol w="1097280">
                  <a:extLst>
                    <a:ext uri="{9D8B030D-6E8A-4147-A177-3AD203B41FA5}">
                      <a16:colId xmlns:a16="http://schemas.microsoft.com/office/drawing/2014/main" val="20002"/>
                    </a:ext>
                  </a:extLst>
                </a:gridCol>
                <a:gridCol w="1097280">
                  <a:extLst>
                    <a:ext uri="{9D8B030D-6E8A-4147-A177-3AD203B41FA5}">
                      <a16:colId xmlns:a16="http://schemas.microsoft.com/office/drawing/2014/main" val="20003"/>
                    </a:ext>
                  </a:extLst>
                </a:gridCol>
                <a:gridCol w="1097280">
                  <a:extLst>
                    <a:ext uri="{9D8B030D-6E8A-4147-A177-3AD203B41FA5}">
                      <a16:colId xmlns:a16="http://schemas.microsoft.com/office/drawing/2014/main" val="20004"/>
                    </a:ext>
                  </a:extLst>
                </a:gridCol>
              </a:tblGrid>
              <a:tr h="121023">
                <a:tc>
                  <a:txBody>
                    <a:bodyPr/>
                    <a:lstStyle/>
                    <a:p>
                      <a:r>
                        <a:t>Variable</a:t>
                      </a:r>
                    </a:p>
                  </a:txBody>
                  <a:tcPr/>
                </a:tc>
                <a:tc>
                  <a:txBody>
                    <a:bodyPr/>
                    <a:lstStyle/>
                    <a:p>
                      <a:r>
                        <a:t>funding_success</a:t>
                      </a:r>
                    </a:p>
                  </a:txBody>
                  <a:tcPr/>
                </a:tc>
                <a:tc>
                  <a:txBody>
                    <a:bodyPr/>
                    <a:lstStyle/>
                    <a:p>
                      <a:endParaRPr/>
                    </a:p>
                  </a:txBody>
                  <a:tcPr/>
                </a:tc>
                <a:tc>
                  <a:txBody>
                    <a:bodyPr/>
                    <a:lstStyle/>
                    <a:p>
                      <a:r>
                        <a:t>funding_speed</a:t>
                      </a:r>
                    </a:p>
                  </a:txBody>
                  <a:tcPr/>
                </a:tc>
                <a:tc>
                  <a:txBody>
                    <a:bodyPr/>
                    <a:lstStyle/>
                    <a:p>
                      <a:endParaRPr/>
                    </a:p>
                  </a:txBody>
                  <a:tcPr/>
                </a:tc>
                <a:extLst>
                  <a:ext uri="{0D108BD9-81ED-4DB2-BD59-A6C34878D82A}">
                    <a16:rowId xmlns:a16="http://schemas.microsoft.com/office/drawing/2014/main" val="10000"/>
                  </a:ext>
                </a:extLst>
              </a:tr>
              <a:tr h="121023">
                <a:tc>
                  <a:txBody>
                    <a:bodyPr/>
                    <a:lstStyle/>
                    <a:p>
                      <a:endParaRPr/>
                    </a:p>
                  </a:txBody>
                  <a:tcPr/>
                </a:tc>
                <a:tc>
                  <a:txBody>
                    <a:bodyPr/>
                    <a:lstStyle/>
                    <a:p>
                      <a:r>
                        <a:t> 1 - Probit(controls)</a:t>
                      </a:r>
                    </a:p>
                  </a:txBody>
                  <a:tcPr/>
                </a:tc>
                <a:tc>
                  <a:txBody>
                    <a:bodyPr/>
                    <a:lstStyle/>
                    <a:p>
                      <a:r>
                        <a:t> 3 - Probit(main effect)</a:t>
                      </a:r>
                    </a:p>
                  </a:txBody>
                  <a:tcPr/>
                </a:tc>
                <a:tc>
                  <a:txBody>
                    <a:bodyPr/>
                    <a:lstStyle/>
                    <a:p>
                      <a:r>
                        <a:t> 1 - OLS(controls)</a:t>
                      </a:r>
                    </a:p>
                  </a:txBody>
                  <a:tcPr/>
                </a:tc>
                <a:tc>
                  <a:txBody>
                    <a:bodyPr/>
                    <a:lstStyle/>
                    <a:p>
                      <a:r>
                        <a:t> 3 - OLS(main effect)</a:t>
                      </a:r>
                    </a:p>
                  </a:txBody>
                  <a:tcPr/>
                </a:tc>
                <a:extLst>
                  <a:ext uri="{0D108BD9-81ED-4DB2-BD59-A6C34878D82A}">
                    <a16:rowId xmlns:a16="http://schemas.microsoft.com/office/drawing/2014/main" val="10001"/>
                  </a:ext>
                </a:extLst>
              </a:tr>
              <a:tr h="121023">
                <a:tc>
                  <a:txBody>
                    <a:bodyPr/>
                    <a:lstStyle/>
                    <a:p>
                      <a:r>
                        <a:t>happiness</a:t>
                      </a:r>
                    </a:p>
                  </a:txBody>
                  <a:tcPr/>
                </a:tc>
                <a:tc>
                  <a:txBody>
                    <a:bodyPr/>
                    <a:lstStyle/>
                    <a:p>
                      <a:endParaRPr/>
                    </a:p>
                  </a:txBody>
                  <a:tcPr/>
                </a:tc>
                <a:tc>
                  <a:txBody>
                    <a:bodyPr/>
                    <a:lstStyle/>
                    <a:p>
                      <a:r>
                        <a:t>0.101*</a:t>
                      </a:r>
                    </a:p>
                  </a:txBody>
                  <a:tcPr/>
                </a:tc>
                <a:tc>
                  <a:txBody>
                    <a:bodyPr/>
                    <a:lstStyle/>
                    <a:p>
                      <a:endParaRPr/>
                    </a:p>
                  </a:txBody>
                  <a:tcPr/>
                </a:tc>
                <a:tc>
                  <a:txBody>
                    <a:bodyPr/>
                    <a:lstStyle/>
                    <a:p>
                      <a:r>
                        <a:t>0.265***</a:t>
                      </a:r>
                    </a:p>
                  </a:txBody>
                  <a:tcPr/>
                </a:tc>
                <a:extLst>
                  <a:ext uri="{0D108BD9-81ED-4DB2-BD59-A6C34878D82A}">
                    <a16:rowId xmlns:a16="http://schemas.microsoft.com/office/drawing/2014/main" val="10002"/>
                  </a:ext>
                </a:extLst>
              </a:tr>
              <a:tr h="121023">
                <a:tc>
                  <a:txBody>
                    <a:bodyPr/>
                    <a:lstStyle/>
                    <a:p>
                      <a:endParaRPr/>
                    </a:p>
                  </a:txBody>
                  <a:tcPr/>
                </a:tc>
                <a:tc>
                  <a:txBody>
                    <a:bodyPr/>
                    <a:lstStyle/>
                    <a:p>
                      <a:endParaRPr/>
                    </a:p>
                  </a:txBody>
                  <a:tcPr/>
                </a:tc>
                <a:tc>
                  <a:txBody>
                    <a:bodyPr/>
                    <a:lstStyle/>
                    <a:p>
                      <a:r>
                        <a:t>(1.96)</a:t>
                      </a:r>
                    </a:p>
                  </a:txBody>
                  <a:tcPr/>
                </a:tc>
                <a:tc>
                  <a:txBody>
                    <a:bodyPr/>
                    <a:lstStyle/>
                    <a:p>
                      <a:endParaRPr/>
                    </a:p>
                  </a:txBody>
                  <a:tcPr/>
                </a:tc>
                <a:tc>
                  <a:txBody>
                    <a:bodyPr/>
                    <a:lstStyle/>
                    <a:p>
                      <a:r>
                        <a:t>(4.95)</a:t>
                      </a:r>
                    </a:p>
                  </a:txBody>
                  <a:tcPr/>
                </a:tc>
                <a:extLst>
                  <a:ext uri="{0D108BD9-81ED-4DB2-BD59-A6C34878D82A}">
                    <a16:rowId xmlns:a16="http://schemas.microsoft.com/office/drawing/2014/main" val="10003"/>
                  </a:ext>
                </a:extLst>
              </a:tr>
              <a:tr h="121023">
                <a:tc>
                  <a:txBody>
                    <a:bodyPr/>
                    <a:lstStyle/>
                    <a:p>
                      <a:r>
                        <a:t>sadness</a:t>
                      </a:r>
                    </a:p>
                  </a:txBody>
                  <a:tcPr/>
                </a:tc>
                <a:tc>
                  <a:txBody>
                    <a:bodyPr/>
                    <a:lstStyle/>
                    <a:p>
                      <a:endParaRPr/>
                    </a:p>
                  </a:txBody>
                  <a:tcPr/>
                </a:tc>
                <a:tc>
                  <a:txBody>
                    <a:bodyPr/>
                    <a:lstStyle/>
                    <a:p>
                      <a:r>
                        <a:t>0.585*</a:t>
                      </a:r>
                    </a:p>
                  </a:txBody>
                  <a:tcPr/>
                </a:tc>
                <a:tc>
                  <a:txBody>
                    <a:bodyPr/>
                    <a:lstStyle/>
                    <a:p>
                      <a:endParaRPr/>
                    </a:p>
                  </a:txBody>
                  <a:tcPr/>
                </a:tc>
                <a:tc>
                  <a:txBody>
                    <a:bodyPr/>
                    <a:lstStyle/>
                    <a:p>
                      <a:r>
                        <a:t>0.598**</a:t>
                      </a:r>
                    </a:p>
                  </a:txBody>
                  <a:tcPr/>
                </a:tc>
                <a:extLst>
                  <a:ext uri="{0D108BD9-81ED-4DB2-BD59-A6C34878D82A}">
                    <a16:rowId xmlns:a16="http://schemas.microsoft.com/office/drawing/2014/main" val="10004"/>
                  </a:ext>
                </a:extLst>
              </a:tr>
              <a:tr h="121023">
                <a:tc>
                  <a:txBody>
                    <a:bodyPr/>
                    <a:lstStyle/>
                    <a:p>
                      <a:endParaRPr/>
                    </a:p>
                  </a:txBody>
                  <a:tcPr/>
                </a:tc>
                <a:tc>
                  <a:txBody>
                    <a:bodyPr/>
                    <a:lstStyle/>
                    <a:p>
                      <a:endParaRPr/>
                    </a:p>
                  </a:txBody>
                  <a:tcPr/>
                </a:tc>
                <a:tc>
                  <a:txBody>
                    <a:bodyPr/>
                    <a:lstStyle/>
                    <a:p>
                      <a:r>
                        <a:t>(1.89)</a:t>
                      </a:r>
                    </a:p>
                  </a:txBody>
                  <a:tcPr/>
                </a:tc>
                <a:tc>
                  <a:txBody>
                    <a:bodyPr/>
                    <a:lstStyle/>
                    <a:p>
                      <a:endParaRPr/>
                    </a:p>
                  </a:txBody>
                  <a:tcPr/>
                </a:tc>
                <a:tc>
                  <a:txBody>
                    <a:bodyPr/>
                    <a:lstStyle/>
                    <a:p>
                      <a:r>
                        <a:t>(2.22)</a:t>
                      </a:r>
                    </a:p>
                  </a:txBody>
                  <a:tcPr/>
                </a:tc>
                <a:extLst>
                  <a:ext uri="{0D108BD9-81ED-4DB2-BD59-A6C34878D82A}">
                    <a16:rowId xmlns:a16="http://schemas.microsoft.com/office/drawing/2014/main" val="10005"/>
                  </a:ext>
                </a:extLst>
              </a:tr>
              <a:tr h="121023">
                <a:tc>
                  <a:txBody>
                    <a:bodyPr/>
                    <a:lstStyle/>
                    <a:p>
                      <a:r>
                        <a:t>pst_psyc_cptl</a:t>
                      </a:r>
                    </a:p>
                  </a:txBody>
                  <a:tcPr/>
                </a:tc>
                <a:tc>
                  <a:txBody>
                    <a:bodyPr/>
                    <a:lstStyle/>
                    <a:p>
                      <a:endParaRPr/>
                    </a:p>
                  </a:txBody>
                  <a:tcPr/>
                </a:tc>
                <a:tc>
                  <a:txBody>
                    <a:bodyPr/>
                    <a:lstStyle/>
                    <a:p>
                      <a:r>
                        <a:t>-0.0566***</a:t>
                      </a:r>
                    </a:p>
                  </a:txBody>
                  <a:tcPr/>
                </a:tc>
                <a:tc>
                  <a:txBody>
                    <a:bodyPr/>
                    <a:lstStyle/>
                    <a:p>
                      <a:endParaRPr/>
                    </a:p>
                  </a:txBody>
                  <a:tcPr/>
                </a:tc>
                <a:tc>
                  <a:txBody>
                    <a:bodyPr/>
                    <a:lstStyle/>
                    <a:p>
                      <a:r>
                        <a:t>-0.0571***</a:t>
                      </a:r>
                    </a:p>
                  </a:txBody>
                  <a:tcPr/>
                </a:tc>
                <a:extLst>
                  <a:ext uri="{0D108BD9-81ED-4DB2-BD59-A6C34878D82A}">
                    <a16:rowId xmlns:a16="http://schemas.microsoft.com/office/drawing/2014/main" val="10006"/>
                  </a:ext>
                </a:extLst>
              </a:tr>
              <a:tr h="121023">
                <a:tc>
                  <a:txBody>
                    <a:bodyPr/>
                    <a:lstStyle/>
                    <a:p>
                      <a:endParaRPr/>
                    </a:p>
                  </a:txBody>
                  <a:tcPr/>
                </a:tc>
                <a:tc>
                  <a:txBody>
                    <a:bodyPr/>
                    <a:lstStyle/>
                    <a:p>
                      <a:endParaRPr/>
                    </a:p>
                  </a:txBody>
                  <a:tcPr/>
                </a:tc>
                <a:tc>
                  <a:txBody>
                    <a:bodyPr/>
                    <a:lstStyle/>
                    <a:p>
                      <a:r>
                        <a:t>(-3.85)</a:t>
                      </a:r>
                    </a:p>
                  </a:txBody>
                  <a:tcPr/>
                </a:tc>
                <a:tc>
                  <a:txBody>
                    <a:bodyPr/>
                    <a:lstStyle/>
                    <a:p>
                      <a:endParaRPr/>
                    </a:p>
                  </a:txBody>
                  <a:tcPr/>
                </a:tc>
                <a:tc>
                  <a:txBody>
                    <a:bodyPr/>
                    <a:lstStyle/>
                    <a:p>
                      <a:r>
                        <a:t>(-3.40)</a:t>
                      </a:r>
                    </a:p>
                  </a:txBody>
                  <a:tcPr/>
                </a:tc>
                <a:extLst>
                  <a:ext uri="{0D108BD9-81ED-4DB2-BD59-A6C34878D82A}">
                    <a16:rowId xmlns:a16="http://schemas.microsoft.com/office/drawing/2014/main" val="10007"/>
                  </a:ext>
                </a:extLst>
              </a:tr>
              <a:tr h="121023">
                <a:tc>
                  <a:txBody>
                    <a:bodyPr/>
                    <a:lstStyle/>
                    <a:p>
                      <a:r>
                        <a:t>picture_quality</a:t>
                      </a:r>
                    </a:p>
                  </a:txBody>
                  <a:tcPr/>
                </a:tc>
                <a:tc>
                  <a:txBody>
                    <a:bodyPr/>
                    <a:lstStyle/>
                    <a:p>
                      <a:r>
                        <a:t>0.239***</a:t>
                      </a:r>
                    </a:p>
                  </a:txBody>
                  <a:tcPr/>
                </a:tc>
                <a:tc>
                  <a:txBody>
                    <a:bodyPr/>
                    <a:lstStyle/>
                    <a:p>
                      <a:r>
                        <a:t>0.243***</a:t>
                      </a:r>
                    </a:p>
                  </a:txBody>
                  <a:tcPr/>
                </a:tc>
                <a:tc>
                  <a:txBody>
                    <a:bodyPr/>
                    <a:lstStyle/>
                    <a:p>
                      <a:r>
                        <a:t>0.309***</a:t>
                      </a:r>
                    </a:p>
                  </a:txBody>
                  <a:tcPr/>
                </a:tc>
                <a:tc>
                  <a:txBody>
                    <a:bodyPr/>
                    <a:lstStyle/>
                    <a:p>
                      <a:r>
                        <a:t>0.308***</a:t>
                      </a:r>
                    </a:p>
                  </a:txBody>
                  <a:tcPr/>
                </a:tc>
                <a:extLst>
                  <a:ext uri="{0D108BD9-81ED-4DB2-BD59-A6C34878D82A}">
                    <a16:rowId xmlns:a16="http://schemas.microsoft.com/office/drawing/2014/main" val="10008"/>
                  </a:ext>
                </a:extLst>
              </a:tr>
              <a:tr h="121023">
                <a:tc>
                  <a:txBody>
                    <a:bodyPr/>
                    <a:lstStyle/>
                    <a:p>
                      <a:endParaRPr/>
                    </a:p>
                  </a:txBody>
                  <a:tcPr/>
                </a:tc>
                <a:tc>
                  <a:txBody>
                    <a:bodyPr/>
                    <a:lstStyle/>
                    <a:p>
                      <a:r>
                        <a:t>(5.56)</a:t>
                      </a:r>
                    </a:p>
                  </a:txBody>
                  <a:tcPr/>
                </a:tc>
                <a:tc>
                  <a:txBody>
                    <a:bodyPr/>
                    <a:lstStyle/>
                    <a:p>
                      <a:r>
                        <a:t>(5.62)</a:t>
                      </a:r>
                    </a:p>
                  </a:txBody>
                  <a:tcPr/>
                </a:tc>
                <a:tc>
                  <a:txBody>
                    <a:bodyPr/>
                    <a:lstStyle/>
                    <a:p>
                      <a:r>
                        <a:t>(6.97)</a:t>
                      </a:r>
                    </a:p>
                  </a:txBody>
                  <a:tcPr/>
                </a:tc>
                <a:tc>
                  <a:txBody>
                    <a:bodyPr/>
                    <a:lstStyle/>
                    <a:p>
                      <a:r>
                        <a:t>(6.94)</a:t>
                      </a:r>
                    </a:p>
                  </a:txBody>
                  <a:tcPr/>
                </a:tc>
                <a:extLst>
                  <a:ext uri="{0D108BD9-81ED-4DB2-BD59-A6C34878D82A}">
                    <a16:rowId xmlns:a16="http://schemas.microsoft.com/office/drawing/2014/main" val="10009"/>
                  </a:ext>
                </a:extLst>
              </a:tr>
              <a:tr h="121023">
                <a:tc>
                  <a:txBody>
                    <a:bodyPr/>
                    <a:lstStyle/>
                    <a:p>
                      <a:r>
                        <a:t>story_word_count</a:t>
                      </a:r>
                    </a:p>
                  </a:txBody>
                  <a:tcPr/>
                </a:tc>
                <a:tc>
                  <a:txBody>
                    <a:bodyPr/>
                    <a:lstStyle/>
                    <a:p>
                      <a:r>
                        <a:t>0.00125**</a:t>
                      </a:r>
                    </a:p>
                  </a:txBody>
                  <a:tcPr/>
                </a:tc>
                <a:tc>
                  <a:txBody>
                    <a:bodyPr/>
                    <a:lstStyle/>
                    <a:p>
                      <a:r>
                        <a:t>0.00214***</a:t>
                      </a:r>
                    </a:p>
                  </a:txBody>
                  <a:tcPr/>
                </a:tc>
                <a:tc>
                  <a:txBody>
                    <a:bodyPr/>
                    <a:lstStyle/>
                    <a:p>
                      <a:r>
                        <a:t>0.00194***</a:t>
                      </a:r>
                    </a:p>
                  </a:txBody>
                  <a:tcPr/>
                </a:tc>
                <a:tc>
                  <a:txBody>
                    <a:bodyPr/>
                    <a:lstStyle/>
                    <a:p>
                      <a:r>
                        <a:t>0.00277***</a:t>
                      </a:r>
                    </a:p>
                  </a:txBody>
                  <a:tcPr/>
                </a:tc>
                <a:extLst>
                  <a:ext uri="{0D108BD9-81ED-4DB2-BD59-A6C34878D82A}">
                    <a16:rowId xmlns:a16="http://schemas.microsoft.com/office/drawing/2014/main" val="10010"/>
                  </a:ext>
                </a:extLst>
              </a:tr>
              <a:tr h="121023">
                <a:tc>
                  <a:txBody>
                    <a:bodyPr/>
                    <a:lstStyle/>
                    <a:p>
                      <a:endParaRPr/>
                    </a:p>
                  </a:txBody>
                  <a:tcPr/>
                </a:tc>
                <a:tc>
                  <a:txBody>
                    <a:bodyPr/>
                    <a:lstStyle/>
                    <a:p>
                      <a:r>
                        <a:t>(1.99)</a:t>
                      </a:r>
                    </a:p>
                  </a:txBody>
                  <a:tcPr/>
                </a:tc>
                <a:tc>
                  <a:txBody>
                    <a:bodyPr/>
                    <a:lstStyle/>
                    <a:p>
                      <a:r>
                        <a:t>(3.18)</a:t>
                      </a:r>
                    </a:p>
                  </a:txBody>
                  <a:tcPr/>
                </a:tc>
                <a:tc>
                  <a:txBody>
                    <a:bodyPr/>
                    <a:lstStyle/>
                    <a:p>
                      <a:r>
                        <a:t>(2.92)</a:t>
                      </a:r>
                    </a:p>
                  </a:txBody>
                  <a:tcPr/>
                </a:tc>
                <a:tc>
                  <a:txBody>
                    <a:bodyPr/>
                    <a:lstStyle/>
                    <a:p>
                      <a:r>
                        <a:t>(3.91)</a:t>
                      </a:r>
                    </a:p>
                  </a:txBody>
                  <a:tcPr/>
                </a:tc>
                <a:extLst>
                  <a:ext uri="{0D108BD9-81ED-4DB2-BD59-A6C34878D82A}">
                    <a16:rowId xmlns:a16="http://schemas.microsoft.com/office/drawing/2014/main" val="10011"/>
                  </a:ext>
                </a:extLst>
              </a:tr>
              <a:tr h="121023">
                <a:tc>
                  <a:txBody>
                    <a:bodyPr/>
                    <a:lstStyle/>
                    <a:p>
                      <a:r>
                        <a:t>gender</a:t>
                      </a:r>
                    </a:p>
                  </a:txBody>
                  <a:tcPr/>
                </a:tc>
                <a:tc>
                  <a:txBody>
                    <a:bodyPr/>
                    <a:lstStyle/>
                    <a:p>
                      <a:r>
                        <a:t>0.626***</a:t>
                      </a:r>
                    </a:p>
                  </a:txBody>
                  <a:tcPr/>
                </a:tc>
                <a:tc>
                  <a:txBody>
                    <a:bodyPr/>
                    <a:lstStyle/>
                    <a:p>
                      <a:r>
                        <a:t>0.603***</a:t>
                      </a:r>
                    </a:p>
                  </a:txBody>
                  <a:tcPr/>
                </a:tc>
                <a:tc>
                  <a:txBody>
                    <a:bodyPr/>
                    <a:lstStyle/>
                    <a:p>
                      <a:r>
                        <a:t>1.299***</a:t>
                      </a:r>
                    </a:p>
                  </a:txBody>
                  <a:tcPr/>
                </a:tc>
                <a:tc>
                  <a:txBody>
                    <a:bodyPr/>
                    <a:lstStyle/>
                    <a:p>
                      <a:r>
                        <a:t>1.246***</a:t>
                      </a:r>
                    </a:p>
                  </a:txBody>
                  <a:tcPr/>
                </a:tc>
                <a:extLst>
                  <a:ext uri="{0D108BD9-81ED-4DB2-BD59-A6C34878D82A}">
                    <a16:rowId xmlns:a16="http://schemas.microsoft.com/office/drawing/2014/main" val="10012"/>
                  </a:ext>
                </a:extLst>
              </a:tr>
              <a:tr h="121023">
                <a:tc>
                  <a:txBody>
                    <a:bodyPr/>
                    <a:lstStyle/>
                    <a:p>
                      <a:endParaRPr/>
                    </a:p>
                  </a:txBody>
                  <a:tcPr/>
                </a:tc>
                <a:tc>
                  <a:txBody>
                    <a:bodyPr/>
                    <a:lstStyle/>
                    <a:p>
                      <a:r>
                        <a:t>(12.42)</a:t>
                      </a:r>
                    </a:p>
                  </a:txBody>
                  <a:tcPr/>
                </a:tc>
                <a:tc>
                  <a:txBody>
                    <a:bodyPr/>
                    <a:lstStyle/>
                    <a:p>
                      <a:r>
                        <a:t>(11.81)</a:t>
                      </a:r>
                    </a:p>
                  </a:txBody>
                  <a:tcPr/>
                </a:tc>
                <a:tc>
                  <a:txBody>
                    <a:bodyPr/>
                    <a:lstStyle/>
                    <a:p>
                      <a:r>
                        <a:t>(21.63)</a:t>
                      </a:r>
                    </a:p>
                  </a:txBody>
                  <a:tcPr/>
                </a:tc>
                <a:tc>
                  <a:txBody>
                    <a:bodyPr/>
                    <a:lstStyle/>
                    <a:p>
                      <a:r>
                        <a:t>(20.54)</a:t>
                      </a:r>
                    </a:p>
                  </a:txBody>
                  <a:tcPr/>
                </a:tc>
                <a:extLst>
                  <a:ext uri="{0D108BD9-81ED-4DB2-BD59-A6C34878D82A}">
                    <a16:rowId xmlns:a16="http://schemas.microsoft.com/office/drawing/2014/main" val="10013"/>
                  </a:ext>
                </a:extLst>
              </a:tr>
              <a:tr h="121023">
                <a:tc>
                  <a:txBody>
                    <a:bodyPr/>
                    <a:lstStyle/>
                    <a:p>
                      <a:r>
                        <a:t>group_borrower</a:t>
                      </a:r>
                    </a:p>
                  </a:txBody>
                  <a:tcPr/>
                </a:tc>
                <a:tc>
                  <a:txBody>
                    <a:bodyPr/>
                    <a:lstStyle/>
                    <a:p>
                      <a:r>
                        <a:t>1.895***</a:t>
                      </a:r>
                    </a:p>
                  </a:txBody>
                  <a:tcPr/>
                </a:tc>
                <a:tc>
                  <a:txBody>
                    <a:bodyPr/>
                    <a:lstStyle/>
                    <a:p>
                      <a:r>
                        <a:t>1.815***</a:t>
                      </a:r>
                    </a:p>
                  </a:txBody>
                  <a:tcPr/>
                </a:tc>
                <a:tc>
                  <a:txBody>
                    <a:bodyPr/>
                    <a:lstStyle/>
                    <a:p>
                      <a:r>
                        <a:t>1.193***</a:t>
                      </a:r>
                    </a:p>
                  </a:txBody>
                  <a:tcPr/>
                </a:tc>
                <a:tc>
                  <a:txBody>
                    <a:bodyPr/>
                    <a:lstStyle/>
                    <a:p>
                      <a:r>
                        <a:t>1.066***</a:t>
                      </a:r>
                    </a:p>
                  </a:txBody>
                  <a:tcPr/>
                </a:tc>
                <a:extLst>
                  <a:ext uri="{0D108BD9-81ED-4DB2-BD59-A6C34878D82A}">
                    <a16:rowId xmlns:a16="http://schemas.microsoft.com/office/drawing/2014/main" val="10014"/>
                  </a:ext>
                </a:extLst>
              </a:tr>
              <a:tr h="121023">
                <a:tc>
                  <a:txBody>
                    <a:bodyPr/>
                    <a:lstStyle/>
                    <a:p>
                      <a:endParaRPr/>
                    </a:p>
                  </a:txBody>
                  <a:tcPr/>
                </a:tc>
                <a:tc>
                  <a:txBody>
                    <a:bodyPr/>
                    <a:lstStyle/>
                    <a:p>
                      <a:r>
                        <a:t>(4.07)</a:t>
                      </a:r>
                    </a:p>
                  </a:txBody>
                  <a:tcPr/>
                </a:tc>
                <a:tc>
                  <a:txBody>
                    <a:bodyPr/>
                    <a:lstStyle/>
                    <a:p>
                      <a:r>
                        <a:t>(3.85)</a:t>
                      </a:r>
                    </a:p>
                  </a:txBody>
                  <a:tcPr/>
                </a:tc>
                <a:tc>
                  <a:txBody>
                    <a:bodyPr/>
                    <a:lstStyle/>
                    <a:p>
                      <a:r>
                        <a:t>(5.46)</a:t>
                      </a:r>
                    </a:p>
                  </a:txBody>
                  <a:tcPr/>
                </a:tc>
                <a:tc>
                  <a:txBody>
                    <a:bodyPr/>
                    <a:lstStyle/>
                    <a:p>
                      <a:r>
                        <a:t>(4.87)</a:t>
                      </a:r>
                    </a:p>
                  </a:txBody>
                  <a:tcPr/>
                </a:tc>
                <a:extLst>
                  <a:ext uri="{0D108BD9-81ED-4DB2-BD59-A6C34878D82A}">
                    <a16:rowId xmlns:a16="http://schemas.microsoft.com/office/drawing/2014/main" val="10015"/>
                  </a:ext>
                </a:extLst>
              </a:tr>
              <a:tr h="121023">
                <a:tc>
                  <a:txBody>
                    <a:bodyPr/>
                    <a:lstStyle/>
                    <a:p>
                      <a:r>
                        <a:t>annual_income</a:t>
                      </a:r>
                    </a:p>
                  </a:txBody>
                  <a:tcPr/>
                </a:tc>
                <a:tc>
                  <a:txBody>
                    <a:bodyPr/>
                    <a:lstStyle/>
                    <a:p>
                      <a:r>
                        <a:t>-0.281***</a:t>
                      </a:r>
                    </a:p>
                  </a:txBody>
                  <a:tcPr/>
                </a:tc>
                <a:tc>
                  <a:txBody>
                    <a:bodyPr/>
                    <a:lstStyle/>
                    <a:p>
                      <a:r>
                        <a:t>-0.286***</a:t>
                      </a:r>
                    </a:p>
                  </a:txBody>
                  <a:tcPr/>
                </a:tc>
                <a:tc>
                  <a:txBody>
                    <a:bodyPr/>
                    <a:lstStyle/>
                    <a:p>
                      <a:r>
                        <a:t>-0.329***</a:t>
                      </a:r>
                    </a:p>
                  </a:txBody>
                  <a:tcPr/>
                </a:tc>
                <a:tc>
                  <a:txBody>
                    <a:bodyPr/>
                    <a:lstStyle/>
                    <a:p>
                      <a:r>
                        <a:t>-0.345***</a:t>
                      </a:r>
                    </a:p>
                  </a:txBody>
                  <a:tcPr/>
                </a:tc>
                <a:extLst>
                  <a:ext uri="{0D108BD9-81ED-4DB2-BD59-A6C34878D82A}">
                    <a16:rowId xmlns:a16="http://schemas.microsoft.com/office/drawing/2014/main" val="10016"/>
                  </a:ext>
                </a:extLst>
              </a:tr>
              <a:tr h="121023">
                <a:tc>
                  <a:txBody>
                    <a:bodyPr/>
                    <a:lstStyle/>
                    <a:p>
                      <a:endParaRPr/>
                    </a:p>
                  </a:txBody>
                  <a:tcPr/>
                </a:tc>
                <a:tc>
                  <a:txBody>
                    <a:bodyPr/>
                    <a:lstStyle/>
                    <a:p>
                      <a:r>
                        <a:t>(-4.94)</a:t>
                      </a:r>
                    </a:p>
                  </a:txBody>
                  <a:tcPr/>
                </a:tc>
                <a:tc>
                  <a:txBody>
                    <a:bodyPr/>
                    <a:lstStyle/>
                    <a:p>
                      <a:r>
                        <a:t>(-4.98)</a:t>
                      </a:r>
                    </a:p>
                  </a:txBody>
                  <a:tcPr/>
                </a:tc>
                <a:tc>
                  <a:txBody>
                    <a:bodyPr/>
                    <a:lstStyle/>
                    <a:p>
                      <a:r>
                        <a:t>(-5.83)</a:t>
                      </a:r>
                    </a:p>
                  </a:txBody>
                  <a:tcPr/>
                </a:tc>
                <a:tc>
                  <a:txBody>
                    <a:bodyPr/>
                    <a:lstStyle/>
                    <a:p>
                      <a:r>
                        <a:t>(-6.10)</a:t>
                      </a:r>
                    </a:p>
                  </a:txBody>
                  <a:tcPr/>
                </a:tc>
                <a:extLst>
                  <a:ext uri="{0D108BD9-81ED-4DB2-BD59-A6C34878D82A}">
                    <a16:rowId xmlns:a16="http://schemas.microsoft.com/office/drawing/2014/main" val="10017"/>
                  </a:ext>
                </a:extLst>
              </a:tr>
              <a:tr h="121023">
                <a:tc>
                  <a:txBody>
                    <a:bodyPr/>
                    <a:lstStyle/>
                    <a:p>
                      <a:r>
                        <a:t>partner_risk</a:t>
                      </a:r>
                    </a:p>
                  </a:txBody>
                  <a:tcPr/>
                </a:tc>
                <a:tc>
                  <a:txBody>
                    <a:bodyPr/>
                    <a:lstStyle/>
                    <a:p>
                      <a:r>
                        <a:t>-0.0504*</a:t>
                      </a:r>
                    </a:p>
                  </a:txBody>
                  <a:tcPr/>
                </a:tc>
                <a:tc>
                  <a:txBody>
                    <a:bodyPr/>
                    <a:lstStyle/>
                    <a:p>
                      <a:r>
                        <a:t>-0.0686**</a:t>
                      </a:r>
                    </a:p>
                  </a:txBody>
                  <a:tcPr/>
                </a:tc>
                <a:tc>
                  <a:txBody>
                    <a:bodyPr/>
                    <a:lstStyle/>
                    <a:p>
                      <a:r>
                        <a:t>-0.0119</a:t>
                      </a:r>
                    </a:p>
                  </a:txBody>
                  <a:tcPr/>
                </a:tc>
                <a:tc>
                  <a:txBody>
                    <a:bodyPr/>
                    <a:lstStyle/>
                    <a:p>
                      <a:r>
                        <a:t>-0.0287</a:t>
                      </a:r>
                    </a:p>
                  </a:txBody>
                  <a:tcPr/>
                </a:tc>
                <a:extLst>
                  <a:ext uri="{0D108BD9-81ED-4DB2-BD59-A6C34878D82A}">
                    <a16:rowId xmlns:a16="http://schemas.microsoft.com/office/drawing/2014/main" val="10018"/>
                  </a:ext>
                </a:extLst>
              </a:tr>
              <a:tr h="121023">
                <a:tc>
                  <a:txBody>
                    <a:bodyPr/>
                    <a:lstStyle/>
                    <a:p>
                      <a:endParaRPr/>
                    </a:p>
                  </a:txBody>
                  <a:tcPr/>
                </a:tc>
                <a:tc>
                  <a:txBody>
                    <a:bodyPr/>
                    <a:lstStyle/>
                    <a:p>
                      <a:r>
                        <a:t>(-1.82)</a:t>
                      </a:r>
                    </a:p>
                  </a:txBody>
                  <a:tcPr/>
                </a:tc>
                <a:tc>
                  <a:txBody>
                    <a:bodyPr/>
                    <a:lstStyle/>
                    <a:p>
                      <a:r>
                        <a:t>(-2.43)</a:t>
                      </a:r>
                    </a:p>
                  </a:txBody>
                  <a:tcPr/>
                </a:tc>
                <a:tc>
                  <a:txBody>
                    <a:bodyPr/>
                    <a:lstStyle/>
                    <a:p>
                      <a:r>
                        <a:t>(-0.45)</a:t>
                      </a:r>
                    </a:p>
                  </a:txBody>
                  <a:tcPr/>
                </a:tc>
                <a:tc>
                  <a:txBody>
                    <a:bodyPr/>
                    <a:lstStyle/>
                    <a:p>
                      <a:r>
                        <a:t>(-1.07)</a:t>
                      </a:r>
                    </a:p>
                  </a:txBody>
                  <a:tcPr/>
                </a:tc>
                <a:extLst>
                  <a:ext uri="{0D108BD9-81ED-4DB2-BD59-A6C34878D82A}">
                    <a16:rowId xmlns:a16="http://schemas.microsoft.com/office/drawing/2014/main" val="10019"/>
                  </a:ext>
                </a:extLst>
              </a:tr>
              <a:tr h="121023">
                <a:tc>
                  <a:txBody>
                    <a:bodyPr/>
                    <a:lstStyle/>
                    <a:p>
                      <a:r>
                        <a:t>loan_amount</a:t>
                      </a:r>
                    </a:p>
                  </a:txBody>
                  <a:tcPr/>
                </a:tc>
                <a:tc>
                  <a:txBody>
                    <a:bodyPr/>
                    <a:lstStyle/>
                    <a:p>
                      <a:r>
                        <a:t>-0.810***</a:t>
                      </a:r>
                    </a:p>
                  </a:txBody>
                  <a:tcPr/>
                </a:tc>
                <a:tc>
                  <a:txBody>
                    <a:bodyPr/>
                    <a:lstStyle/>
                    <a:p>
                      <a:r>
                        <a:t>-0.807***</a:t>
                      </a:r>
                    </a:p>
                  </a:txBody>
                  <a:tcPr/>
                </a:tc>
                <a:tc>
                  <a:txBody>
                    <a:bodyPr/>
                    <a:lstStyle/>
                    <a:p>
                      <a:r>
                        <a:t>-0.486***</a:t>
                      </a:r>
                    </a:p>
                  </a:txBody>
                  <a:tcPr/>
                </a:tc>
                <a:tc>
                  <a:txBody>
                    <a:bodyPr/>
                    <a:lstStyle/>
                    <a:p>
                      <a:r>
                        <a:t>-0.486***</a:t>
                      </a:r>
                    </a:p>
                  </a:txBody>
                  <a:tcPr/>
                </a:tc>
                <a:extLst>
                  <a:ext uri="{0D108BD9-81ED-4DB2-BD59-A6C34878D82A}">
                    <a16:rowId xmlns:a16="http://schemas.microsoft.com/office/drawing/2014/main" val="10020"/>
                  </a:ext>
                </a:extLst>
              </a:tr>
              <a:tr h="121023">
                <a:tc>
                  <a:txBody>
                    <a:bodyPr/>
                    <a:lstStyle/>
                    <a:p>
                      <a:endParaRPr/>
                    </a:p>
                  </a:txBody>
                  <a:tcPr/>
                </a:tc>
                <a:tc>
                  <a:txBody>
                    <a:bodyPr/>
                    <a:lstStyle/>
                    <a:p>
                      <a:r>
                        <a:t>(-20.91)</a:t>
                      </a:r>
                    </a:p>
                  </a:txBody>
                  <a:tcPr/>
                </a:tc>
                <a:tc>
                  <a:txBody>
                    <a:bodyPr/>
                    <a:lstStyle/>
                    <a:p>
                      <a:r>
                        <a:t>(-20.78)</a:t>
                      </a:r>
                    </a:p>
                  </a:txBody>
                  <a:tcPr/>
                </a:tc>
                <a:tc>
                  <a:txBody>
                    <a:bodyPr/>
                    <a:lstStyle/>
                    <a:p>
                      <a:r>
                        <a:t>(-13.93)</a:t>
                      </a:r>
                    </a:p>
                  </a:txBody>
                  <a:tcPr/>
                </a:tc>
                <a:tc>
                  <a:txBody>
                    <a:bodyPr/>
                    <a:lstStyle/>
                    <a:p>
                      <a:r>
                        <a:t>(-13.93)</a:t>
                      </a:r>
                    </a:p>
                  </a:txBody>
                  <a:tcPr/>
                </a:tc>
                <a:extLst>
                  <a:ext uri="{0D108BD9-81ED-4DB2-BD59-A6C34878D82A}">
                    <a16:rowId xmlns:a16="http://schemas.microsoft.com/office/drawing/2014/main" val="10021"/>
                  </a:ext>
                </a:extLst>
              </a:tr>
              <a:tr h="121023">
                <a:tc>
                  <a:txBody>
                    <a:bodyPr/>
                    <a:lstStyle/>
                    <a:p>
                      <a:r>
                        <a:t>loan_term</a:t>
                      </a:r>
                    </a:p>
                  </a:txBody>
                  <a:tcPr/>
                </a:tc>
                <a:tc>
                  <a:txBody>
                    <a:bodyPr/>
                    <a:lstStyle/>
                    <a:p>
                      <a:r>
                        <a:t>-0.0424***</a:t>
                      </a:r>
                    </a:p>
                  </a:txBody>
                  <a:tcPr/>
                </a:tc>
                <a:tc>
                  <a:txBody>
                    <a:bodyPr/>
                    <a:lstStyle/>
                    <a:p>
                      <a:r>
                        <a:t>-0.0411***</a:t>
                      </a:r>
                    </a:p>
                  </a:txBody>
                  <a:tcPr/>
                </a:tc>
                <a:tc>
                  <a:txBody>
                    <a:bodyPr/>
                    <a:lstStyle/>
                    <a:p>
                      <a:r>
                        <a:t>-0.101***</a:t>
                      </a:r>
                    </a:p>
                  </a:txBody>
                  <a:tcPr/>
                </a:tc>
                <a:tc>
                  <a:txBody>
                    <a:bodyPr/>
                    <a:lstStyle/>
                    <a:p>
                      <a:r>
                        <a:t>-0.1000***</a:t>
                      </a:r>
                    </a:p>
                  </a:txBody>
                  <a:tcPr/>
                </a:tc>
                <a:extLst>
                  <a:ext uri="{0D108BD9-81ED-4DB2-BD59-A6C34878D82A}">
                    <a16:rowId xmlns:a16="http://schemas.microsoft.com/office/drawing/2014/main" val="10022"/>
                  </a:ext>
                </a:extLst>
              </a:tr>
              <a:tr h="121023">
                <a:tc>
                  <a:txBody>
                    <a:bodyPr/>
                    <a:lstStyle/>
                    <a:p>
                      <a:endParaRPr/>
                    </a:p>
                  </a:txBody>
                  <a:tcPr/>
                </a:tc>
                <a:tc>
                  <a:txBody>
                    <a:bodyPr/>
                    <a:lstStyle/>
                    <a:p>
                      <a:r>
                        <a:t>(-11.72)</a:t>
                      </a:r>
                    </a:p>
                  </a:txBody>
                  <a:tcPr/>
                </a:tc>
                <a:tc>
                  <a:txBody>
                    <a:bodyPr/>
                    <a:lstStyle/>
                    <a:p>
                      <a:r>
                        <a:t>(-11.26)</a:t>
                      </a:r>
                    </a:p>
                  </a:txBody>
                  <a:tcPr/>
                </a:tc>
                <a:tc>
                  <a:txBody>
                    <a:bodyPr/>
                    <a:lstStyle/>
                    <a:p>
                      <a:r>
                        <a:t>(-23.05)</a:t>
                      </a:r>
                    </a:p>
                  </a:txBody>
                  <a:tcPr/>
                </a:tc>
                <a:tc>
                  <a:txBody>
                    <a:bodyPr/>
                    <a:lstStyle/>
                    <a:p>
                      <a:r>
                        <a:t>(-22.69)</a:t>
                      </a:r>
                    </a:p>
                  </a:txBody>
                  <a:tcPr/>
                </a:tc>
                <a:extLst>
                  <a:ext uri="{0D108BD9-81ED-4DB2-BD59-A6C34878D82A}">
                    <a16:rowId xmlns:a16="http://schemas.microsoft.com/office/drawing/2014/main" val="10023"/>
                  </a:ext>
                </a:extLst>
              </a:tr>
              <a:tr h="121023">
                <a:tc>
                  <a:txBody>
                    <a:bodyPr/>
                    <a:lstStyle/>
                    <a:p>
                      <a:r>
                        <a:t>repayment_schedule</a:t>
                      </a:r>
                    </a:p>
                  </a:txBody>
                  <a:tcPr/>
                </a:tc>
                <a:tc>
                  <a:txBody>
                    <a:bodyPr/>
                    <a:lstStyle/>
                    <a:p>
                      <a:r>
                        <a:t>-0.119</a:t>
                      </a:r>
                    </a:p>
                  </a:txBody>
                  <a:tcPr/>
                </a:tc>
                <a:tc>
                  <a:txBody>
                    <a:bodyPr/>
                    <a:lstStyle/>
                    <a:p>
                      <a:r>
                        <a:t>-0.129</a:t>
                      </a:r>
                    </a:p>
                  </a:txBody>
                  <a:tcPr/>
                </a:tc>
                <a:tc>
                  <a:txBody>
                    <a:bodyPr/>
                    <a:lstStyle/>
                    <a:p>
                      <a:r>
                        <a:t>-0.414***</a:t>
                      </a:r>
                    </a:p>
                  </a:txBody>
                  <a:tcPr/>
                </a:tc>
                <a:tc>
                  <a:txBody>
                    <a:bodyPr/>
                    <a:lstStyle/>
                    <a:p>
                      <a:r>
                        <a:t>-0.392***</a:t>
                      </a:r>
                    </a:p>
                  </a:txBody>
                  <a:tcPr/>
                </a:tc>
                <a:extLst>
                  <a:ext uri="{0D108BD9-81ED-4DB2-BD59-A6C34878D82A}">
                    <a16:rowId xmlns:a16="http://schemas.microsoft.com/office/drawing/2014/main" val="10024"/>
                  </a:ext>
                </a:extLst>
              </a:tr>
              <a:tr h="121023">
                <a:tc>
                  <a:txBody>
                    <a:bodyPr/>
                    <a:lstStyle/>
                    <a:p>
                      <a:endParaRPr/>
                    </a:p>
                  </a:txBody>
                  <a:tcPr/>
                </a:tc>
                <a:tc>
                  <a:txBody>
                    <a:bodyPr/>
                    <a:lstStyle/>
                    <a:p>
                      <a:r>
                        <a:t>(-0.96)</a:t>
                      </a:r>
                    </a:p>
                  </a:txBody>
                  <a:tcPr/>
                </a:tc>
                <a:tc>
                  <a:txBody>
                    <a:bodyPr/>
                    <a:lstStyle/>
                    <a:p>
                      <a:r>
                        <a:t>(-1.04)</a:t>
                      </a:r>
                    </a:p>
                  </a:txBody>
                  <a:tcPr/>
                </a:tc>
                <a:tc>
                  <a:txBody>
                    <a:bodyPr/>
                    <a:lstStyle/>
                    <a:p>
                      <a:r>
                        <a:t>(-3.02)</a:t>
                      </a:r>
                    </a:p>
                  </a:txBody>
                  <a:tcPr/>
                </a:tc>
                <a:tc>
                  <a:txBody>
                    <a:bodyPr/>
                    <a:lstStyle/>
                    <a:p>
                      <a:r>
                        <a:t>(-2.87)</a:t>
                      </a:r>
                    </a:p>
                  </a:txBody>
                  <a:tcPr/>
                </a:tc>
                <a:extLst>
                  <a:ext uri="{0D108BD9-81ED-4DB2-BD59-A6C34878D82A}">
                    <a16:rowId xmlns:a16="http://schemas.microsoft.com/office/drawing/2014/main" val="10025"/>
                  </a:ext>
                </a:extLst>
              </a:tr>
              <a:tr h="121023">
                <a:tc>
                  <a:txBody>
                    <a:bodyPr/>
                    <a:lstStyle/>
                    <a:p>
                      <a:r>
                        <a:t>continenta</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26"/>
                  </a:ext>
                </a:extLst>
              </a:tr>
              <a:tr h="121023">
                <a:tc>
                  <a:txBody>
                    <a:bodyPr/>
                    <a:lstStyle/>
                    <a:p>
                      <a:r>
                        <a:t>sectorb</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27"/>
                  </a:ext>
                </a:extLst>
              </a:tr>
              <a:tr h="121023">
                <a:tc>
                  <a:txBody>
                    <a:bodyPr/>
                    <a:lstStyle/>
                    <a:p>
                      <a:r>
                        <a:t>_cons</a:t>
                      </a:r>
                    </a:p>
                  </a:txBody>
                  <a:tcPr/>
                </a:tc>
                <a:tc>
                  <a:txBody>
                    <a:bodyPr/>
                    <a:lstStyle/>
                    <a:p>
                      <a:r>
                        <a:t>8.310***</a:t>
                      </a:r>
                    </a:p>
                  </a:txBody>
                  <a:tcPr/>
                </a:tc>
                <a:tc>
                  <a:txBody>
                    <a:bodyPr/>
                    <a:lstStyle/>
                    <a:p>
                      <a:r>
                        <a:t>8.343***</a:t>
                      </a:r>
                    </a:p>
                  </a:txBody>
                  <a:tcPr/>
                </a:tc>
                <a:tc>
                  <a:txBody>
                    <a:bodyPr/>
                    <a:lstStyle/>
                    <a:p>
                      <a:r>
                        <a:t>9.862***</a:t>
                      </a:r>
                    </a:p>
                  </a:txBody>
                  <a:tcPr/>
                </a:tc>
                <a:tc>
                  <a:txBody>
                    <a:bodyPr/>
                    <a:lstStyle/>
                    <a:p>
                      <a:r>
                        <a:t>9.942***</a:t>
                      </a:r>
                    </a:p>
                  </a:txBody>
                  <a:tcPr/>
                </a:tc>
                <a:extLst>
                  <a:ext uri="{0D108BD9-81ED-4DB2-BD59-A6C34878D82A}">
                    <a16:rowId xmlns:a16="http://schemas.microsoft.com/office/drawing/2014/main" val="10028"/>
                  </a:ext>
                </a:extLst>
              </a:tr>
              <a:tr h="121023">
                <a:tc>
                  <a:txBody>
                    <a:bodyPr/>
                    <a:lstStyle/>
                    <a:p>
                      <a:endParaRPr/>
                    </a:p>
                  </a:txBody>
                  <a:tcPr/>
                </a:tc>
                <a:tc>
                  <a:txBody>
                    <a:bodyPr/>
                    <a:lstStyle/>
                    <a:p>
                      <a:r>
                        <a:t>(16.76)</a:t>
                      </a:r>
                    </a:p>
                  </a:txBody>
                  <a:tcPr/>
                </a:tc>
                <a:tc>
                  <a:txBody>
                    <a:bodyPr/>
                    <a:lstStyle/>
                    <a:p>
                      <a:r>
                        <a:t>(16.68)</a:t>
                      </a:r>
                    </a:p>
                  </a:txBody>
                  <a:tcPr/>
                </a:tc>
                <a:tc>
                  <a:txBody>
                    <a:bodyPr/>
                    <a:lstStyle/>
                    <a:p>
                      <a:r>
                        <a:t>(20.88)</a:t>
                      </a:r>
                    </a:p>
                  </a:txBody>
                  <a:tcPr/>
                </a:tc>
                <a:tc>
                  <a:txBody>
                    <a:bodyPr/>
                    <a:lstStyle/>
                    <a:p>
                      <a:r>
                        <a:t>(21.01)</a:t>
                      </a:r>
                    </a:p>
                  </a:txBody>
                  <a:tcPr/>
                </a:tc>
                <a:extLst>
                  <a:ext uri="{0D108BD9-81ED-4DB2-BD59-A6C34878D82A}">
                    <a16:rowId xmlns:a16="http://schemas.microsoft.com/office/drawing/2014/main" val="10029"/>
                  </a:ext>
                </a:extLst>
              </a:tr>
              <a:tr h="121023">
                <a:tc>
                  <a:txBody>
                    <a:bodyPr/>
                    <a:lstStyle/>
                    <a:p>
                      <a:r>
                        <a:t>pseudo R2</a:t>
                      </a:r>
                    </a:p>
                  </a:txBody>
                  <a:tcPr/>
                </a:tc>
                <a:tc>
                  <a:txBody>
                    <a:bodyPr/>
                    <a:lstStyle/>
                    <a:p>
                      <a:r>
                        <a:t>0.257</a:t>
                      </a:r>
                    </a:p>
                  </a:txBody>
                  <a:tcPr/>
                </a:tc>
                <a:tc>
                  <a:txBody>
                    <a:bodyPr/>
                    <a:lstStyle/>
                    <a:p>
                      <a:r>
                        <a:t>0.261</a:t>
                      </a:r>
                    </a:p>
                  </a:txBody>
                  <a:tcPr/>
                </a:tc>
                <a:tc>
                  <a:txBody>
                    <a:bodyPr/>
                    <a:lstStyle/>
                    <a:p>
                      <a:endParaRPr/>
                    </a:p>
                  </a:txBody>
                  <a:tcPr/>
                </a:tc>
                <a:tc>
                  <a:txBody>
                    <a:bodyPr/>
                    <a:lstStyle/>
                    <a:p>
                      <a:endParaRPr/>
                    </a:p>
                  </a:txBody>
                  <a:tcPr/>
                </a:tc>
                <a:extLst>
                  <a:ext uri="{0D108BD9-81ED-4DB2-BD59-A6C34878D82A}">
                    <a16:rowId xmlns:a16="http://schemas.microsoft.com/office/drawing/2014/main" val="10030"/>
                  </a:ext>
                </a:extLst>
              </a:tr>
              <a:tr h="121023">
                <a:tc>
                  <a:txBody>
                    <a:bodyPr/>
                    <a:lstStyle/>
                    <a:p>
                      <a:r>
                        <a:t>Log likelihood</a:t>
                      </a:r>
                    </a:p>
                  </a:txBody>
                  <a:tcPr/>
                </a:tc>
                <a:tc>
                  <a:txBody>
                    <a:bodyPr/>
                    <a:lstStyle/>
                    <a:p>
                      <a:r>
                        <a:t>-2250.2</a:t>
                      </a:r>
                    </a:p>
                  </a:txBody>
                  <a:tcPr/>
                </a:tc>
                <a:tc>
                  <a:txBody>
                    <a:bodyPr/>
                    <a:lstStyle/>
                    <a:p>
                      <a:r>
                        <a:t>-2239.7</a:t>
                      </a:r>
                    </a:p>
                  </a:txBody>
                  <a:tcPr/>
                </a:tc>
                <a:tc>
                  <a:txBody>
                    <a:bodyPr/>
                    <a:lstStyle/>
                    <a:p>
                      <a:r>
                        <a:t>-18497.7</a:t>
                      </a:r>
                    </a:p>
                  </a:txBody>
                  <a:tcPr/>
                </a:tc>
                <a:tc>
                  <a:txBody>
                    <a:bodyPr/>
                    <a:lstStyle/>
                    <a:p>
                      <a:r>
                        <a:t>-18478.7</a:t>
                      </a:r>
                    </a:p>
                  </a:txBody>
                  <a:tcPr/>
                </a:tc>
                <a:extLst>
                  <a:ext uri="{0D108BD9-81ED-4DB2-BD59-A6C34878D82A}">
                    <a16:rowId xmlns:a16="http://schemas.microsoft.com/office/drawing/2014/main" val="10031"/>
                  </a:ext>
                </a:extLst>
              </a:tr>
              <a:tr h="121023">
                <a:tc>
                  <a:txBody>
                    <a:bodyPr/>
                    <a:lstStyle/>
                    <a:p>
                      <a:r>
                        <a:t>2</a:t>
                      </a:r>
                    </a:p>
                  </a:txBody>
                  <a:tcPr/>
                </a:tc>
                <a:tc>
                  <a:txBody>
                    <a:bodyPr/>
                    <a:lstStyle/>
                    <a:p>
                      <a:r>
                        <a:t>1557.6</a:t>
                      </a:r>
                    </a:p>
                  </a:txBody>
                  <a:tcPr/>
                </a:tc>
                <a:tc>
                  <a:txBody>
                    <a:bodyPr/>
                    <a:lstStyle/>
                    <a:p>
                      <a:r>
                        <a:t>1578.6</a:t>
                      </a:r>
                    </a:p>
                  </a:txBody>
                  <a:tcPr/>
                </a:tc>
                <a:tc>
                  <a:txBody>
                    <a:bodyPr/>
                    <a:lstStyle/>
                    <a:p>
                      <a:endParaRPr/>
                    </a:p>
                  </a:txBody>
                  <a:tcPr/>
                </a:tc>
                <a:tc>
                  <a:txBody>
                    <a:bodyPr/>
                    <a:lstStyle/>
                    <a:p>
                      <a:endParaRPr/>
                    </a:p>
                  </a:txBody>
                  <a:tcPr/>
                </a:tc>
                <a:extLst>
                  <a:ext uri="{0D108BD9-81ED-4DB2-BD59-A6C34878D82A}">
                    <a16:rowId xmlns:a16="http://schemas.microsoft.com/office/drawing/2014/main" val="10032"/>
                  </a:ext>
                </a:extLst>
              </a:tr>
              <a:tr h="121041">
                <a:tc>
                  <a:txBody>
                    <a:bodyPr/>
                    <a:lstStyle/>
                    <a:p>
                      <a:r>
                        <a:t>p</a:t>
                      </a:r>
                    </a:p>
                  </a:txBody>
                  <a:tcPr/>
                </a:tc>
                <a:tc>
                  <a:txBody>
                    <a:bodyPr/>
                    <a:lstStyle/>
                    <a:p>
                      <a:r>
                        <a:t>1.2e-315</a:t>
                      </a:r>
                    </a:p>
                  </a:txBody>
                  <a:tcPr/>
                </a:tc>
                <a:tc>
                  <a:txBody>
                    <a:bodyPr/>
                    <a:lstStyle/>
                    <a:p>
                      <a:r>
                        <a:t>2.0e-317</a:t>
                      </a:r>
                    </a:p>
                  </a:txBody>
                  <a:tcPr/>
                </a:tc>
                <a:tc>
                  <a:txBody>
                    <a:bodyPr/>
                    <a:lstStyle/>
                    <a:p>
                      <a:r>
                        <a:t>0</a:t>
                      </a:r>
                    </a:p>
                  </a:txBody>
                  <a:tcPr/>
                </a:tc>
                <a:tc>
                  <a:txBody>
                    <a:bodyPr/>
                    <a:lstStyle/>
                    <a:p>
                      <a:r>
                        <a:t>0</a:t>
                      </a:r>
                    </a:p>
                  </a:txBody>
                  <a:tcPr/>
                </a:tc>
                <a:extLst>
                  <a:ext uri="{0D108BD9-81ED-4DB2-BD59-A6C34878D82A}">
                    <a16:rowId xmlns:a16="http://schemas.microsoft.com/office/drawing/2014/main" val="1003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18196560"/>
        </p:xfrm>
        <a:graphic>
          <a:graphicData uri="http://schemas.openxmlformats.org/drawingml/2006/table">
            <a:tbl>
              <a:tblPr firstRow="1" bandRow="1">
                <a:tableStyleId>{5C22544A-7EE6-4342-B048-85BDC9FD1C3A}</a:tableStyleId>
              </a:tblPr>
              <a:tblGrid>
                <a:gridCol w="1097280">
                  <a:extLst>
                    <a:ext uri="{9D8B030D-6E8A-4147-A177-3AD203B41FA5}">
                      <a16:colId xmlns:a16="http://schemas.microsoft.com/office/drawing/2014/main" val="20000"/>
                    </a:ext>
                  </a:extLst>
                </a:gridCol>
                <a:gridCol w="1097280">
                  <a:extLst>
                    <a:ext uri="{9D8B030D-6E8A-4147-A177-3AD203B41FA5}">
                      <a16:colId xmlns:a16="http://schemas.microsoft.com/office/drawing/2014/main" val="20001"/>
                    </a:ext>
                  </a:extLst>
                </a:gridCol>
                <a:gridCol w="1097280">
                  <a:extLst>
                    <a:ext uri="{9D8B030D-6E8A-4147-A177-3AD203B41FA5}">
                      <a16:colId xmlns:a16="http://schemas.microsoft.com/office/drawing/2014/main" val="20002"/>
                    </a:ext>
                  </a:extLst>
                </a:gridCol>
                <a:gridCol w="1097280">
                  <a:extLst>
                    <a:ext uri="{9D8B030D-6E8A-4147-A177-3AD203B41FA5}">
                      <a16:colId xmlns:a16="http://schemas.microsoft.com/office/drawing/2014/main" val="20003"/>
                    </a:ext>
                  </a:extLst>
                </a:gridCol>
                <a:gridCol w="1097280">
                  <a:extLst>
                    <a:ext uri="{9D8B030D-6E8A-4147-A177-3AD203B41FA5}">
                      <a16:colId xmlns:a16="http://schemas.microsoft.com/office/drawing/2014/main" val="20004"/>
                    </a:ext>
                  </a:extLst>
                </a:gridCol>
              </a:tblGrid>
              <a:tr h="121023">
                <a:tc>
                  <a:txBody>
                    <a:bodyPr/>
                    <a:lstStyle/>
                    <a:p>
                      <a:r>
                        <a:t>Variable</a:t>
                      </a:r>
                    </a:p>
                  </a:txBody>
                  <a:tcPr/>
                </a:tc>
                <a:tc>
                  <a:txBody>
                    <a:bodyPr/>
                    <a:lstStyle/>
                    <a:p>
                      <a:r>
                        <a:t>funding_success</a:t>
                      </a:r>
                    </a:p>
                  </a:txBody>
                  <a:tcPr/>
                </a:tc>
                <a:tc>
                  <a:txBody>
                    <a:bodyPr/>
                    <a:lstStyle/>
                    <a:p>
                      <a:endParaRPr/>
                    </a:p>
                  </a:txBody>
                  <a:tcPr/>
                </a:tc>
                <a:tc>
                  <a:txBody>
                    <a:bodyPr/>
                    <a:lstStyle/>
                    <a:p>
                      <a:r>
                        <a:t>funding_speed</a:t>
                      </a:r>
                    </a:p>
                  </a:txBody>
                  <a:tcPr/>
                </a:tc>
                <a:tc>
                  <a:txBody>
                    <a:bodyPr/>
                    <a:lstStyle/>
                    <a:p>
                      <a:endParaRPr/>
                    </a:p>
                  </a:txBody>
                  <a:tcPr/>
                </a:tc>
                <a:extLst>
                  <a:ext uri="{0D108BD9-81ED-4DB2-BD59-A6C34878D82A}">
                    <a16:rowId xmlns:a16="http://schemas.microsoft.com/office/drawing/2014/main" val="10000"/>
                  </a:ext>
                </a:extLst>
              </a:tr>
              <a:tr h="121023">
                <a:tc>
                  <a:txBody>
                    <a:bodyPr/>
                    <a:lstStyle/>
                    <a:p>
                      <a:endParaRPr/>
                    </a:p>
                  </a:txBody>
                  <a:tcPr/>
                </a:tc>
                <a:tc>
                  <a:txBody>
                    <a:bodyPr/>
                    <a:lstStyle/>
                    <a:p>
                      <a:r>
                        <a:t>Model 1(controls)</a:t>
                      </a:r>
                    </a:p>
                  </a:txBody>
                  <a:tcPr/>
                </a:tc>
                <a:tc>
                  <a:txBody>
                    <a:bodyPr/>
                    <a:lstStyle/>
                    <a:p>
                      <a:r>
                        <a:t>Model 3(main effect)</a:t>
                      </a:r>
                    </a:p>
                  </a:txBody>
                  <a:tcPr/>
                </a:tc>
                <a:tc>
                  <a:txBody>
                    <a:bodyPr/>
                    <a:lstStyle/>
                    <a:p>
                      <a:r>
                        <a:t>Model 1(controls)</a:t>
                      </a:r>
                    </a:p>
                  </a:txBody>
                  <a:tcPr/>
                </a:tc>
                <a:tc>
                  <a:txBody>
                    <a:bodyPr/>
                    <a:lstStyle/>
                    <a:p>
                      <a:r>
                        <a:t>Model 3(main effect)</a:t>
                      </a:r>
                    </a:p>
                  </a:txBody>
                  <a:tcPr/>
                </a:tc>
                <a:extLst>
                  <a:ext uri="{0D108BD9-81ED-4DB2-BD59-A6C34878D82A}">
                    <a16:rowId xmlns:a16="http://schemas.microsoft.com/office/drawing/2014/main" val="10001"/>
                  </a:ext>
                </a:extLst>
              </a:tr>
              <a:tr h="121023">
                <a:tc>
                  <a:txBody>
                    <a:bodyPr/>
                    <a:lstStyle/>
                    <a:p>
                      <a:r>
                        <a:t>happiness</a:t>
                      </a:r>
                    </a:p>
                  </a:txBody>
                  <a:tcPr/>
                </a:tc>
                <a:tc>
                  <a:txBody>
                    <a:bodyPr/>
                    <a:lstStyle/>
                    <a:p>
                      <a:endParaRPr/>
                    </a:p>
                  </a:txBody>
                  <a:tcPr/>
                </a:tc>
                <a:tc>
                  <a:txBody>
                    <a:bodyPr/>
                    <a:lstStyle/>
                    <a:p>
                      <a:r>
                        <a:t>0.176*</a:t>
                      </a:r>
                    </a:p>
                  </a:txBody>
                  <a:tcPr/>
                </a:tc>
                <a:tc>
                  <a:txBody>
                    <a:bodyPr/>
                    <a:lstStyle/>
                    <a:p>
                      <a:endParaRPr/>
                    </a:p>
                  </a:txBody>
                  <a:tcPr/>
                </a:tc>
                <a:tc>
                  <a:txBody>
                    <a:bodyPr/>
                    <a:lstStyle/>
                    <a:p>
                      <a:r>
                        <a:t>0.238***</a:t>
                      </a:r>
                    </a:p>
                  </a:txBody>
                  <a:tcPr/>
                </a:tc>
                <a:extLst>
                  <a:ext uri="{0D108BD9-81ED-4DB2-BD59-A6C34878D82A}">
                    <a16:rowId xmlns:a16="http://schemas.microsoft.com/office/drawing/2014/main" val="10002"/>
                  </a:ext>
                </a:extLst>
              </a:tr>
              <a:tr h="121023">
                <a:tc>
                  <a:txBody>
                    <a:bodyPr/>
                    <a:lstStyle/>
                    <a:p>
                      <a:endParaRPr/>
                    </a:p>
                  </a:txBody>
                  <a:tcPr/>
                </a:tc>
                <a:tc>
                  <a:txBody>
                    <a:bodyPr/>
                    <a:lstStyle/>
                    <a:p>
                      <a:endParaRPr/>
                    </a:p>
                  </a:txBody>
                  <a:tcPr/>
                </a:tc>
                <a:tc>
                  <a:txBody>
                    <a:bodyPr/>
                    <a:lstStyle/>
                    <a:p>
                      <a:r>
                        <a:t>(1.85)</a:t>
                      </a:r>
                    </a:p>
                  </a:txBody>
                  <a:tcPr/>
                </a:tc>
                <a:tc>
                  <a:txBody>
                    <a:bodyPr/>
                    <a:lstStyle/>
                    <a:p>
                      <a:endParaRPr/>
                    </a:p>
                  </a:txBody>
                  <a:tcPr/>
                </a:tc>
                <a:tc>
                  <a:txBody>
                    <a:bodyPr/>
                    <a:lstStyle/>
                    <a:p>
                      <a:r>
                        <a:t>(3.34)</a:t>
                      </a:r>
                    </a:p>
                  </a:txBody>
                  <a:tcPr/>
                </a:tc>
                <a:extLst>
                  <a:ext uri="{0D108BD9-81ED-4DB2-BD59-A6C34878D82A}">
                    <a16:rowId xmlns:a16="http://schemas.microsoft.com/office/drawing/2014/main" val="10003"/>
                  </a:ext>
                </a:extLst>
              </a:tr>
              <a:tr h="121023">
                <a:tc>
                  <a:txBody>
                    <a:bodyPr/>
                    <a:lstStyle/>
                    <a:p>
                      <a:r>
                        <a:t>sadness</a:t>
                      </a:r>
                    </a:p>
                  </a:txBody>
                  <a:tcPr/>
                </a:tc>
                <a:tc>
                  <a:txBody>
                    <a:bodyPr/>
                    <a:lstStyle/>
                    <a:p>
                      <a:endParaRPr/>
                    </a:p>
                  </a:txBody>
                  <a:tcPr/>
                </a:tc>
                <a:tc>
                  <a:txBody>
                    <a:bodyPr/>
                    <a:lstStyle/>
                    <a:p>
                      <a:r>
                        <a:t>1.021*</a:t>
                      </a:r>
                    </a:p>
                  </a:txBody>
                  <a:tcPr/>
                </a:tc>
                <a:tc>
                  <a:txBody>
                    <a:bodyPr/>
                    <a:lstStyle/>
                    <a:p>
                      <a:endParaRPr/>
                    </a:p>
                  </a:txBody>
                  <a:tcPr/>
                </a:tc>
                <a:tc>
                  <a:txBody>
                    <a:bodyPr/>
                    <a:lstStyle/>
                    <a:p>
                      <a:r>
                        <a:t>0.730**</a:t>
                      </a:r>
                    </a:p>
                  </a:txBody>
                  <a:tcPr/>
                </a:tc>
                <a:extLst>
                  <a:ext uri="{0D108BD9-81ED-4DB2-BD59-A6C34878D82A}">
                    <a16:rowId xmlns:a16="http://schemas.microsoft.com/office/drawing/2014/main" val="10004"/>
                  </a:ext>
                </a:extLst>
              </a:tr>
              <a:tr h="121023">
                <a:tc>
                  <a:txBody>
                    <a:bodyPr/>
                    <a:lstStyle/>
                    <a:p>
                      <a:endParaRPr/>
                    </a:p>
                  </a:txBody>
                  <a:tcPr/>
                </a:tc>
                <a:tc>
                  <a:txBody>
                    <a:bodyPr/>
                    <a:lstStyle/>
                    <a:p>
                      <a:endParaRPr/>
                    </a:p>
                  </a:txBody>
                  <a:tcPr/>
                </a:tc>
                <a:tc>
                  <a:txBody>
                    <a:bodyPr/>
                    <a:lstStyle/>
                    <a:p>
                      <a:r>
                        <a:t>(1.76)</a:t>
                      </a:r>
                    </a:p>
                  </a:txBody>
                  <a:tcPr/>
                </a:tc>
                <a:tc>
                  <a:txBody>
                    <a:bodyPr/>
                    <a:lstStyle/>
                    <a:p>
                      <a:endParaRPr/>
                    </a:p>
                  </a:txBody>
                  <a:tcPr/>
                </a:tc>
                <a:tc>
                  <a:txBody>
                    <a:bodyPr/>
                    <a:lstStyle/>
                    <a:p>
                      <a:r>
                        <a:t>(2.08)</a:t>
                      </a:r>
                    </a:p>
                  </a:txBody>
                  <a:tcPr/>
                </a:tc>
                <a:extLst>
                  <a:ext uri="{0D108BD9-81ED-4DB2-BD59-A6C34878D82A}">
                    <a16:rowId xmlns:a16="http://schemas.microsoft.com/office/drawing/2014/main" val="10005"/>
                  </a:ext>
                </a:extLst>
              </a:tr>
              <a:tr h="121023">
                <a:tc>
                  <a:txBody>
                    <a:bodyPr/>
                    <a:lstStyle/>
                    <a:p>
                      <a:r>
                        <a:t>pst_psyc_cptl</a:t>
                      </a:r>
                    </a:p>
                  </a:txBody>
                  <a:tcPr/>
                </a:tc>
                <a:tc>
                  <a:txBody>
                    <a:bodyPr/>
                    <a:lstStyle/>
                    <a:p>
                      <a:endParaRPr/>
                    </a:p>
                  </a:txBody>
                  <a:tcPr/>
                </a:tc>
                <a:tc>
                  <a:txBody>
                    <a:bodyPr/>
                    <a:lstStyle/>
                    <a:p>
                      <a:r>
                        <a:t>-0.0997***</a:t>
                      </a:r>
                    </a:p>
                  </a:txBody>
                  <a:tcPr/>
                </a:tc>
                <a:tc>
                  <a:txBody>
                    <a:bodyPr/>
                    <a:lstStyle/>
                    <a:p>
                      <a:endParaRPr/>
                    </a:p>
                  </a:txBody>
                  <a:tcPr/>
                </a:tc>
                <a:tc>
                  <a:txBody>
                    <a:bodyPr/>
                    <a:lstStyle/>
                    <a:p>
                      <a:r>
                        <a:t>-0.0935***</a:t>
                      </a:r>
                    </a:p>
                  </a:txBody>
                  <a:tcPr/>
                </a:tc>
                <a:extLst>
                  <a:ext uri="{0D108BD9-81ED-4DB2-BD59-A6C34878D82A}">
                    <a16:rowId xmlns:a16="http://schemas.microsoft.com/office/drawing/2014/main" val="10006"/>
                  </a:ext>
                </a:extLst>
              </a:tr>
              <a:tr h="121023">
                <a:tc>
                  <a:txBody>
                    <a:bodyPr/>
                    <a:lstStyle/>
                    <a:p>
                      <a:endParaRPr/>
                    </a:p>
                  </a:txBody>
                  <a:tcPr/>
                </a:tc>
                <a:tc>
                  <a:txBody>
                    <a:bodyPr/>
                    <a:lstStyle/>
                    <a:p>
                      <a:endParaRPr/>
                    </a:p>
                  </a:txBody>
                  <a:tcPr/>
                </a:tc>
                <a:tc>
                  <a:txBody>
                    <a:bodyPr/>
                    <a:lstStyle/>
                    <a:p>
                      <a:r>
                        <a:t>(-3.79)</a:t>
                      </a:r>
                    </a:p>
                  </a:txBody>
                  <a:tcPr/>
                </a:tc>
                <a:tc>
                  <a:txBody>
                    <a:bodyPr/>
                    <a:lstStyle/>
                    <a:p>
                      <a:endParaRPr/>
                    </a:p>
                  </a:txBody>
                  <a:tcPr/>
                </a:tc>
                <a:tc>
                  <a:txBody>
                    <a:bodyPr/>
                    <a:lstStyle/>
                    <a:p>
                      <a:r>
                        <a:t>(-4.30)</a:t>
                      </a:r>
                    </a:p>
                  </a:txBody>
                  <a:tcPr/>
                </a:tc>
                <a:extLst>
                  <a:ext uri="{0D108BD9-81ED-4DB2-BD59-A6C34878D82A}">
                    <a16:rowId xmlns:a16="http://schemas.microsoft.com/office/drawing/2014/main" val="10007"/>
                  </a:ext>
                </a:extLst>
              </a:tr>
              <a:tr h="121023">
                <a:tc>
                  <a:txBody>
                    <a:bodyPr/>
                    <a:lstStyle/>
                    <a:p>
                      <a:r>
                        <a:t>picture_quality</a:t>
                      </a:r>
                    </a:p>
                  </a:txBody>
                  <a:tcPr/>
                </a:tc>
                <a:tc>
                  <a:txBody>
                    <a:bodyPr/>
                    <a:lstStyle/>
                    <a:p>
                      <a:r>
                        <a:t>0.418***</a:t>
                      </a:r>
                    </a:p>
                  </a:txBody>
                  <a:tcPr/>
                </a:tc>
                <a:tc>
                  <a:txBody>
                    <a:bodyPr/>
                    <a:lstStyle/>
                    <a:p>
                      <a:r>
                        <a:t>0.426***</a:t>
                      </a:r>
                    </a:p>
                  </a:txBody>
                  <a:tcPr/>
                </a:tc>
                <a:tc>
                  <a:txBody>
                    <a:bodyPr/>
                    <a:lstStyle/>
                    <a:p>
                      <a:r>
                        <a:t>0.365***</a:t>
                      </a:r>
                    </a:p>
                  </a:txBody>
                  <a:tcPr/>
                </a:tc>
                <a:tc>
                  <a:txBody>
                    <a:bodyPr/>
                    <a:lstStyle/>
                    <a:p>
                      <a:r>
                        <a:t>0.366***</a:t>
                      </a:r>
                    </a:p>
                  </a:txBody>
                  <a:tcPr/>
                </a:tc>
                <a:extLst>
                  <a:ext uri="{0D108BD9-81ED-4DB2-BD59-A6C34878D82A}">
                    <a16:rowId xmlns:a16="http://schemas.microsoft.com/office/drawing/2014/main" val="10008"/>
                  </a:ext>
                </a:extLst>
              </a:tr>
              <a:tr h="121023">
                <a:tc>
                  <a:txBody>
                    <a:bodyPr/>
                    <a:lstStyle/>
                    <a:p>
                      <a:endParaRPr/>
                    </a:p>
                  </a:txBody>
                  <a:tcPr/>
                </a:tc>
                <a:tc>
                  <a:txBody>
                    <a:bodyPr/>
                    <a:lstStyle/>
                    <a:p>
                      <a:r>
                        <a:t>(5.32)</a:t>
                      </a:r>
                    </a:p>
                  </a:txBody>
                  <a:tcPr/>
                </a:tc>
                <a:tc>
                  <a:txBody>
                    <a:bodyPr/>
                    <a:lstStyle/>
                    <a:p>
                      <a:r>
                        <a:t>(5.40)</a:t>
                      </a:r>
                    </a:p>
                  </a:txBody>
                  <a:tcPr/>
                </a:tc>
                <a:tc>
                  <a:txBody>
                    <a:bodyPr/>
                    <a:lstStyle/>
                    <a:p>
                      <a:r>
                        <a:t>(6.17)</a:t>
                      </a:r>
                    </a:p>
                  </a:txBody>
                  <a:tcPr/>
                </a:tc>
                <a:tc>
                  <a:txBody>
                    <a:bodyPr/>
                    <a:lstStyle/>
                    <a:p>
                      <a:r>
                        <a:t>(6.19)</a:t>
                      </a:r>
                    </a:p>
                  </a:txBody>
                  <a:tcPr/>
                </a:tc>
                <a:extLst>
                  <a:ext uri="{0D108BD9-81ED-4DB2-BD59-A6C34878D82A}">
                    <a16:rowId xmlns:a16="http://schemas.microsoft.com/office/drawing/2014/main" val="10009"/>
                  </a:ext>
                </a:extLst>
              </a:tr>
              <a:tr h="121023">
                <a:tc>
                  <a:txBody>
                    <a:bodyPr/>
                    <a:lstStyle/>
                    <a:p>
                      <a:r>
                        <a:t>story_word_count</a:t>
                      </a:r>
                    </a:p>
                  </a:txBody>
                  <a:tcPr/>
                </a:tc>
                <a:tc>
                  <a:txBody>
                    <a:bodyPr/>
                    <a:lstStyle/>
                    <a:p>
                      <a:r>
                        <a:t>0.00233**</a:t>
                      </a:r>
                    </a:p>
                  </a:txBody>
                  <a:tcPr/>
                </a:tc>
                <a:tc>
                  <a:txBody>
                    <a:bodyPr/>
                    <a:lstStyle/>
                    <a:p>
                      <a:r>
                        <a:t>0.00385***</a:t>
                      </a:r>
                    </a:p>
                  </a:txBody>
                  <a:tcPr/>
                </a:tc>
                <a:tc>
                  <a:txBody>
                    <a:bodyPr/>
                    <a:lstStyle/>
                    <a:p>
                      <a:r>
                        <a:t>0.00230**</a:t>
                      </a:r>
                    </a:p>
                  </a:txBody>
                  <a:tcPr/>
                </a:tc>
                <a:tc>
                  <a:txBody>
                    <a:bodyPr/>
                    <a:lstStyle/>
                    <a:p>
                      <a:r>
                        <a:t>0.00359***</a:t>
                      </a:r>
                    </a:p>
                  </a:txBody>
                  <a:tcPr/>
                </a:tc>
                <a:extLst>
                  <a:ext uri="{0D108BD9-81ED-4DB2-BD59-A6C34878D82A}">
                    <a16:rowId xmlns:a16="http://schemas.microsoft.com/office/drawing/2014/main" val="10010"/>
                  </a:ext>
                </a:extLst>
              </a:tr>
              <a:tr h="121023">
                <a:tc>
                  <a:txBody>
                    <a:bodyPr/>
                    <a:lstStyle/>
                    <a:p>
                      <a:endParaRPr/>
                    </a:p>
                  </a:txBody>
                  <a:tcPr/>
                </a:tc>
                <a:tc>
                  <a:txBody>
                    <a:bodyPr/>
                    <a:lstStyle/>
                    <a:p>
                      <a:r>
                        <a:t>(2.01)</a:t>
                      </a:r>
                    </a:p>
                  </a:txBody>
                  <a:tcPr/>
                </a:tc>
                <a:tc>
                  <a:txBody>
                    <a:bodyPr/>
                    <a:lstStyle/>
                    <a:p>
                      <a:r>
                        <a:t>(3.13)</a:t>
                      </a:r>
                    </a:p>
                  </a:txBody>
                  <a:tcPr/>
                </a:tc>
                <a:tc>
                  <a:txBody>
                    <a:bodyPr/>
                    <a:lstStyle/>
                    <a:p>
                      <a:r>
                        <a:t>(2.57)</a:t>
                      </a:r>
                    </a:p>
                  </a:txBody>
                  <a:tcPr/>
                </a:tc>
                <a:tc>
                  <a:txBody>
                    <a:bodyPr/>
                    <a:lstStyle/>
                    <a:p>
                      <a:r>
                        <a:t>(3.80)</a:t>
                      </a:r>
                    </a:p>
                  </a:txBody>
                  <a:tcPr/>
                </a:tc>
                <a:extLst>
                  <a:ext uri="{0D108BD9-81ED-4DB2-BD59-A6C34878D82A}">
                    <a16:rowId xmlns:a16="http://schemas.microsoft.com/office/drawing/2014/main" val="10011"/>
                  </a:ext>
                </a:extLst>
              </a:tr>
              <a:tr h="121023">
                <a:tc>
                  <a:txBody>
                    <a:bodyPr/>
                    <a:lstStyle/>
                    <a:p>
                      <a:r>
                        <a:t>gender</a:t>
                      </a:r>
                    </a:p>
                  </a:txBody>
                  <a:tcPr/>
                </a:tc>
                <a:tc>
                  <a:txBody>
                    <a:bodyPr/>
                    <a:lstStyle/>
                    <a:p>
                      <a:r>
                        <a:t>1.084***</a:t>
                      </a:r>
                    </a:p>
                  </a:txBody>
                  <a:tcPr/>
                </a:tc>
                <a:tc>
                  <a:txBody>
                    <a:bodyPr/>
                    <a:lstStyle/>
                    <a:p>
                      <a:r>
                        <a:t>1.045***</a:t>
                      </a:r>
                    </a:p>
                  </a:txBody>
                  <a:tcPr/>
                </a:tc>
                <a:tc>
                  <a:txBody>
                    <a:bodyPr/>
                    <a:lstStyle/>
                    <a:p>
                      <a:r>
                        <a:t>1.594***</a:t>
                      </a:r>
                    </a:p>
                  </a:txBody>
                  <a:tcPr/>
                </a:tc>
                <a:tc>
                  <a:txBody>
                    <a:bodyPr/>
                    <a:lstStyle/>
                    <a:p>
                      <a:r>
                        <a:t>1.543***</a:t>
                      </a:r>
                    </a:p>
                  </a:txBody>
                  <a:tcPr/>
                </a:tc>
                <a:extLst>
                  <a:ext uri="{0D108BD9-81ED-4DB2-BD59-A6C34878D82A}">
                    <a16:rowId xmlns:a16="http://schemas.microsoft.com/office/drawing/2014/main" val="10012"/>
                  </a:ext>
                </a:extLst>
              </a:tr>
              <a:tr h="121023">
                <a:tc>
                  <a:txBody>
                    <a:bodyPr/>
                    <a:lstStyle/>
                    <a:p>
                      <a:endParaRPr/>
                    </a:p>
                  </a:txBody>
                  <a:tcPr/>
                </a:tc>
                <a:tc>
                  <a:txBody>
                    <a:bodyPr/>
                    <a:lstStyle/>
                    <a:p>
                      <a:r>
                        <a:t>(12.18)</a:t>
                      </a:r>
                    </a:p>
                  </a:txBody>
                  <a:tcPr/>
                </a:tc>
                <a:tc>
                  <a:txBody>
                    <a:bodyPr/>
                    <a:lstStyle/>
                    <a:p>
                      <a:r>
                        <a:t>(11.56)</a:t>
                      </a:r>
                    </a:p>
                  </a:txBody>
                  <a:tcPr/>
                </a:tc>
                <a:tc>
                  <a:txBody>
                    <a:bodyPr/>
                    <a:lstStyle/>
                    <a:p>
                      <a:r>
                        <a:t>(20.52)</a:t>
                      </a:r>
                    </a:p>
                  </a:txBody>
                  <a:tcPr/>
                </a:tc>
                <a:tc>
                  <a:txBody>
                    <a:bodyPr/>
                    <a:lstStyle/>
                    <a:p>
                      <a:r>
                        <a:t>(19.66)</a:t>
                      </a:r>
                    </a:p>
                  </a:txBody>
                  <a:tcPr/>
                </a:tc>
                <a:extLst>
                  <a:ext uri="{0D108BD9-81ED-4DB2-BD59-A6C34878D82A}">
                    <a16:rowId xmlns:a16="http://schemas.microsoft.com/office/drawing/2014/main" val="10013"/>
                  </a:ext>
                </a:extLst>
              </a:tr>
              <a:tr h="121023">
                <a:tc>
                  <a:txBody>
                    <a:bodyPr/>
                    <a:lstStyle/>
                    <a:p>
                      <a:r>
                        <a:t>group_borrower</a:t>
                      </a:r>
                    </a:p>
                  </a:txBody>
                  <a:tcPr/>
                </a:tc>
                <a:tc>
                  <a:txBody>
                    <a:bodyPr/>
                    <a:lstStyle/>
                    <a:p>
                      <a:r>
                        <a:t>3.639***</a:t>
                      </a:r>
                    </a:p>
                  </a:txBody>
                  <a:tcPr/>
                </a:tc>
                <a:tc>
                  <a:txBody>
                    <a:bodyPr/>
                    <a:lstStyle/>
                    <a:p>
                      <a:r>
                        <a:t>3.485***</a:t>
                      </a:r>
                    </a:p>
                  </a:txBody>
                  <a:tcPr/>
                </a:tc>
                <a:tc>
                  <a:txBody>
                    <a:bodyPr/>
                    <a:lstStyle/>
                    <a:p>
                      <a:r>
                        <a:t>1.622***</a:t>
                      </a:r>
                    </a:p>
                  </a:txBody>
                  <a:tcPr/>
                </a:tc>
                <a:tc>
                  <a:txBody>
                    <a:bodyPr/>
                    <a:lstStyle/>
                    <a:p>
                      <a:r>
                        <a:t>1.464***</a:t>
                      </a:r>
                    </a:p>
                  </a:txBody>
                  <a:tcPr/>
                </a:tc>
                <a:extLst>
                  <a:ext uri="{0D108BD9-81ED-4DB2-BD59-A6C34878D82A}">
                    <a16:rowId xmlns:a16="http://schemas.microsoft.com/office/drawing/2014/main" val="10014"/>
                  </a:ext>
                </a:extLst>
              </a:tr>
              <a:tr h="121023">
                <a:tc>
                  <a:txBody>
                    <a:bodyPr/>
                    <a:lstStyle/>
                    <a:p>
                      <a:endParaRPr/>
                    </a:p>
                  </a:txBody>
                  <a:tcPr/>
                </a:tc>
                <a:tc>
                  <a:txBody>
                    <a:bodyPr/>
                    <a:lstStyle/>
                    <a:p>
                      <a:r>
                        <a:t>(3.52)</a:t>
                      </a:r>
                    </a:p>
                  </a:txBody>
                  <a:tcPr/>
                </a:tc>
                <a:tc>
                  <a:txBody>
                    <a:bodyPr/>
                    <a:lstStyle/>
                    <a:p>
                      <a:r>
                        <a:t>(3.37)</a:t>
                      </a:r>
                    </a:p>
                  </a:txBody>
                  <a:tcPr/>
                </a:tc>
                <a:tc>
                  <a:txBody>
                    <a:bodyPr/>
                    <a:lstStyle/>
                    <a:p>
                      <a:r>
                        <a:t>(5.96)</a:t>
                      </a:r>
                    </a:p>
                  </a:txBody>
                  <a:tcPr/>
                </a:tc>
                <a:tc>
                  <a:txBody>
                    <a:bodyPr/>
                    <a:lstStyle/>
                    <a:p>
                      <a:r>
                        <a:t>(5.36)</a:t>
                      </a:r>
                    </a:p>
                  </a:txBody>
                  <a:tcPr/>
                </a:tc>
                <a:extLst>
                  <a:ext uri="{0D108BD9-81ED-4DB2-BD59-A6C34878D82A}">
                    <a16:rowId xmlns:a16="http://schemas.microsoft.com/office/drawing/2014/main" val="10015"/>
                  </a:ext>
                </a:extLst>
              </a:tr>
              <a:tr h="121023">
                <a:tc>
                  <a:txBody>
                    <a:bodyPr/>
                    <a:lstStyle/>
                    <a:p>
                      <a:r>
                        <a:t>annual_income</a:t>
                      </a:r>
                    </a:p>
                  </a:txBody>
                  <a:tcPr/>
                </a:tc>
                <a:tc>
                  <a:txBody>
                    <a:bodyPr/>
                    <a:lstStyle/>
                    <a:p>
                      <a:r>
                        <a:t>-0.543***</a:t>
                      </a:r>
                    </a:p>
                  </a:txBody>
                  <a:tcPr/>
                </a:tc>
                <a:tc>
                  <a:txBody>
                    <a:bodyPr/>
                    <a:lstStyle/>
                    <a:p>
                      <a:r>
                        <a:t>-0.550***</a:t>
                      </a:r>
                    </a:p>
                  </a:txBody>
                  <a:tcPr/>
                </a:tc>
                <a:tc>
                  <a:txBody>
                    <a:bodyPr/>
                    <a:lstStyle/>
                    <a:p>
                      <a:r>
                        <a:t>-0.563***</a:t>
                      </a:r>
                    </a:p>
                  </a:txBody>
                  <a:tcPr/>
                </a:tc>
                <a:tc>
                  <a:txBody>
                    <a:bodyPr/>
                    <a:lstStyle/>
                    <a:p>
                      <a:r>
                        <a:t>-0.570***</a:t>
                      </a:r>
                    </a:p>
                  </a:txBody>
                  <a:tcPr/>
                </a:tc>
                <a:extLst>
                  <a:ext uri="{0D108BD9-81ED-4DB2-BD59-A6C34878D82A}">
                    <a16:rowId xmlns:a16="http://schemas.microsoft.com/office/drawing/2014/main" val="10016"/>
                  </a:ext>
                </a:extLst>
              </a:tr>
              <a:tr h="121023">
                <a:tc>
                  <a:txBody>
                    <a:bodyPr/>
                    <a:lstStyle/>
                    <a:p>
                      <a:endParaRPr/>
                    </a:p>
                  </a:txBody>
                  <a:tcPr/>
                </a:tc>
                <a:tc>
                  <a:txBody>
                    <a:bodyPr/>
                    <a:lstStyle/>
                    <a:p>
                      <a:r>
                        <a:t>(-5.18)</a:t>
                      </a:r>
                    </a:p>
                  </a:txBody>
                  <a:tcPr/>
                </a:tc>
                <a:tc>
                  <a:txBody>
                    <a:bodyPr/>
                    <a:lstStyle/>
                    <a:p>
                      <a:r>
                        <a:t>(-5.19)</a:t>
                      </a:r>
                    </a:p>
                  </a:txBody>
                  <a:tcPr/>
                </a:tc>
                <a:tc>
                  <a:txBody>
                    <a:bodyPr/>
                    <a:lstStyle/>
                    <a:p>
                      <a:r>
                        <a:t>(-7.74)</a:t>
                      </a:r>
                    </a:p>
                  </a:txBody>
                  <a:tcPr/>
                </a:tc>
                <a:tc>
                  <a:txBody>
                    <a:bodyPr/>
                    <a:lstStyle/>
                    <a:p>
                      <a:r>
                        <a:t>(-7.82)</a:t>
                      </a:r>
                    </a:p>
                  </a:txBody>
                  <a:tcPr/>
                </a:tc>
                <a:extLst>
                  <a:ext uri="{0D108BD9-81ED-4DB2-BD59-A6C34878D82A}">
                    <a16:rowId xmlns:a16="http://schemas.microsoft.com/office/drawing/2014/main" val="10017"/>
                  </a:ext>
                </a:extLst>
              </a:tr>
              <a:tr h="121023">
                <a:tc>
                  <a:txBody>
                    <a:bodyPr/>
                    <a:lstStyle/>
                    <a:p>
                      <a:r>
                        <a:t>partner_risk</a:t>
                      </a:r>
                    </a:p>
                  </a:txBody>
                  <a:tcPr/>
                </a:tc>
                <a:tc>
                  <a:txBody>
                    <a:bodyPr/>
                    <a:lstStyle/>
                    <a:p>
                      <a:r>
                        <a:t>-0.116**</a:t>
                      </a:r>
                    </a:p>
                  </a:txBody>
                  <a:tcPr/>
                </a:tc>
                <a:tc>
                  <a:txBody>
                    <a:bodyPr/>
                    <a:lstStyle/>
                    <a:p>
                      <a:r>
                        <a:t>-0.145***</a:t>
                      </a:r>
                    </a:p>
                  </a:txBody>
                  <a:tcPr/>
                </a:tc>
                <a:tc>
                  <a:txBody>
                    <a:bodyPr/>
                    <a:lstStyle/>
                    <a:p>
                      <a:r>
                        <a:t>-0.0614*</a:t>
                      </a:r>
                    </a:p>
                  </a:txBody>
                  <a:tcPr/>
                </a:tc>
                <a:tc>
                  <a:txBody>
                    <a:bodyPr/>
                    <a:lstStyle/>
                    <a:p>
                      <a:r>
                        <a:t>-0.0846**</a:t>
                      </a:r>
                    </a:p>
                  </a:txBody>
                  <a:tcPr/>
                </a:tc>
                <a:extLst>
                  <a:ext uri="{0D108BD9-81ED-4DB2-BD59-A6C34878D82A}">
                    <a16:rowId xmlns:a16="http://schemas.microsoft.com/office/drawing/2014/main" val="10018"/>
                  </a:ext>
                </a:extLst>
              </a:tr>
              <a:tr h="121023">
                <a:tc>
                  <a:txBody>
                    <a:bodyPr/>
                    <a:lstStyle/>
                    <a:p>
                      <a:endParaRPr/>
                    </a:p>
                  </a:txBody>
                  <a:tcPr/>
                </a:tc>
                <a:tc>
                  <a:txBody>
                    <a:bodyPr/>
                    <a:lstStyle/>
                    <a:p>
                      <a:r>
                        <a:t>(-2.26)</a:t>
                      </a:r>
                    </a:p>
                  </a:txBody>
                  <a:tcPr/>
                </a:tc>
                <a:tc>
                  <a:txBody>
                    <a:bodyPr/>
                    <a:lstStyle/>
                    <a:p>
                      <a:r>
                        <a:t>(-2.78)</a:t>
                      </a:r>
                    </a:p>
                  </a:txBody>
                  <a:tcPr/>
                </a:tc>
                <a:tc>
                  <a:txBody>
                    <a:bodyPr/>
                    <a:lstStyle/>
                    <a:p>
                      <a:r>
                        <a:t>(-1.74)</a:t>
                      </a:r>
                    </a:p>
                  </a:txBody>
                  <a:tcPr/>
                </a:tc>
                <a:tc>
                  <a:txBody>
                    <a:bodyPr/>
                    <a:lstStyle/>
                    <a:p>
                      <a:r>
                        <a:t>(-2.38)</a:t>
                      </a:r>
                    </a:p>
                  </a:txBody>
                  <a:tcPr/>
                </a:tc>
                <a:extLst>
                  <a:ext uri="{0D108BD9-81ED-4DB2-BD59-A6C34878D82A}">
                    <a16:rowId xmlns:a16="http://schemas.microsoft.com/office/drawing/2014/main" val="10019"/>
                  </a:ext>
                </a:extLst>
              </a:tr>
              <a:tr h="121023">
                <a:tc>
                  <a:txBody>
                    <a:bodyPr/>
                    <a:lstStyle/>
                    <a:p>
                      <a:r>
                        <a:t>loan_amount</a:t>
                      </a:r>
                    </a:p>
                  </a:txBody>
                  <a:tcPr/>
                </a:tc>
                <a:tc>
                  <a:txBody>
                    <a:bodyPr/>
                    <a:lstStyle/>
                    <a:p>
                      <a:r>
                        <a:t>-1.171***</a:t>
                      </a:r>
                    </a:p>
                  </a:txBody>
                  <a:tcPr/>
                </a:tc>
                <a:tc>
                  <a:txBody>
                    <a:bodyPr/>
                    <a:lstStyle/>
                    <a:p>
                      <a:r>
                        <a:t>-1.167***</a:t>
                      </a:r>
                    </a:p>
                  </a:txBody>
                  <a:tcPr/>
                </a:tc>
                <a:tc>
                  <a:txBody>
                    <a:bodyPr/>
                    <a:lstStyle/>
                    <a:p>
                      <a:r>
                        <a:t>0.00173</a:t>
                      </a:r>
                    </a:p>
                  </a:txBody>
                  <a:tcPr/>
                </a:tc>
                <a:tc>
                  <a:txBody>
                    <a:bodyPr/>
                    <a:lstStyle/>
                    <a:p>
                      <a:r>
                        <a:t>0.00122</a:t>
                      </a:r>
                    </a:p>
                  </a:txBody>
                  <a:tcPr/>
                </a:tc>
                <a:extLst>
                  <a:ext uri="{0D108BD9-81ED-4DB2-BD59-A6C34878D82A}">
                    <a16:rowId xmlns:a16="http://schemas.microsoft.com/office/drawing/2014/main" val="10020"/>
                  </a:ext>
                </a:extLst>
              </a:tr>
              <a:tr h="121023">
                <a:tc>
                  <a:txBody>
                    <a:bodyPr/>
                    <a:lstStyle/>
                    <a:p>
                      <a:endParaRPr/>
                    </a:p>
                  </a:txBody>
                  <a:tcPr/>
                </a:tc>
                <a:tc>
                  <a:txBody>
                    <a:bodyPr/>
                    <a:lstStyle/>
                    <a:p>
                      <a:r>
                        <a:t>(-15.08)</a:t>
                      </a:r>
                    </a:p>
                  </a:txBody>
                  <a:tcPr/>
                </a:tc>
                <a:tc>
                  <a:txBody>
                    <a:bodyPr/>
                    <a:lstStyle/>
                    <a:p>
                      <a:r>
                        <a:t>(-14.99)</a:t>
                      </a:r>
                    </a:p>
                  </a:txBody>
                  <a:tcPr/>
                </a:tc>
                <a:tc>
                  <a:txBody>
                    <a:bodyPr/>
                    <a:lstStyle/>
                    <a:p>
                      <a:r>
                        <a:t>(0.03)</a:t>
                      </a:r>
                    </a:p>
                  </a:txBody>
                  <a:tcPr/>
                </a:tc>
                <a:tc>
                  <a:txBody>
                    <a:bodyPr/>
                    <a:lstStyle/>
                    <a:p>
                      <a:r>
                        <a:t>(0.02)</a:t>
                      </a:r>
                    </a:p>
                  </a:txBody>
                  <a:tcPr/>
                </a:tc>
                <a:extLst>
                  <a:ext uri="{0D108BD9-81ED-4DB2-BD59-A6C34878D82A}">
                    <a16:rowId xmlns:a16="http://schemas.microsoft.com/office/drawing/2014/main" val="10021"/>
                  </a:ext>
                </a:extLst>
              </a:tr>
              <a:tr h="121023">
                <a:tc>
                  <a:txBody>
                    <a:bodyPr/>
                    <a:lstStyle/>
                    <a:p>
                      <a:r>
                        <a:t>loan_term</a:t>
                      </a:r>
                    </a:p>
                  </a:txBody>
                  <a:tcPr/>
                </a:tc>
                <a:tc>
                  <a:txBody>
                    <a:bodyPr/>
                    <a:lstStyle/>
                    <a:p>
                      <a:r>
                        <a:t>-0.0775***</a:t>
                      </a:r>
                    </a:p>
                  </a:txBody>
                  <a:tcPr/>
                </a:tc>
                <a:tc>
                  <a:txBody>
                    <a:bodyPr/>
                    <a:lstStyle/>
                    <a:p>
                      <a:r>
                        <a:t>-0.0749***</a:t>
                      </a:r>
                    </a:p>
                  </a:txBody>
                  <a:tcPr/>
                </a:tc>
                <a:tc>
                  <a:txBody>
                    <a:bodyPr/>
                    <a:lstStyle/>
                    <a:p>
                      <a:r>
                        <a:t>-0.123***</a:t>
                      </a:r>
                    </a:p>
                  </a:txBody>
                  <a:tcPr/>
                </a:tc>
                <a:tc>
                  <a:txBody>
                    <a:bodyPr/>
                    <a:lstStyle/>
                    <a:p>
                      <a:r>
                        <a:t>-0.121***</a:t>
                      </a:r>
                    </a:p>
                  </a:txBody>
                  <a:tcPr/>
                </a:tc>
                <a:extLst>
                  <a:ext uri="{0D108BD9-81ED-4DB2-BD59-A6C34878D82A}">
                    <a16:rowId xmlns:a16="http://schemas.microsoft.com/office/drawing/2014/main" val="10022"/>
                  </a:ext>
                </a:extLst>
              </a:tr>
              <a:tr h="121023">
                <a:tc>
                  <a:txBody>
                    <a:bodyPr/>
                    <a:lstStyle/>
                    <a:p>
                      <a:endParaRPr/>
                    </a:p>
                  </a:txBody>
                  <a:tcPr/>
                </a:tc>
                <a:tc>
                  <a:txBody>
                    <a:bodyPr/>
                    <a:lstStyle/>
                    <a:p>
                      <a:r>
                        <a:t>(-11.50)</a:t>
                      </a:r>
                    </a:p>
                  </a:txBody>
                  <a:tcPr/>
                </a:tc>
                <a:tc>
                  <a:txBody>
                    <a:bodyPr/>
                    <a:lstStyle/>
                    <a:p>
                      <a:r>
                        <a:t>(-11.01)</a:t>
                      </a:r>
                    </a:p>
                  </a:txBody>
                  <a:tcPr/>
                </a:tc>
                <a:tc>
                  <a:txBody>
                    <a:bodyPr/>
                    <a:lstStyle/>
                    <a:p>
                      <a:r>
                        <a:t>(-22.05)</a:t>
                      </a:r>
                    </a:p>
                  </a:txBody>
                  <a:tcPr/>
                </a:tc>
                <a:tc>
                  <a:txBody>
                    <a:bodyPr/>
                    <a:lstStyle/>
                    <a:p>
                      <a:r>
                        <a:t>(-21.55)</a:t>
                      </a:r>
                    </a:p>
                  </a:txBody>
                  <a:tcPr/>
                </a:tc>
                <a:extLst>
                  <a:ext uri="{0D108BD9-81ED-4DB2-BD59-A6C34878D82A}">
                    <a16:rowId xmlns:a16="http://schemas.microsoft.com/office/drawing/2014/main" val="10023"/>
                  </a:ext>
                </a:extLst>
              </a:tr>
              <a:tr h="121023">
                <a:tc>
                  <a:txBody>
                    <a:bodyPr/>
                    <a:lstStyle/>
                    <a:p>
                      <a:r>
                        <a:t>repayment_schedule</a:t>
                      </a:r>
                    </a:p>
                  </a:txBody>
                  <a:tcPr/>
                </a:tc>
                <a:tc>
                  <a:txBody>
                    <a:bodyPr/>
                    <a:lstStyle/>
                    <a:p>
                      <a:r>
                        <a:t>-0.200</a:t>
                      </a:r>
                    </a:p>
                  </a:txBody>
                  <a:tcPr/>
                </a:tc>
                <a:tc>
                  <a:txBody>
                    <a:bodyPr/>
                    <a:lstStyle/>
                    <a:p>
                      <a:r>
                        <a:t>-0.218</a:t>
                      </a:r>
                    </a:p>
                  </a:txBody>
                  <a:tcPr/>
                </a:tc>
                <a:tc>
                  <a:txBody>
                    <a:bodyPr/>
                    <a:lstStyle/>
                    <a:p>
                      <a:r>
                        <a:t>-0.454***</a:t>
                      </a:r>
                    </a:p>
                  </a:txBody>
                  <a:tcPr/>
                </a:tc>
                <a:tc>
                  <a:txBody>
                    <a:bodyPr/>
                    <a:lstStyle/>
                    <a:p>
                      <a:r>
                        <a:t>-0.443***</a:t>
                      </a:r>
                    </a:p>
                  </a:txBody>
                  <a:tcPr/>
                </a:tc>
                <a:extLst>
                  <a:ext uri="{0D108BD9-81ED-4DB2-BD59-A6C34878D82A}">
                    <a16:rowId xmlns:a16="http://schemas.microsoft.com/office/drawing/2014/main" val="10024"/>
                  </a:ext>
                </a:extLst>
              </a:tr>
              <a:tr h="121023">
                <a:tc>
                  <a:txBody>
                    <a:bodyPr/>
                    <a:lstStyle/>
                    <a:p>
                      <a:endParaRPr/>
                    </a:p>
                  </a:txBody>
                  <a:tcPr/>
                </a:tc>
                <a:tc>
                  <a:txBody>
                    <a:bodyPr/>
                    <a:lstStyle/>
                    <a:p>
                      <a:r>
                        <a:t>(-0.88)</a:t>
                      </a:r>
                    </a:p>
                  </a:txBody>
                  <a:tcPr/>
                </a:tc>
                <a:tc>
                  <a:txBody>
                    <a:bodyPr/>
                    <a:lstStyle/>
                    <a:p>
                      <a:r>
                        <a:t>(-0.96)</a:t>
                      </a:r>
                    </a:p>
                  </a:txBody>
                  <a:tcPr/>
                </a:tc>
                <a:tc>
                  <a:txBody>
                    <a:bodyPr/>
                    <a:lstStyle/>
                    <a:p>
                      <a:r>
                        <a:t>(-2.64)</a:t>
                      </a:r>
                    </a:p>
                  </a:txBody>
                  <a:tcPr/>
                </a:tc>
                <a:tc>
                  <a:txBody>
                    <a:bodyPr/>
                    <a:lstStyle/>
                    <a:p>
                      <a:r>
                        <a:t>(-2.58)</a:t>
                      </a:r>
                    </a:p>
                  </a:txBody>
                  <a:tcPr/>
                </a:tc>
                <a:extLst>
                  <a:ext uri="{0D108BD9-81ED-4DB2-BD59-A6C34878D82A}">
                    <a16:rowId xmlns:a16="http://schemas.microsoft.com/office/drawing/2014/main" val="10025"/>
                  </a:ext>
                </a:extLst>
              </a:tr>
              <a:tr h="121023">
                <a:tc>
                  <a:txBody>
                    <a:bodyPr/>
                    <a:lstStyle/>
                    <a:p>
                      <a:r>
                        <a:t>continenta</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26"/>
                  </a:ext>
                </a:extLst>
              </a:tr>
              <a:tr h="121023">
                <a:tc>
                  <a:txBody>
                    <a:bodyPr/>
                    <a:lstStyle/>
                    <a:p>
                      <a:r>
                        <a:t>sectorb</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27"/>
                  </a:ext>
                </a:extLst>
              </a:tr>
              <a:tr h="121023">
                <a:tc>
                  <a:txBody>
                    <a:bodyPr/>
                    <a:lstStyle/>
                    <a:p>
                      <a:r>
                        <a:t>_cons</a:t>
                      </a:r>
                    </a:p>
                  </a:txBody>
                  <a:tcPr/>
                </a:tc>
                <a:tc>
                  <a:txBody>
                    <a:bodyPr/>
                    <a:lstStyle/>
                    <a:p>
                      <a:r>
                        <a:t>13.31***</a:t>
                      </a:r>
                    </a:p>
                  </a:txBody>
                  <a:tcPr/>
                </a:tc>
                <a:tc>
                  <a:txBody>
                    <a:bodyPr/>
                    <a:lstStyle/>
                    <a:p>
                      <a:r>
                        <a:t>13.35***</a:t>
                      </a:r>
                    </a:p>
                  </a:txBody>
                  <a:tcPr/>
                </a:tc>
                <a:tc>
                  <a:txBody>
                    <a:bodyPr/>
                    <a:lstStyle/>
                    <a:p>
                      <a:r>
                        <a:t>8.151***</a:t>
                      </a:r>
                    </a:p>
                  </a:txBody>
                  <a:tcPr/>
                </a:tc>
                <a:tc>
                  <a:txBody>
                    <a:bodyPr/>
                    <a:lstStyle/>
                    <a:p>
                      <a:r>
                        <a:t>8.188***</a:t>
                      </a:r>
                    </a:p>
                  </a:txBody>
                  <a:tcPr/>
                </a:tc>
                <a:extLst>
                  <a:ext uri="{0D108BD9-81ED-4DB2-BD59-A6C34878D82A}">
                    <a16:rowId xmlns:a16="http://schemas.microsoft.com/office/drawing/2014/main" val="10028"/>
                  </a:ext>
                </a:extLst>
              </a:tr>
              <a:tr h="121023">
                <a:tc>
                  <a:txBody>
                    <a:bodyPr/>
                    <a:lstStyle/>
                    <a:p>
                      <a:endParaRPr/>
                    </a:p>
                  </a:txBody>
                  <a:tcPr/>
                </a:tc>
                <a:tc>
                  <a:txBody>
                    <a:bodyPr/>
                    <a:lstStyle/>
                    <a:p>
                      <a:r>
                        <a:t>(14.32)</a:t>
                      </a:r>
                    </a:p>
                  </a:txBody>
                  <a:tcPr/>
                </a:tc>
                <a:tc>
                  <a:txBody>
                    <a:bodyPr/>
                    <a:lstStyle/>
                    <a:p>
                      <a:r>
                        <a:t>(14.25)</a:t>
                      </a:r>
                    </a:p>
                  </a:txBody>
                  <a:tcPr/>
                </a:tc>
                <a:tc>
                  <a:txBody>
                    <a:bodyPr/>
                    <a:lstStyle/>
                    <a:p>
                      <a:r>
                        <a:t>(12.98)</a:t>
                      </a:r>
                    </a:p>
                  </a:txBody>
                  <a:tcPr/>
                </a:tc>
                <a:tc>
                  <a:txBody>
                    <a:bodyPr/>
                    <a:lstStyle/>
                    <a:p>
                      <a:r>
                        <a:t>(13.00)</a:t>
                      </a:r>
                    </a:p>
                  </a:txBody>
                  <a:tcPr/>
                </a:tc>
                <a:extLst>
                  <a:ext uri="{0D108BD9-81ED-4DB2-BD59-A6C34878D82A}">
                    <a16:rowId xmlns:a16="http://schemas.microsoft.com/office/drawing/2014/main" val="10029"/>
                  </a:ext>
                </a:extLst>
              </a:tr>
              <a:tr h="121023">
                <a:tc>
                  <a:txBody>
                    <a:bodyPr/>
                    <a:lstStyle/>
                    <a:p>
                      <a:r>
                        <a:t>pseudo R2</a:t>
                      </a:r>
                    </a:p>
                  </a:txBody>
                  <a:tcPr/>
                </a:tc>
                <a:tc>
                  <a:txBody>
                    <a:bodyPr/>
                    <a:lstStyle/>
                    <a:p>
                      <a:r>
                        <a:t>0.199</a:t>
                      </a:r>
                    </a:p>
                  </a:txBody>
                  <a:tcPr/>
                </a:tc>
                <a:tc>
                  <a:txBody>
                    <a:bodyPr/>
                    <a:lstStyle/>
                    <a:p>
                      <a:r>
                        <a:t>0.202</a:t>
                      </a:r>
                    </a:p>
                  </a:txBody>
                  <a:tcPr/>
                </a:tc>
                <a:tc>
                  <a:txBody>
                    <a:bodyPr/>
                    <a:lstStyle/>
                    <a:p>
                      <a:r>
                        <a:t>0.058</a:t>
                      </a:r>
                    </a:p>
                  </a:txBody>
                  <a:tcPr/>
                </a:tc>
                <a:tc>
                  <a:txBody>
                    <a:bodyPr/>
                    <a:lstStyle/>
                    <a:p>
                      <a:r>
                        <a:t>0.059</a:t>
                      </a:r>
                    </a:p>
                  </a:txBody>
                  <a:tcPr/>
                </a:tc>
                <a:extLst>
                  <a:ext uri="{0D108BD9-81ED-4DB2-BD59-A6C34878D82A}">
                    <a16:rowId xmlns:a16="http://schemas.microsoft.com/office/drawing/2014/main" val="10030"/>
                  </a:ext>
                </a:extLst>
              </a:tr>
              <a:tr h="121023">
                <a:tc>
                  <a:txBody>
                    <a:bodyPr/>
                    <a:lstStyle/>
                    <a:p>
                      <a:r>
                        <a:t>Log likelihood</a:t>
                      </a:r>
                    </a:p>
                  </a:txBody>
                  <a:tcPr/>
                </a:tc>
                <a:tc>
                  <a:txBody>
                    <a:bodyPr/>
                    <a:lstStyle/>
                    <a:p>
                      <a:r>
                        <a:t>-2229.6</a:t>
                      </a:r>
                    </a:p>
                  </a:txBody>
                  <a:tcPr/>
                </a:tc>
                <a:tc>
                  <a:txBody>
                    <a:bodyPr/>
                    <a:lstStyle/>
                    <a:p>
                      <a:r>
                        <a:t>-2219.7</a:t>
                      </a:r>
                    </a:p>
                  </a:txBody>
                  <a:tcPr/>
                </a:tc>
                <a:tc>
                  <a:txBody>
                    <a:bodyPr/>
                    <a:lstStyle/>
                    <a:p>
                      <a:r>
                        <a:t>-14984.1</a:t>
                      </a:r>
                    </a:p>
                  </a:txBody>
                  <a:tcPr/>
                </a:tc>
                <a:tc>
                  <a:txBody>
                    <a:bodyPr/>
                    <a:lstStyle/>
                    <a:p>
                      <a:r>
                        <a:t>-14968.2</a:t>
                      </a:r>
                    </a:p>
                  </a:txBody>
                  <a:tcPr/>
                </a:tc>
                <a:extLst>
                  <a:ext uri="{0D108BD9-81ED-4DB2-BD59-A6C34878D82A}">
                    <a16:rowId xmlns:a16="http://schemas.microsoft.com/office/drawing/2014/main" val="10031"/>
                  </a:ext>
                </a:extLst>
              </a:tr>
              <a:tr h="121023">
                <a:tc>
                  <a:txBody>
                    <a:bodyPr/>
                    <a:lstStyle/>
                    <a:p>
                      <a:r>
                        <a:t>2</a:t>
                      </a:r>
                    </a:p>
                  </a:txBody>
                  <a:tcPr/>
                </a:tc>
                <a:tc>
                  <a:txBody>
                    <a:bodyPr/>
                    <a:lstStyle/>
                    <a:p>
                      <a:r>
                        <a:t>1105.1</a:t>
                      </a:r>
                    </a:p>
                  </a:txBody>
                  <a:tcPr/>
                </a:tc>
                <a:tc>
                  <a:txBody>
                    <a:bodyPr/>
                    <a:lstStyle/>
                    <a:p>
                      <a:r>
                        <a:t>1124.8</a:t>
                      </a:r>
                    </a:p>
                  </a:txBody>
                  <a:tcPr/>
                </a:tc>
                <a:tc>
                  <a:txBody>
                    <a:bodyPr/>
                    <a:lstStyle/>
                    <a:p>
                      <a:r>
                        <a:t>1849.1</a:t>
                      </a:r>
                    </a:p>
                  </a:txBody>
                  <a:tcPr/>
                </a:tc>
                <a:tc>
                  <a:txBody>
                    <a:bodyPr/>
                    <a:lstStyle/>
                    <a:p>
                      <a:r>
                        <a:t>1880.9</a:t>
                      </a:r>
                    </a:p>
                  </a:txBody>
                  <a:tcPr/>
                </a:tc>
                <a:extLst>
                  <a:ext uri="{0D108BD9-81ED-4DB2-BD59-A6C34878D82A}">
                    <a16:rowId xmlns:a16="http://schemas.microsoft.com/office/drawing/2014/main" val="10032"/>
                  </a:ext>
                </a:extLst>
              </a:tr>
              <a:tr h="121041">
                <a:tc>
                  <a:txBody>
                    <a:bodyPr/>
                    <a:lstStyle/>
                    <a:p>
                      <a:r>
                        <a:t>p</a:t>
                      </a:r>
                    </a:p>
                  </a:txBody>
                  <a:tcPr/>
                </a:tc>
                <a:tc>
                  <a:txBody>
                    <a:bodyPr/>
                    <a:lstStyle/>
                    <a:p>
                      <a:r>
                        <a:t>5.8e-219</a:t>
                      </a:r>
                    </a:p>
                  </a:txBody>
                  <a:tcPr/>
                </a:tc>
                <a:tc>
                  <a:txBody>
                    <a:bodyPr/>
                    <a:lstStyle/>
                    <a:p>
                      <a:r>
                        <a:t>1.2e-220</a:t>
                      </a:r>
                    </a:p>
                  </a:txBody>
                  <a:tcPr/>
                </a:tc>
                <a:tc>
                  <a:txBody>
                    <a:bodyPr/>
                    <a:lstStyle/>
                    <a:p>
                      <a:r>
                        <a:t>0</a:t>
                      </a:r>
                    </a:p>
                  </a:txBody>
                  <a:tcPr/>
                </a:tc>
                <a:tc>
                  <a:txBody>
                    <a:bodyPr/>
                    <a:lstStyle/>
                    <a:p>
                      <a:r>
                        <a:t>0</a:t>
                      </a:r>
                    </a:p>
                  </a:txBody>
                  <a:tcPr/>
                </a:tc>
                <a:extLst>
                  <a:ext uri="{0D108BD9-81ED-4DB2-BD59-A6C34878D82A}">
                    <a16:rowId xmlns:a16="http://schemas.microsoft.com/office/drawing/2014/main" val="1003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0"/>
            <a:ext cx="12192000" cy="6858000"/>
          </a:xfrm>
          <a:prstGeom prst="rect">
            <a:avLst/>
          </a:pr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圆角 54"/>
          <p:cNvSpPr/>
          <p:nvPr/>
        </p:nvSpPr>
        <p:spPr>
          <a:xfrm>
            <a:off x="339524" y="312516"/>
            <a:ext cx="11512952" cy="6232968"/>
          </a:xfrm>
          <a:prstGeom prst="roundRect">
            <a:avLst>
              <a:gd name="adj" fmla="val 1344"/>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5583038" y="685800"/>
            <a:ext cx="1025922" cy="615553"/>
          </a:xfrm>
          <a:prstGeom prst="rect">
            <a:avLst/>
          </a:prstGeom>
        </p:spPr>
        <p:txBody>
          <a:bodyPr wrap="none" lIns="0" tIns="0" rIns="0" bIns="0">
            <a:spAutoFit/>
          </a:bodyPr>
          <a:lstStyle/>
          <a:p>
            <a:pPr algn="ctr" fontAlgn="base"/>
            <a:r>
              <a:rPr lang="zh-CN" altLang="en-US" sz="4000" b="1">
                <a:solidFill>
                  <a:schemeClr val="accent1"/>
                </a:solidFill>
                <a:latin typeface="+mj-ea"/>
                <a:ea typeface="+mj-ea"/>
              </a:rPr>
              <a:t>目录</a:t>
            </a:r>
            <a:endParaRPr lang="zh-CN" altLang="en-US" sz="4000" b="1" i="0">
              <a:solidFill>
                <a:schemeClr val="accent1"/>
              </a:solidFill>
              <a:effectLst/>
              <a:latin typeface="+mj-ea"/>
              <a:ea typeface="+mj-ea"/>
            </a:endParaRPr>
          </a:p>
        </p:txBody>
      </p:sp>
      <p:sp>
        <p:nvSpPr>
          <p:cNvPr id="18" name="矩形 17"/>
          <p:cNvSpPr/>
          <p:nvPr>
            <p:custDataLst>
              <p:tags r:id="rId1"/>
            </p:custDataLst>
          </p:nvPr>
        </p:nvSpPr>
        <p:spPr>
          <a:xfrm>
            <a:off x="2725420" y="2286635"/>
            <a:ext cx="495300" cy="36639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a:solidFill>
                  <a:schemeClr val="bg1"/>
                </a:solidFill>
              </a:rPr>
              <a:t>01</a:t>
            </a:r>
            <a:endParaRPr lang="zh-CN" altLang="en-US" sz="2000" b="1">
              <a:solidFill>
                <a:schemeClr val="bg1"/>
              </a:solidFill>
            </a:endParaRPr>
          </a:p>
        </p:txBody>
      </p:sp>
      <p:sp>
        <p:nvSpPr>
          <p:cNvPr id="35" name="矩形 34"/>
          <p:cNvSpPr/>
          <p:nvPr>
            <p:custDataLst>
              <p:tags r:id="rId2"/>
            </p:custDataLst>
          </p:nvPr>
        </p:nvSpPr>
        <p:spPr>
          <a:xfrm flipH="1">
            <a:off x="8676640" y="3043555"/>
            <a:ext cx="495300" cy="36639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dirty="0">
                <a:solidFill>
                  <a:schemeClr val="bg1"/>
                </a:solidFill>
              </a:rPr>
              <a:t>02</a:t>
            </a:r>
            <a:endParaRPr lang="zh-CN" altLang="en-US" sz="2000" b="1" dirty="0">
              <a:solidFill>
                <a:schemeClr val="bg1"/>
              </a:solidFill>
            </a:endParaRPr>
          </a:p>
        </p:txBody>
      </p:sp>
      <p:sp>
        <p:nvSpPr>
          <p:cNvPr id="39" name="矩形 38"/>
          <p:cNvSpPr/>
          <p:nvPr>
            <p:custDataLst>
              <p:tags r:id="rId3"/>
            </p:custDataLst>
          </p:nvPr>
        </p:nvSpPr>
        <p:spPr>
          <a:xfrm>
            <a:off x="2725420" y="3800475"/>
            <a:ext cx="495300" cy="36639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a:solidFill>
                  <a:schemeClr val="bg1"/>
                </a:solidFill>
              </a:rPr>
              <a:t>03</a:t>
            </a:r>
            <a:endParaRPr lang="zh-CN" altLang="en-US" sz="2000" b="1">
              <a:solidFill>
                <a:schemeClr val="bg1"/>
              </a:solidFill>
            </a:endParaRPr>
          </a:p>
        </p:txBody>
      </p:sp>
      <p:sp>
        <p:nvSpPr>
          <p:cNvPr id="43" name="矩形 42"/>
          <p:cNvSpPr/>
          <p:nvPr>
            <p:custDataLst>
              <p:tags r:id="rId4"/>
            </p:custDataLst>
          </p:nvPr>
        </p:nvSpPr>
        <p:spPr>
          <a:xfrm flipH="1">
            <a:off x="8676640" y="4556760"/>
            <a:ext cx="495300" cy="36639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dirty="0">
                <a:solidFill>
                  <a:schemeClr val="bg1"/>
                </a:solidFill>
              </a:rPr>
              <a:t>04</a:t>
            </a:r>
            <a:endParaRPr lang="zh-CN" altLang="en-US" sz="2000" b="1" dirty="0">
              <a:solidFill>
                <a:schemeClr val="bg1"/>
              </a:solidFill>
            </a:endParaRPr>
          </a:p>
        </p:txBody>
      </p:sp>
      <p:sp>
        <p:nvSpPr>
          <p:cNvPr id="56" name="TextBox 55"/>
          <p:cNvSpPr txBox="1"/>
          <p:nvPr/>
        </p:nvSpPr>
        <p:spPr>
          <a:xfrm>
            <a:off x="5120640" y="1371600"/>
            <a:ext cx="2286000" cy="457200"/>
          </a:xfrm>
          <a:prstGeom prst="rect">
            <a:avLst/>
          </a:prstGeom>
          <a:noFill/>
        </p:spPr>
        <p:txBody>
          <a:bodyPr wrap="none">
            <a:spAutoFit/>
          </a:bodyPr>
          <a:lstStyle/>
          <a:p>
            <a:pPr algn="ctr">
              <a:defRPr sz="1800" b="1">
                <a:solidFill>
                  <a:srgbClr val="6096E6"/>
                </a:solidFill>
                <a:latin typeface="微软雅黑"/>
              </a:defRPr>
            </a:pPr>
            <a:r>
              <a:t>1 研究背景</a:t>
            </a:r>
          </a:p>
        </p:txBody>
      </p:sp>
      <p:sp>
        <p:nvSpPr>
          <p:cNvPr id="57" name="TextBox 56"/>
          <p:cNvSpPr txBox="1"/>
          <p:nvPr/>
        </p:nvSpPr>
        <p:spPr>
          <a:xfrm>
            <a:off x="5120640" y="1920240"/>
            <a:ext cx="2286000" cy="457200"/>
          </a:xfrm>
          <a:prstGeom prst="rect">
            <a:avLst/>
          </a:prstGeom>
          <a:noFill/>
        </p:spPr>
        <p:txBody>
          <a:bodyPr wrap="none">
            <a:spAutoFit/>
          </a:bodyPr>
          <a:lstStyle/>
          <a:p>
            <a:pPr algn="ctr">
              <a:defRPr sz="1800" b="1">
                <a:solidFill>
                  <a:srgbClr val="6096E6"/>
                </a:solidFill>
                <a:latin typeface="微软雅黑"/>
              </a:defRPr>
            </a:pPr>
            <a:r>
              <a:t>2 研究目的</a:t>
            </a:r>
          </a:p>
        </p:txBody>
      </p:sp>
      <p:sp>
        <p:nvSpPr>
          <p:cNvPr id="58" name="TextBox 57"/>
          <p:cNvSpPr txBox="1"/>
          <p:nvPr/>
        </p:nvSpPr>
        <p:spPr>
          <a:xfrm>
            <a:off x="5120640" y="2468880"/>
            <a:ext cx="2286000" cy="457200"/>
          </a:xfrm>
          <a:prstGeom prst="rect">
            <a:avLst/>
          </a:prstGeom>
          <a:noFill/>
        </p:spPr>
        <p:txBody>
          <a:bodyPr wrap="none">
            <a:spAutoFit/>
          </a:bodyPr>
          <a:lstStyle/>
          <a:p>
            <a:pPr algn="ctr">
              <a:defRPr sz="1800" b="1">
                <a:solidFill>
                  <a:srgbClr val="6096E6"/>
                </a:solidFill>
                <a:latin typeface="微软雅黑"/>
              </a:defRPr>
            </a:pPr>
            <a:r>
              <a:t>3 研究综述</a:t>
            </a:r>
          </a:p>
        </p:txBody>
      </p:sp>
      <p:sp>
        <p:nvSpPr>
          <p:cNvPr id="59" name="TextBox 58"/>
          <p:cNvSpPr txBox="1"/>
          <p:nvPr/>
        </p:nvSpPr>
        <p:spPr>
          <a:xfrm>
            <a:off x="5120640" y="3017520"/>
            <a:ext cx="2286000" cy="457200"/>
          </a:xfrm>
          <a:prstGeom prst="rect">
            <a:avLst/>
          </a:prstGeom>
          <a:noFill/>
        </p:spPr>
        <p:txBody>
          <a:bodyPr wrap="none">
            <a:spAutoFit/>
          </a:bodyPr>
          <a:lstStyle/>
          <a:p>
            <a:pPr algn="ctr">
              <a:defRPr sz="1800" b="1">
                <a:solidFill>
                  <a:srgbClr val="6096E6"/>
                </a:solidFill>
                <a:latin typeface="微软雅黑"/>
              </a:defRPr>
            </a:pPr>
            <a:r>
              <a:t>4 研究假设</a:t>
            </a:r>
          </a:p>
        </p:txBody>
      </p:sp>
      <p:sp>
        <p:nvSpPr>
          <p:cNvPr id="60" name="TextBox 59"/>
          <p:cNvSpPr txBox="1"/>
          <p:nvPr/>
        </p:nvSpPr>
        <p:spPr>
          <a:xfrm>
            <a:off x="5120640" y="3566160"/>
            <a:ext cx="2286000" cy="457200"/>
          </a:xfrm>
          <a:prstGeom prst="rect">
            <a:avLst/>
          </a:prstGeom>
          <a:noFill/>
        </p:spPr>
        <p:txBody>
          <a:bodyPr wrap="none">
            <a:spAutoFit/>
          </a:bodyPr>
          <a:lstStyle/>
          <a:p>
            <a:pPr algn="ctr">
              <a:defRPr sz="1800" b="1">
                <a:solidFill>
                  <a:srgbClr val="6096E6"/>
                </a:solidFill>
                <a:latin typeface="微软雅黑"/>
              </a:defRPr>
            </a:pPr>
            <a:r>
              <a:t>5 数据与样本</a:t>
            </a:r>
          </a:p>
        </p:txBody>
      </p:sp>
      <p:sp>
        <p:nvSpPr>
          <p:cNvPr id="61" name="TextBox 60"/>
          <p:cNvSpPr txBox="1"/>
          <p:nvPr/>
        </p:nvSpPr>
        <p:spPr>
          <a:xfrm>
            <a:off x="5120640" y="4114800"/>
            <a:ext cx="2286000" cy="457200"/>
          </a:xfrm>
          <a:prstGeom prst="rect">
            <a:avLst/>
          </a:prstGeom>
          <a:noFill/>
        </p:spPr>
        <p:txBody>
          <a:bodyPr wrap="none">
            <a:spAutoFit/>
          </a:bodyPr>
          <a:lstStyle/>
          <a:p>
            <a:pPr algn="ctr">
              <a:defRPr sz="1800" b="1">
                <a:solidFill>
                  <a:srgbClr val="6096E6"/>
                </a:solidFill>
                <a:latin typeface="微软雅黑"/>
              </a:defRPr>
            </a:pPr>
            <a:r>
              <a:t>6 变量定义</a:t>
            </a:r>
          </a:p>
        </p:txBody>
      </p:sp>
      <p:sp>
        <p:nvSpPr>
          <p:cNvPr id="62" name="TextBox 61"/>
          <p:cNvSpPr txBox="1"/>
          <p:nvPr/>
        </p:nvSpPr>
        <p:spPr>
          <a:xfrm>
            <a:off x="5120640" y="4663440"/>
            <a:ext cx="2286000" cy="457200"/>
          </a:xfrm>
          <a:prstGeom prst="rect">
            <a:avLst/>
          </a:prstGeom>
          <a:noFill/>
        </p:spPr>
        <p:txBody>
          <a:bodyPr wrap="none">
            <a:spAutoFit/>
          </a:bodyPr>
          <a:lstStyle/>
          <a:p>
            <a:pPr algn="ctr">
              <a:defRPr sz="1800" b="1">
                <a:solidFill>
                  <a:srgbClr val="6096E6"/>
                </a:solidFill>
                <a:latin typeface="微软雅黑"/>
              </a:defRPr>
            </a:pPr>
            <a:r>
              <a:t>7 检验</a:t>
            </a:r>
          </a:p>
        </p:txBody>
      </p:sp>
      <p:sp>
        <p:nvSpPr>
          <p:cNvPr id="63" name="TextBox 62"/>
          <p:cNvSpPr txBox="1"/>
          <p:nvPr/>
        </p:nvSpPr>
        <p:spPr>
          <a:xfrm>
            <a:off x="5120640" y="5212080"/>
            <a:ext cx="2286000" cy="457200"/>
          </a:xfrm>
          <a:prstGeom prst="rect">
            <a:avLst/>
          </a:prstGeom>
          <a:noFill/>
        </p:spPr>
        <p:txBody>
          <a:bodyPr wrap="none">
            <a:spAutoFit/>
          </a:bodyPr>
          <a:lstStyle/>
          <a:p>
            <a:pPr algn="ctr">
              <a:defRPr sz="1800" b="1">
                <a:solidFill>
                  <a:srgbClr val="6096E6"/>
                </a:solidFill>
                <a:latin typeface="微软雅黑"/>
              </a:defRPr>
            </a:pPr>
            <a:r>
              <a:t>8 结论与分析</a:t>
            </a:r>
          </a:p>
        </p:txBody>
      </p:sp>
      <p:sp>
        <p:nvSpPr>
          <p:cNvPr id="64" name="TextBox 63"/>
          <p:cNvSpPr txBox="1"/>
          <p:nvPr/>
        </p:nvSpPr>
        <p:spPr>
          <a:xfrm>
            <a:off x="5120640" y="5760720"/>
            <a:ext cx="2286000" cy="457200"/>
          </a:xfrm>
          <a:prstGeom prst="rect">
            <a:avLst/>
          </a:prstGeom>
          <a:noFill/>
        </p:spPr>
        <p:txBody>
          <a:bodyPr wrap="none">
            <a:spAutoFit/>
          </a:bodyPr>
          <a:lstStyle/>
          <a:p>
            <a:pPr algn="ctr">
              <a:defRPr sz="1800" b="1">
                <a:solidFill>
                  <a:srgbClr val="6096E6"/>
                </a:solidFill>
                <a:latin typeface="微软雅黑"/>
              </a:defRPr>
            </a:pPr>
            <a:r>
              <a:t>9 实证研究类v3</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 表54为删去loan_amount &lt;= 200项目的稳健性检验。</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sector有15个分组值、14个虚拟变量，该表不汇报结果</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8</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结论与分析</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1. 研究对象与内容</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以Kiva平台为代表，借情绪感染理论研究亲社会众筹下图片面部情绪表达对潜在投资者决策及众筹成功的影响，探讨优化众筹项目展示信息组合提升众筹表现。</a:t>
            </a:r>
          </a:p>
        </p:txBody>
      </p:sp>
      <p:sp>
        <p:nvSpPr>
          <p:cNvPr id="7" name="TextBox 6"/>
          <p:cNvSpPr txBox="1"/>
          <p:nvPr/>
        </p:nvSpPr>
        <p:spPr>
          <a:xfrm>
            <a:off x="1371600" y="3383280"/>
            <a:ext cx="9144000" cy="1371600"/>
          </a:xfrm>
          <a:prstGeom prst="rect">
            <a:avLst/>
          </a:prstGeom>
          <a:noFill/>
        </p:spPr>
        <p:txBody>
          <a:bodyPr wrap="square">
            <a:spAutoFit/>
          </a:bodyPr>
          <a:lstStyle/>
          <a:p>
            <a:pPr>
              <a:defRPr sz="2200" b="1">
                <a:solidFill>
                  <a:srgbClr val="000000"/>
                </a:solidFill>
                <a:latin typeface="微软雅黑"/>
              </a:defRPr>
            </a:pPr>
            <a:r>
              <a:t>2. 研究结果</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亲社会债权众筹平台中，众筹项目图片面部情绪表达对众筹成功有显著影响。</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 积极或消极面部情绪表达比中立情绪对众筹成功更有积极影响。</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亲社会众筹中，文本叙述积极心理资本水平对图片面部情绪表达与众筹成功关系无显著调节影响。</a:t>
            </a:r>
          </a:p>
        </p:txBody>
      </p:sp>
      <p:sp>
        <p:nvSpPr>
          <p:cNvPr id="7" name="TextBox 6"/>
          <p:cNvSpPr txBox="1"/>
          <p:nvPr/>
        </p:nvSpPr>
        <p:spPr>
          <a:xfrm>
            <a:off x="1371600" y="3383280"/>
            <a:ext cx="9144000" cy="1371600"/>
          </a:xfrm>
          <a:prstGeom prst="rect">
            <a:avLst/>
          </a:prstGeom>
          <a:noFill/>
        </p:spPr>
        <p:txBody>
          <a:bodyPr wrap="square">
            <a:spAutoFit/>
          </a:bodyPr>
          <a:lstStyle/>
          <a:p>
            <a:pPr>
              <a:defRPr sz="2200" b="1">
                <a:solidFill>
                  <a:srgbClr val="000000"/>
                </a:solidFill>
                <a:latin typeface="微软雅黑"/>
              </a:defRPr>
            </a:pPr>
            <a:r>
              <a:t>3. 研究意义</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利于理解亲社会众筹绩效影响因素，完善理论视角。</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 补充多种形式信号影响决策行为相互作用的研究。</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揭示积极心理资本水平和情绪表达对投资决策影响机制可能存在较大潜在差异。</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为亲社会众筹平台等解释图片面部情绪表达如何影响众筹结果。</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为亲社会众筹平台优化网站页面提供线索。</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4. 研究局限</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采用Kiva平台数据样本，仅针对亲社会债权众筹模式，结果是否适用于其他模式待进一步研究。</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基于快乐和悲伤面部表情探讨情绪表达对众筹成功影响，未深入研究情绪强度。</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9</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实证研究类v3</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1. 稳健性检验</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进行两个稳健性检验测结果稳定性。</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样本数据平均众筹贷款目标额595.5美元，依规则至少需24个借贷人。</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删去loan_amount小于等于200的数据后（N = 7023）进一步回归分析。</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 两测试表明研究结果稳健，H1a和H1b有效成立。</a:t>
            </a:r>
          </a:p>
        </p:txBody>
      </p:sp>
      <p:sp>
        <p:nvSpPr>
          <p:cNvPr id="6" name="TextBox 5"/>
          <p:cNvSpPr txBox="1"/>
          <p:nvPr/>
        </p:nvSpPr>
        <p:spPr>
          <a:xfrm>
            <a:off x="1371600" y="2011680"/>
            <a:ext cx="9144000" cy="1371600"/>
          </a:xfrm>
          <a:prstGeom prst="rect">
            <a:avLst/>
          </a:prstGeom>
          <a:noFill/>
        </p:spPr>
        <p:txBody>
          <a:bodyPr wrap="square">
            <a:spAutoFit/>
          </a:bodyPr>
          <a:lstStyle/>
          <a:p>
            <a:pPr>
              <a:defRPr sz="2200" b="1">
                <a:solidFill>
                  <a:srgbClr val="000000"/>
                </a:solidFill>
                <a:latin typeface="微软雅黑"/>
              </a:defRPr>
            </a:pPr>
            <a:r>
              <a:t>2. 相关表格</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表53：稳健性检验——替换回归模型</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表54：稳健性检验——删去loan_amount &lt;= 200的项目</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18470880"/>
        </p:xfrm>
        <a:graphic>
          <a:graphicData uri="http://schemas.openxmlformats.org/drawingml/2006/table">
            <a:tbl>
              <a:tblPr firstRow="1" bandRow="1">
                <a:tableStyleId>{5C22544A-7EE6-4342-B048-85BDC9FD1C3A}</a:tableStyleId>
              </a:tblPr>
              <a:tblGrid>
                <a:gridCol w="1097280">
                  <a:extLst>
                    <a:ext uri="{9D8B030D-6E8A-4147-A177-3AD203B41FA5}">
                      <a16:colId xmlns:a16="http://schemas.microsoft.com/office/drawing/2014/main" val="20000"/>
                    </a:ext>
                  </a:extLst>
                </a:gridCol>
                <a:gridCol w="1097280">
                  <a:extLst>
                    <a:ext uri="{9D8B030D-6E8A-4147-A177-3AD203B41FA5}">
                      <a16:colId xmlns:a16="http://schemas.microsoft.com/office/drawing/2014/main" val="20001"/>
                    </a:ext>
                  </a:extLst>
                </a:gridCol>
                <a:gridCol w="1097280">
                  <a:extLst>
                    <a:ext uri="{9D8B030D-6E8A-4147-A177-3AD203B41FA5}">
                      <a16:colId xmlns:a16="http://schemas.microsoft.com/office/drawing/2014/main" val="20002"/>
                    </a:ext>
                  </a:extLst>
                </a:gridCol>
                <a:gridCol w="1097280">
                  <a:extLst>
                    <a:ext uri="{9D8B030D-6E8A-4147-A177-3AD203B41FA5}">
                      <a16:colId xmlns:a16="http://schemas.microsoft.com/office/drawing/2014/main" val="20003"/>
                    </a:ext>
                  </a:extLst>
                </a:gridCol>
                <a:gridCol w="1097280">
                  <a:extLst>
                    <a:ext uri="{9D8B030D-6E8A-4147-A177-3AD203B41FA5}">
                      <a16:colId xmlns:a16="http://schemas.microsoft.com/office/drawing/2014/main" val="20004"/>
                    </a:ext>
                  </a:extLst>
                </a:gridCol>
              </a:tblGrid>
              <a:tr h="121023">
                <a:tc>
                  <a:txBody>
                    <a:bodyPr/>
                    <a:lstStyle/>
                    <a:p>
                      <a:r>
                        <a:t>Variable</a:t>
                      </a:r>
                    </a:p>
                  </a:txBody>
                  <a:tcPr/>
                </a:tc>
                <a:tc>
                  <a:txBody>
                    <a:bodyPr/>
                    <a:lstStyle/>
                    <a:p>
                      <a:r>
                        <a:t>funding_success</a:t>
                      </a:r>
                    </a:p>
                  </a:txBody>
                  <a:tcPr/>
                </a:tc>
                <a:tc>
                  <a:txBody>
                    <a:bodyPr/>
                    <a:lstStyle/>
                    <a:p>
                      <a:endParaRPr/>
                    </a:p>
                  </a:txBody>
                  <a:tcPr/>
                </a:tc>
                <a:tc>
                  <a:txBody>
                    <a:bodyPr/>
                    <a:lstStyle/>
                    <a:p>
                      <a:r>
                        <a:t>funding_speed</a:t>
                      </a:r>
                    </a:p>
                  </a:txBody>
                  <a:tcPr/>
                </a:tc>
                <a:tc>
                  <a:txBody>
                    <a:bodyPr/>
                    <a:lstStyle/>
                    <a:p>
                      <a:endParaRPr/>
                    </a:p>
                  </a:txBody>
                  <a:tcPr/>
                </a:tc>
                <a:extLst>
                  <a:ext uri="{0D108BD9-81ED-4DB2-BD59-A6C34878D82A}">
                    <a16:rowId xmlns:a16="http://schemas.microsoft.com/office/drawing/2014/main" val="10000"/>
                  </a:ext>
                </a:extLst>
              </a:tr>
              <a:tr h="121023">
                <a:tc>
                  <a:txBody>
                    <a:bodyPr/>
                    <a:lstStyle/>
                    <a:p>
                      <a:endParaRPr/>
                    </a:p>
                  </a:txBody>
                  <a:tcPr/>
                </a:tc>
                <a:tc>
                  <a:txBody>
                    <a:bodyPr/>
                    <a:lstStyle/>
                    <a:p>
                      <a:r>
                        <a:t> 1 - Probit(controls)</a:t>
                      </a:r>
                    </a:p>
                  </a:txBody>
                  <a:tcPr/>
                </a:tc>
                <a:tc>
                  <a:txBody>
                    <a:bodyPr/>
                    <a:lstStyle/>
                    <a:p>
                      <a:r>
                        <a:t> 3 - Probit(main effect)</a:t>
                      </a:r>
                    </a:p>
                  </a:txBody>
                  <a:tcPr/>
                </a:tc>
                <a:tc>
                  <a:txBody>
                    <a:bodyPr/>
                    <a:lstStyle/>
                    <a:p>
                      <a:r>
                        <a:t> 1 - OLS(controls)</a:t>
                      </a:r>
                    </a:p>
                  </a:txBody>
                  <a:tcPr/>
                </a:tc>
                <a:tc>
                  <a:txBody>
                    <a:bodyPr/>
                    <a:lstStyle/>
                    <a:p>
                      <a:r>
                        <a:t> 3 - OLS(main effect)</a:t>
                      </a:r>
                    </a:p>
                  </a:txBody>
                  <a:tcPr/>
                </a:tc>
                <a:extLst>
                  <a:ext uri="{0D108BD9-81ED-4DB2-BD59-A6C34878D82A}">
                    <a16:rowId xmlns:a16="http://schemas.microsoft.com/office/drawing/2014/main" val="10001"/>
                  </a:ext>
                </a:extLst>
              </a:tr>
              <a:tr h="121023">
                <a:tc>
                  <a:txBody>
                    <a:bodyPr/>
                    <a:lstStyle/>
                    <a:p>
                      <a:r>
                        <a:t>happiness</a:t>
                      </a:r>
                    </a:p>
                  </a:txBody>
                  <a:tcPr/>
                </a:tc>
                <a:tc>
                  <a:txBody>
                    <a:bodyPr/>
                    <a:lstStyle/>
                    <a:p>
                      <a:endParaRPr/>
                    </a:p>
                  </a:txBody>
                  <a:tcPr/>
                </a:tc>
                <a:tc>
                  <a:txBody>
                    <a:bodyPr/>
                    <a:lstStyle/>
                    <a:p>
                      <a:r>
                        <a:t>0.101*</a:t>
                      </a:r>
                    </a:p>
                  </a:txBody>
                  <a:tcPr/>
                </a:tc>
                <a:tc>
                  <a:txBody>
                    <a:bodyPr/>
                    <a:lstStyle/>
                    <a:p>
                      <a:endParaRPr/>
                    </a:p>
                  </a:txBody>
                  <a:tcPr/>
                </a:tc>
                <a:tc>
                  <a:txBody>
                    <a:bodyPr/>
                    <a:lstStyle/>
                    <a:p>
                      <a:r>
                        <a:t>0.265***</a:t>
                      </a:r>
                    </a:p>
                  </a:txBody>
                  <a:tcPr/>
                </a:tc>
                <a:extLst>
                  <a:ext uri="{0D108BD9-81ED-4DB2-BD59-A6C34878D82A}">
                    <a16:rowId xmlns:a16="http://schemas.microsoft.com/office/drawing/2014/main" val="10002"/>
                  </a:ext>
                </a:extLst>
              </a:tr>
              <a:tr h="121023">
                <a:tc>
                  <a:txBody>
                    <a:bodyPr/>
                    <a:lstStyle/>
                    <a:p>
                      <a:endParaRPr/>
                    </a:p>
                  </a:txBody>
                  <a:tcPr/>
                </a:tc>
                <a:tc>
                  <a:txBody>
                    <a:bodyPr/>
                    <a:lstStyle/>
                    <a:p>
                      <a:endParaRPr/>
                    </a:p>
                  </a:txBody>
                  <a:tcPr/>
                </a:tc>
                <a:tc>
                  <a:txBody>
                    <a:bodyPr/>
                    <a:lstStyle/>
                    <a:p>
                      <a:r>
                        <a:t>(1.96)</a:t>
                      </a:r>
                    </a:p>
                  </a:txBody>
                  <a:tcPr/>
                </a:tc>
                <a:tc>
                  <a:txBody>
                    <a:bodyPr/>
                    <a:lstStyle/>
                    <a:p>
                      <a:endParaRPr/>
                    </a:p>
                  </a:txBody>
                  <a:tcPr/>
                </a:tc>
                <a:tc>
                  <a:txBody>
                    <a:bodyPr/>
                    <a:lstStyle/>
                    <a:p>
                      <a:r>
                        <a:t>(4.95)</a:t>
                      </a:r>
                    </a:p>
                  </a:txBody>
                  <a:tcPr/>
                </a:tc>
                <a:extLst>
                  <a:ext uri="{0D108BD9-81ED-4DB2-BD59-A6C34878D82A}">
                    <a16:rowId xmlns:a16="http://schemas.microsoft.com/office/drawing/2014/main" val="10003"/>
                  </a:ext>
                </a:extLst>
              </a:tr>
              <a:tr h="121023">
                <a:tc>
                  <a:txBody>
                    <a:bodyPr/>
                    <a:lstStyle/>
                    <a:p>
                      <a:r>
                        <a:t>sadness</a:t>
                      </a:r>
                    </a:p>
                  </a:txBody>
                  <a:tcPr/>
                </a:tc>
                <a:tc>
                  <a:txBody>
                    <a:bodyPr/>
                    <a:lstStyle/>
                    <a:p>
                      <a:endParaRPr/>
                    </a:p>
                  </a:txBody>
                  <a:tcPr/>
                </a:tc>
                <a:tc>
                  <a:txBody>
                    <a:bodyPr/>
                    <a:lstStyle/>
                    <a:p>
                      <a:r>
                        <a:t>0.585*</a:t>
                      </a:r>
                    </a:p>
                  </a:txBody>
                  <a:tcPr/>
                </a:tc>
                <a:tc>
                  <a:txBody>
                    <a:bodyPr/>
                    <a:lstStyle/>
                    <a:p>
                      <a:endParaRPr/>
                    </a:p>
                  </a:txBody>
                  <a:tcPr/>
                </a:tc>
                <a:tc>
                  <a:txBody>
                    <a:bodyPr/>
                    <a:lstStyle/>
                    <a:p>
                      <a:r>
                        <a:t>0.598**</a:t>
                      </a:r>
                    </a:p>
                  </a:txBody>
                  <a:tcPr/>
                </a:tc>
                <a:extLst>
                  <a:ext uri="{0D108BD9-81ED-4DB2-BD59-A6C34878D82A}">
                    <a16:rowId xmlns:a16="http://schemas.microsoft.com/office/drawing/2014/main" val="10004"/>
                  </a:ext>
                </a:extLst>
              </a:tr>
              <a:tr h="121023">
                <a:tc>
                  <a:txBody>
                    <a:bodyPr/>
                    <a:lstStyle/>
                    <a:p>
                      <a:endParaRPr/>
                    </a:p>
                  </a:txBody>
                  <a:tcPr/>
                </a:tc>
                <a:tc>
                  <a:txBody>
                    <a:bodyPr/>
                    <a:lstStyle/>
                    <a:p>
                      <a:endParaRPr/>
                    </a:p>
                  </a:txBody>
                  <a:tcPr/>
                </a:tc>
                <a:tc>
                  <a:txBody>
                    <a:bodyPr/>
                    <a:lstStyle/>
                    <a:p>
                      <a:r>
                        <a:t>(1.89)</a:t>
                      </a:r>
                    </a:p>
                  </a:txBody>
                  <a:tcPr/>
                </a:tc>
                <a:tc>
                  <a:txBody>
                    <a:bodyPr/>
                    <a:lstStyle/>
                    <a:p>
                      <a:endParaRPr/>
                    </a:p>
                  </a:txBody>
                  <a:tcPr/>
                </a:tc>
                <a:tc>
                  <a:txBody>
                    <a:bodyPr/>
                    <a:lstStyle/>
                    <a:p>
                      <a:r>
                        <a:t>(2.22)</a:t>
                      </a:r>
                    </a:p>
                  </a:txBody>
                  <a:tcPr/>
                </a:tc>
                <a:extLst>
                  <a:ext uri="{0D108BD9-81ED-4DB2-BD59-A6C34878D82A}">
                    <a16:rowId xmlns:a16="http://schemas.microsoft.com/office/drawing/2014/main" val="10005"/>
                  </a:ext>
                </a:extLst>
              </a:tr>
              <a:tr h="121023">
                <a:tc>
                  <a:txBody>
                    <a:bodyPr/>
                    <a:lstStyle/>
                    <a:p>
                      <a:r>
                        <a:t>pst_psyc_cptl</a:t>
                      </a:r>
                    </a:p>
                  </a:txBody>
                  <a:tcPr/>
                </a:tc>
                <a:tc>
                  <a:txBody>
                    <a:bodyPr/>
                    <a:lstStyle/>
                    <a:p>
                      <a:endParaRPr/>
                    </a:p>
                  </a:txBody>
                  <a:tcPr/>
                </a:tc>
                <a:tc>
                  <a:txBody>
                    <a:bodyPr/>
                    <a:lstStyle/>
                    <a:p>
                      <a:r>
                        <a:t>-0.0566***</a:t>
                      </a:r>
                    </a:p>
                  </a:txBody>
                  <a:tcPr/>
                </a:tc>
                <a:tc>
                  <a:txBody>
                    <a:bodyPr/>
                    <a:lstStyle/>
                    <a:p>
                      <a:endParaRPr/>
                    </a:p>
                  </a:txBody>
                  <a:tcPr/>
                </a:tc>
                <a:tc>
                  <a:txBody>
                    <a:bodyPr/>
                    <a:lstStyle/>
                    <a:p>
                      <a:r>
                        <a:t>-0.0571***</a:t>
                      </a:r>
                    </a:p>
                  </a:txBody>
                  <a:tcPr/>
                </a:tc>
                <a:extLst>
                  <a:ext uri="{0D108BD9-81ED-4DB2-BD59-A6C34878D82A}">
                    <a16:rowId xmlns:a16="http://schemas.microsoft.com/office/drawing/2014/main" val="10006"/>
                  </a:ext>
                </a:extLst>
              </a:tr>
              <a:tr h="121023">
                <a:tc>
                  <a:txBody>
                    <a:bodyPr/>
                    <a:lstStyle/>
                    <a:p>
                      <a:endParaRPr/>
                    </a:p>
                  </a:txBody>
                  <a:tcPr/>
                </a:tc>
                <a:tc>
                  <a:txBody>
                    <a:bodyPr/>
                    <a:lstStyle/>
                    <a:p>
                      <a:endParaRPr/>
                    </a:p>
                  </a:txBody>
                  <a:tcPr/>
                </a:tc>
                <a:tc>
                  <a:txBody>
                    <a:bodyPr/>
                    <a:lstStyle/>
                    <a:p>
                      <a:r>
                        <a:t>(-3.85)</a:t>
                      </a:r>
                    </a:p>
                  </a:txBody>
                  <a:tcPr/>
                </a:tc>
                <a:tc>
                  <a:txBody>
                    <a:bodyPr/>
                    <a:lstStyle/>
                    <a:p>
                      <a:endParaRPr/>
                    </a:p>
                  </a:txBody>
                  <a:tcPr/>
                </a:tc>
                <a:tc>
                  <a:txBody>
                    <a:bodyPr/>
                    <a:lstStyle/>
                    <a:p>
                      <a:r>
                        <a:t>(-3.40)</a:t>
                      </a:r>
                    </a:p>
                  </a:txBody>
                  <a:tcPr/>
                </a:tc>
                <a:extLst>
                  <a:ext uri="{0D108BD9-81ED-4DB2-BD59-A6C34878D82A}">
                    <a16:rowId xmlns:a16="http://schemas.microsoft.com/office/drawing/2014/main" val="10007"/>
                  </a:ext>
                </a:extLst>
              </a:tr>
              <a:tr h="121023">
                <a:tc>
                  <a:txBody>
                    <a:bodyPr/>
                    <a:lstStyle/>
                    <a:p>
                      <a:r>
                        <a:t>picture_quality</a:t>
                      </a:r>
                    </a:p>
                  </a:txBody>
                  <a:tcPr/>
                </a:tc>
                <a:tc>
                  <a:txBody>
                    <a:bodyPr/>
                    <a:lstStyle/>
                    <a:p>
                      <a:r>
                        <a:t>0.239***</a:t>
                      </a:r>
                    </a:p>
                  </a:txBody>
                  <a:tcPr/>
                </a:tc>
                <a:tc>
                  <a:txBody>
                    <a:bodyPr/>
                    <a:lstStyle/>
                    <a:p>
                      <a:r>
                        <a:t>0.243***</a:t>
                      </a:r>
                    </a:p>
                  </a:txBody>
                  <a:tcPr/>
                </a:tc>
                <a:tc>
                  <a:txBody>
                    <a:bodyPr/>
                    <a:lstStyle/>
                    <a:p>
                      <a:r>
                        <a:t>0.309***</a:t>
                      </a:r>
                    </a:p>
                  </a:txBody>
                  <a:tcPr/>
                </a:tc>
                <a:tc>
                  <a:txBody>
                    <a:bodyPr/>
                    <a:lstStyle/>
                    <a:p>
                      <a:r>
                        <a:t>0.308***</a:t>
                      </a:r>
                    </a:p>
                  </a:txBody>
                  <a:tcPr/>
                </a:tc>
                <a:extLst>
                  <a:ext uri="{0D108BD9-81ED-4DB2-BD59-A6C34878D82A}">
                    <a16:rowId xmlns:a16="http://schemas.microsoft.com/office/drawing/2014/main" val="10008"/>
                  </a:ext>
                </a:extLst>
              </a:tr>
              <a:tr h="121023">
                <a:tc>
                  <a:txBody>
                    <a:bodyPr/>
                    <a:lstStyle/>
                    <a:p>
                      <a:endParaRPr/>
                    </a:p>
                  </a:txBody>
                  <a:tcPr/>
                </a:tc>
                <a:tc>
                  <a:txBody>
                    <a:bodyPr/>
                    <a:lstStyle/>
                    <a:p>
                      <a:r>
                        <a:t>(5.56)</a:t>
                      </a:r>
                    </a:p>
                  </a:txBody>
                  <a:tcPr/>
                </a:tc>
                <a:tc>
                  <a:txBody>
                    <a:bodyPr/>
                    <a:lstStyle/>
                    <a:p>
                      <a:r>
                        <a:t>(5.62)</a:t>
                      </a:r>
                    </a:p>
                  </a:txBody>
                  <a:tcPr/>
                </a:tc>
                <a:tc>
                  <a:txBody>
                    <a:bodyPr/>
                    <a:lstStyle/>
                    <a:p>
                      <a:r>
                        <a:t>(6.97)</a:t>
                      </a:r>
                    </a:p>
                  </a:txBody>
                  <a:tcPr/>
                </a:tc>
                <a:tc>
                  <a:txBody>
                    <a:bodyPr/>
                    <a:lstStyle/>
                    <a:p>
                      <a:r>
                        <a:t>(6.94)</a:t>
                      </a:r>
                    </a:p>
                  </a:txBody>
                  <a:tcPr/>
                </a:tc>
                <a:extLst>
                  <a:ext uri="{0D108BD9-81ED-4DB2-BD59-A6C34878D82A}">
                    <a16:rowId xmlns:a16="http://schemas.microsoft.com/office/drawing/2014/main" val="10009"/>
                  </a:ext>
                </a:extLst>
              </a:tr>
              <a:tr h="121023">
                <a:tc>
                  <a:txBody>
                    <a:bodyPr/>
                    <a:lstStyle/>
                    <a:p>
                      <a:r>
                        <a:t>story_word_count</a:t>
                      </a:r>
                    </a:p>
                  </a:txBody>
                  <a:tcPr/>
                </a:tc>
                <a:tc>
                  <a:txBody>
                    <a:bodyPr/>
                    <a:lstStyle/>
                    <a:p>
                      <a:r>
                        <a:t>0.00125**</a:t>
                      </a:r>
                    </a:p>
                  </a:txBody>
                  <a:tcPr/>
                </a:tc>
                <a:tc>
                  <a:txBody>
                    <a:bodyPr/>
                    <a:lstStyle/>
                    <a:p>
                      <a:r>
                        <a:t>0.00214***</a:t>
                      </a:r>
                    </a:p>
                  </a:txBody>
                  <a:tcPr/>
                </a:tc>
                <a:tc>
                  <a:txBody>
                    <a:bodyPr/>
                    <a:lstStyle/>
                    <a:p>
                      <a:r>
                        <a:t>0.00194***</a:t>
                      </a:r>
                    </a:p>
                  </a:txBody>
                  <a:tcPr/>
                </a:tc>
                <a:tc>
                  <a:txBody>
                    <a:bodyPr/>
                    <a:lstStyle/>
                    <a:p>
                      <a:r>
                        <a:t>0.00277***</a:t>
                      </a:r>
                    </a:p>
                  </a:txBody>
                  <a:tcPr/>
                </a:tc>
                <a:extLst>
                  <a:ext uri="{0D108BD9-81ED-4DB2-BD59-A6C34878D82A}">
                    <a16:rowId xmlns:a16="http://schemas.microsoft.com/office/drawing/2014/main" val="10010"/>
                  </a:ext>
                </a:extLst>
              </a:tr>
              <a:tr h="121023">
                <a:tc>
                  <a:txBody>
                    <a:bodyPr/>
                    <a:lstStyle/>
                    <a:p>
                      <a:endParaRPr/>
                    </a:p>
                  </a:txBody>
                  <a:tcPr/>
                </a:tc>
                <a:tc>
                  <a:txBody>
                    <a:bodyPr/>
                    <a:lstStyle/>
                    <a:p>
                      <a:r>
                        <a:t>(1.99)</a:t>
                      </a:r>
                    </a:p>
                  </a:txBody>
                  <a:tcPr/>
                </a:tc>
                <a:tc>
                  <a:txBody>
                    <a:bodyPr/>
                    <a:lstStyle/>
                    <a:p>
                      <a:r>
                        <a:t>(3.18)</a:t>
                      </a:r>
                    </a:p>
                  </a:txBody>
                  <a:tcPr/>
                </a:tc>
                <a:tc>
                  <a:txBody>
                    <a:bodyPr/>
                    <a:lstStyle/>
                    <a:p>
                      <a:r>
                        <a:t>(2.92)</a:t>
                      </a:r>
                    </a:p>
                  </a:txBody>
                  <a:tcPr/>
                </a:tc>
                <a:tc>
                  <a:txBody>
                    <a:bodyPr/>
                    <a:lstStyle/>
                    <a:p>
                      <a:r>
                        <a:t>(3.91)</a:t>
                      </a:r>
                    </a:p>
                  </a:txBody>
                  <a:tcPr/>
                </a:tc>
                <a:extLst>
                  <a:ext uri="{0D108BD9-81ED-4DB2-BD59-A6C34878D82A}">
                    <a16:rowId xmlns:a16="http://schemas.microsoft.com/office/drawing/2014/main" val="10011"/>
                  </a:ext>
                </a:extLst>
              </a:tr>
              <a:tr h="121023">
                <a:tc>
                  <a:txBody>
                    <a:bodyPr/>
                    <a:lstStyle/>
                    <a:p>
                      <a:r>
                        <a:t>gender</a:t>
                      </a:r>
                    </a:p>
                  </a:txBody>
                  <a:tcPr/>
                </a:tc>
                <a:tc>
                  <a:txBody>
                    <a:bodyPr/>
                    <a:lstStyle/>
                    <a:p>
                      <a:r>
                        <a:t>0.626***</a:t>
                      </a:r>
                    </a:p>
                  </a:txBody>
                  <a:tcPr/>
                </a:tc>
                <a:tc>
                  <a:txBody>
                    <a:bodyPr/>
                    <a:lstStyle/>
                    <a:p>
                      <a:r>
                        <a:t>0.603***</a:t>
                      </a:r>
                    </a:p>
                  </a:txBody>
                  <a:tcPr/>
                </a:tc>
                <a:tc>
                  <a:txBody>
                    <a:bodyPr/>
                    <a:lstStyle/>
                    <a:p>
                      <a:r>
                        <a:t>1.299***</a:t>
                      </a:r>
                    </a:p>
                  </a:txBody>
                  <a:tcPr/>
                </a:tc>
                <a:tc>
                  <a:txBody>
                    <a:bodyPr/>
                    <a:lstStyle/>
                    <a:p>
                      <a:r>
                        <a:t>1.246***</a:t>
                      </a:r>
                    </a:p>
                  </a:txBody>
                  <a:tcPr/>
                </a:tc>
                <a:extLst>
                  <a:ext uri="{0D108BD9-81ED-4DB2-BD59-A6C34878D82A}">
                    <a16:rowId xmlns:a16="http://schemas.microsoft.com/office/drawing/2014/main" val="10012"/>
                  </a:ext>
                </a:extLst>
              </a:tr>
              <a:tr h="121023">
                <a:tc>
                  <a:txBody>
                    <a:bodyPr/>
                    <a:lstStyle/>
                    <a:p>
                      <a:endParaRPr/>
                    </a:p>
                  </a:txBody>
                  <a:tcPr/>
                </a:tc>
                <a:tc>
                  <a:txBody>
                    <a:bodyPr/>
                    <a:lstStyle/>
                    <a:p>
                      <a:r>
                        <a:t>(12.42)</a:t>
                      </a:r>
                    </a:p>
                  </a:txBody>
                  <a:tcPr/>
                </a:tc>
                <a:tc>
                  <a:txBody>
                    <a:bodyPr/>
                    <a:lstStyle/>
                    <a:p>
                      <a:r>
                        <a:t>(11.81)</a:t>
                      </a:r>
                    </a:p>
                  </a:txBody>
                  <a:tcPr/>
                </a:tc>
                <a:tc>
                  <a:txBody>
                    <a:bodyPr/>
                    <a:lstStyle/>
                    <a:p>
                      <a:r>
                        <a:t>(21.63)</a:t>
                      </a:r>
                    </a:p>
                  </a:txBody>
                  <a:tcPr/>
                </a:tc>
                <a:tc>
                  <a:txBody>
                    <a:bodyPr/>
                    <a:lstStyle/>
                    <a:p>
                      <a:r>
                        <a:t>(20.54)</a:t>
                      </a:r>
                    </a:p>
                  </a:txBody>
                  <a:tcPr/>
                </a:tc>
                <a:extLst>
                  <a:ext uri="{0D108BD9-81ED-4DB2-BD59-A6C34878D82A}">
                    <a16:rowId xmlns:a16="http://schemas.microsoft.com/office/drawing/2014/main" val="10013"/>
                  </a:ext>
                </a:extLst>
              </a:tr>
              <a:tr h="121023">
                <a:tc>
                  <a:txBody>
                    <a:bodyPr/>
                    <a:lstStyle/>
                    <a:p>
                      <a:r>
                        <a:t>group_borrower</a:t>
                      </a:r>
                    </a:p>
                  </a:txBody>
                  <a:tcPr/>
                </a:tc>
                <a:tc>
                  <a:txBody>
                    <a:bodyPr/>
                    <a:lstStyle/>
                    <a:p>
                      <a:r>
                        <a:t>1.895***</a:t>
                      </a:r>
                    </a:p>
                  </a:txBody>
                  <a:tcPr/>
                </a:tc>
                <a:tc>
                  <a:txBody>
                    <a:bodyPr/>
                    <a:lstStyle/>
                    <a:p>
                      <a:r>
                        <a:t>1.815***</a:t>
                      </a:r>
                    </a:p>
                  </a:txBody>
                  <a:tcPr/>
                </a:tc>
                <a:tc>
                  <a:txBody>
                    <a:bodyPr/>
                    <a:lstStyle/>
                    <a:p>
                      <a:r>
                        <a:t>1.193***</a:t>
                      </a:r>
                    </a:p>
                  </a:txBody>
                  <a:tcPr/>
                </a:tc>
                <a:tc>
                  <a:txBody>
                    <a:bodyPr/>
                    <a:lstStyle/>
                    <a:p>
                      <a:r>
                        <a:t>1.066***</a:t>
                      </a:r>
                    </a:p>
                  </a:txBody>
                  <a:tcPr/>
                </a:tc>
                <a:extLst>
                  <a:ext uri="{0D108BD9-81ED-4DB2-BD59-A6C34878D82A}">
                    <a16:rowId xmlns:a16="http://schemas.microsoft.com/office/drawing/2014/main" val="10014"/>
                  </a:ext>
                </a:extLst>
              </a:tr>
              <a:tr h="121023">
                <a:tc>
                  <a:txBody>
                    <a:bodyPr/>
                    <a:lstStyle/>
                    <a:p>
                      <a:endParaRPr/>
                    </a:p>
                  </a:txBody>
                  <a:tcPr/>
                </a:tc>
                <a:tc>
                  <a:txBody>
                    <a:bodyPr/>
                    <a:lstStyle/>
                    <a:p>
                      <a:r>
                        <a:t>(4.07)</a:t>
                      </a:r>
                    </a:p>
                  </a:txBody>
                  <a:tcPr/>
                </a:tc>
                <a:tc>
                  <a:txBody>
                    <a:bodyPr/>
                    <a:lstStyle/>
                    <a:p>
                      <a:r>
                        <a:t>(3.85)</a:t>
                      </a:r>
                    </a:p>
                  </a:txBody>
                  <a:tcPr/>
                </a:tc>
                <a:tc>
                  <a:txBody>
                    <a:bodyPr/>
                    <a:lstStyle/>
                    <a:p>
                      <a:r>
                        <a:t>(5.46)</a:t>
                      </a:r>
                    </a:p>
                  </a:txBody>
                  <a:tcPr/>
                </a:tc>
                <a:tc>
                  <a:txBody>
                    <a:bodyPr/>
                    <a:lstStyle/>
                    <a:p>
                      <a:r>
                        <a:t>(4.87)</a:t>
                      </a:r>
                    </a:p>
                  </a:txBody>
                  <a:tcPr/>
                </a:tc>
                <a:extLst>
                  <a:ext uri="{0D108BD9-81ED-4DB2-BD59-A6C34878D82A}">
                    <a16:rowId xmlns:a16="http://schemas.microsoft.com/office/drawing/2014/main" val="10015"/>
                  </a:ext>
                </a:extLst>
              </a:tr>
              <a:tr h="121023">
                <a:tc>
                  <a:txBody>
                    <a:bodyPr/>
                    <a:lstStyle/>
                    <a:p>
                      <a:r>
                        <a:t>annual_income</a:t>
                      </a:r>
                    </a:p>
                  </a:txBody>
                  <a:tcPr/>
                </a:tc>
                <a:tc>
                  <a:txBody>
                    <a:bodyPr/>
                    <a:lstStyle/>
                    <a:p>
                      <a:r>
                        <a:t>-0.281***</a:t>
                      </a:r>
                    </a:p>
                  </a:txBody>
                  <a:tcPr/>
                </a:tc>
                <a:tc>
                  <a:txBody>
                    <a:bodyPr/>
                    <a:lstStyle/>
                    <a:p>
                      <a:r>
                        <a:t>-0.286***</a:t>
                      </a:r>
                    </a:p>
                  </a:txBody>
                  <a:tcPr/>
                </a:tc>
                <a:tc>
                  <a:txBody>
                    <a:bodyPr/>
                    <a:lstStyle/>
                    <a:p>
                      <a:r>
                        <a:t>-0.329***</a:t>
                      </a:r>
                    </a:p>
                  </a:txBody>
                  <a:tcPr/>
                </a:tc>
                <a:tc>
                  <a:txBody>
                    <a:bodyPr/>
                    <a:lstStyle/>
                    <a:p>
                      <a:r>
                        <a:t>-0.345***</a:t>
                      </a:r>
                    </a:p>
                  </a:txBody>
                  <a:tcPr/>
                </a:tc>
                <a:extLst>
                  <a:ext uri="{0D108BD9-81ED-4DB2-BD59-A6C34878D82A}">
                    <a16:rowId xmlns:a16="http://schemas.microsoft.com/office/drawing/2014/main" val="10016"/>
                  </a:ext>
                </a:extLst>
              </a:tr>
              <a:tr h="121023">
                <a:tc>
                  <a:txBody>
                    <a:bodyPr/>
                    <a:lstStyle/>
                    <a:p>
                      <a:endParaRPr/>
                    </a:p>
                  </a:txBody>
                  <a:tcPr/>
                </a:tc>
                <a:tc>
                  <a:txBody>
                    <a:bodyPr/>
                    <a:lstStyle/>
                    <a:p>
                      <a:r>
                        <a:t>(-4.94)</a:t>
                      </a:r>
                    </a:p>
                  </a:txBody>
                  <a:tcPr/>
                </a:tc>
                <a:tc>
                  <a:txBody>
                    <a:bodyPr/>
                    <a:lstStyle/>
                    <a:p>
                      <a:r>
                        <a:t>(-4.98)</a:t>
                      </a:r>
                    </a:p>
                  </a:txBody>
                  <a:tcPr/>
                </a:tc>
                <a:tc>
                  <a:txBody>
                    <a:bodyPr/>
                    <a:lstStyle/>
                    <a:p>
                      <a:r>
                        <a:t>(-5.83)</a:t>
                      </a:r>
                    </a:p>
                  </a:txBody>
                  <a:tcPr/>
                </a:tc>
                <a:tc>
                  <a:txBody>
                    <a:bodyPr/>
                    <a:lstStyle/>
                    <a:p>
                      <a:r>
                        <a:t>(-6.10)</a:t>
                      </a:r>
                    </a:p>
                  </a:txBody>
                  <a:tcPr/>
                </a:tc>
                <a:extLst>
                  <a:ext uri="{0D108BD9-81ED-4DB2-BD59-A6C34878D82A}">
                    <a16:rowId xmlns:a16="http://schemas.microsoft.com/office/drawing/2014/main" val="10017"/>
                  </a:ext>
                </a:extLst>
              </a:tr>
              <a:tr h="121023">
                <a:tc>
                  <a:txBody>
                    <a:bodyPr/>
                    <a:lstStyle/>
                    <a:p>
                      <a:r>
                        <a:t>partner_risk</a:t>
                      </a:r>
                    </a:p>
                  </a:txBody>
                  <a:tcPr/>
                </a:tc>
                <a:tc>
                  <a:txBody>
                    <a:bodyPr/>
                    <a:lstStyle/>
                    <a:p>
                      <a:r>
                        <a:t>-0.0504*</a:t>
                      </a:r>
                    </a:p>
                  </a:txBody>
                  <a:tcPr/>
                </a:tc>
                <a:tc>
                  <a:txBody>
                    <a:bodyPr/>
                    <a:lstStyle/>
                    <a:p>
                      <a:r>
                        <a:t>-0.0686**</a:t>
                      </a:r>
                    </a:p>
                  </a:txBody>
                  <a:tcPr/>
                </a:tc>
                <a:tc>
                  <a:txBody>
                    <a:bodyPr/>
                    <a:lstStyle/>
                    <a:p>
                      <a:r>
                        <a:t>-0.0119</a:t>
                      </a:r>
                    </a:p>
                  </a:txBody>
                  <a:tcPr/>
                </a:tc>
                <a:tc>
                  <a:txBody>
                    <a:bodyPr/>
                    <a:lstStyle/>
                    <a:p>
                      <a:r>
                        <a:t>-0.0287</a:t>
                      </a:r>
                    </a:p>
                  </a:txBody>
                  <a:tcPr/>
                </a:tc>
                <a:extLst>
                  <a:ext uri="{0D108BD9-81ED-4DB2-BD59-A6C34878D82A}">
                    <a16:rowId xmlns:a16="http://schemas.microsoft.com/office/drawing/2014/main" val="10018"/>
                  </a:ext>
                </a:extLst>
              </a:tr>
              <a:tr h="121023">
                <a:tc>
                  <a:txBody>
                    <a:bodyPr/>
                    <a:lstStyle/>
                    <a:p>
                      <a:endParaRPr/>
                    </a:p>
                  </a:txBody>
                  <a:tcPr/>
                </a:tc>
                <a:tc>
                  <a:txBody>
                    <a:bodyPr/>
                    <a:lstStyle/>
                    <a:p>
                      <a:r>
                        <a:t>(-1.82)</a:t>
                      </a:r>
                    </a:p>
                  </a:txBody>
                  <a:tcPr/>
                </a:tc>
                <a:tc>
                  <a:txBody>
                    <a:bodyPr/>
                    <a:lstStyle/>
                    <a:p>
                      <a:r>
                        <a:t>(-2.43)</a:t>
                      </a:r>
                    </a:p>
                  </a:txBody>
                  <a:tcPr/>
                </a:tc>
                <a:tc>
                  <a:txBody>
                    <a:bodyPr/>
                    <a:lstStyle/>
                    <a:p>
                      <a:r>
                        <a:t>(-0.45)</a:t>
                      </a:r>
                    </a:p>
                  </a:txBody>
                  <a:tcPr/>
                </a:tc>
                <a:tc>
                  <a:txBody>
                    <a:bodyPr/>
                    <a:lstStyle/>
                    <a:p>
                      <a:r>
                        <a:t>(-1.07)</a:t>
                      </a:r>
                    </a:p>
                  </a:txBody>
                  <a:tcPr/>
                </a:tc>
                <a:extLst>
                  <a:ext uri="{0D108BD9-81ED-4DB2-BD59-A6C34878D82A}">
                    <a16:rowId xmlns:a16="http://schemas.microsoft.com/office/drawing/2014/main" val="10019"/>
                  </a:ext>
                </a:extLst>
              </a:tr>
              <a:tr h="121023">
                <a:tc>
                  <a:txBody>
                    <a:bodyPr/>
                    <a:lstStyle/>
                    <a:p>
                      <a:r>
                        <a:t>loan_amount</a:t>
                      </a:r>
                    </a:p>
                  </a:txBody>
                  <a:tcPr/>
                </a:tc>
                <a:tc>
                  <a:txBody>
                    <a:bodyPr/>
                    <a:lstStyle/>
                    <a:p>
                      <a:r>
                        <a:t>-0.810***</a:t>
                      </a:r>
                    </a:p>
                  </a:txBody>
                  <a:tcPr/>
                </a:tc>
                <a:tc>
                  <a:txBody>
                    <a:bodyPr/>
                    <a:lstStyle/>
                    <a:p>
                      <a:r>
                        <a:t>-0.807***</a:t>
                      </a:r>
                    </a:p>
                  </a:txBody>
                  <a:tcPr/>
                </a:tc>
                <a:tc>
                  <a:txBody>
                    <a:bodyPr/>
                    <a:lstStyle/>
                    <a:p>
                      <a:r>
                        <a:t>-0.486***</a:t>
                      </a:r>
                    </a:p>
                  </a:txBody>
                  <a:tcPr/>
                </a:tc>
                <a:tc>
                  <a:txBody>
                    <a:bodyPr/>
                    <a:lstStyle/>
                    <a:p>
                      <a:r>
                        <a:t>-0.486***</a:t>
                      </a:r>
                    </a:p>
                  </a:txBody>
                  <a:tcPr/>
                </a:tc>
                <a:extLst>
                  <a:ext uri="{0D108BD9-81ED-4DB2-BD59-A6C34878D82A}">
                    <a16:rowId xmlns:a16="http://schemas.microsoft.com/office/drawing/2014/main" val="10020"/>
                  </a:ext>
                </a:extLst>
              </a:tr>
              <a:tr h="121023">
                <a:tc>
                  <a:txBody>
                    <a:bodyPr/>
                    <a:lstStyle/>
                    <a:p>
                      <a:endParaRPr/>
                    </a:p>
                  </a:txBody>
                  <a:tcPr/>
                </a:tc>
                <a:tc>
                  <a:txBody>
                    <a:bodyPr/>
                    <a:lstStyle/>
                    <a:p>
                      <a:r>
                        <a:t>(-20.91)</a:t>
                      </a:r>
                    </a:p>
                  </a:txBody>
                  <a:tcPr/>
                </a:tc>
                <a:tc>
                  <a:txBody>
                    <a:bodyPr/>
                    <a:lstStyle/>
                    <a:p>
                      <a:r>
                        <a:t>(-20.78)</a:t>
                      </a:r>
                    </a:p>
                  </a:txBody>
                  <a:tcPr/>
                </a:tc>
                <a:tc>
                  <a:txBody>
                    <a:bodyPr/>
                    <a:lstStyle/>
                    <a:p>
                      <a:r>
                        <a:t>(-13.93)</a:t>
                      </a:r>
                    </a:p>
                  </a:txBody>
                  <a:tcPr/>
                </a:tc>
                <a:tc>
                  <a:txBody>
                    <a:bodyPr/>
                    <a:lstStyle/>
                    <a:p>
                      <a:r>
                        <a:t>(-13.93)</a:t>
                      </a:r>
                    </a:p>
                  </a:txBody>
                  <a:tcPr/>
                </a:tc>
                <a:extLst>
                  <a:ext uri="{0D108BD9-81ED-4DB2-BD59-A6C34878D82A}">
                    <a16:rowId xmlns:a16="http://schemas.microsoft.com/office/drawing/2014/main" val="10021"/>
                  </a:ext>
                </a:extLst>
              </a:tr>
              <a:tr h="121023">
                <a:tc>
                  <a:txBody>
                    <a:bodyPr/>
                    <a:lstStyle/>
                    <a:p>
                      <a:r>
                        <a:t>loan_term</a:t>
                      </a:r>
                    </a:p>
                  </a:txBody>
                  <a:tcPr/>
                </a:tc>
                <a:tc>
                  <a:txBody>
                    <a:bodyPr/>
                    <a:lstStyle/>
                    <a:p>
                      <a:r>
                        <a:t>-0.0424***</a:t>
                      </a:r>
                    </a:p>
                  </a:txBody>
                  <a:tcPr/>
                </a:tc>
                <a:tc>
                  <a:txBody>
                    <a:bodyPr/>
                    <a:lstStyle/>
                    <a:p>
                      <a:r>
                        <a:t>-0.0411***</a:t>
                      </a:r>
                    </a:p>
                  </a:txBody>
                  <a:tcPr/>
                </a:tc>
                <a:tc>
                  <a:txBody>
                    <a:bodyPr/>
                    <a:lstStyle/>
                    <a:p>
                      <a:r>
                        <a:t>-0.101***</a:t>
                      </a:r>
                    </a:p>
                  </a:txBody>
                  <a:tcPr/>
                </a:tc>
                <a:tc>
                  <a:txBody>
                    <a:bodyPr/>
                    <a:lstStyle/>
                    <a:p>
                      <a:r>
                        <a:t>-0.1000***</a:t>
                      </a:r>
                    </a:p>
                  </a:txBody>
                  <a:tcPr/>
                </a:tc>
                <a:extLst>
                  <a:ext uri="{0D108BD9-81ED-4DB2-BD59-A6C34878D82A}">
                    <a16:rowId xmlns:a16="http://schemas.microsoft.com/office/drawing/2014/main" val="10022"/>
                  </a:ext>
                </a:extLst>
              </a:tr>
              <a:tr h="121023">
                <a:tc>
                  <a:txBody>
                    <a:bodyPr/>
                    <a:lstStyle/>
                    <a:p>
                      <a:endParaRPr/>
                    </a:p>
                  </a:txBody>
                  <a:tcPr/>
                </a:tc>
                <a:tc>
                  <a:txBody>
                    <a:bodyPr/>
                    <a:lstStyle/>
                    <a:p>
                      <a:r>
                        <a:t>(-11.72)</a:t>
                      </a:r>
                    </a:p>
                  </a:txBody>
                  <a:tcPr/>
                </a:tc>
                <a:tc>
                  <a:txBody>
                    <a:bodyPr/>
                    <a:lstStyle/>
                    <a:p>
                      <a:r>
                        <a:t>(-11.26)</a:t>
                      </a:r>
                    </a:p>
                  </a:txBody>
                  <a:tcPr/>
                </a:tc>
                <a:tc>
                  <a:txBody>
                    <a:bodyPr/>
                    <a:lstStyle/>
                    <a:p>
                      <a:r>
                        <a:t>(-23.05)</a:t>
                      </a:r>
                    </a:p>
                  </a:txBody>
                  <a:tcPr/>
                </a:tc>
                <a:tc>
                  <a:txBody>
                    <a:bodyPr/>
                    <a:lstStyle/>
                    <a:p>
                      <a:r>
                        <a:t>(-22.69)</a:t>
                      </a:r>
                    </a:p>
                  </a:txBody>
                  <a:tcPr/>
                </a:tc>
                <a:extLst>
                  <a:ext uri="{0D108BD9-81ED-4DB2-BD59-A6C34878D82A}">
                    <a16:rowId xmlns:a16="http://schemas.microsoft.com/office/drawing/2014/main" val="10023"/>
                  </a:ext>
                </a:extLst>
              </a:tr>
              <a:tr h="121023">
                <a:tc>
                  <a:txBody>
                    <a:bodyPr/>
                    <a:lstStyle/>
                    <a:p>
                      <a:r>
                        <a:t>repayment_schedule</a:t>
                      </a:r>
                    </a:p>
                  </a:txBody>
                  <a:tcPr/>
                </a:tc>
                <a:tc>
                  <a:txBody>
                    <a:bodyPr/>
                    <a:lstStyle/>
                    <a:p>
                      <a:r>
                        <a:t>-0.119</a:t>
                      </a:r>
                    </a:p>
                  </a:txBody>
                  <a:tcPr/>
                </a:tc>
                <a:tc>
                  <a:txBody>
                    <a:bodyPr/>
                    <a:lstStyle/>
                    <a:p>
                      <a:r>
                        <a:t>-0.129</a:t>
                      </a:r>
                    </a:p>
                  </a:txBody>
                  <a:tcPr/>
                </a:tc>
                <a:tc>
                  <a:txBody>
                    <a:bodyPr/>
                    <a:lstStyle/>
                    <a:p>
                      <a:r>
                        <a:t>-0.414***</a:t>
                      </a:r>
                    </a:p>
                  </a:txBody>
                  <a:tcPr/>
                </a:tc>
                <a:tc>
                  <a:txBody>
                    <a:bodyPr/>
                    <a:lstStyle/>
                    <a:p>
                      <a:r>
                        <a:t>-0.392***</a:t>
                      </a:r>
                    </a:p>
                  </a:txBody>
                  <a:tcPr/>
                </a:tc>
                <a:extLst>
                  <a:ext uri="{0D108BD9-81ED-4DB2-BD59-A6C34878D82A}">
                    <a16:rowId xmlns:a16="http://schemas.microsoft.com/office/drawing/2014/main" val="10024"/>
                  </a:ext>
                </a:extLst>
              </a:tr>
              <a:tr h="121023">
                <a:tc>
                  <a:txBody>
                    <a:bodyPr/>
                    <a:lstStyle/>
                    <a:p>
                      <a:endParaRPr/>
                    </a:p>
                  </a:txBody>
                  <a:tcPr/>
                </a:tc>
                <a:tc>
                  <a:txBody>
                    <a:bodyPr/>
                    <a:lstStyle/>
                    <a:p>
                      <a:r>
                        <a:t>(-0.96)</a:t>
                      </a:r>
                    </a:p>
                  </a:txBody>
                  <a:tcPr/>
                </a:tc>
                <a:tc>
                  <a:txBody>
                    <a:bodyPr/>
                    <a:lstStyle/>
                    <a:p>
                      <a:r>
                        <a:t>(-1.04)</a:t>
                      </a:r>
                    </a:p>
                  </a:txBody>
                  <a:tcPr/>
                </a:tc>
                <a:tc>
                  <a:txBody>
                    <a:bodyPr/>
                    <a:lstStyle/>
                    <a:p>
                      <a:r>
                        <a:t>(-3.02)</a:t>
                      </a:r>
                    </a:p>
                  </a:txBody>
                  <a:tcPr/>
                </a:tc>
                <a:tc>
                  <a:txBody>
                    <a:bodyPr/>
                    <a:lstStyle/>
                    <a:p>
                      <a:r>
                        <a:t>(-2.87)</a:t>
                      </a:r>
                    </a:p>
                  </a:txBody>
                  <a:tcPr/>
                </a:tc>
                <a:extLst>
                  <a:ext uri="{0D108BD9-81ED-4DB2-BD59-A6C34878D82A}">
                    <a16:rowId xmlns:a16="http://schemas.microsoft.com/office/drawing/2014/main" val="10025"/>
                  </a:ext>
                </a:extLst>
              </a:tr>
              <a:tr h="121023">
                <a:tc>
                  <a:txBody>
                    <a:bodyPr/>
                    <a:lstStyle/>
                    <a:p>
                      <a:r>
                        <a:t>continenta</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26"/>
                  </a:ext>
                </a:extLst>
              </a:tr>
              <a:tr h="121023">
                <a:tc>
                  <a:txBody>
                    <a:bodyPr/>
                    <a:lstStyle/>
                    <a:p>
                      <a:r>
                        <a:t>sectorb</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27"/>
                  </a:ext>
                </a:extLst>
              </a:tr>
              <a:tr h="121023">
                <a:tc>
                  <a:txBody>
                    <a:bodyPr/>
                    <a:lstStyle/>
                    <a:p>
                      <a:r>
                        <a:t>_cons</a:t>
                      </a:r>
                    </a:p>
                  </a:txBody>
                  <a:tcPr/>
                </a:tc>
                <a:tc>
                  <a:txBody>
                    <a:bodyPr/>
                    <a:lstStyle/>
                    <a:p>
                      <a:r>
                        <a:t>8.310***</a:t>
                      </a:r>
                    </a:p>
                  </a:txBody>
                  <a:tcPr/>
                </a:tc>
                <a:tc>
                  <a:txBody>
                    <a:bodyPr/>
                    <a:lstStyle/>
                    <a:p>
                      <a:r>
                        <a:t>8.343***</a:t>
                      </a:r>
                    </a:p>
                  </a:txBody>
                  <a:tcPr/>
                </a:tc>
                <a:tc>
                  <a:txBody>
                    <a:bodyPr/>
                    <a:lstStyle/>
                    <a:p>
                      <a:r>
                        <a:t>9.862***</a:t>
                      </a:r>
                    </a:p>
                  </a:txBody>
                  <a:tcPr/>
                </a:tc>
                <a:tc>
                  <a:txBody>
                    <a:bodyPr/>
                    <a:lstStyle/>
                    <a:p>
                      <a:r>
                        <a:t>9.942***</a:t>
                      </a:r>
                    </a:p>
                  </a:txBody>
                  <a:tcPr/>
                </a:tc>
                <a:extLst>
                  <a:ext uri="{0D108BD9-81ED-4DB2-BD59-A6C34878D82A}">
                    <a16:rowId xmlns:a16="http://schemas.microsoft.com/office/drawing/2014/main" val="10028"/>
                  </a:ext>
                </a:extLst>
              </a:tr>
              <a:tr h="121023">
                <a:tc>
                  <a:txBody>
                    <a:bodyPr/>
                    <a:lstStyle/>
                    <a:p>
                      <a:endParaRPr/>
                    </a:p>
                  </a:txBody>
                  <a:tcPr/>
                </a:tc>
                <a:tc>
                  <a:txBody>
                    <a:bodyPr/>
                    <a:lstStyle/>
                    <a:p>
                      <a:r>
                        <a:t>(16.76)</a:t>
                      </a:r>
                    </a:p>
                  </a:txBody>
                  <a:tcPr/>
                </a:tc>
                <a:tc>
                  <a:txBody>
                    <a:bodyPr/>
                    <a:lstStyle/>
                    <a:p>
                      <a:r>
                        <a:t>(16.68)</a:t>
                      </a:r>
                    </a:p>
                  </a:txBody>
                  <a:tcPr/>
                </a:tc>
                <a:tc>
                  <a:txBody>
                    <a:bodyPr/>
                    <a:lstStyle/>
                    <a:p>
                      <a:r>
                        <a:t>(20.88)</a:t>
                      </a:r>
                    </a:p>
                  </a:txBody>
                  <a:tcPr/>
                </a:tc>
                <a:tc>
                  <a:txBody>
                    <a:bodyPr/>
                    <a:lstStyle/>
                    <a:p>
                      <a:r>
                        <a:t>(21.01)</a:t>
                      </a:r>
                    </a:p>
                  </a:txBody>
                  <a:tcPr/>
                </a:tc>
                <a:extLst>
                  <a:ext uri="{0D108BD9-81ED-4DB2-BD59-A6C34878D82A}">
                    <a16:rowId xmlns:a16="http://schemas.microsoft.com/office/drawing/2014/main" val="10029"/>
                  </a:ext>
                </a:extLst>
              </a:tr>
              <a:tr h="121023">
                <a:tc>
                  <a:txBody>
                    <a:bodyPr/>
                    <a:lstStyle/>
                    <a:p>
                      <a:r>
                        <a:t>pseudo R2</a:t>
                      </a:r>
                    </a:p>
                  </a:txBody>
                  <a:tcPr/>
                </a:tc>
                <a:tc>
                  <a:txBody>
                    <a:bodyPr/>
                    <a:lstStyle/>
                    <a:p>
                      <a:r>
                        <a:t>0.257</a:t>
                      </a:r>
                    </a:p>
                  </a:txBody>
                  <a:tcPr/>
                </a:tc>
                <a:tc>
                  <a:txBody>
                    <a:bodyPr/>
                    <a:lstStyle/>
                    <a:p>
                      <a:r>
                        <a:t>0.261</a:t>
                      </a:r>
                    </a:p>
                  </a:txBody>
                  <a:tcPr/>
                </a:tc>
                <a:tc>
                  <a:txBody>
                    <a:bodyPr/>
                    <a:lstStyle/>
                    <a:p>
                      <a:endParaRPr/>
                    </a:p>
                  </a:txBody>
                  <a:tcPr/>
                </a:tc>
                <a:tc>
                  <a:txBody>
                    <a:bodyPr/>
                    <a:lstStyle/>
                    <a:p>
                      <a:endParaRPr/>
                    </a:p>
                  </a:txBody>
                  <a:tcPr/>
                </a:tc>
                <a:extLst>
                  <a:ext uri="{0D108BD9-81ED-4DB2-BD59-A6C34878D82A}">
                    <a16:rowId xmlns:a16="http://schemas.microsoft.com/office/drawing/2014/main" val="10030"/>
                  </a:ext>
                </a:extLst>
              </a:tr>
              <a:tr h="121023">
                <a:tc>
                  <a:txBody>
                    <a:bodyPr/>
                    <a:lstStyle/>
                    <a:p>
                      <a:r>
                        <a:t>Log likelihood</a:t>
                      </a:r>
                    </a:p>
                  </a:txBody>
                  <a:tcPr/>
                </a:tc>
                <a:tc>
                  <a:txBody>
                    <a:bodyPr/>
                    <a:lstStyle/>
                    <a:p>
                      <a:r>
                        <a:t>-2250.2</a:t>
                      </a:r>
                    </a:p>
                  </a:txBody>
                  <a:tcPr/>
                </a:tc>
                <a:tc>
                  <a:txBody>
                    <a:bodyPr/>
                    <a:lstStyle/>
                    <a:p>
                      <a:r>
                        <a:t>-2239.7</a:t>
                      </a:r>
                    </a:p>
                  </a:txBody>
                  <a:tcPr/>
                </a:tc>
                <a:tc>
                  <a:txBody>
                    <a:bodyPr/>
                    <a:lstStyle/>
                    <a:p>
                      <a:r>
                        <a:t>-18497.7</a:t>
                      </a:r>
                    </a:p>
                  </a:txBody>
                  <a:tcPr/>
                </a:tc>
                <a:tc>
                  <a:txBody>
                    <a:bodyPr/>
                    <a:lstStyle/>
                    <a:p>
                      <a:r>
                        <a:t>-18478.7</a:t>
                      </a:r>
                    </a:p>
                  </a:txBody>
                  <a:tcPr/>
                </a:tc>
                <a:extLst>
                  <a:ext uri="{0D108BD9-81ED-4DB2-BD59-A6C34878D82A}">
                    <a16:rowId xmlns:a16="http://schemas.microsoft.com/office/drawing/2014/main" val="10031"/>
                  </a:ext>
                </a:extLst>
              </a:tr>
              <a:tr h="121023">
                <a:tc>
                  <a:txBody>
                    <a:bodyPr/>
                    <a:lstStyle/>
                    <a:p>
                      <a:r>
                        <a:t>2</a:t>
                      </a:r>
                    </a:p>
                  </a:txBody>
                  <a:tcPr/>
                </a:tc>
                <a:tc>
                  <a:txBody>
                    <a:bodyPr/>
                    <a:lstStyle/>
                    <a:p>
                      <a:r>
                        <a:t>1557.6</a:t>
                      </a:r>
                    </a:p>
                  </a:txBody>
                  <a:tcPr/>
                </a:tc>
                <a:tc>
                  <a:txBody>
                    <a:bodyPr/>
                    <a:lstStyle/>
                    <a:p>
                      <a:r>
                        <a:t>1578.6</a:t>
                      </a:r>
                    </a:p>
                  </a:txBody>
                  <a:tcPr/>
                </a:tc>
                <a:tc>
                  <a:txBody>
                    <a:bodyPr/>
                    <a:lstStyle/>
                    <a:p>
                      <a:endParaRPr/>
                    </a:p>
                  </a:txBody>
                  <a:tcPr/>
                </a:tc>
                <a:tc>
                  <a:txBody>
                    <a:bodyPr/>
                    <a:lstStyle/>
                    <a:p>
                      <a:endParaRPr/>
                    </a:p>
                  </a:txBody>
                  <a:tcPr/>
                </a:tc>
                <a:extLst>
                  <a:ext uri="{0D108BD9-81ED-4DB2-BD59-A6C34878D82A}">
                    <a16:rowId xmlns:a16="http://schemas.microsoft.com/office/drawing/2014/main" val="10032"/>
                  </a:ext>
                </a:extLst>
              </a:tr>
              <a:tr h="121041">
                <a:tc>
                  <a:txBody>
                    <a:bodyPr/>
                    <a:lstStyle/>
                    <a:p>
                      <a:r>
                        <a:t>p</a:t>
                      </a:r>
                    </a:p>
                  </a:txBody>
                  <a:tcPr/>
                </a:tc>
                <a:tc>
                  <a:txBody>
                    <a:bodyPr/>
                    <a:lstStyle/>
                    <a:p>
                      <a:r>
                        <a:t>1.2e-315</a:t>
                      </a:r>
                    </a:p>
                  </a:txBody>
                  <a:tcPr/>
                </a:tc>
                <a:tc>
                  <a:txBody>
                    <a:bodyPr/>
                    <a:lstStyle/>
                    <a:p>
                      <a:r>
                        <a:t>2.0e-317</a:t>
                      </a:r>
                    </a:p>
                  </a:txBody>
                  <a:tcPr/>
                </a:tc>
                <a:tc>
                  <a:txBody>
                    <a:bodyPr/>
                    <a:lstStyle/>
                    <a:p>
                      <a:r>
                        <a:t>0</a:t>
                      </a:r>
                    </a:p>
                  </a:txBody>
                  <a:tcPr/>
                </a:tc>
                <a:tc>
                  <a:txBody>
                    <a:bodyPr/>
                    <a:lstStyle/>
                    <a:p>
                      <a:r>
                        <a:t>0</a:t>
                      </a:r>
                    </a:p>
                  </a:txBody>
                  <a:tcPr/>
                </a:tc>
                <a:extLst>
                  <a:ext uri="{0D108BD9-81ED-4DB2-BD59-A6C34878D82A}">
                    <a16:rowId xmlns:a16="http://schemas.microsoft.com/office/drawing/2014/main" val="1003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1</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研究背景</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18196560"/>
        </p:xfrm>
        <a:graphic>
          <a:graphicData uri="http://schemas.openxmlformats.org/drawingml/2006/table">
            <a:tbl>
              <a:tblPr firstRow="1" bandRow="1">
                <a:tableStyleId>{5C22544A-7EE6-4342-B048-85BDC9FD1C3A}</a:tableStyleId>
              </a:tblPr>
              <a:tblGrid>
                <a:gridCol w="1097280">
                  <a:extLst>
                    <a:ext uri="{9D8B030D-6E8A-4147-A177-3AD203B41FA5}">
                      <a16:colId xmlns:a16="http://schemas.microsoft.com/office/drawing/2014/main" val="20000"/>
                    </a:ext>
                  </a:extLst>
                </a:gridCol>
                <a:gridCol w="1097280">
                  <a:extLst>
                    <a:ext uri="{9D8B030D-6E8A-4147-A177-3AD203B41FA5}">
                      <a16:colId xmlns:a16="http://schemas.microsoft.com/office/drawing/2014/main" val="20001"/>
                    </a:ext>
                  </a:extLst>
                </a:gridCol>
                <a:gridCol w="1097280">
                  <a:extLst>
                    <a:ext uri="{9D8B030D-6E8A-4147-A177-3AD203B41FA5}">
                      <a16:colId xmlns:a16="http://schemas.microsoft.com/office/drawing/2014/main" val="20002"/>
                    </a:ext>
                  </a:extLst>
                </a:gridCol>
                <a:gridCol w="1097280">
                  <a:extLst>
                    <a:ext uri="{9D8B030D-6E8A-4147-A177-3AD203B41FA5}">
                      <a16:colId xmlns:a16="http://schemas.microsoft.com/office/drawing/2014/main" val="20003"/>
                    </a:ext>
                  </a:extLst>
                </a:gridCol>
                <a:gridCol w="1097280">
                  <a:extLst>
                    <a:ext uri="{9D8B030D-6E8A-4147-A177-3AD203B41FA5}">
                      <a16:colId xmlns:a16="http://schemas.microsoft.com/office/drawing/2014/main" val="20004"/>
                    </a:ext>
                  </a:extLst>
                </a:gridCol>
              </a:tblGrid>
              <a:tr h="121023">
                <a:tc>
                  <a:txBody>
                    <a:bodyPr/>
                    <a:lstStyle/>
                    <a:p>
                      <a:r>
                        <a:t>Variable</a:t>
                      </a:r>
                    </a:p>
                  </a:txBody>
                  <a:tcPr/>
                </a:tc>
                <a:tc>
                  <a:txBody>
                    <a:bodyPr/>
                    <a:lstStyle/>
                    <a:p>
                      <a:r>
                        <a:t>funding_success</a:t>
                      </a:r>
                    </a:p>
                  </a:txBody>
                  <a:tcPr/>
                </a:tc>
                <a:tc>
                  <a:txBody>
                    <a:bodyPr/>
                    <a:lstStyle/>
                    <a:p>
                      <a:endParaRPr/>
                    </a:p>
                  </a:txBody>
                  <a:tcPr/>
                </a:tc>
                <a:tc>
                  <a:txBody>
                    <a:bodyPr/>
                    <a:lstStyle/>
                    <a:p>
                      <a:r>
                        <a:t>funding_speed</a:t>
                      </a:r>
                    </a:p>
                  </a:txBody>
                  <a:tcPr/>
                </a:tc>
                <a:tc>
                  <a:txBody>
                    <a:bodyPr/>
                    <a:lstStyle/>
                    <a:p>
                      <a:endParaRPr/>
                    </a:p>
                  </a:txBody>
                  <a:tcPr/>
                </a:tc>
                <a:extLst>
                  <a:ext uri="{0D108BD9-81ED-4DB2-BD59-A6C34878D82A}">
                    <a16:rowId xmlns:a16="http://schemas.microsoft.com/office/drawing/2014/main" val="10000"/>
                  </a:ext>
                </a:extLst>
              </a:tr>
              <a:tr h="121023">
                <a:tc>
                  <a:txBody>
                    <a:bodyPr/>
                    <a:lstStyle/>
                    <a:p>
                      <a:endParaRPr/>
                    </a:p>
                  </a:txBody>
                  <a:tcPr/>
                </a:tc>
                <a:tc>
                  <a:txBody>
                    <a:bodyPr/>
                    <a:lstStyle/>
                    <a:p>
                      <a:r>
                        <a:t>Model 1(controls)</a:t>
                      </a:r>
                    </a:p>
                  </a:txBody>
                  <a:tcPr/>
                </a:tc>
                <a:tc>
                  <a:txBody>
                    <a:bodyPr/>
                    <a:lstStyle/>
                    <a:p>
                      <a:r>
                        <a:t>Model 3(main effect)</a:t>
                      </a:r>
                    </a:p>
                  </a:txBody>
                  <a:tcPr/>
                </a:tc>
                <a:tc>
                  <a:txBody>
                    <a:bodyPr/>
                    <a:lstStyle/>
                    <a:p>
                      <a:r>
                        <a:t>Model 1(controls)</a:t>
                      </a:r>
                    </a:p>
                  </a:txBody>
                  <a:tcPr/>
                </a:tc>
                <a:tc>
                  <a:txBody>
                    <a:bodyPr/>
                    <a:lstStyle/>
                    <a:p>
                      <a:r>
                        <a:t>Model 3(main effect)</a:t>
                      </a:r>
                    </a:p>
                  </a:txBody>
                  <a:tcPr/>
                </a:tc>
                <a:extLst>
                  <a:ext uri="{0D108BD9-81ED-4DB2-BD59-A6C34878D82A}">
                    <a16:rowId xmlns:a16="http://schemas.microsoft.com/office/drawing/2014/main" val="10001"/>
                  </a:ext>
                </a:extLst>
              </a:tr>
              <a:tr h="121023">
                <a:tc>
                  <a:txBody>
                    <a:bodyPr/>
                    <a:lstStyle/>
                    <a:p>
                      <a:r>
                        <a:t>happiness</a:t>
                      </a:r>
                    </a:p>
                  </a:txBody>
                  <a:tcPr/>
                </a:tc>
                <a:tc>
                  <a:txBody>
                    <a:bodyPr/>
                    <a:lstStyle/>
                    <a:p>
                      <a:endParaRPr/>
                    </a:p>
                  </a:txBody>
                  <a:tcPr/>
                </a:tc>
                <a:tc>
                  <a:txBody>
                    <a:bodyPr/>
                    <a:lstStyle/>
                    <a:p>
                      <a:r>
                        <a:t>0.176*</a:t>
                      </a:r>
                    </a:p>
                  </a:txBody>
                  <a:tcPr/>
                </a:tc>
                <a:tc>
                  <a:txBody>
                    <a:bodyPr/>
                    <a:lstStyle/>
                    <a:p>
                      <a:endParaRPr/>
                    </a:p>
                  </a:txBody>
                  <a:tcPr/>
                </a:tc>
                <a:tc>
                  <a:txBody>
                    <a:bodyPr/>
                    <a:lstStyle/>
                    <a:p>
                      <a:r>
                        <a:t>0.238***</a:t>
                      </a:r>
                    </a:p>
                  </a:txBody>
                  <a:tcPr/>
                </a:tc>
                <a:extLst>
                  <a:ext uri="{0D108BD9-81ED-4DB2-BD59-A6C34878D82A}">
                    <a16:rowId xmlns:a16="http://schemas.microsoft.com/office/drawing/2014/main" val="10002"/>
                  </a:ext>
                </a:extLst>
              </a:tr>
              <a:tr h="121023">
                <a:tc>
                  <a:txBody>
                    <a:bodyPr/>
                    <a:lstStyle/>
                    <a:p>
                      <a:endParaRPr/>
                    </a:p>
                  </a:txBody>
                  <a:tcPr/>
                </a:tc>
                <a:tc>
                  <a:txBody>
                    <a:bodyPr/>
                    <a:lstStyle/>
                    <a:p>
                      <a:endParaRPr/>
                    </a:p>
                  </a:txBody>
                  <a:tcPr/>
                </a:tc>
                <a:tc>
                  <a:txBody>
                    <a:bodyPr/>
                    <a:lstStyle/>
                    <a:p>
                      <a:r>
                        <a:t>(1.85)</a:t>
                      </a:r>
                    </a:p>
                  </a:txBody>
                  <a:tcPr/>
                </a:tc>
                <a:tc>
                  <a:txBody>
                    <a:bodyPr/>
                    <a:lstStyle/>
                    <a:p>
                      <a:endParaRPr/>
                    </a:p>
                  </a:txBody>
                  <a:tcPr/>
                </a:tc>
                <a:tc>
                  <a:txBody>
                    <a:bodyPr/>
                    <a:lstStyle/>
                    <a:p>
                      <a:r>
                        <a:t>(3.34)</a:t>
                      </a:r>
                    </a:p>
                  </a:txBody>
                  <a:tcPr/>
                </a:tc>
                <a:extLst>
                  <a:ext uri="{0D108BD9-81ED-4DB2-BD59-A6C34878D82A}">
                    <a16:rowId xmlns:a16="http://schemas.microsoft.com/office/drawing/2014/main" val="10003"/>
                  </a:ext>
                </a:extLst>
              </a:tr>
              <a:tr h="121023">
                <a:tc>
                  <a:txBody>
                    <a:bodyPr/>
                    <a:lstStyle/>
                    <a:p>
                      <a:r>
                        <a:t>sadness</a:t>
                      </a:r>
                    </a:p>
                  </a:txBody>
                  <a:tcPr/>
                </a:tc>
                <a:tc>
                  <a:txBody>
                    <a:bodyPr/>
                    <a:lstStyle/>
                    <a:p>
                      <a:endParaRPr/>
                    </a:p>
                  </a:txBody>
                  <a:tcPr/>
                </a:tc>
                <a:tc>
                  <a:txBody>
                    <a:bodyPr/>
                    <a:lstStyle/>
                    <a:p>
                      <a:r>
                        <a:t>1.021*</a:t>
                      </a:r>
                    </a:p>
                  </a:txBody>
                  <a:tcPr/>
                </a:tc>
                <a:tc>
                  <a:txBody>
                    <a:bodyPr/>
                    <a:lstStyle/>
                    <a:p>
                      <a:endParaRPr/>
                    </a:p>
                  </a:txBody>
                  <a:tcPr/>
                </a:tc>
                <a:tc>
                  <a:txBody>
                    <a:bodyPr/>
                    <a:lstStyle/>
                    <a:p>
                      <a:r>
                        <a:t>0.730**</a:t>
                      </a:r>
                    </a:p>
                  </a:txBody>
                  <a:tcPr/>
                </a:tc>
                <a:extLst>
                  <a:ext uri="{0D108BD9-81ED-4DB2-BD59-A6C34878D82A}">
                    <a16:rowId xmlns:a16="http://schemas.microsoft.com/office/drawing/2014/main" val="10004"/>
                  </a:ext>
                </a:extLst>
              </a:tr>
              <a:tr h="121023">
                <a:tc>
                  <a:txBody>
                    <a:bodyPr/>
                    <a:lstStyle/>
                    <a:p>
                      <a:endParaRPr/>
                    </a:p>
                  </a:txBody>
                  <a:tcPr/>
                </a:tc>
                <a:tc>
                  <a:txBody>
                    <a:bodyPr/>
                    <a:lstStyle/>
                    <a:p>
                      <a:endParaRPr/>
                    </a:p>
                  </a:txBody>
                  <a:tcPr/>
                </a:tc>
                <a:tc>
                  <a:txBody>
                    <a:bodyPr/>
                    <a:lstStyle/>
                    <a:p>
                      <a:r>
                        <a:t>(1.76)</a:t>
                      </a:r>
                    </a:p>
                  </a:txBody>
                  <a:tcPr/>
                </a:tc>
                <a:tc>
                  <a:txBody>
                    <a:bodyPr/>
                    <a:lstStyle/>
                    <a:p>
                      <a:endParaRPr/>
                    </a:p>
                  </a:txBody>
                  <a:tcPr/>
                </a:tc>
                <a:tc>
                  <a:txBody>
                    <a:bodyPr/>
                    <a:lstStyle/>
                    <a:p>
                      <a:r>
                        <a:t>(2.08)</a:t>
                      </a:r>
                    </a:p>
                  </a:txBody>
                  <a:tcPr/>
                </a:tc>
                <a:extLst>
                  <a:ext uri="{0D108BD9-81ED-4DB2-BD59-A6C34878D82A}">
                    <a16:rowId xmlns:a16="http://schemas.microsoft.com/office/drawing/2014/main" val="10005"/>
                  </a:ext>
                </a:extLst>
              </a:tr>
              <a:tr h="121023">
                <a:tc>
                  <a:txBody>
                    <a:bodyPr/>
                    <a:lstStyle/>
                    <a:p>
                      <a:r>
                        <a:t>pst_psyc_cptl</a:t>
                      </a:r>
                    </a:p>
                  </a:txBody>
                  <a:tcPr/>
                </a:tc>
                <a:tc>
                  <a:txBody>
                    <a:bodyPr/>
                    <a:lstStyle/>
                    <a:p>
                      <a:endParaRPr/>
                    </a:p>
                  </a:txBody>
                  <a:tcPr/>
                </a:tc>
                <a:tc>
                  <a:txBody>
                    <a:bodyPr/>
                    <a:lstStyle/>
                    <a:p>
                      <a:r>
                        <a:t>-0.0997***</a:t>
                      </a:r>
                    </a:p>
                  </a:txBody>
                  <a:tcPr/>
                </a:tc>
                <a:tc>
                  <a:txBody>
                    <a:bodyPr/>
                    <a:lstStyle/>
                    <a:p>
                      <a:endParaRPr/>
                    </a:p>
                  </a:txBody>
                  <a:tcPr/>
                </a:tc>
                <a:tc>
                  <a:txBody>
                    <a:bodyPr/>
                    <a:lstStyle/>
                    <a:p>
                      <a:r>
                        <a:t>-0.0935***</a:t>
                      </a:r>
                    </a:p>
                  </a:txBody>
                  <a:tcPr/>
                </a:tc>
                <a:extLst>
                  <a:ext uri="{0D108BD9-81ED-4DB2-BD59-A6C34878D82A}">
                    <a16:rowId xmlns:a16="http://schemas.microsoft.com/office/drawing/2014/main" val="10006"/>
                  </a:ext>
                </a:extLst>
              </a:tr>
              <a:tr h="121023">
                <a:tc>
                  <a:txBody>
                    <a:bodyPr/>
                    <a:lstStyle/>
                    <a:p>
                      <a:endParaRPr/>
                    </a:p>
                  </a:txBody>
                  <a:tcPr/>
                </a:tc>
                <a:tc>
                  <a:txBody>
                    <a:bodyPr/>
                    <a:lstStyle/>
                    <a:p>
                      <a:endParaRPr/>
                    </a:p>
                  </a:txBody>
                  <a:tcPr/>
                </a:tc>
                <a:tc>
                  <a:txBody>
                    <a:bodyPr/>
                    <a:lstStyle/>
                    <a:p>
                      <a:r>
                        <a:t>(-3.79)</a:t>
                      </a:r>
                    </a:p>
                  </a:txBody>
                  <a:tcPr/>
                </a:tc>
                <a:tc>
                  <a:txBody>
                    <a:bodyPr/>
                    <a:lstStyle/>
                    <a:p>
                      <a:endParaRPr/>
                    </a:p>
                  </a:txBody>
                  <a:tcPr/>
                </a:tc>
                <a:tc>
                  <a:txBody>
                    <a:bodyPr/>
                    <a:lstStyle/>
                    <a:p>
                      <a:r>
                        <a:t>(-4.30)</a:t>
                      </a:r>
                    </a:p>
                  </a:txBody>
                  <a:tcPr/>
                </a:tc>
                <a:extLst>
                  <a:ext uri="{0D108BD9-81ED-4DB2-BD59-A6C34878D82A}">
                    <a16:rowId xmlns:a16="http://schemas.microsoft.com/office/drawing/2014/main" val="10007"/>
                  </a:ext>
                </a:extLst>
              </a:tr>
              <a:tr h="121023">
                <a:tc>
                  <a:txBody>
                    <a:bodyPr/>
                    <a:lstStyle/>
                    <a:p>
                      <a:r>
                        <a:t>picture_quality</a:t>
                      </a:r>
                    </a:p>
                  </a:txBody>
                  <a:tcPr/>
                </a:tc>
                <a:tc>
                  <a:txBody>
                    <a:bodyPr/>
                    <a:lstStyle/>
                    <a:p>
                      <a:r>
                        <a:t>0.418***</a:t>
                      </a:r>
                    </a:p>
                  </a:txBody>
                  <a:tcPr/>
                </a:tc>
                <a:tc>
                  <a:txBody>
                    <a:bodyPr/>
                    <a:lstStyle/>
                    <a:p>
                      <a:r>
                        <a:t>0.426***</a:t>
                      </a:r>
                    </a:p>
                  </a:txBody>
                  <a:tcPr/>
                </a:tc>
                <a:tc>
                  <a:txBody>
                    <a:bodyPr/>
                    <a:lstStyle/>
                    <a:p>
                      <a:r>
                        <a:t>0.365***</a:t>
                      </a:r>
                    </a:p>
                  </a:txBody>
                  <a:tcPr/>
                </a:tc>
                <a:tc>
                  <a:txBody>
                    <a:bodyPr/>
                    <a:lstStyle/>
                    <a:p>
                      <a:r>
                        <a:t>0.366***</a:t>
                      </a:r>
                    </a:p>
                  </a:txBody>
                  <a:tcPr/>
                </a:tc>
                <a:extLst>
                  <a:ext uri="{0D108BD9-81ED-4DB2-BD59-A6C34878D82A}">
                    <a16:rowId xmlns:a16="http://schemas.microsoft.com/office/drawing/2014/main" val="10008"/>
                  </a:ext>
                </a:extLst>
              </a:tr>
              <a:tr h="121023">
                <a:tc>
                  <a:txBody>
                    <a:bodyPr/>
                    <a:lstStyle/>
                    <a:p>
                      <a:endParaRPr/>
                    </a:p>
                  </a:txBody>
                  <a:tcPr/>
                </a:tc>
                <a:tc>
                  <a:txBody>
                    <a:bodyPr/>
                    <a:lstStyle/>
                    <a:p>
                      <a:r>
                        <a:t>(5.32)</a:t>
                      </a:r>
                    </a:p>
                  </a:txBody>
                  <a:tcPr/>
                </a:tc>
                <a:tc>
                  <a:txBody>
                    <a:bodyPr/>
                    <a:lstStyle/>
                    <a:p>
                      <a:r>
                        <a:t>(5.40)</a:t>
                      </a:r>
                    </a:p>
                  </a:txBody>
                  <a:tcPr/>
                </a:tc>
                <a:tc>
                  <a:txBody>
                    <a:bodyPr/>
                    <a:lstStyle/>
                    <a:p>
                      <a:r>
                        <a:t>(6.17)</a:t>
                      </a:r>
                    </a:p>
                  </a:txBody>
                  <a:tcPr/>
                </a:tc>
                <a:tc>
                  <a:txBody>
                    <a:bodyPr/>
                    <a:lstStyle/>
                    <a:p>
                      <a:r>
                        <a:t>(6.19)</a:t>
                      </a:r>
                    </a:p>
                  </a:txBody>
                  <a:tcPr/>
                </a:tc>
                <a:extLst>
                  <a:ext uri="{0D108BD9-81ED-4DB2-BD59-A6C34878D82A}">
                    <a16:rowId xmlns:a16="http://schemas.microsoft.com/office/drawing/2014/main" val="10009"/>
                  </a:ext>
                </a:extLst>
              </a:tr>
              <a:tr h="121023">
                <a:tc>
                  <a:txBody>
                    <a:bodyPr/>
                    <a:lstStyle/>
                    <a:p>
                      <a:r>
                        <a:t>story_word_count</a:t>
                      </a:r>
                    </a:p>
                  </a:txBody>
                  <a:tcPr/>
                </a:tc>
                <a:tc>
                  <a:txBody>
                    <a:bodyPr/>
                    <a:lstStyle/>
                    <a:p>
                      <a:r>
                        <a:t>0.00233**</a:t>
                      </a:r>
                    </a:p>
                  </a:txBody>
                  <a:tcPr/>
                </a:tc>
                <a:tc>
                  <a:txBody>
                    <a:bodyPr/>
                    <a:lstStyle/>
                    <a:p>
                      <a:r>
                        <a:t>0.00385***</a:t>
                      </a:r>
                    </a:p>
                  </a:txBody>
                  <a:tcPr/>
                </a:tc>
                <a:tc>
                  <a:txBody>
                    <a:bodyPr/>
                    <a:lstStyle/>
                    <a:p>
                      <a:r>
                        <a:t>0.00230**</a:t>
                      </a:r>
                    </a:p>
                  </a:txBody>
                  <a:tcPr/>
                </a:tc>
                <a:tc>
                  <a:txBody>
                    <a:bodyPr/>
                    <a:lstStyle/>
                    <a:p>
                      <a:r>
                        <a:t>0.00359***</a:t>
                      </a:r>
                    </a:p>
                  </a:txBody>
                  <a:tcPr/>
                </a:tc>
                <a:extLst>
                  <a:ext uri="{0D108BD9-81ED-4DB2-BD59-A6C34878D82A}">
                    <a16:rowId xmlns:a16="http://schemas.microsoft.com/office/drawing/2014/main" val="10010"/>
                  </a:ext>
                </a:extLst>
              </a:tr>
              <a:tr h="121023">
                <a:tc>
                  <a:txBody>
                    <a:bodyPr/>
                    <a:lstStyle/>
                    <a:p>
                      <a:endParaRPr/>
                    </a:p>
                  </a:txBody>
                  <a:tcPr/>
                </a:tc>
                <a:tc>
                  <a:txBody>
                    <a:bodyPr/>
                    <a:lstStyle/>
                    <a:p>
                      <a:r>
                        <a:t>(2.01)</a:t>
                      </a:r>
                    </a:p>
                  </a:txBody>
                  <a:tcPr/>
                </a:tc>
                <a:tc>
                  <a:txBody>
                    <a:bodyPr/>
                    <a:lstStyle/>
                    <a:p>
                      <a:r>
                        <a:t>(3.13)</a:t>
                      </a:r>
                    </a:p>
                  </a:txBody>
                  <a:tcPr/>
                </a:tc>
                <a:tc>
                  <a:txBody>
                    <a:bodyPr/>
                    <a:lstStyle/>
                    <a:p>
                      <a:r>
                        <a:t>(2.57)</a:t>
                      </a:r>
                    </a:p>
                  </a:txBody>
                  <a:tcPr/>
                </a:tc>
                <a:tc>
                  <a:txBody>
                    <a:bodyPr/>
                    <a:lstStyle/>
                    <a:p>
                      <a:r>
                        <a:t>(3.80)</a:t>
                      </a:r>
                    </a:p>
                  </a:txBody>
                  <a:tcPr/>
                </a:tc>
                <a:extLst>
                  <a:ext uri="{0D108BD9-81ED-4DB2-BD59-A6C34878D82A}">
                    <a16:rowId xmlns:a16="http://schemas.microsoft.com/office/drawing/2014/main" val="10011"/>
                  </a:ext>
                </a:extLst>
              </a:tr>
              <a:tr h="121023">
                <a:tc>
                  <a:txBody>
                    <a:bodyPr/>
                    <a:lstStyle/>
                    <a:p>
                      <a:r>
                        <a:t>gender</a:t>
                      </a:r>
                    </a:p>
                  </a:txBody>
                  <a:tcPr/>
                </a:tc>
                <a:tc>
                  <a:txBody>
                    <a:bodyPr/>
                    <a:lstStyle/>
                    <a:p>
                      <a:r>
                        <a:t>1.084***</a:t>
                      </a:r>
                    </a:p>
                  </a:txBody>
                  <a:tcPr/>
                </a:tc>
                <a:tc>
                  <a:txBody>
                    <a:bodyPr/>
                    <a:lstStyle/>
                    <a:p>
                      <a:r>
                        <a:t>1.045***</a:t>
                      </a:r>
                    </a:p>
                  </a:txBody>
                  <a:tcPr/>
                </a:tc>
                <a:tc>
                  <a:txBody>
                    <a:bodyPr/>
                    <a:lstStyle/>
                    <a:p>
                      <a:r>
                        <a:t>1.594***</a:t>
                      </a:r>
                    </a:p>
                  </a:txBody>
                  <a:tcPr/>
                </a:tc>
                <a:tc>
                  <a:txBody>
                    <a:bodyPr/>
                    <a:lstStyle/>
                    <a:p>
                      <a:r>
                        <a:t>1.543***</a:t>
                      </a:r>
                    </a:p>
                  </a:txBody>
                  <a:tcPr/>
                </a:tc>
                <a:extLst>
                  <a:ext uri="{0D108BD9-81ED-4DB2-BD59-A6C34878D82A}">
                    <a16:rowId xmlns:a16="http://schemas.microsoft.com/office/drawing/2014/main" val="10012"/>
                  </a:ext>
                </a:extLst>
              </a:tr>
              <a:tr h="121023">
                <a:tc>
                  <a:txBody>
                    <a:bodyPr/>
                    <a:lstStyle/>
                    <a:p>
                      <a:endParaRPr/>
                    </a:p>
                  </a:txBody>
                  <a:tcPr/>
                </a:tc>
                <a:tc>
                  <a:txBody>
                    <a:bodyPr/>
                    <a:lstStyle/>
                    <a:p>
                      <a:r>
                        <a:t>(12.18)</a:t>
                      </a:r>
                    </a:p>
                  </a:txBody>
                  <a:tcPr/>
                </a:tc>
                <a:tc>
                  <a:txBody>
                    <a:bodyPr/>
                    <a:lstStyle/>
                    <a:p>
                      <a:r>
                        <a:t>(11.56)</a:t>
                      </a:r>
                    </a:p>
                  </a:txBody>
                  <a:tcPr/>
                </a:tc>
                <a:tc>
                  <a:txBody>
                    <a:bodyPr/>
                    <a:lstStyle/>
                    <a:p>
                      <a:r>
                        <a:t>(20.52)</a:t>
                      </a:r>
                    </a:p>
                  </a:txBody>
                  <a:tcPr/>
                </a:tc>
                <a:tc>
                  <a:txBody>
                    <a:bodyPr/>
                    <a:lstStyle/>
                    <a:p>
                      <a:r>
                        <a:t>(19.66)</a:t>
                      </a:r>
                    </a:p>
                  </a:txBody>
                  <a:tcPr/>
                </a:tc>
                <a:extLst>
                  <a:ext uri="{0D108BD9-81ED-4DB2-BD59-A6C34878D82A}">
                    <a16:rowId xmlns:a16="http://schemas.microsoft.com/office/drawing/2014/main" val="10013"/>
                  </a:ext>
                </a:extLst>
              </a:tr>
              <a:tr h="121023">
                <a:tc>
                  <a:txBody>
                    <a:bodyPr/>
                    <a:lstStyle/>
                    <a:p>
                      <a:r>
                        <a:t>group_borrower</a:t>
                      </a:r>
                    </a:p>
                  </a:txBody>
                  <a:tcPr/>
                </a:tc>
                <a:tc>
                  <a:txBody>
                    <a:bodyPr/>
                    <a:lstStyle/>
                    <a:p>
                      <a:r>
                        <a:t>3.639***</a:t>
                      </a:r>
                    </a:p>
                  </a:txBody>
                  <a:tcPr/>
                </a:tc>
                <a:tc>
                  <a:txBody>
                    <a:bodyPr/>
                    <a:lstStyle/>
                    <a:p>
                      <a:r>
                        <a:t>3.485***</a:t>
                      </a:r>
                    </a:p>
                  </a:txBody>
                  <a:tcPr/>
                </a:tc>
                <a:tc>
                  <a:txBody>
                    <a:bodyPr/>
                    <a:lstStyle/>
                    <a:p>
                      <a:r>
                        <a:t>1.622***</a:t>
                      </a:r>
                    </a:p>
                  </a:txBody>
                  <a:tcPr/>
                </a:tc>
                <a:tc>
                  <a:txBody>
                    <a:bodyPr/>
                    <a:lstStyle/>
                    <a:p>
                      <a:r>
                        <a:t>1.464***</a:t>
                      </a:r>
                    </a:p>
                  </a:txBody>
                  <a:tcPr/>
                </a:tc>
                <a:extLst>
                  <a:ext uri="{0D108BD9-81ED-4DB2-BD59-A6C34878D82A}">
                    <a16:rowId xmlns:a16="http://schemas.microsoft.com/office/drawing/2014/main" val="10014"/>
                  </a:ext>
                </a:extLst>
              </a:tr>
              <a:tr h="121023">
                <a:tc>
                  <a:txBody>
                    <a:bodyPr/>
                    <a:lstStyle/>
                    <a:p>
                      <a:endParaRPr/>
                    </a:p>
                  </a:txBody>
                  <a:tcPr/>
                </a:tc>
                <a:tc>
                  <a:txBody>
                    <a:bodyPr/>
                    <a:lstStyle/>
                    <a:p>
                      <a:r>
                        <a:t>(3.52)</a:t>
                      </a:r>
                    </a:p>
                  </a:txBody>
                  <a:tcPr/>
                </a:tc>
                <a:tc>
                  <a:txBody>
                    <a:bodyPr/>
                    <a:lstStyle/>
                    <a:p>
                      <a:r>
                        <a:t>(3.37)</a:t>
                      </a:r>
                    </a:p>
                  </a:txBody>
                  <a:tcPr/>
                </a:tc>
                <a:tc>
                  <a:txBody>
                    <a:bodyPr/>
                    <a:lstStyle/>
                    <a:p>
                      <a:r>
                        <a:t>(5.96)</a:t>
                      </a:r>
                    </a:p>
                  </a:txBody>
                  <a:tcPr/>
                </a:tc>
                <a:tc>
                  <a:txBody>
                    <a:bodyPr/>
                    <a:lstStyle/>
                    <a:p>
                      <a:r>
                        <a:t>(5.36)</a:t>
                      </a:r>
                    </a:p>
                  </a:txBody>
                  <a:tcPr/>
                </a:tc>
                <a:extLst>
                  <a:ext uri="{0D108BD9-81ED-4DB2-BD59-A6C34878D82A}">
                    <a16:rowId xmlns:a16="http://schemas.microsoft.com/office/drawing/2014/main" val="10015"/>
                  </a:ext>
                </a:extLst>
              </a:tr>
              <a:tr h="121023">
                <a:tc>
                  <a:txBody>
                    <a:bodyPr/>
                    <a:lstStyle/>
                    <a:p>
                      <a:r>
                        <a:t>annual_income</a:t>
                      </a:r>
                    </a:p>
                  </a:txBody>
                  <a:tcPr/>
                </a:tc>
                <a:tc>
                  <a:txBody>
                    <a:bodyPr/>
                    <a:lstStyle/>
                    <a:p>
                      <a:r>
                        <a:t>-0.543***</a:t>
                      </a:r>
                    </a:p>
                  </a:txBody>
                  <a:tcPr/>
                </a:tc>
                <a:tc>
                  <a:txBody>
                    <a:bodyPr/>
                    <a:lstStyle/>
                    <a:p>
                      <a:r>
                        <a:t>-0.550***</a:t>
                      </a:r>
                    </a:p>
                  </a:txBody>
                  <a:tcPr/>
                </a:tc>
                <a:tc>
                  <a:txBody>
                    <a:bodyPr/>
                    <a:lstStyle/>
                    <a:p>
                      <a:r>
                        <a:t>-0.563***</a:t>
                      </a:r>
                    </a:p>
                  </a:txBody>
                  <a:tcPr/>
                </a:tc>
                <a:tc>
                  <a:txBody>
                    <a:bodyPr/>
                    <a:lstStyle/>
                    <a:p>
                      <a:r>
                        <a:t>-0.570***</a:t>
                      </a:r>
                    </a:p>
                  </a:txBody>
                  <a:tcPr/>
                </a:tc>
                <a:extLst>
                  <a:ext uri="{0D108BD9-81ED-4DB2-BD59-A6C34878D82A}">
                    <a16:rowId xmlns:a16="http://schemas.microsoft.com/office/drawing/2014/main" val="10016"/>
                  </a:ext>
                </a:extLst>
              </a:tr>
              <a:tr h="121023">
                <a:tc>
                  <a:txBody>
                    <a:bodyPr/>
                    <a:lstStyle/>
                    <a:p>
                      <a:endParaRPr/>
                    </a:p>
                  </a:txBody>
                  <a:tcPr/>
                </a:tc>
                <a:tc>
                  <a:txBody>
                    <a:bodyPr/>
                    <a:lstStyle/>
                    <a:p>
                      <a:r>
                        <a:t>(-5.18)</a:t>
                      </a:r>
                    </a:p>
                  </a:txBody>
                  <a:tcPr/>
                </a:tc>
                <a:tc>
                  <a:txBody>
                    <a:bodyPr/>
                    <a:lstStyle/>
                    <a:p>
                      <a:r>
                        <a:t>(-5.19)</a:t>
                      </a:r>
                    </a:p>
                  </a:txBody>
                  <a:tcPr/>
                </a:tc>
                <a:tc>
                  <a:txBody>
                    <a:bodyPr/>
                    <a:lstStyle/>
                    <a:p>
                      <a:r>
                        <a:t>(-7.74)</a:t>
                      </a:r>
                    </a:p>
                  </a:txBody>
                  <a:tcPr/>
                </a:tc>
                <a:tc>
                  <a:txBody>
                    <a:bodyPr/>
                    <a:lstStyle/>
                    <a:p>
                      <a:r>
                        <a:t>(-7.82)</a:t>
                      </a:r>
                    </a:p>
                  </a:txBody>
                  <a:tcPr/>
                </a:tc>
                <a:extLst>
                  <a:ext uri="{0D108BD9-81ED-4DB2-BD59-A6C34878D82A}">
                    <a16:rowId xmlns:a16="http://schemas.microsoft.com/office/drawing/2014/main" val="10017"/>
                  </a:ext>
                </a:extLst>
              </a:tr>
              <a:tr h="121023">
                <a:tc>
                  <a:txBody>
                    <a:bodyPr/>
                    <a:lstStyle/>
                    <a:p>
                      <a:r>
                        <a:t>partner_risk</a:t>
                      </a:r>
                    </a:p>
                  </a:txBody>
                  <a:tcPr/>
                </a:tc>
                <a:tc>
                  <a:txBody>
                    <a:bodyPr/>
                    <a:lstStyle/>
                    <a:p>
                      <a:r>
                        <a:t>-0.116**</a:t>
                      </a:r>
                    </a:p>
                  </a:txBody>
                  <a:tcPr/>
                </a:tc>
                <a:tc>
                  <a:txBody>
                    <a:bodyPr/>
                    <a:lstStyle/>
                    <a:p>
                      <a:r>
                        <a:t>-0.145***</a:t>
                      </a:r>
                    </a:p>
                  </a:txBody>
                  <a:tcPr/>
                </a:tc>
                <a:tc>
                  <a:txBody>
                    <a:bodyPr/>
                    <a:lstStyle/>
                    <a:p>
                      <a:r>
                        <a:t>-0.0614*</a:t>
                      </a:r>
                    </a:p>
                  </a:txBody>
                  <a:tcPr/>
                </a:tc>
                <a:tc>
                  <a:txBody>
                    <a:bodyPr/>
                    <a:lstStyle/>
                    <a:p>
                      <a:r>
                        <a:t>-0.0846**</a:t>
                      </a:r>
                    </a:p>
                  </a:txBody>
                  <a:tcPr/>
                </a:tc>
                <a:extLst>
                  <a:ext uri="{0D108BD9-81ED-4DB2-BD59-A6C34878D82A}">
                    <a16:rowId xmlns:a16="http://schemas.microsoft.com/office/drawing/2014/main" val="10018"/>
                  </a:ext>
                </a:extLst>
              </a:tr>
              <a:tr h="121023">
                <a:tc>
                  <a:txBody>
                    <a:bodyPr/>
                    <a:lstStyle/>
                    <a:p>
                      <a:endParaRPr/>
                    </a:p>
                  </a:txBody>
                  <a:tcPr/>
                </a:tc>
                <a:tc>
                  <a:txBody>
                    <a:bodyPr/>
                    <a:lstStyle/>
                    <a:p>
                      <a:r>
                        <a:t>(-2.26)</a:t>
                      </a:r>
                    </a:p>
                  </a:txBody>
                  <a:tcPr/>
                </a:tc>
                <a:tc>
                  <a:txBody>
                    <a:bodyPr/>
                    <a:lstStyle/>
                    <a:p>
                      <a:r>
                        <a:t>(-2.78)</a:t>
                      </a:r>
                    </a:p>
                  </a:txBody>
                  <a:tcPr/>
                </a:tc>
                <a:tc>
                  <a:txBody>
                    <a:bodyPr/>
                    <a:lstStyle/>
                    <a:p>
                      <a:r>
                        <a:t>(-1.74)</a:t>
                      </a:r>
                    </a:p>
                  </a:txBody>
                  <a:tcPr/>
                </a:tc>
                <a:tc>
                  <a:txBody>
                    <a:bodyPr/>
                    <a:lstStyle/>
                    <a:p>
                      <a:r>
                        <a:t>(-2.38)</a:t>
                      </a:r>
                    </a:p>
                  </a:txBody>
                  <a:tcPr/>
                </a:tc>
                <a:extLst>
                  <a:ext uri="{0D108BD9-81ED-4DB2-BD59-A6C34878D82A}">
                    <a16:rowId xmlns:a16="http://schemas.microsoft.com/office/drawing/2014/main" val="10019"/>
                  </a:ext>
                </a:extLst>
              </a:tr>
              <a:tr h="121023">
                <a:tc>
                  <a:txBody>
                    <a:bodyPr/>
                    <a:lstStyle/>
                    <a:p>
                      <a:r>
                        <a:t>loan_amount</a:t>
                      </a:r>
                    </a:p>
                  </a:txBody>
                  <a:tcPr/>
                </a:tc>
                <a:tc>
                  <a:txBody>
                    <a:bodyPr/>
                    <a:lstStyle/>
                    <a:p>
                      <a:r>
                        <a:t>-1.171***</a:t>
                      </a:r>
                    </a:p>
                  </a:txBody>
                  <a:tcPr/>
                </a:tc>
                <a:tc>
                  <a:txBody>
                    <a:bodyPr/>
                    <a:lstStyle/>
                    <a:p>
                      <a:r>
                        <a:t>-1.167***</a:t>
                      </a:r>
                    </a:p>
                  </a:txBody>
                  <a:tcPr/>
                </a:tc>
                <a:tc>
                  <a:txBody>
                    <a:bodyPr/>
                    <a:lstStyle/>
                    <a:p>
                      <a:r>
                        <a:t>0.00173</a:t>
                      </a:r>
                    </a:p>
                  </a:txBody>
                  <a:tcPr/>
                </a:tc>
                <a:tc>
                  <a:txBody>
                    <a:bodyPr/>
                    <a:lstStyle/>
                    <a:p>
                      <a:r>
                        <a:t>0.00122</a:t>
                      </a:r>
                    </a:p>
                  </a:txBody>
                  <a:tcPr/>
                </a:tc>
                <a:extLst>
                  <a:ext uri="{0D108BD9-81ED-4DB2-BD59-A6C34878D82A}">
                    <a16:rowId xmlns:a16="http://schemas.microsoft.com/office/drawing/2014/main" val="10020"/>
                  </a:ext>
                </a:extLst>
              </a:tr>
              <a:tr h="121023">
                <a:tc>
                  <a:txBody>
                    <a:bodyPr/>
                    <a:lstStyle/>
                    <a:p>
                      <a:endParaRPr/>
                    </a:p>
                  </a:txBody>
                  <a:tcPr/>
                </a:tc>
                <a:tc>
                  <a:txBody>
                    <a:bodyPr/>
                    <a:lstStyle/>
                    <a:p>
                      <a:r>
                        <a:t>(-15.08)</a:t>
                      </a:r>
                    </a:p>
                  </a:txBody>
                  <a:tcPr/>
                </a:tc>
                <a:tc>
                  <a:txBody>
                    <a:bodyPr/>
                    <a:lstStyle/>
                    <a:p>
                      <a:r>
                        <a:t>(-14.99)</a:t>
                      </a:r>
                    </a:p>
                  </a:txBody>
                  <a:tcPr/>
                </a:tc>
                <a:tc>
                  <a:txBody>
                    <a:bodyPr/>
                    <a:lstStyle/>
                    <a:p>
                      <a:r>
                        <a:t>(0.03)</a:t>
                      </a:r>
                    </a:p>
                  </a:txBody>
                  <a:tcPr/>
                </a:tc>
                <a:tc>
                  <a:txBody>
                    <a:bodyPr/>
                    <a:lstStyle/>
                    <a:p>
                      <a:r>
                        <a:t>(0.02)</a:t>
                      </a:r>
                    </a:p>
                  </a:txBody>
                  <a:tcPr/>
                </a:tc>
                <a:extLst>
                  <a:ext uri="{0D108BD9-81ED-4DB2-BD59-A6C34878D82A}">
                    <a16:rowId xmlns:a16="http://schemas.microsoft.com/office/drawing/2014/main" val="10021"/>
                  </a:ext>
                </a:extLst>
              </a:tr>
              <a:tr h="121023">
                <a:tc>
                  <a:txBody>
                    <a:bodyPr/>
                    <a:lstStyle/>
                    <a:p>
                      <a:r>
                        <a:t>loan_term</a:t>
                      </a:r>
                    </a:p>
                  </a:txBody>
                  <a:tcPr/>
                </a:tc>
                <a:tc>
                  <a:txBody>
                    <a:bodyPr/>
                    <a:lstStyle/>
                    <a:p>
                      <a:r>
                        <a:t>-0.0775***</a:t>
                      </a:r>
                    </a:p>
                  </a:txBody>
                  <a:tcPr/>
                </a:tc>
                <a:tc>
                  <a:txBody>
                    <a:bodyPr/>
                    <a:lstStyle/>
                    <a:p>
                      <a:r>
                        <a:t>-0.0749***</a:t>
                      </a:r>
                    </a:p>
                  </a:txBody>
                  <a:tcPr/>
                </a:tc>
                <a:tc>
                  <a:txBody>
                    <a:bodyPr/>
                    <a:lstStyle/>
                    <a:p>
                      <a:r>
                        <a:t>-0.123***</a:t>
                      </a:r>
                    </a:p>
                  </a:txBody>
                  <a:tcPr/>
                </a:tc>
                <a:tc>
                  <a:txBody>
                    <a:bodyPr/>
                    <a:lstStyle/>
                    <a:p>
                      <a:r>
                        <a:t>-0.121***</a:t>
                      </a:r>
                    </a:p>
                  </a:txBody>
                  <a:tcPr/>
                </a:tc>
                <a:extLst>
                  <a:ext uri="{0D108BD9-81ED-4DB2-BD59-A6C34878D82A}">
                    <a16:rowId xmlns:a16="http://schemas.microsoft.com/office/drawing/2014/main" val="10022"/>
                  </a:ext>
                </a:extLst>
              </a:tr>
              <a:tr h="121023">
                <a:tc>
                  <a:txBody>
                    <a:bodyPr/>
                    <a:lstStyle/>
                    <a:p>
                      <a:endParaRPr/>
                    </a:p>
                  </a:txBody>
                  <a:tcPr/>
                </a:tc>
                <a:tc>
                  <a:txBody>
                    <a:bodyPr/>
                    <a:lstStyle/>
                    <a:p>
                      <a:r>
                        <a:t>(-11.50)</a:t>
                      </a:r>
                    </a:p>
                  </a:txBody>
                  <a:tcPr/>
                </a:tc>
                <a:tc>
                  <a:txBody>
                    <a:bodyPr/>
                    <a:lstStyle/>
                    <a:p>
                      <a:r>
                        <a:t>(-11.01)</a:t>
                      </a:r>
                    </a:p>
                  </a:txBody>
                  <a:tcPr/>
                </a:tc>
                <a:tc>
                  <a:txBody>
                    <a:bodyPr/>
                    <a:lstStyle/>
                    <a:p>
                      <a:r>
                        <a:t>(-22.05)</a:t>
                      </a:r>
                    </a:p>
                  </a:txBody>
                  <a:tcPr/>
                </a:tc>
                <a:tc>
                  <a:txBody>
                    <a:bodyPr/>
                    <a:lstStyle/>
                    <a:p>
                      <a:r>
                        <a:t>(-21.55)</a:t>
                      </a:r>
                    </a:p>
                  </a:txBody>
                  <a:tcPr/>
                </a:tc>
                <a:extLst>
                  <a:ext uri="{0D108BD9-81ED-4DB2-BD59-A6C34878D82A}">
                    <a16:rowId xmlns:a16="http://schemas.microsoft.com/office/drawing/2014/main" val="10023"/>
                  </a:ext>
                </a:extLst>
              </a:tr>
              <a:tr h="121023">
                <a:tc>
                  <a:txBody>
                    <a:bodyPr/>
                    <a:lstStyle/>
                    <a:p>
                      <a:r>
                        <a:t>repayment_schedule</a:t>
                      </a:r>
                    </a:p>
                  </a:txBody>
                  <a:tcPr/>
                </a:tc>
                <a:tc>
                  <a:txBody>
                    <a:bodyPr/>
                    <a:lstStyle/>
                    <a:p>
                      <a:r>
                        <a:t>-0.200</a:t>
                      </a:r>
                    </a:p>
                  </a:txBody>
                  <a:tcPr/>
                </a:tc>
                <a:tc>
                  <a:txBody>
                    <a:bodyPr/>
                    <a:lstStyle/>
                    <a:p>
                      <a:r>
                        <a:t>-0.218</a:t>
                      </a:r>
                    </a:p>
                  </a:txBody>
                  <a:tcPr/>
                </a:tc>
                <a:tc>
                  <a:txBody>
                    <a:bodyPr/>
                    <a:lstStyle/>
                    <a:p>
                      <a:r>
                        <a:t>-0.454***</a:t>
                      </a:r>
                    </a:p>
                  </a:txBody>
                  <a:tcPr/>
                </a:tc>
                <a:tc>
                  <a:txBody>
                    <a:bodyPr/>
                    <a:lstStyle/>
                    <a:p>
                      <a:r>
                        <a:t>-0.443***</a:t>
                      </a:r>
                    </a:p>
                  </a:txBody>
                  <a:tcPr/>
                </a:tc>
                <a:extLst>
                  <a:ext uri="{0D108BD9-81ED-4DB2-BD59-A6C34878D82A}">
                    <a16:rowId xmlns:a16="http://schemas.microsoft.com/office/drawing/2014/main" val="10024"/>
                  </a:ext>
                </a:extLst>
              </a:tr>
              <a:tr h="121023">
                <a:tc>
                  <a:txBody>
                    <a:bodyPr/>
                    <a:lstStyle/>
                    <a:p>
                      <a:endParaRPr/>
                    </a:p>
                  </a:txBody>
                  <a:tcPr/>
                </a:tc>
                <a:tc>
                  <a:txBody>
                    <a:bodyPr/>
                    <a:lstStyle/>
                    <a:p>
                      <a:r>
                        <a:t>(-0.88)</a:t>
                      </a:r>
                    </a:p>
                  </a:txBody>
                  <a:tcPr/>
                </a:tc>
                <a:tc>
                  <a:txBody>
                    <a:bodyPr/>
                    <a:lstStyle/>
                    <a:p>
                      <a:r>
                        <a:t>(-0.96)</a:t>
                      </a:r>
                    </a:p>
                  </a:txBody>
                  <a:tcPr/>
                </a:tc>
                <a:tc>
                  <a:txBody>
                    <a:bodyPr/>
                    <a:lstStyle/>
                    <a:p>
                      <a:r>
                        <a:t>(-2.64)</a:t>
                      </a:r>
                    </a:p>
                  </a:txBody>
                  <a:tcPr/>
                </a:tc>
                <a:tc>
                  <a:txBody>
                    <a:bodyPr/>
                    <a:lstStyle/>
                    <a:p>
                      <a:r>
                        <a:t>(-2.58)</a:t>
                      </a:r>
                    </a:p>
                  </a:txBody>
                  <a:tcPr/>
                </a:tc>
                <a:extLst>
                  <a:ext uri="{0D108BD9-81ED-4DB2-BD59-A6C34878D82A}">
                    <a16:rowId xmlns:a16="http://schemas.microsoft.com/office/drawing/2014/main" val="10025"/>
                  </a:ext>
                </a:extLst>
              </a:tr>
              <a:tr h="121023">
                <a:tc>
                  <a:txBody>
                    <a:bodyPr/>
                    <a:lstStyle/>
                    <a:p>
                      <a:r>
                        <a:t>continenta</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26"/>
                  </a:ext>
                </a:extLst>
              </a:tr>
              <a:tr h="121023">
                <a:tc>
                  <a:txBody>
                    <a:bodyPr/>
                    <a:lstStyle/>
                    <a:p>
                      <a:r>
                        <a:t>sectorb</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27"/>
                  </a:ext>
                </a:extLst>
              </a:tr>
              <a:tr h="121023">
                <a:tc>
                  <a:txBody>
                    <a:bodyPr/>
                    <a:lstStyle/>
                    <a:p>
                      <a:r>
                        <a:t>_cons</a:t>
                      </a:r>
                    </a:p>
                  </a:txBody>
                  <a:tcPr/>
                </a:tc>
                <a:tc>
                  <a:txBody>
                    <a:bodyPr/>
                    <a:lstStyle/>
                    <a:p>
                      <a:r>
                        <a:t>13.31***</a:t>
                      </a:r>
                    </a:p>
                  </a:txBody>
                  <a:tcPr/>
                </a:tc>
                <a:tc>
                  <a:txBody>
                    <a:bodyPr/>
                    <a:lstStyle/>
                    <a:p>
                      <a:r>
                        <a:t>13.35***</a:t>
                      </a:r>
                    </a:p>
                  </a:txBody>
                  <a:tcPr/>
                </a:tc>
                <a:tc>
                  <a:txBody>
                    <a:bodyPr/>
                    <a:lstStyle/>
                    <a:p>
                      <a:r>
                        <a:t>8.151***</a:t>
                      </a:r>
                    </a:p>
                  </a:txBody>
                  <a:tcPr/>
                </a:tc>
                <a:tc>
                  <a:txBody>
                    <a:bodyPr/>
                    <a:lstStyle/>
                    <a:p>
                      <a:r>
                        <a:t>8.188***</a:t>
                      </a:r>
                    </a:p>
                  </a:txBody>
                  <a:tcPr/>
                </a:tc>
                <a:extLst>
                  <a:ext uri="{0D108BD9-81ED-4DB2-BD59-A6C34878D82A}">
                    <a16:rowId xmlns:a16="http://schemas.microsoft.com/office/drawing/2014/main" val="10028"/>
                  </a:ext>
                </a:extLst>
              </a:tr>
              <a:tr h="121023">
                <a:tc>
                  <a:txBody>
                    <a:bodyPr/>
                    <a:lstStyle/>
                    <a:p>
                      <a:endParaRPr/>
                    </a:p>
                  </a:txBody>
                  <a:tcPr/>
                </a:tc>
                <a:tc>
                  <a:txBody>
                    <a:bodyPr/>
                    <a:lstStyle/>
                    <a:p>
                      <a:r>
                        <a:t>(14.32)</a:t>
                      </a:r>
                    </a:p>
                  </a:txBody>
                  <a:tcPr/>
                </a:tc>
                <a:tc>
                  <a:txBody>
                    <a:bodyPr/>
                    <a:lstStyle/>
                    <a:p>
                      <a:r>
                        <a:t>(14.25)</a:t>
                      </a:r>
                    </a:p>
                  </a:txBody>
                  <a:tcPr/>
                </a:tc>
                <a:tc>
                  <a:txBody>
                    <a:bodyPr/>
                    <a:lstStyle/>
                    <a:p>
                      <a:r>
                        <a:t>(12.98)</a:t>
                      </a:r>
                    </a:p>
                  </a:txBody>
                  <a:tcPr/>
                </a:tc>
                <a:tc>
                  <a:txBody>
                    <a:bodyPr/>
                    <a:lstStyle/>
                    <a:p>
                      <a:r>
                        <a:t>(13.00)</a:t>
                      </a:r>
                    </a:p>
                  </a:txBody>
                  <a:tcPr/>
                </a:tc>
                <a:extLst>
                  <a:ext uri="{0D108BD9-81ED-4DB2-BD59-A6C34878D82A}">
                    <a16:rowId xmlns:a16="http://schemas.microsoft.com/office/drawing/2014/main" val="10029"/>
                  </a:ext>
                </a:extLst>
              </a:tr>
              <a:tr h="121023">
                <a:tc>
                  <a:txBody>
                    <a:bodyPr/>
                    <a:lstStyle/>
                    <a:p>
                      <a:r>
                        <a:t>pseudo R2</a:t>
                      </a:r>
                    </a:p>
                  </a:txBody>
                  <a:tcPr/>
                </a:tc>
                <a:tc>
                  <a:txBody>
                    <a:bodyPr/>
                    <a:lstStyle/>
                    <a:p>
                      <a:r>
                        <a:t>0.199</a:t>
                      </a:r>
                    </a:p>
                  </a:txBody>
                  <a:tcPr/>
                </a:tc>
                <a:tc>
                  <a:txBody>
                    <a:bodyPr/>
                    <a:lstStyle/>
                    <a:p>
                      <a:r>
                        <a:t>0.202</a:t>
                      </a:r>
                    </a:p>
                  </a:txBody>
                  <a:tcPr/>
                </a:tc>
                <a:tc>
                  <a:txBody>
                    <a:bodyPr/>
                    <a:lstStyle/>
                    <a:p>
                      <a:r>
                        <a:t>0.058</a:t>
                      </a:r>
                    </a:p>
                  </a:txBody>
                  <a:tcPr/>
                </a:tc>
                <a:tc>
                  <a:txBody>
                    <a:bodyPr/>
                    <a:lstStyle/>
                    <a:p>
                      <a:r>
                        <a:t>0.059</a:t>
                      </a:r>
                    </a:p>
                  </a:txBody>
                  <a:tcPr/>
                </a:tc>
                <a:extLst>
                  <a:ext uri="{0D108BD9-81ED-4DB2-BD59-A6C34878D82A}">
                    <a16:rowId xmlns:a16="http://schemas.microsoft.com/office/drawing/2014/main" val="10030"/>
                  </a:ext>
                </a:extLst>
              </a:tr>
              <a:tr h="121023">
                <a:tc>
                  <a:txBody>
                    <a:bodyPr/>
                    <a:lstStyle/>
                    <a:p>
                      <a:r>
                        <a:t>Log likelihood</a:t>
                      </a:r>
                    </a:p>
                  </a:txBody>
                  <a:tcPr/>
                </a:tc>
                <a:tc>
                  <a:txBody>
                    <a:bodyPr/>
                    <a:lstStyle/>
                    <a:p>
                      <a:r>
                        <a:t>-2229.6</a:t>
                      </a:r>
                    </a:p>
                  </a:txBody>
                  <a:tcPr/>
                </a:tc>
                <a:tc>
                  <a:txBody>
                    <a:bodyPr/>
                    <a:lstStyle/>
                    <a:p>
                      <a:r>
                        <a:t>-2219.7</a:t>
                      </a:r>
                    </a:p>
                  </a:txBody>
                  <a:tcPr/>
                </a:tc>
                <a:tc>
                  <a:txBody>
                    <a:bodyPr/>
                    <a:lstStyle/>
                    <a:p>
                      <a:r>
                        <a:t>-14984.1</a:t>
                      </a:r>
                    </a:p>
                  </a:txBody>
                  <a:tcPr/>
                </a:tc>
                <a:tc>
                  <a:txBody>
                    <a:bodyPr/>
                    <a:lstStyle/>
                    <a:p>
                      <a:r>
                        <a:t>-14968.2</a:t>
                      </a:r>
                    </a:p>
                  </a:txBody>
                  <a:tcPr/>
                </a:tc>
                <a:extLst>
                  <a:ext uri="{0D108BD9-81ED-4DB2-BD59-A6C34878D82A}">
                    <a16:rowId xmlns:a16="http://schemas.microsoft.com/office/drawing/2014/main" val="10031"/>
                  </a:ext>
                </a:extLst>
              </a:tr>
              <a:tr h="121023">
                <a:tc>
                  <a:txBody>
                    <a:bodyPr/>
                    <a:lstStyle/>
                    <a:p>
                      <a:r>
                        <a:t>2</a:t>
                      </a:r>
                    </a:p>
                  </a:txBody>
                  <a:tcPr/>
                </a:tc>
                <a:tc>
                  <a:txBody>
                    <a:bodyPr/>
                    <a:lstStyle/>
                    <a:p>
                      <a:r>
                        <a:t>1105.1</a:t>
                      </a:r>
                    </a:p>
                  </a:txBody>
                  <a:tcPr/>
                </a:tc>
                <a:tc>
                  <a:txBody>
                    <a:bodyPr/>
                    <a:lstStyle/>
                    <a:p>
                      <a:r>
                        <a:t>1124.8</a:t>
                      </a:r>
                    </a:p>
                  </a:txBody>
                  <a:tcPr/>
                </a:tc>
                <a:tc>
                  <a:txBody>
                    <a:bodyPr/>
                    <a:lstStyle/>
                    <a:p>
                      <a:r>
                        <a:t>1849.1</a:t>
                      </a:r>
                    </a:p>
                  </a:txBody>
                  <a:tcPr/>
                </a:tc>
                <a:tc>
                  <a:txBody>
                    <a:bodyPr/>
                    <a:lstStyle/>
                    <a:p>
                      <a:r>
                        <a:t>1880.9</a:t>
                      </a:r>
                    </a:p>
                  </a:txBody>
                  <a:tcPr/>
                </a:tc>
                <a:extLst>
                  <a:ext uri="{0D108BD9-81ED-4DB2-BD59-A6C34878D82A}">
                    <a16:rowId xmlns:a16="http://schemas.microsoft.com/office/drawing/2014/main" val="10032"/>
                  </a:ext>
                </a:extLst>
              </a:tr>
              <a:tr h="121041">
                <a:tc>
                  <a:txBody>
                    <a:bodyPr/>
                    <a:lstStyle/>
                    <a:p>
                      <a:r>
                        <a:t>p</a:t>
                      </a:r>
                    </a:p>
                  </a:txBody>
                  <a:tcPr/>
                </a:tc>
                <a:tc>
                  <a:txBody>
                    <a:bodyPr/>
                    <a:lstStyle/>
                    <a:p>
                      <a:r>
                        <a:t>5.8e-219</a:t>
                      </a:r>
                    </a:p>
                  </a:txBody>
                  <a:tcPr/>
                </a:tc>
                <a:tc>
                  <a:txBody>
                    <a:bodyPr/>
                    <a:lstStyle/>
                    <a:p>
                      <a:r>
                        <a:t>1.2e-220</a:t>
                      </a:r>
                    </a:p>
                  </a:txBody>
                  <a:tcPr/>
                </a:tc>
                <a:tc>
                  <a:txBody>
                    <a:bodyPr/>
                    <a:lstStyle/>
                    <a:p>
                      <a:r>
                        <a:t>0</a:t>
                      </a:r>
                    </a:p>
                  </a:txBody>
                  <a:tcPr/>
                </a:tc>
                <a:tc>
                  <a:txBody>
                    <a:bodyPr/>
                    <a:lstStyle/>
                    <a:p>
                      <a:r>
                        <a:t>0</a:t>
                      </a:r>
                    </a:p>
                  </a:txBody>
                  <a:tcPr/>
                </a:tc>
                <a:extLst>
                  <a:ext uri="{0D108BD9-81ED-4DB2-BD59-A6C34878D82A}">
                    <a16:rowId xmlns:a16="http://schemas.microsoft.com/office/drawing/2014/main" val="1003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 sector有15个分组值，14个虚拟变量，该表不汇报结果</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众筹 (Crowdfunding) 是一种个人或组织面向大众为特定企业、商业项目或个人原因公开募集资金的新型筹资方式[8]。</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中国众筹市场紧随国际形势，自2011年以来保持高速发展，截止2018年市场规模超过270亿元。</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我国“十四五”电子商务发展规划也指出应当创新发展网络众筹，推动跨境电商营销体系建设。</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由此可见，众筹市场已经成为全球资本市场不可或缺的重要板块，该市场的健康与创新发展能有效支持初创企业或个人解决融资难的问题，同时丰富大众的投资渠道，推动普惠金融发展。</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其中，以Kiva平台为代表的亲社会债权众筹 (Prosocial Lending-based Crowdfunding) 是一种基于小额借贷的债权众筹模式[3]，简称亲社会众筹。</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随着全球经济水平的提升，亲社会众筹平台的规模发展显著。</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信息不对称问题会减弱投资人的信任，阻碍投资决策[22]。</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因此，如何结合文本、图片、视频等多媒体高效地组织和传递有限信息，减弱信息不对称、吸引投资者并最大化众筹成功是值得探讨的课题。</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其中，以Kiva平台为代表的亲社会债权众筹 (Prosocial Lending-based Crowdfunding) 是一种基于小额借贷的债权众筹模式[3]，简称亲社会众筹。</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随着全球经济水平的提升，亲社会众筹平台的规模发展显著。</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信息不对称问题会减弱投资人的信任，阻碍投资决策[22]。</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因此，如何结合文本、图片、视频等多媒体高效地组织和传递有限信息，减弱信息不对称、吸引投资者并最大化众筹成功是值得探讨的课题。</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作为最个性化的信息之一，人的面部信息及其传递的情感可以一定程度上反映众筹项目的质量和发起人的个人特质，影响潜在投资者对项目的价值判断和投资决策[30]。</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特别地，照片中的面部表情具有情绪感染效应，可能引起观察者的情绪，进而影响他们的投资或捐赠决策[43]。</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因此，在众筹背景下，通过照片、视频等视觉媒介传递的面部情绪可能会对潜在投资者的决策行为产生一定影响，进而影响众筹成功表现。</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Raab等人[39]发现在奖励型众筹中快乐和悲伤的面部情绪表达均对投资者有感染作用，显著提升众筹绩效。</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pic>
        <p:nvPicPr>
          <p:cNvPr id="82" name="Picture 81" descr="03-rId24-image2.png"/>
          <p:cNvPicPr>
            <a:picLocks noChangeAspect="1"/>
          </p:cNvPicPr>
          <p:nvPr/>
        </p:nvPicPr>
        <p:blipFill>
          <a:blip r:embed="rId6"/>
          <a:stretch>
            <a:fillRect/>
          </a:stretch>
        </p:blipFill>
        <p:spPr>
          <a:xfrm>
            <a:off x="914400" y="1828800"/>
            <a:ext cx="5486400" cy="4114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pic>
        <p:nvPicPr>
          <p:cNvPr id="82" name="Picture 81" descr="01-rId25-image3.png"/>
          <p:cNvPicPr>
            <a:picLocks noChangeAspect="1"/>
          </p:cNvPicPr>
          <p:nvPr/>
        </p:nvPicPr>
        <p:blipFill>
          <a:blip r:embed="rId6"/>
          <a:stretch>
            <a:fillRect/>
          </a:stretch>
        </p:blipFill>
        <p:spPr>
          <a:xfrm>
            <a:off x="914400" y="1828800"/>
            <a:ext cx="5486400" cy="4114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endParaRP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此外，单个众筹项目的图片和文本信息一般被组织在一个页面中，增加页面生动性和可读性的同时方便用户接受信息，如图12所示。</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图12 Kiva平台某众筹项目的详细信息页面</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2</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研究目的</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rPr dirty="0"/>
              <a:t>(1) </a:t>
            </a:r>
            <a:r>
              <a:rPr dirty="0" err="1"/>
              <a:t>从图像和情绪表达角度丰富众筹绩效影响因素的相关研究</a:t>
            </a:r>
            <a:r>
              <a:rPr dirty="0"/>
              <a:t>。</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rPr dirty="0" err="1"/>
              <a:t>视觉情绪表达对决策的影响在慈善捐赠、广告、在线商务等场景已有丰富完善的研究，但在众筹场景下还缺少有关探讨</a:t>
            </a:r>
            <a:r>
              <a:rPr dirty="0"/>
              <a:t>。</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rPr dirty="0"/>
              <a:t>(2) </a:t>
            </a:r>
            <a:r>
              <a:rPr dirty="0" err="1"/>
              <a:t>拓展众筹领域中对亲社会众筹模式的研究</a:t>
            </a:r>
            <a:r>
              <a:rPr dirty="0"/>
              <a:t>。</a:t>
            </a:r>
          </a:p>
        </p:txBody>
      </p:sp>
      <p:sp>
        <p:nvSpPr>
          <p:cNvPr id="8" name="TextBox 7"/>
          <p:cNvSpPr txBox="1"/>
          <p:nvPr/>
        </p:nvSpPr>
        <p:spPr>
          <a:xfrm>
            <a:off x="1371600" y="4572477"/>
            <a:ext cx="9144000" cy="1371600"/>
          </a:xfrm>
          <a:prstGeom prst="rect">
            <a:avLst/>
          </a:prstGeom>
          <a:noFill/>
        </p:spPr>
        <p:txBody>
          <a:bodyPr wrap="square">
            <a:spAutoFit/>
          </a:bodyPr>
          <a:lstStyle/>
          <a:p>
            <a:pPr>
              <a:defRPr sz="2000" b="0">
                <a:solidFill>
                  <a:srgbClr val="000000"/>
                </a:solidFill>
                <a:latin typeface="微软雅黑"/>
              </a:defRPr>
            </a:pPr>
            <a:r>
              <a:rPr dirty="0" err="1"/>
              <a:t>在亲社会背景下的众筹活动仅得到了极为有限的学术关注</a:t>
            </a:r>
            <a:r>
              <a:rPr dirty="0"/>
              <a:t>。</a:t>
            </a:r>
          </a:p>
        </p:txBody>
      </p:sp>
      <p:sp>
        <p:nvSpPr>
          <p:cNvPr id="2" name="TextBox 4"/>
          <p:cNvSpPr txBox="1"/>
          <p:nvPr/>
        </p:nvSpPr>
        <p:spPr>
          <a:xfrm>
            <a:off x="1371600" y="5700872"/>
            <a:ext cx="9144000" cy="1371600"/>
          </a:xfrm>
          <a:prstGeom prst="rect">
            <a:avLst/>
          </a:prstGeom>
          <a:noFill/>
        </p:spPr>
        <p:txBody>
          <a:bodyPr wrap="square">
            <a:spAutoFit/>
          </a:bodyPr>
          <a:lstStyle/>
          <a:p>
            <a:pPr>
              <a:defRPr sz="2000" b="0">
                <a:solidFill>
                  <a:srgbClr val="000000"/>
                </a:solidFill>
                <a:latin typeface="微软雅黑"/>
              </a:defRPr>
            </a:pPr>
            <a:r>
              <a:rPr dirty="0" err="1"/>
              <a:t>因此本文旨在研究以Kiva为代表的亲社会众筹平台中人们的亲社会决策影响因素，提供优化该众筹模式的理论支持</a:t>
            </a:r>
            <a:r>
              <a:rPr dirty="0"/>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3</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研究综述</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这些优势使众筹备受欢迎，发展迅速，且保持巨大的成长空间。</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即使大多数参与众筹的初创企业的筹资额规模较小，但大量级的项目数量使众筹保有巨大的融资潜力[3]。</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据世界银行的预测，2025年众筹市场预计产生逾3000亿美元的资金[4]。</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同样地，中国众筹市场自2013年起发展迅猛，各类互联网众筹平台快速涌现，平台数量于2016年达到532家的峰值。</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作为最个性化的信息之一，人的面部信息及其传递的情感可以一定程度上反映众筹项目的质量和发起人的个人特质，影响潜在投资者对项目的价值判断和投资决策[30]。</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特别地，照片中的面部表情具有情绪感染效应，可能引起观察者的情绪，进而影响他们的投资或捐赠决策[43]。</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因此，在众筹背景下，通过照片、视频等视觉媒介传递的面部情绪可能会对潜在投资者的决策行为产生一定影响，进而影响众筹成功表现。</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Raab等人[39]发现在奖励型众筹中快乐和悲伤的面部情绪表达均对投资者有感染作用，显著提升众筹绩效。</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根据若干分类标准可以对众筹平台和项目加以区分和研究。</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根据项目发起者的性质，众筹项目可以分为个人类、企业类、组织类等[34][33]。</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根据项目内容和主题，众筹项目可以分为科技类、艺术类、健康类等。</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当今普遍采用的小额信贷模式来自于1975年孟加拉国Mohamed Yunus教授创立的Grameen Bank[23]，在大获成功之后被快速推广。</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其本质上为众筹模式，因此被视为债权众筹，代表平台有Kiva, World Vision Micro, Prosper, LendingClub等。</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债权众筹模式下的不同平台可能有不同的回报模式。</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众筹领域已有的研究主要集中在众筹绩效的影响因素，指导众筹模式设计和项目的信息框架设计。</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这两类信息以通过平台网页披露给投资者，投资者对信息进行接收、处理之后产生判断，做出投资决策。</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目前关于亲社会众筹影响因素的研究主要探讨了项目叙述文本和发起人个人特征对众筹成功的影响。</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部分研究聚焦于叙述文本传递的信号。</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为了理解图片中的面部情绪表达如何影响投资者决策，本文参考了社会心理学中的情绪感染理论[19]。</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此外，有研究表明情绪的感染性会随情绪的类型和表达强烈程度而异[17][29]。</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除了辅助传递关于社交互动的额外信息，情绪感染在观察者身上引起的情绪会影响他们的决策行为。</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研究发现即时情绪可以改变人们对决策结果的预期评估，并影响他们的社会、个人和经济性决策[29][42]。</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因此，面部表情引起的情绪感染很可能成为亲社会众筹项目成功与否的重要影响因素之一。</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Small和Verrochi[43]发现广告图片中带情绪的面部表情如何通过情绪感染影响人们的亲社会行为。</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例如，研究发现在奖励型众筹的项目描述中适当使用积极情绪化的词汇有助于成功筹资[26][37]。</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4</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研究假设</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基于以上背景，本文根据情绪感染理论提出了一个研究模型来探究不同面部情绪表达的感染效应及其对投资决策和众筹成功的影响。</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这种即时情绪在投资者继续浏览当前项目、接收和处理其他信息时产生作用，影响最终的投资决策。</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相比聚集了创业型商业项目的奖励型众筹平台，亲社会债权众筹平台中的项目信息呈现会更加模糊[22]。</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基于以上讨论，本文假设在亲社会众筹模式中，项目图片的面部表情对众筹成功有显著影响。</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已有研究表明情绪感染的结果取决于表达的情绪类型[11][43]。</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为了充分考虑该因素，本文分别探究了快乐和悲伤两种情绪对投资者决策的影响。</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H1a: 在亲社会众筹中，快乐的面部情绪表达对众筹成功有积极影响。</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H1b：在亲社会众筹中，悲伤的面部情绪表达对众筹成功有积极影响。</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本文选择积极心理资本 (Positive Psychological Capital) 来探究文本内容传递的信号对视觉情绪表达产生的影响的潜在调节作用，拓展关于不同载体的信息之间交互作用的话题讨论。</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积极心理资本的四个维度反映了不同的积极品质。</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有研究表明图片的积极或消极的方向与文本内容一致有利于引起信息接收者的注意力[33]。</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因此，在众筹背景下，图片和文本信息同时传递积极或消极信号可能有利于进一步提升众筹绩效。</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pic>
        <p:nvPicPr>
          <p:cNvPr id="82" name="Picture 81" descr="08-rId27-image4.png"/>
          <p:cNvPicPr>
            <a:picLocks noChangeAspect="1"/>
          </p:cNvPicPr>
          <p:nvPr/>
        </p:nvPicPr>
        <p:blipFill>
          <a:blip r:embed="rId6"/>
          <a:stretch>
            <a:fillRect/>
          </a:stretch>
        </p:blipFill>
        <p:spPr>
          <a:xfrm>
            <a:off x="914400" y="1828800"/>
            <a:ext cx="5486400" cy="4114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endParaRP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此外，单个众筹项目的图片和文本信息一般被组织在一个页面中，增加页面生动性和可读性的同时方便用户接受信息，如图12所示。</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图12 Kiva平台某众筹项目的详细信息页面</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H2a：在亲社会众筹中，积极心理资本对快乐的面部情绪表达与众筹成功之间的关系有调节作用，更高水平的积极心理资本会增强快乐的面部情绪表达对众筹成功的积极影响。</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H2b：在亲社会众筹中，积极心理资本对悲伤的面部情绪表达与众筹成功之间的关系有调节作用，更高水平的积极心理资本会减弱悲伤的面部情绪表达对众筹成功的积极影响。</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综上，图31为本文的研究模型。</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图31 面部情绪表达对众筹成功的影响研究模型</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5</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数据与样本</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本文采用了亲社会众筹平台Kiva的数据来验证研究模型和假设。</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这也凸显了该平台上贷款投资行为的亲社会性质。</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一个众筹项目的完整流程如图3所示。</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本研究收集了Kiva平台上2018年12月至2019年3月的公开贷款数据，数据中包括众筹项目发起人及其申请展示素材（文本和图片）、所属国家或地区、对应的区域合作伙伴等信息。</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剔除了来自美国的贷款申请和有缺失值的数据之后，得到了来自5个大洲的8693个众筹项目的数据。</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6</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变量定义</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本文选择两个指标来衡量众筹成功。</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此外，本文选择了完成众筹目标的速度 (funding_speed) 。</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为了直观地让funding_speed与众筹成功呈正向关系，该变量值由众筹目标额与众筹天数计算得到：。</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在该数据集中，每个众筹项目都附带一张图片，因此基于该图片中人脸的happiness和sadness分数计算各项目的情绪自变量。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pic>
        <p:nvPicPr>
          <p:cNvPr id="82" name="Picture 81" descr="05-rId28-image5.png"/>
          <p:cNvPicPr>
            <a:picLocks noChangeAspect="1"/>
          </p:cNvPicPr>
          <p:nvPr/>
        </p:nvPicPr>
        <p:blipFill>
          <a:blip r:embed="rId6"/>
          <a:stretch>
            <a:fillRect/>
          </a:stretch>
        </p:blipFill>
        <p:spPr>
          <a:xfrm>
            <a:off x="914400" y="1828800"/>
            <a:ext cx="5486400" cy="4114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pic>
        <p:nvPicPr>
          <p:cNvPr id="82" name="Picture 81" descr="02-rId29-image6.png"/>
          <p:cNvPicPr>
            <a:picLocks noChangeAspect="1"/>
          </p:cNvPicPr>
          <p:nvPr/>
        </p:nvPicPr>
        <p:blipFill>
          <a:blip r:embed="rId6"/>
          <a:stretch>
            <a:fillRect/>
          </a:stretch>
        </p:blipFill>
        <p:spPr>
          <a:xfrm>
            <a:off x="914400" y="1828800"/>
            <a:ext cx="5486400" cy="4114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2</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研究目的</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endParaRP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图41 Kiva某众筹项目附带图片示例 (happiness=0.000, sadness=0.796) </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endParaRP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图42 Kiva某众筹项目附带图片示例 (左: happiness=1.000, sadness=0.000; 右: happiness=1.000, sadness=0.000)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本文使用Mckenny等人开发和验证过的词汇表来测量项目文本的积极心理资本(pst_psyc_capital) [35]。</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词频越高，表示该文本的积极心理信号构建越强烈，积极心理资本水平越高。</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研究模型中纳入了若干与众筹发起人和项目本身信息相关的控制变量。</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为控制项目本身的相关变量，本文考虑了众筹贷款目标额 (loan_amount) ，由于该变量值的范围较大，且分布有偏，对该变量进行对数化处理。</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表4-1显示了该研究模型的变量及其描述性统计数据。</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表4-2为样本数据在continent和sector不同取值下的分布。</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所有变量的VIF均小于10，说明这些变量之间没有明显的共线性问题。</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表 41 研究模型的变量和描述性统计</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2313432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gridCol w="914400">
                  <a:extLst>
                    <a:ext uri="{9D8B030D-6E8A-4147-A177-3AD203B41FA5}">
                      <a16:colId xmlns:a16="http://schemas.microsoft.com/office/drawing/2014/main" val="20005"/>
                    </a:ext>
                  </a:extLst>
                </a:gridCol>
              </a:tblGrid>
              <a:tr h="216568">
                <a:tc>
                  <a:txBody>
                    <a:bodyPr/>
                    <a:lstStyle/>
                    <a:p>
                      <a:r>
                        <a:t>变量</a:t>
                      </a:r>
                    </a:p>
                  </a:txBody>
                  <a:tcPr/>
                </a:tc>
                <a:tc>
                  <a:txBody>
                    <a:bodyPr/>
                    <a:lstStyle/>
                    <a:p>
                      <a:r>
                        <a:t>描述</a:t>
                      </a:r>
                    </a:p>
                  </a:txBody>
                  <a:tcPr/>
                </a:tc>
                <a:tc>
                  <a:txBody>
                    <a:bodyPr/>
                    <a:lstStyle/>
                    <a:p>
                      <a:r>
                        <a:t>均值</a:t>
                      </a:r>
                    </a:p>
                  </a:txBody>
                  <a:tcPr/>
                </a:tc>
                <a:tc>
                  <a:txBody>
                    <a:bodyPr/>
                    <a:lstStyle/>
                    <a:p>
                      <a:r>
                        <a:t>标准差</a:t>
                      </a:r>
                    </a:p>
                  </a:txBody>
                  <a:tcPr/>
                </a:tc>
                <a:tc>
                  <a:txBody>
                    <a:bodyPr/>
                    <a:lstStyle/>
                    <a:p>
                      <a:r>
                        <a:t>最小值</a:t>
                      </a:r>
                    </a:p>
                  </a:txBody>
                  <a:tcPr/>
                </a:tc>
                <a:tc>
                  <a:txBody>
                    <a:bodyPr/>
                    <a:lstStyle/>
                    <a:p>
                      <a:r>
                        <a:t>最大值</a:t>
                      </a:r>
                    </a:p>
                  </a:txBody>
                  <a:tcPr/>
                </a:tc>
                <a:extLst>
                  <a:ext uri="{0D108BD9-81ED-4DB2-BD59-A6C34878D82A}">
                    <a16:rowId xmlns:a16="http://schemas.microsoft.com/office/drawing/2014/main" val="10000"/>
                  </a:ext>
                </a:extLst>
              </a:tr>
              <a:tr h="216568">
                <a:tc>
                  <a:txBody>
                    <a:bodyPr/>
                    <a:lstStyle/>
                    <a:p>
                      <a:r>
                        <a:t>因变量</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1"/>
                  </a:ext>
                </a:extLst>
              </a:tr>
              <a:tr h="216568">
                <a:tc>
                  <a:txBody>
                    <a:bodyPr/>
                    <a:lstStyle/>
                    <a:p>
                      <a:r>
                        <a:t>funding_success</a:t>
                      </a:r>
                    </a:p>
                  </a:txBody>
                  <a:tcPr/>
                </a:tc>
                <a:tc>
                  <a:txBody>
                    <a:bodyPr/>
                    <a:lstStyle/>
                    <a:p>
                      <a:r>
                        <a:t>虚拟变量，在限定时间内成功达到众筹目标=1，失败=0</a:t>
                      </a:r>
                    </a:p>
                  </a:txBody>
                  <a:tcPr/>
                </a:tc>
                <a:tc>
                  <a:txBody>
                    <a:bodyPr/>
                    <a:lstStyle/>
                    <a:p>
                      <a:r>
                        <a:t>0.88</a:t>
                      </a:r>
                    </a:p>
                  </a:txBody>
                  <a:tcPr/>
                </a:tc>
                <a:tc>
                  <a:txBody>
                    <a:bodyPr/>
                    <a:lstStyle/>
                    <a:p>
                      <a:r>
                        <a:t>0.32</a:t>
                      </a:r>
                    </a:p>
                  </a:txBody>
                  <a:tcPr/>
                </a:tc>
                <a:tc>
                  <a:txBody>
                    <a:bodyPr/>
                    <a:lstStyle/>
                    <a:p>
                      <a:r>
                        <a:t>0</a:t>
                      </a:r>
                    </a:p>
                  </a:txBody>
                  <a:tcPr/>
                </a:tc>
                <a:tc>
                  <a:txBody>
                    <a:bodyPr/>
                    <a:lstStyle/>
                    <a:p>
                      <a:r>
                        <a:t>1</a:t>
                      </a:r>
                    </a:p>
                  </a:txBody>
                  <a:tcPr/>
                </a:tc>
                <a:extLst>
                  <a:ext uri="{0D108BD9-81ED-4DB2-BD59-A6C34878D82A}">
                    <a16:rowId xmlns:a16="http://schemas.microsoft.com/office/drawing/2014/main" val="10002"/>
                  </a:ext>
                </a:extLst>
              </a:tr>
              <a:tr h="216568">
                <a:tc>
                  <a:txBody>
                    <a:bodyPr/>
                    <a:lstStyle/>
                    <a:p>
                      <a:r>
                        <a:t>funding_speed</a:t>
                      </a:r>
                    </a:p>
                  </a:txBody>
                  <a:tcPr/>
                </a:tc>
                <a:tc>
                  <a:txBody>
                    <a:bodyPr/>
                    <a:lstStyle/>
                    <a:p>
                      <a:r>
                        <a:t>达成众筹目标的速度</a:t>
                      </a:r>
                    </a:p>
                  </a:txBody>
                  <a:tcPr/>
                </a:tc>
                <a:tc>
                  <a:txBody>
                    <a:bodyPr/>
                    <a:lstStyle/>
                    <a:p>
                      <a:r>
                        <a:t>4.53</a:t>
                      </a:r>
                    </a:p>
                  </a:txBody>
                  <a:tcPr/>
                </a:tc>
                <a:tc>
                  <a:txBody>
                    <a:bodyPr/>
                    <a:lstStyle/>
                    <a:p>
                      <a:r>
                        <a:t>2.36</a:t>
                      </a:r>
                    </a:p>
                  </a:txBody>
                  <a:tcPr/>
                </a:tc>
                <a:tc>
                  <a:txBody>
                    <a:bodyPr/>
                    <a:lstStyle/>
                    <a:p>
                      <a:r>
                        <a:t>0</a:t>
                      </a:r>
                    </a:p>
                  </a:txBody>
                  <a:tcPr/>
                </a:tc>
                <a:tc>
                  <a:txBody>
                    <a:bodyPr/>
                    <a:lstStyle/>
                    <a:p>
                      <a:r>
                        <a:t>13.05</a:t>
                      </a:r>
                    </a:p>
                  </a:txBody>
                  <a:tcPr/>
                </a:tc>
                <a:extLst>
                  <a:ext uri="{0D108BD9-81ED-4DB2-BD59-A6C34878D82A}">
                    <a16:rowId xmlns:a16="http://schemas.microsoft.com/office/drawing/2014/main" val="10003"/>
                  </a:ext>
                </a:extLst>
              </a:tr>
              <a:tr h="216568">
                <a:tc>
                  <a:txBody>
                    <a:bodyPr/>
                    <a:lstStyle/>
                    <a:p>
                      <a:r>
                        <a:t>自变量</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4"/>
                  </a:ext>
                </a:extLst>
              </a:tr>
              <a:tr h="216568">
                <a:tc>
                  <a:txBody>
                    <a:bodyPr/>
                    <a:lstStyle/>
                    <a:p>
                      <a:r>
                        <a:t>happiness</a:t>
                      </a:r>
                    </a:p>
                  </a:txBody>
                  <a:tcPr/>
                </a:tc>
                <a:tc>
                  <a:txBody>
                    <a:bodyPr/>
                    <a:lstStyle/>
                    <a:p>
                      <a:r>
                        <a:t>图片中人脸的快乐情绪值</a:t>
                      </a:r>
                    </a:p>
                  </a:txBody>
                  <a:tcPr/>
                </a:tc>
                <a:tc>
                  <a:txBody>
                    <a:bodyPr/>
                    <a:lstStyle/>
                    <a:p>
                      <a:r>
                        <a:t>0.360</a:t>
                      </a:r>
                    </a:p>
                  </a:txBody>
                  <a:tcPr/>
                </a:tc>
                <a:tc>
                  <a:txBody>
                    <a:bodyPr/>
                    <a:lstStyle/>
                    <a:p>
                      <a:r>
                        <a:t>0.430</a:t>
                      </a:r>
                    </a:p>
                  </a:txBody>
                  <a:tcPr/>
                </a:tc>
                <a:tc>
                  <a:txBody>
                    <a:bodyPr/>
                    <a:lstStyle/>
                    <a:p>
                      <a:r>
                        <a:t>0</a:t>
                      </a:r>
                    </a:p>
                  </a:txBody>
                  <a:tcPr/>
                </a:tc>
                <a:tc>
                  <a:txBody>
                    <a:bodyPr/>
                    <a:lstStyle/>
                    <a:p>
                      <a:r>
                        <a:t>3.580</a:t>
                      </a:r>
                    </a:p>
                  </a:txBody>
                  <a:tcPr/>
                </a:tc>
                <a:extLst>
                  <a:ext uri="{0D108BD9-81ED-4DB2-BD59-A6C34878D82A}">
                    <a16:rowId xmlns:a16="http://schemas.microsoft.com/office/drawing/2014/main" val="10005"/>
                  </a:ext>
                </a:extLst>
              </a:tr>
              <a:tr h="216568">
                <a:tc>
                  <a:txBody>
                    <a:bodyPr/>
                    <a:lstStyle/>
                    <a:p>
                      <a:r>
                        <a:t>sadness</a:t>
                      </a:r>
                    </a:p>
                  </a:txBody>
                  <a:tcPr/>
                </a:tc>
                <a:tc>
                  <a:txBody>
                    <a:bodyPr/>
                    <a:lstStyle/>
                    <a:p>
                      <a:r>
                        <a:t>图片中人脸的悲伤情绪值</a:t>
                      </a:r>
                    </a:p>
                  </a:txBody>
                  <a:tcPr/>
                </a:tc>
                <a:tc>
                  <a:txBody>
                    <a:bodyPr/>
                    <a:lstStyle/>
                    <a:p>
                      <a:r>
                        <a:t>0.020</a:t>
                      </a:r>
                    </a:p>
                  </a:txBody>
                  <a:tcPr/>
                </a:tc>
                <a:tc>
                  <a:txBody>
                    <a:bodyPr/>
                    <a:lstStyle/>
                    <a:p>
                      <a:r>
                        <a:t>0.080</a:t>
                      </a:r>
                    </a:p>
                  </a:txBody>
                  <a:tcPr/>
                </a:tc>
                <a:tc>
                  <a:txBody>
                    <a:bodyPr/>
                    <a:lstStyle/>
                    <a:p>
                      <a:r>
                        <a:t>0</a:t>
                      </a:r>
                    </a:p>
                  </a:txBody>
                  <a:tcPr/>
                </a:tc>
                <a:tc>
                  <a:txBody>
                    <a:bodyPr/>
                    <a:lstStyle/>
                    <a:p>
                      <a:r>
                        <a:t>1.000</a:t>
                      </a:r>
                    </a:p>
                  </a:txBody>
                  <a:tcPr/>
                </a:tc>
                <a:extLst>
                  <a:ext uri="{0D108BD9-81ED-4DB2-BD59-A6C34878D82A}">
                    <a16:rowId xmlns:a16="http://schemas.microsoft.com/office/drawing/2014/main" val="10006"/>
                  </a:ext>
                </a:extLst>
              </a:tr>
              <a:tr h="216568">
                <a:tc>
                  <a:txBody>
                    <a:bodyPr/>
                    <a:lstStyle/>
                    <a:p>
                      <a:r>
                        <a:t>调节变量</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7"/>
                  </a:ext>
                </a:extLst>
              </a:tr>
              <a:tr h="216568">
                <a:tc>
                  <a:txBody>
                    <a:bodyPr/>
                    <a:lstStyle/>
                    <a:p>
                      <a:r>
                        <a:t>pst_psyc_cptl</a:t>
                      </a:r>
                    </a:p>
                  </a:txBody>
                  <a:tcPr/>
                </a:tc>
                <a:tc>
                  <a:txBody>
                    <a:bodyPr/>
                    <a:lstStyle/>
                    <a:p>
                      <a:r>
                        <a:t>文本的积极心理资本分数</a:t>
                      </a:r>
                    </a:p>
                  </a:txBody>
                  <a:tcPr/>
                </a:tc>
                <a:tc>
                  <a:txBody>
                    <a:bodyPr/>
                    <a:lstStyle/>
                    <a:p>
                      <a:r>
                        <a:t>1.23</a:t>
                      </a:r>
                    </a:p>
                  </a:txBody>
                  <a:tcPr/>
                </a:tc>
                <a:tc>
                  <a:txBody>
                    <a:bodyPr/>
                    <a:lstStyle/>
                    <a:p>
                      <a:r>
                        <a:t>1.47</a:t>
                      </a:r>
                    </a:p>
                  </a:txBody>
                  <a:tcPr/>
                </a:tc>
                <a:tc>
                  <a:txBody>
                    <a:bodyPr/>
                    <a:lstStyle/>
                    <a:p>
                      <a:r>
                        <a:t>0</a:t>
                      </a:r>
                    </a:p>
                  </a:txBody>
                  <a:tcPr/>
                </a:tc>
                <a:tc>
                  <a:txBody>
                    <a:bodyPr/>
                    <a:lstStyle/>
                    <a:p>
                      <a:r>
                        <a:t>13</a:t>
                      </a:r>
                    </a:p>
                  </a:txBody>
                  <a:tcPr/>
                </a:tc>
                <a:extLst>
                  <a:ext uri="{0D108BD9-81ED-4DB2-BD59-A6C34878D82A}">
                    <a16:rowId xmlns:a16="http://schemas.microsoft.com/office/drawing/2014/main" val="10008"/>
                  </a:ext>
                </a:extLst>
              </a:tr>
              <a:tr h="216568">
                <a:tc>
                  <a:txBody>
                    <a:bodyPr/>
                    <a:lstStyle/>
                    <a:p>
                      <a:r>
                        <a:t>控制变量</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9"/>
                  </a:ext>
                </a:extLst>
              </a:tr>
              <a:tr h="216568">
                <a:tc>
                  <a:txBody>
                    <a:bodyPr/>
                    <a:lstStyle/>
                    <a:p>
                      <a:r>
                        <a:t>gender</a:t>
                      </a:r>
                    </a:p>
                  </a:txBody>
                  <a:tcPr/>
                </a:tc>
                <a:tc>
                  <a:txBody>
                    <a:bodyPr/>
                    <a:lstStyle/>
                    <a:p>
                      <a:r>
                        <a:t>虚拟变量，众筹者的性别，女性=1，男性=0</a:t>
                      </a:r>
                    </a:p>
                  </a:txBody>
                  <a:tcPr/>
                </a:tc>
                <a:tc>
                  <a:txBody>
                    <a:bodyPr/>
                    <a:lstStyle/>
                    <a:p>
                      <a:r>
                        <a:t>0.80</a:t>
                      </a:r>
                    </a:p>
                  </a:txBody>
                  <a:tcPr/>
                </a:tc>
                <a:tc>
                  <a:txBody>
                    <a:bodyPr/>
                    <a:lstStyle/>
                    <a:p>
                      <a:r>
                        <a:t>0.40</a:t>
                      </a:r>
                    </a:p>
                  </a:txBody>
                  <a:tcPr/>
                </a:tc>
                <a:tc>
                  <a:txBody>
                    <a:bodyPr/>
                    <a:lstStyle/>
                    <a:p>
                      <a:r>
                        <a:t>0</a:t>
                      </a:r>
                    </a:p>
                  </a:txBody>
                  <a:tcPr/>
                </a:tc>
                <a:tc>
                  <a:txBody>
                    <a:bodyPr/>
                    <a:lstStyle/>
                    <a:p>
                      <a:r>
                        <a:t>1</a:t>
                      </a:r>
                    </a:p>
                  </a:txBody>
                  <a:tcPr/>
                </a:tc>
                <a:extLst>
                  <a:ext uri="{0D108BD9-81ED-4DB2-BD59-A6C34878D82A}">
                    <a16:rowId xmlns:a16="http://schemas.microsoft.com/office/drawing/2014/main" val="10010"/>
                  </a:ext>
                </a:extLst>
              </a:tr>
              <a:tr h="216568">
                <a:tc>
                  <a:txBody>
                    <a:bodyPr/>
                    <a:lstStyle/>
                    <a:p>
                      <a:r>
                        <a:t>annual_income</a:t>
                      </a:r>
                    </a:p>
                  </a:txBody>
                  <a:tcPr/>
                </a:tc>
                <a:tc>
                  <a:txBody>
                    <a:bodyPr/>
                    <a:lstStyle/>
                    <a:p>
                      <a:r>
                        <a:t>所在国家的年人均收入（美元）</a:t>
                      </a:r>
                    </a:p>
                  </a:txBody>
                  <a:tcPr/>
                </a:tc>
                <a:tc>
                  <a:txBody>
                    <a:bodyPr/>
                    <a:lstStyle/>
                    <a:p>
                      <a:r>
                        <a:t>6017</a:t>
                      </a:r>
                    </a:p>
                  </a:txBody>
                  <a:tcPr/>
                </a:tc>
                <a:tc>
                  <a:txBody>
                    <a:bodyPr/>
                    <a:lstStyle/>
                    <a:p>
                      <a:r>
                        <a:t>3919</a:t>
                      </a:r>
                    </a:p>
                  </a:txBody>
                  <a:tcPr/>
                </a:tc>
                <a:tc>
                  <a:txBody>
                    <a:bodyPr/>
                    <a:lstStyle/>
                    <a:p>
                      <a:r>
                        <a:t>700</a:t>
                      </a:r>
                    </a:p>
                  </a:txBody>
                  <a:tcPr/>
                </a:tc>
                <a:tc>
                  <a:txBody>
                    <a:bodyPr/>
                    <a:lstStyle/>
                    <a:p>
                      <a:r>
                        <a:t>36200</a:t>
                      </a:r>
                    </a:p>
                  </a:txBody>
                  <a:tcPr/>
                </a:tc>
                <a:extLst>
                  <a:ext uri="{0D108BD9-81ED-4DB2-BD59-A6C34878D82A}">
                    <a16:rowId xmlns:a16="http://schemas.microsoft.com/office/drawing/2014/main" val="10011"/>
                  </a:ext>
                </a:extLst>
              </a:tr>
              <a:tr h="216568">
                <a:tc>
                  <a:txBody>
                    <a:bodyPr/>
                    <a:lstStyle/>
                    <a:p>
                      <a:r>
                        <a:t>group_borrower</a:t>
                      </a:r>
                    </a:p>
                  </a:txBody>
                  <a:tcPr/>
                </a:tc>
                <a:tc>
                  <a:txBody>
                    <a:bodyPr/>
                    <a:lstStyle/>
                    <a:p>
                      <a:r>
                        <a:t>虚拟变量，众筹者为团队=1，个人=0</a:t>
                      </a:r>
                    </a:p>
                  </a:txBody>
                  <a:tcPr/>
                </a:tc>
                <a:tc>
                  <a:txBody>
                    <a:bodyPr/>
                    <a:lstStyle/>
                    <a:p>
                      <a:r>
                        <a:t>0.02</a:t>
                      </a:r>
                    </a:p>
                  </a:txBody>
                  <a:tcPr/>
                </a:tc>
                <a:tc>
                  <a:txBody>
                    <a:bodyPr/>
                    <a:lstStyle/>
                    <a:p>
                      <a:r>
                        <a:t>0.12</a:t>
                      </a:r>
                    </a:p>
                  </a:txBody>
                  <a:tcPr/>
                </a:tc>
                <a:tc>
                  <a:txBody>
                    <a:bodyPr/>
                    <a:lstStyle/>
                    <a:p>
                      <a:r>
                        <a:t>0</a:t>
                      </a:r>
                    </a:p>
                  </a:txBody>
                  <a:tcPr/>
                </a:tc>
                <a:tc>
                  <a:txBody>
                    <a:bodyPr/>
                    <a:lstStyle/>
                    <a:p>
                      <a:r>
                        <a:t>1</a:t>
                      </a:r>
                    </a:p>
                  </a:txBody>
                  <a:tcPr/>
                </a:tc>
                <a:extLst>
                  <a:ext uri="{0D108BD9-81ED-4DB2-BD59-A6C34878D82A}">
                    <a16:rowId xmlns:a16="http://schemas.microsoft.com/office/drawing/2014/main" val="10012"/>
                  </a:ext>
                </a:extLst>
              </a:tr>
              <a:tr h="216568">
                <a:tc>
                  <a:txBody>
                    <a:bodyPr/>
                    <a:lstStyle/>
                    <a:p>
                      <a:r>
                        <a:t>loan_amount</a:t>
                      </a:r>
                    </a:p>
                  </a:txBody>
                  <a:tcPr/>
                </a:tc>
                <a:tc>
                  <a:txBody>
                    <a:bodyPr/>
                    <a:lstStyle/>
                    <a:p>
                      <a:r>
                        <a:t>贷款目标额</a:t>
                      </a:r>
                    </a:p>
                  </a:txBody>
                  <a:tcPr/>
                </a:tc>
                <a:tc>
                  <a:txBody>
                    <a:bodyPr/>
                    <a:lstStyle/>
                    <a:p>
                      <a:r>
                        <a:t>595.6</a:t>
                      </a:r>
                    </a:p>
                  </a:txBody>
                  <a:tcPr/>
                </a:tc>
                <a:tc>
                  <a:txBody>
                    <a:bodyPr/>
                    <a:lstStyle/>
                    <a:p>
                      <a:r>
                        <a:t>492.0</a:t>
                      </a:r>
                    </a:p>
                  </a:txBody>
                  <a:tcPr/>
                </a:tc>
                <a:tc>
                  <a:txBody>
                    <a:bodyPr/>
                    <a:lstStyle/>
                    <a:p>
                      <a:r>
                        <a:t>25</a:t>
                      </a:r>
                    </a:p>
                  </a:txBody>
                  <a:tcPr/>
                </a:tc>
                <a:tc>
                  <a:txBody>
                    <a:bodyPr/>
                    <a:lstStyle/>
                    <a:p>
                      <a:r>
                        <a:t>6650</a:t>
                      </a:r>
                    </a:p>
                  </a:txBody>
                  <a:tcPr/>
                </a:tc>
                <a:extLst>
                  <a:ext uri="{0D108BD9-81ED-4DB2-BD59-A6C34878D82A}">
                    <a16:rowId xmlns:a16="http://schemas.microsoft.com/office/drawing/2014/main" val="10013"/>
                  </a:ext>
                </a:extLst>
              </a:tr>
              <a:tr h="216568">
                <a:tc>
                  <a:txBody>
                    <a:bodyPr/>
                    <a:lstStyle/>
                    <a:p>
                      <a:r>
                        <a:t>loan_term</a:t>
                      </a:r>
                    </a:p>
                  </a:txBody>
                  <a:tcPr/>
                </a:tc>
                <a:tc>
                  <a:txBody>
                    <a:bodyPr/>
                    <a:lstStyle/>
                    <a:p>
                      <a:r>
                        <a:t>贷款期限（月）</a:t>
                      </a:r>
                    </a:p>
                  </a:txBody>
                  <a:tcPr/>
                </a:tc>
                <a:tc>
                  <a:txBody>
                    <a:bodyPr/>
                    <a:lstStyle/>
                    <a:p>
                      <a:r>
                        <a:t>13.45</a:t>
                      </a:r>
                    </a:p>
                  </a:txBody>
                  <a:tcPr/>
                </a:tc>
                <a:tc>
                  <a:txBody>
                    <a:bodyPr/>
                    <a:lstStyle/>
                    <a:p>
                      <a:r>
                        <a:t>5.870</a:t>
                      </a:r>
                    </a:p>
                  </a:txBody>
                  <a:tcPr/>
                </a:tc>
                <a:tc>
                  <a:txBody>
                    <a:bodyPr/>
                    <a:lstStyle/>
                    <a:p>
                      <a:r>
                        <a:t>5</a:t>
                      </a:r>
                    </a:p>
                  </a:txBody>
                  <a:tcPr/>
                </a:tc>
                <a:tc>
                  <a:txBody>
                    <a:bodyPr/>
                    <a:lstStyle/>
                    <a:p>
                      <a:r>
                        <a:t>86</a:t>
                      </a:r>
                    </a:p>
                  </a:txBody>
                  <a:tcPr/>
                </a:tc>
                <a:extLst>
                  <a:ext uri="{0D108BD9-81ED-4DB2-BD59-A6C34878D82A}">
                    <a16:rowId xmlns:a16="http://schemas.microsoft.com/office/drawing/2014/main" val="10014"/>
                  </a:ext>
                </a:extLst>
              </a:tr>
              <a:tr h="216568">
                <a:tc>
                  <a:txBody>
                    <a:bodyPr/>
                    <a:lstStyle/>
                    <a:p>
                      <a:r>
                        <a:t>partner_risk</a:t>
                      </a:r>
                    </a:p>
                  </a:txBody>
                  <a:tcPr/>
                </a:tc>
                <a:tc>
                  <a:txBody>
                    <a:bodyPr/>
                    <a:lstStyle/>
                    <a:p>
                      <a:r>
                        <a:t>区域合作伙伴的风险等级，越高表示还款问题的风险越低</a:t>
                      </a:r>
                    </a:p>
                  </a:txBody>
                  <a:tcPr/>
                </a:tc>
                <a:tc>
                  <a:txBody>
                    <a:bodyPr/>
                    <a:lstStyle/>
                    <a:p>
                      <a:r>
                        <a:t>3.34</a:t>
                      </a:r>
                    </a:p>
                  </a:txBody>
                  <a:tcPr/>
                </a:tc>
                <a:tc>
                  <a:txBody>
                    <a:bodyPr/>
                    <a:lstStyle/>
                    <a:p>
                      <a:r>
                        <a:t>0.97</a:t>
                      </a:r>
                    </a:p>
                  </a:txBody>
                  <a:tcPr/>
                </a:tc>
                <a:tc>
                  <a:txBody>
                    <a:bodyPr/>
                    <a:lstStyle/>
                    <a:p>
                      <a:r>
                        <a:t>0.50</a:t>
                      </a:r>
                    </a:p>
                  </a:txBody>
                  <a:tcPr/>
                </a:tc>
                <a:tc>
                  <a:txBody>
                    <a:bodyPr/>
                    <a:lstStyle/>
                    <a:p>
                      <a:r>
                        <a:t>4.50</a:t>
                      </a:r>
                    </a:p>
                  </a:txBody>
                  <a:tcPr/>
                </a:tc>
                <a:extLst>
                  <a:ext uri="{0D108BD9-81ED-4DB2-BD59-A6C34878D82A}">
                    <a16:rowId xmlns:a16="http://schemas.microsoft.com/office/drawing/2014/main" val="10015"/>
                  </a:ext>
                </a:extLst>
              </a:tr>
              <a:tr h="216568">
                <a:tc>
                  <a:txBody>
                    <a:bodyPr/>
                    <a:lstStyle/>
                    <a:p>
                      <a:r>
                        <a:t>repayment_schedule</a:t>
                      </a:r>
                    </a:p>
                  </a:txBody>
                  <a:tcPr/>
                </a:tc>
                <a:tc>
                  <a:txBody>
                    <a:bodyPr/>
                    <a:lstStyle/>
                    <a:p>
                      <a:r>
                        <a:t>偿还贷款方式，分期偿还=1，到期偿还=0</a:t>
                      </a:r>
                    </a:p>
                  </a:txBody>
                  <a:tcPr/>
                </a:tc>
                <a:tc>
                  <a:txBody>
                    <a:bodyPr/>
                    <a:lstStyle/>
                    <a:p>
                      <a:r>
                        <a:t>0.96</a:t>
                      </a:r>
                    </a:p>
                  </a:txBody>
                  <a:tcPr/>
                </a:tc>
                <a:tc>
                  <a:txBody>
                    <a:bodyPr/>
                    <a:lstStyle/>
                    <a:p>
                      <a:r>
                        <a:t>0.21</a:t>
                      </a:r>
                    </a:p>
                  </a:txBody>
                  <a:tcPr/>
                </a:tc>
                <a:tc>
                  <a:txBody>
                    <a:bodyPr/>
                    <a:lstStyle/>
                    <a:p>
                      <a:r>
                        <a:t>0</a:t>
                      </a:r>
                    </a:p>
                  </a:txBody>
                  <a:tcPr/>
                </a:tc>
                <a:tc>
                  <a:txBody>
                    <a:bodyPr/>
                    <a:lstStyle/>
                    <a:p>
                      <a:r>
                        <a:t>1</a:t>
                      </a:r>
                    </a:p>
                  </a:txBody>
                  <a:tcPr/>
                </a:tc>
                <a:extLst>
                  <a:ext uri="{0D108BD9-81ED-4DB2-BD59-A6C34878D82A}">
                    <a16:rowId xmlns:a16="http://schemas.microsoft.com/office/drawing/2014/main" val="10016"/>
                  </a:ext>
                </a:extLst>
              </a:tr>
              <a:tr h="216568">
                <a:tc>
                  <a:txBody>
                    <a:bodyPr/>
                    <a:lstStyle/>
                    <a:p>
                      <a:r>
                        <a:t>story_word_count</a:t>
                      </a:r>
                    </a:p>
                  </a:txBody>
                  <a:tcPr/>
                </a:tc>
                <a:tc>
                  <a:txBody>
                    <a:bodyPr/>
                    <a:lstStyle/>
                    <a:p>
                      <a:r>
                        <a:t>文本词数</a:t>
                      </a:r>
                    </a:p>
                  </a:txBody>
                  <a:tcPr/>
                </a:tc>
                <a:tc>
                  <a:txBody>
                    <a:bodyPr/>
                    <a:lstStyle/>
                    <a:p>
                      <a:r>
                        <a:t>112.1</a:t>
                      </a:r>
                    </a:p>
                  </a:txBody>
                  <a:tcPr/>
                </a:tc>
                <a:tc>
                  <a:txBody>
                    <a:bodyPr/>
                    <a:lstStyle/>
                    <a:p>
                      <a:r>
                        <a:t>37.72</a:t>
                      </a:r>
                    </a:p>
                  </a:txBody>
                  <a:tcPr/>
                </a:tc>
                <a:tc>
                  <a:txBody>
                    <a:bodyPr/>
                    <a:lstStyle/>
                    <a:p>
                      <a:r>
                        <a:t>27</a:t>
                      </a:r>
                    </a:p>
                  </a:txBody>
                  <a:tcPr/>
                </a:tc>
                <a:tc>
                  <a:txBody>
                    <a:bodyPr/>
                    <a:lstStyle/>
                    <a:p>
                      <a:r>
                        <a:t>254</a:t>
                      </a:r>
                    </a:p>
                  </a:txBody>
                  <a:tcPr/>
                </a:tc>
                <a:extLst>
                  <a:ext uri="{0D108BD9-81ED-4DB2-BD59-A6C34878D82A}">
                    <a16:rowId xmlns:a16="http://schemas.microsoft.com/office/drawing/2014/main" val="10017"/>
                  </a:ext>
                </a:extLst>
              </a:tr>
              <a:tr h="216576">
                <a:tc>
                  <a:txBody>
                    <a:bodyPr/>
                    <a:lstStyle/>
                    <a:p>
                      <a:r>
                        <a:t>picture_quality</a:t>
                      </a:r>
                    </a:p>
                  </a:txBody>
                  <a:tcPr/>
                </a:tc>
                <a:tc>
                  <a:txBody>
                    <a:bodyPr/>
                    <a:lstStyle/>
                    <a:p>
                      <a:r>
                        <a:t>虚拟变量，图片清晰度，高质量=1，否则=0</a:t>
                      </a:r>
                    </a:p>
                  </a:txBody>
                  <a:tcPr/>
                </a:tc>
                <a:tc>
                  <a:txBody>
                    <a:bodyPr/>
                    <a:lstStyle/>
                    <a:p>
                      <a:r>
                        <a:t>0.48</a:t>
                      </a:r>
                    </a:p>
                  </a:txBody>
                  <a:tcPr/>
                </a:tc>
                <a:tc>
                  <a:txBody>
                    <a:bodyPr/>
                    <a:lstStyle/>
                    <a:p>
                      <a:r>
                        <a:t>0.50</a:t>
                      </a:r>
                    </a:p>
                  </a:txBody>
                  <a:tcPr/>
                </a:tc>
                <a:tc>
                  <a:txBody>
                    <a:bodyPr/>
                    <a:lstStyle/>
                    <a:p>
                      <a:r>
                        <a:t>0</a:t>
                      </a:r>
                    </a:p>
                  </a:txBody>
                  <a:tcPr/>
                </a:tc>
                <a:tc>
                  <a:txBody>
                    <a:bodyPr/>
                    <a:lstStyle/>
                    <a:p>
                      <a:r>
                        <a:t>1</a:t>
                      </a:r>
                    </a:p>
                  </a:txBody>
                  <a:tcPr/>
                </a:tc>
                <a:extLst>
                  <a:ext uri="{0D108BD9-81ED-4DB2-BD59-A6C34878D82A}">
                    <a16:rowId xmlns:a16="http://schemas.microsoft.com/office/drawing/2014/main" val="1001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9418320"/>
        </p:xfrm>
        <a:graphic>
          <a:graphicData uri="http://schemas.openxmlformats.org/drawingml/2006/table">
            <a:tbl>
              <a:tblPr firstRow="1" bandRow="1">
                <a:tableStyleId>{5C22544A-7EE6-4342-B048-85BDC9FD1C3A}</a:tableStyleId>
              </a:tblPr>
              <a:tblGrid>
                <a:gridCol w="783771">
                  <a:extLst>
                    <a:ext uri="{9D8B030D-6E8A-4147-A177-3AD203B41FA5}">
                      <a16:colId xmlns:a16="http://schemas.microsoft.com/office/drawing/2014/main" val="20000"/>
                    </a:ext>
                  </a:extLst>
                </a:gridCol>
                <a:gridCol w="783771">
                  <a:extLst>
                    <a:ext uri="{9D8B030D-6E8A-4147-A177-3AD203B41FA5}">
                      <a16:colId xmlns:a16="http://schemas.microsoft.com/office/drawing/2014/main" val="20001"/>
                    </a:ext>
                  </a:extLst>
                </a:gridCol>
                <a:gridCol w="783771">
                  <a:extLst>
                    <a:ext uri="{9D8B030D-6E8A-4147-A177-3AD203B41FA5}">
                      <a16:colId xmlns:a16="http://schemas.microsoft.com/office/drawing/2014/main" val="20002"/>
                    </a:ext>
                  </a:extLst>
                </a:gridCol>
                <a:gridCol w="783771">
                  <a:extLst>
                    <a:ext uri="{9D8B030D-6E8A-4147-A177-3AD203B41FA5}">
                      <a16:colId xmlns:a16="http://schemas.microsoft.com/office/drawing/2014/main" val="20003"/>
                    </a:ext>
                  </a:extLst>
                </a:gridCol>
                <a:gridCol w="783771">
                  <a:extLst>
                    <a:ext uri="{9D8B030D-6E8A-4147-A177-3AD203B41FA5}">
                      <a16:colId xmlns:a16="http://schemas.microsoft.com/office/drawing/2014/main" val="20004"/>
                    </a:ext>
                  </a:extLst>
                </a:gridCol>
                <a:gridCol w="783771">
                  <a:extLst>
                    <a:ext uri="{9D8B030D-6E8A-4147-A177-3AD203B41FA5}">
                      <a16:colId xmlns:a16="http://schemas.microsoft.com/office/drawing/2014/main" val="20005"/>
                    </a:ext>
                  </a:extLst>
                </a:gridCol>
                <a:gridCol w="783774">
                  <a:extLst>
                    <a:ext uri="{9D8B030D-6E8A-4147-A177-3AD203B41FA5}">
                      <a16:colId xmlns:a16="http://schemas.microsoft.com/office/drawing/2014/main" val="20006"/>
                    </a:ext>
                  </a:extLst>
                </a:gridCol>
              </a:tblGrid>
              <a:tr h="187036">
                <a:tc>
                  <a:txBody>
                    <a:bodyPr/>
                    <a:lstStyle/>
                    <a:p>
                      <a:r>
                        <a:t>变量</a:t>
                      </a:r>
                    </a:p>
                  </a:txBody>
                  <a:tcPr/>
                </a:tc>
                <a:tc>
                  <a:txBody>
                    <a:bodyPr/>
                    <a:lstStyle/>
                    <a:p>
                      <a:r>
                        <a:t>取值</a:t>
                      </a:r>
                    </a:p>
                  </a:txBody>
                  <a:tcPr/>
                </a:tc>
                <a:tc>
                  <a:txBody>
                    <a:bodyPr/>
                    <a:lstStyle/>
                    <a:p>
                      <a:r>
                        <a:t>频数</a:t>
                      </a:r>
                    </a:p>
                  </a:txBody>
                  <a:tcPr/>
                </a:tc>
                <a:tc>
                  <a:txBody>
                    <a:bodyPr/>
                    <a:lstStyle/>
                    <a:p>
                      <a:r>
                        <a:t>百分比(%)</a:t>
                      </a:r>
                    </a:p>
                  </a:txBody>
                  <a:tcPr/>
                </a:tc>
                <a:tc>
                  <a:txBody>
                    <a:bodyPr/>
                    <a:lstStyle/>
                    <a:p>
                      <a:r>
                        <a:t>成功数</a:t>
                      </a:r>
                    </a:p>
                  </a:txBody>
                  <a:tcPr/>
                </a:tc>
                <a:tc>
                  <a:txBody>
                    <a:bodyPr/>
                    <a:lstStyle/>
                    <a:p>
                      <a:r>
                        <a:t>成功率(%)</a:t>
                      </a:r>
                    </a:p>
                  </a:txBody>
                  <a:tcPr/>
                </a:tc>
                <a:tc>
                  <a:txBody>
                    <a:bodyPr/>
                    <a:lstStyle/>
                    <a:p>
                      <a:r>
                        <a:t>平均天数</a:t>
                      </a:r>
                    </a:p>
                  </a:txBody>
                  <a:tcPr/>
                </a:tc>
                <a:extLst>
                  <a:ext uri="{0D108BD9-81ED-4DB2-BD59-A6C34878D82A}">
                    <a16:rowId xmlns:a16="http://schemas.microsoft.com/office/drawing/2014/main" val="10000"/>
                  </a:ext>
                </a:extLst>
              </a:tr>
              <a:tr h="187036">
                <a:tc>
                  <a:txBody>
                    <a:bodyPr/>
                    <a:lstStyle/>
                    <a:p>
                      <a:r>
                        <a:t>continent</a:t>
                      </a:r>
                    </a:p>
                  </a:txBody>
                  <a:tcPr/>
                </a:tc>
                <a:tc>
                  <a:txBody>
                    <a:bodyPr/>
                    <a:lstStyle/>
                    <a:p>
                      <a:r>
                        <a:t>亚洲</a:t>
                      </a:r>
                    </a:p>
                  </a:txBody>
                  <a:tcPr/>
                </a:tc>
                <a:tc>
                  <a:txBody>
                    <a:bodyPr/>
                    <a:lstStyle/>
                    <a:p>
                      <a:r>
                        <a:t>3,881</a:t>
                      </a:r>
                    </a:p>
                  </a:txBody>
                  <a:tcPr/>
                </a:tc>
                <a:tc>
                  <a:txBody>
                    <a:bodyPr/>
                    <a:lstStyle/>
                    <a:p>
                      <a:r>
                        <a:t>44.7</a:t>
                      </a:r>
                    </a:p>
                  </a:txBody>
                  <a:tcPr/>
                </a:tc>
                <a:tc>
                  <a:txBody>
                    <a:bodyPr/>
                    <a:lstStyle/>
                    <a:p>
                      <a:r>
                        <a:t>3,626</a:t>
                      </a:r>
                    </a:p>
                  </a:txBody>
                  <a:tcPr/>
                </a:tc>
                <a:tc>
                  <a:txBody>
                    <a:bodyPr/>
                    <a:lstStyle/>
                    <a:p>
                      <a:r>
                        <a:t>93.4</a:t>
                      </a:r>
                    </a:p>
                  </a:txBody>
                  <a:tcPr/>
                </a:tc>
                <a:tc>
                  <a:txBody>
                    <a:bodyPr/>
                    <a:lstStyle/>
                    <a:p>
                      <a:r>
                        <a:t>7.2</a:t>
                      </a:r>
                    </a:p>
                  </a:txBody>
                  <a:tcPr/>
                </a:tc>
                <a:extLst>
                  <a:ext uri="{0D108BD9-81ED-4DB2-BD59-A6C34878D82A}">
                    <a16:rowId xmlns:a16="http://schemas.microsoft.com/office/drawing/2014/main" val="10001"/>
                  </a:ext>
                </a:extLst>
              </a:tr>
              <a:tr h="187036">
                <a:tc>
                  <a:txBody>
                    <a:bodyPr/>
                    <a:lstStyle/>
                    <a:p>
                      <a:endParaRPr/>
                    </a:p>
                  </a:txBody>
                  <a:tcPr/>
                </a:tc>
                <a:tc>
                  <a:txBody>
                    <a:bodyPr/>
                    <a:lstStyle/>
                    <a:p>
                      <a:r>
                        <a:t>非洲</a:t>
                      </a:r>
                    </a:p>
                  </a:txBody>
                  <a:tcPr/>
                </a:tc>
                <a:tc>
                  <a:txBody>
                    <a:bodyPr/>
                    <a:lstStyle/>
                    <a:p>
                      <a:r>
                        <a:t>2,434</a:t>
                      </a:r>
                    </a:p>
                  </a:txBody>
                  <a:tcPr/>
                </a:tc>
                <a:tc>
                  <a:txBody>
                    <a:bodyPr/>
                    <a:lstStyle/>
                    <a:p>
                      <a:r>
                        <a:t>28.0</a:t>
                      </a:r>
                    </a:p>
                  </a:txBody>
                  <a:tcPr/>
                </a:tc>
                <a:tc>
                  <a:txBody>
                    <a:bodyPr/>
                    <a:lstStyle/>
                    <a:p>
                      <a:r>
                        <a:t>2,111</a:t>
                      </a:r>
                    </a:p>
                  </a:txBody>
                  <a:tcPr/>
                </a:tc>
                <a:tc>
                  <a:txBody>
                    <a:bodyPr/>
                    <a:lstStyle/>
                    <a:p>
                      <a:r>
                        <a:t>86.7</a:t>
                      </a:r>
                    </a:p>
                  </a:txBody>
                  <a:tcPr/>
                </a:tc>
                <a:tc>
                  <a:txBody>
                    <a:bodyPr/>
                    <a:lstStyle/>
                    <a:p>
                      <a:r>
                        <a:t>8.7</a:t>
                      </a:r>
                    </a:p>
                  </a:txBody>
                  <a:tcPr/>
                </a:tc>
                <a:extLst>
                  <a:ext uri="{0D108BD9-81ED-4DB2-BD59-A6C34878D82A}">
                    <a16:rowId xmlns:a16="http://schemas.microsoft.com/office/drawing/2014/main" val="10002"/>
                  </a:ext>
                </a:extLst>
              </a:tr>
              <a:tr h="187036">
                <a:tc>
                  <a:txBody>
                    <a:bodyPr/>
                    <a:lstStyle/>
                    <a:p>
                      <a:endParaRPr/>
                    </a:p>
                  </a:txBody>
                  <a:tcPr/>
                </a:tc>
                <a:tc>
                  <a:txBody>
                    <a:bodyPr/>
                    <a:lstStyle/>
                    <a:p>
                      <a:r>
                        <a:t>拉丁美洲</a:t>
                      </a:r>
                    </a:p>
                  </a:txBody>
                  <a:tcPr/>
                </a:tc>
                <a:tc>
                  <a:txBody>
                    <a:bodyPr/>
                    <a:lstStyle/>
                    <a:p>
                      <a:r>
                        <a:t>2,021</a:t>
                      </a:r>
                    </a:p>
                  </a:txBody>
                  <a:tcPr/>
                </a:tc>
                <a:tc>
                  <a:txBody>
                    <a:bodyPr/>
                    <a:lstStyle/>
                    <a:p>
                      <a:r>
                        <a:t>23.2</a:t>
                      </a:r>
                    </a:p>
                  </a:txBody>
                  <a:tcPr/>
                </a:tc>
                <a:tc>
                  <a:txBody>
                    <a:bodyPr/>
                    <a:lstStyle/>
                    <a:p>
                      <a:r>
                        <a:t>1,615</a:t>
                      </a:r>
                    </a:p>
                  </a:txBody>
                  <a:tcPr/>
                </a:tc>
                <a:tc>
                  <a:txBody>
                    <a:bodyPr/>
                    <a:lstStyle/>
                    <a:p>
                      <a:r>
                        <a:t>79.9</a:t>
                      </a:r>
                    </a:p>
                  </a:txBody>
                  <a:tcPr/>
                </a:tc>
                <a:tc>
                  <a:txBody>
                    <a:bodyPr/>
                    <a:lstStyle/>
                    <a:p>
                      <a:r>
                        <a:t>9.6</a:t>
                      </a:r>
                    </a:p>
                  </a:txBody>
                  <a:tcPr/>
                </a:tc>
                <a:extLst>
                  <a:ext uri="{0D108BD9-81ED-4DB2-BD59-A6C34878D82A}">
                    <a16:rowId xmlns:a16="http://schemas.microsoft.com/office/drawing/2014/main" val="10003"/>
                  </a:ext>
                </a:extLst>
              </a:tr>
              <a:tr h="187036">
                <a:tc>
                  <a:txBody>
                    <a:bodyPr/>
                    <a:lstStyle/>
                    <a:p>
                      <a:endParaRPr/>
                    </a:p>
                  </a:txBody>
                  <a:tcPr/>
                </a:tc>
                <a:tc>
                  <a:txBody>
                    <a:bodyPr/>
                    <a:lstStyle/>
                    <a:p>
                      <a:r>
                        <a:t>大洋洲</a:t>
                      </a:r>
                    </a:p>
                  </a:txBody>
                  <a:tcPr/>
                </a:tc>
                <a:tc>
                  <a:txBody>
                    <a:bodyPr/>
                    <a:lstStyle/>
                    <a:p>
                      <a:r>
                        <a:t>317</a:t>
                      </a:r>
                    </a:p>
                  </a:txBody>
                  <a:tcPr/>
                </a:tc>
                <a:tc>
                  <a:txBody>
                    <a:bodyPr/>
                    <a:lstStyle/>
                    <a:p>
                      <a:r>
                        <a:t>3.6</a:t>
                      </a:r>
                    </a:p>
                  </a:txBody>
                  <a:tcPr/>
                </a:tc>
                <a:tc>
                  <a:txBody>
                    <a:bodyPr/>
                    <a:lstStyle/>
                    <a:p>
                      <a:r>
                        <a:t>301</a:t>
                      </a:r>
                    </a:p>
                  </a:txBody>
                  <a:tcPr/>
                </a:tc>
                <a:tc>
                  <a:txBody>
                    <a:bodyPr/>
                    <a:lstStyle/>
                    <a:p>
                      <a:r>
                        <a:t>95.0</a:t>
                      </a:r>
                    </a:p>
                  </a:txBody>
                  <a:tcPr/>
                </a:tc>
                <a:tc>
                  <a:txBody>
                    <a:bodyPr/>
                    <a:lstStyle/>
                    <a:p>
                      <a:r>
                        <a:t>11.8</a:t>
                      </a:r>
                    </a:p>
                  </a:txBody>
                  <a:tcPr/>
                </a:tc>
                <a:extLst>
                  <a:ext uri="{0D108BD9-81ED-4DB2-BD59-A6C34878D82A}">
                    <a16:rowId xmlns:a16="http://schemas.microsoft.com/office/drawing/2014/main" val="10004"/>
                  </a:ext>
                </a:extLst>
              </a:tr>
              <a:tr h="187036">
                <a:tc>
                  <a:txBody>
                    <a:bodyPr/>
                    <a:lstStyle/>
                    <a:p>
                      <a:endParaRPr/>
                    </a:p>
                  </a:txBody>
                  <a:tcPr/>
                </a:tc>
                <a:tc>
                  <a:txBody>
                    <a:bodyPr/>
                    <a:lstStyle/>
                    <a:p>
                      <a:r>
                        <a:t>欧洲</a:t>
                      </a:r>
                    </a:p>
                  </a:txBody>
                  <a:tcPr/>
                </a:tc>
                <a:tc>
                  <a:txBody>
                    <a:bodyPr/>
                    <a:lstStyle/>
                    <a:p>
                      <a:r>
                        <a:t>40</a:t>
                      </a:r>
                    </a:p>
                  </a:txBody>
                  <a:tcPr/>
                </a:tc>
                <a:tc>
                  <a:txBody>
                    <a:bodyPr/>
                    <a:lstStyle/>
                    <a:p>
                      <a:r>
                        <a:t>0.5</a:t>
                      </a:r>
                    </a:p>
                  </a:txBody>
                  <a:tcPr/>
                </a:tc>
                <a:tc>
                  <a:txBody>
                    <a:bodyPr/>
                    <a:lstStyle/>
                    <a:p>
                      <a:r>
                        <a:t>30</a:t>
                      </a:r>
                    </a:p>
                  </a:txBody>
                  <a:tcPr/>
                </a:tc>
                <a:tc>
                  <a:txBody>
                    <a:bodyPr/>
                    <a:lstStyle/>
                    <a:p>
                      <a:r>
                        <a:t>75.0</a:t>
                      </a:r>
                    </a:p>
                  </a:txBody>
                  <a:tcPr/>
                </a:tc>
                <a:tc>
                  <a:txBody>
                    <a:bodyPr/>
                    <a:lstStyle/>
                    <a:p>
                      <a:r>
                        <a:t>9.6</a:t>
                      </a:r>
                    </a:p>
                  </a:txBody>
                  <a:tcPr/>
                </a:tc>
                <a:extLst>
                  <a:ext uri="{0D108BD9-81ED-4DB2-BD59-A6C34878D82A}">
                    <a16:rowId xmlns:a16="http://schemas.microsoft.com/office/drawing/2014/main" val="10005"/>
                  </a:ext>
                </a:extLst>
              </a:tr>
              <a:tr h="187036">
                <a:tc>
                  <a:txBody>
                    <a:bodyPr/>
                    <a:lstStyle/>
                    <a:p>
                      <a:r>
                        <a:t>sector</a:t>
                      </a:r>
                    </a:p>
                  </a:txBody>
                  <a:tcPr/>
                </a:tc>
                <a:tc>
                  <a:txBody>
                    <a:bodyPr/>
                    <a:lstStyle/>
                    <a:p>
                      <a:r>
                        <a:t>农业</a:t>
                      </a:r>
                    </a:p>
                  </a:txBody>
                  <a:tcPr/>
                </a:tc>
                <a:tc>
                  <a:txBody>
                    <a:bodyPr/>
                    <a:lstStyle/>
                    <a:p>
                      <a:r>
                        <a:t>2,336</a:t>
                      </a:r>
                    </a:p>
                  </a:txBody>
                  <a:tcPr/>
                </a:tc>
                <a:tc>
                  <a:txBody>
                    <a:bodyPr/>
                    <a:lstStyle/>
                    <a:p>
                      <a:r>
                        <a:t>26.9</a:t>
                      </a:r>
                    </a:p>
                  </a:txBody>
                  <a:tcPr/>
                </a:tc>
                <a:tc>
                  <a:txBody>
                    <a:bodyPr/>
                    <a:lstStyle/>
                    <a:p>
                      <a:r>
                        <a:t>2,024</a:t>
                      </a:r>
                    </a:p>
                  </a:txBody>
                  <a:tcPr/>
                </a:tc>
                <a:tc>
                  <a:txBody>
                    <a:bodyPr/>
                    <a:lstStyle/>
                    <a:p>
                      <a:r>
                        <a:t>86.6</a:t>
                      </a:r>
                    </a:p>
                  </a:txBody>
                  <a:tcPr/>
                </a:tc>
                <a:tc>
                  <a:txBody>
                    <a:bodyPr/>
                    <a:lstStyle/>
                    <a:p>
                      <a:r>
                        <a:t>9.6 </a:t>
                      </a:r>
                    </a:p>
                  </a:txBody>
                  <a:tcPr/>
                </a:tc>
                <a:extLst>
                  <a:ext uri="{0D108BD9-81ED-4DB2-BD59-A6C34878D82A}">
                    <a16:rowId xmlns:a16="http://schemas.microsoft.com/office/drawing/2014/main" val="10006"/>
                  </a:ext>
                </a:extLst>
              </a:tr>
              <a:tr h="187036">
                <a:tc>
                  <a:txBody>
                    <a:bodyPr/>
                    <a:lstStyle/>
                    <a:p>
                      <a:endParaRPr/>
                    </a:p>
                  </a:txBody>
                  <a:tcPr/>
                </a:tc>
                <a:tc>
                  <a:txBody>
                    <a:bodyPr/>
                    <a:lstStyle/>
                    <a:p>
                      <a:r>
                        <a:t>艺术</a:t>
                      </a:r>
                    </a:p>
                  </a:txBody>
                  <a:tcPr/>
                </a:tc>
                <a:tc>
                  <a:txBody>
                    <a:bodyPr/>
                    <a:lstStyle/>
                    <a:p>
                      <a:r>
                        <a:t>173</a:t>
                      </a:r>
                    </a:p>
                  </a:txBody>
                  <a:tcPr/>
                </a:tc>
                <a:tc>
                  <a:txBody>
                    <a:bodyPr/>
                    <a:lstStyle/>
                    <a:p>
                      <a:r>
                        <a:t>2.0</a:t>
                      </a:r>
                    </a:p>
                  </a:txBody>
                  <a:tcPr/>
                </a:tc>
                <a:tc>
                  <a:txBody>
                    <a:bodyPr/>
                    <a:lstStyle/>
                    <a:p>
                      <a:r>
                        <a:t>173</a:t>
                      </a:r>
                    </a:p>
                  </a:txBody>
                  <a:tcPr/>
                </a:tc>
                <a:tc>
                  <a:txBody>
                    <a:bodyPr/>
                    <a:lstStyle/>
                    <a:p>
                      <a:r>
                        <a:t>100.0</a:t>
                      </a:r>
                    </a:p>
                  </a:txBody>
                  <a:tcPr/>
                </a:tc>
                <a:tc>
                  <a:txBody>
                    <a:bodyPr/>
                    <a:lstStyle/>
                    <a:p>
                      <a:r>
                        <a:t>3.3 </a:t>
                      </a:r>
                    </a:p>
                  </a:txBody>
                  <a:tcPr/>
                </a:tc>
                <a:extLst>
                  <a:ext uri="{0D108BD9-81ED-4DB2-BD59-A6C34878D82A}">
                    <a16:rowId xmlns:a16="http://schemas.microsoft.com/office/drawing/2014/main" val="10007"/>
                  </a:ext>
                </a:extLst>
              </a:tr>
              <a:tr h="187036">
                <a:tc>
                  <a:txBody>
                    <a:bodyPr/>
                    <a:lstStyle/>
                    <a:p>
                      <a:endParaRPr/>
                    </a:p>
                  </a:txBody>
                  <a:tcPr/>
                </a:tc>
                <a:tc>
                  <a:txBody>
                    <a:bodyPr/>
                    <a:lstStyle/>
                    <a:p>
                      <a:r>
                        <a:t>服装</a:t>
                      </a:r>
                    </a:p>
                  </a:txBody>
                  <a:tcPr/>
                </a:tc>
                <a:tc>
                  <a:txBody>
                    <a:bodyPr/>
                    <a:lstStyle/>
                    <a:p>
                      <a:r>
                        <a:t>425</a:t>
                      </a:r>
                    </a:p>
                  </a:txBody>
                  <a:tcPr/>
                </a:tc>
                <a:tc>
                  <a:txBody>
                    <a:bodyPr/>
                    <a:lstStyle/>
                    <a:p>
                      <a:r>
                        <a:t>4.9</a:t>
                      </a:r>
                    </a:p>
                  </a:txBody>
                  <a:tcPr/>
                </a:tc>
                <a:tc>
                  <a:txBody>
                    <a:bodyPr/>
                    <a:lstStyle/>
                    <a:p>
                      <a:r>
                        <a:t>380</a:t>
                      </a:r>
                    </a:p>
                  </a:txBody>
                  <a:tcPr/>
                </a:tc>
                <a:tc>
                  <a:txBody>
                    <a:bodyPr/>
                    <a:lstStyle/>
                    <a:p>
                      <a:r>
                        <a:t>89.4</a:t>
                      </a:r>
                    </a:p>
                  </a:txBody>
                  <a:tcPr/>
                </a:tc>
                <a:tc>
                  <a:txBody>
                    <a:bodyPr/>
                    <a:lstStyle/>
                    <a:p>
                      <a:r>
                        <a:t>9.6 </a:t>
                      </a:r>
                    </a:p>
                  </a:txBody>
                  <a:tcPr/>
                </a:tc>
                <a:extLst>
                  <a:ext uri="{0D108BD9-81ED-4DB2-BD59-A6C34878D82A}">
                    <a16:rowId xmlns:a16="http://schemas.microsoft.com/office/drawing/2014/main" val="10008"/>
                  </a:ext>
                </a:extLst>
              </a:tr>
              <a:tr h="187036">
                <a:tc>
                  <a:txBody>
                    <a:bodyPr/>
                    <a:lstStyle/>
                    <a:p>
                      <a:endParaRPr/>
                    </a:p>
                  </a:txBody>
                  <a:tcPr/>
                </a:tc>
                <a:tc>
                  <a:txBody>
                    <a:bodyPr/>
                    <a:lstStyle/>
                    <a:p>
                      <a:r>
                        <a:t>建筑</a:t>
                      </a:r>
                    </a:p>
                  </a:txBody>
                  <a:tcPr/>
                </a:tc>
                <a:tc>
                  <a:txBody>
                    <a:bodyPr/>
                    <a:lstStyle/>
                    <a:p>
                      <a:r>
                        <a:t>70</a:t>
                      </a:r>
                    </a:p>
                  </a:txBody>
                  <a:tcPr/>
                </a:tc>
                <a:tc>
                  <a:txBody>
                    <a:bodyPr/>
                    <a:lstStyle/>
                    <a:p>
                      <a:r>
                        <a:t>0.8</a:t>
                      </a:r>
                    </a:p>
                  </a:txBody>
                  <a:tcPr/>
                </a:tc>
                <a:tc>
                  <a:txBody>
                    <a:bodyPr/>
                    <a:lstStyle/>
                    <a:p>
                      <a:r>
                        <a:t>54</a:t>
                      </a:r>
                    </a:p>
                  </a:txBody>
                  <a:tcPr/>
                </a:tc>
                <a:tc>
                  <a:txBody>
                    <a:bodyPr/>
                    <a:lstStyle/>
                    <a:p>
                      <a:r>
                        <a:t>77.1</a:t>
                      </a:r>
                    </a:p>
                  </a:txBody>
                  <a:tcPr/>
                </a:tc>
                <a:tc>
                  <a:txBody>
                    <a:bodyPr/>
                    <a:lstStyle/>
                    <a:p>
                      <a:r>
                        <a:t>9.9 </a:t>
                      </a:r>
                    </a:p>
                  </a:txBody>
                  <a:tcPr/>
                </a:tc>
                <a:extLst>
                  <a:ext uri="{0D108BD9-81ED-4DB2-BD59-A6C34878D82A}">
                    <a16:rowId xmlns:a16="http://schemas.microsoft.com/office/drawing/2014/main" val="10009"/>
                  </a:ext>
                </a:extLst>
              </a:tr>
              <a:tr h="187036">
                <a:tc>
                  <a:txBody>
                    <a:bodyPr/>
                    <a:lstStyle/>
                    <a:p>
                      <a:endParaRPr/>
                    </a:p>
                  </a:txBody>
                  <a:tcPr/>
                </a:tc>
                <a:tc>
                  <a:txBody>
                    <a:bodyPr/>
                    <a:lstStyle/>
                    <a:p>
                      <a:r>
                        <a:t>教育</a:t>
                      </a:r>
                    </a:p>
                  </a:txBody>
                  <a:tcPr/>
                </a:tc>
                <a:tc>
                  <a:txBody>
                    <a:bodyPr/>
                    <a:lstStyle/>
                    <a:p>
                      <a:r>
                        <a:t>464</a:t>
                      </a:r>
                    </a:p>
                  </a:txBody>
                  <a:tcPr/>
                </a:tc>
                <a:tc>
                  <a:txBody>
                    <a:bodyPr/>
                    <a:lstStyle/>
                    <a:p>
                      <a:r>
                        <a:t>5.3</a:t>
                      </a:r>
                    </a:p>
                  </a:txBody>
                  <a:tcPr/>
                </a:tc>
                <a:tc>
                  <a:txBody>
                    <a:bodyPr/>
                    <a:lstStyle/>
                    <a:p>
                      <a:r>
                        <a:t>464</a:t>
                      </a:r>
                    </a:p>
                  </a:txBody>
                  <a:tcPr/>
                </a:tc>
                <a:tc>
                  <a:txBody>
                    <a:bodyPr/>
                    <a:lstStyle/>
                    <a:p>
                      <a:r>
                        <a:t>100.0</a:t>
                      </a:r>
                    </a:p>
                  </a:txBody>
                  <a:tcPr/>
                </a:tc>
                <a:tc>
                  <a:txBody>
                    <a:bodyPr/>
                    <a:lstStyle/>
                    <a:p>
                      <a:r>
                        <a:t>4.0 </a:t>
                      </a:r>
                    </a:p>
                  </a:txBody>
                  <a:tcPr/>
                </a:tc>
                <a:extLst>
                  <a:ext uri="{0D108BD9-81ED-4DB2-BD59-A6C34878D82A}">
                    <a16:rowId xmlns:a16="http://schemas.microsoft.com/office/drawing/2014/main" val="10010"/>
                  </a:ext>
                </a:extLst>
              </a:tr>
              <a:tr h="187036">
                <a:tc>
                  <a:txBody>
                    <a:bodyPr/>
                    <a:lstStyle/>
                    <a:p>
                      <a:endParaRPr/>
                    </a:p>
                  </a:txBody>
                  <a:tcPr/>
                </a:tc>
                <a:tc>
                  <a:txBody>
                    <a:bodyPr/>
                    <a:lstStyle/>
                    <a:p>
                      <a:r>
                        <a:t>娱乐</a:t>
                      </a:r>
                    </a:p>
                  </a:txBody>
                  <a:tcPr/>
                </a:tc>
                <a:tc>
                  <a:txBody>
                    <a:bodyPr/>
                    <a:lstStyle/>
                    <a:p>
                      <a:r>
                        <a:t>4</a:t>
                      </a:r>
                    </a:p>
                  </a:txBody>
                  <a:tcPr/>
                </a:tc>
                <a:tc>
                  <a:txBody>
                    <a:bodyPr/>
                    <a:lstStyle/>
                    <a:p>
                      <a:r>
                        <a:t>0.1</a:t>
                      </a:r>
                    </a:p>
                  </a:txBody>
                  <a:tcPr/>
                </a:tc>
                <a:tc>
                  <a:txBody>
                    <a:bodyPr/>
                    <a:lstStyle/>
                    <a:p>
                      <a:r>
                        <a:t>4</a:t>
                      </a:r>
                    </a:p>
                  </a:txBody>
                  <a:tcPr/>
                </a:tc>
                <a:tc>
                  <a:txBody>
                    <a:bodyPr/>
                    <a:lstStyle/>
                    <a:p>
                      <a:r>
                        <a:t>100.0</a:t>
                      </a:r>
                    </a:p>
                  </a:txBody>
                  <a:tcPr/>
                </a:tc>
                <a:tc>
                  <a:txBody>
                    <a:bodyPr/>
                    <a:lstStyle/>
                    <a:p>
                      <a:r>
                        <a:t>7.5 </a:t>
                      </a:r>
                    </a:p>
                  </a:txBody>
                  <a:tcPr/>
                </a:tc>
                <a:extLst>
                  <a:ext uri="{0D108BD9-81ED-4DB2-BD59-A6C34878D82A}">
                    <a16:rowId xmlns:a16="http://schemas.microsoft.com/office/drawing/2014/main" val="10011"/>
                  </a:ext>
                </a:extLst>
              </a:tr>
              <a:tr h="187036">
                <a:tc>
                  <a:txBody>
                    <a:bodyPr/>
                    <a:lstStyle/>
                    <a:p>
                      <a:endParaRPr/>
                    </a:p>
                  </a:txBody>
                  <a:tcPr/>
                </a:tc>
                <a:tc>
                  <a:txBody>
                    <a:bodyPr/>
                    <a:lstStyle/>
                    <a:p>
                      <a:r>
                        <a:t>食物</a:t>
                      </a:r>
                    </a:p>
                  </a:txBody>
                  <a:tcPr/>
                </a:tc>
                <a:tc>
                  <a:txBody>
                    <a:bodyPr/>
                    <a:lstStyle/>
                    <a:p>
                      <a:r>
                        <a:t>1,829</a:t>
                      </a:r>
                    </a:p>
                  </a:txBody>
                  <a:tcPr/>
                </a:tc>
                <a:tc>
                  <a:txBody>
                    <a:bodyPr/>
                    <a:lstStyle/>
                    <a:p>
                      <a:r>
                        <a:t>21.0</a:t>
                      </a:r>
                    </a:p>
                  </a:txBody>
                  <a:tcPr/>
                </a:tc>
                <a:tc>
                  <a:txBody>
                    <a:bodyPr/>
                    <a:lstStyle/>
                    <a:p>
                      <a:r>
                        <a:t>1,632</a:t>
                      </a:r>
                    </a:p>
                  </a:txBody>
                  <a:tcPr/>
                </a:tc>
                <a:tc>
                  <a:txBody>
                    <a:bodyPr/>
                    <a:lstStyle/>
                    <a:p>
                      <a:r>
                        <a:t>89.2</a:t>
                      </a:r>
                    </a:p>
                  </a:txBody>
                  <a:tcPr/>
                </a:tc>
                <a:tc>
                  <a:txBody>
                    <a:bodyPr/>
                    <a:lstStyle/>
                    <a:p>
                      <a:r>
                        <a:t>8.9 </a:t>
                      </a:r>
                    </a:p>
                  </a:txBody>
                  <a:tcPr/>
                </a:tc>
                <a:extLst>
                  <a:ext uri="{0D108BD9-81ED-4DB2-BD59-A6C34878D82A}">
                    <a16:rowId xmlns:a16="http://schemas.microsoft.com/office/drawing/2014/main" val="10012"/>
                  </a:ext>
                </a:extLst>
              </a:tr>
              <a:tr h="187036">
                <a:tc>
                  <a:txBody>
                    <a:bodyPr/>
                    <a:lstStyle/>
                    <a:p>
                      <a:endParaRPr/>
                    </a:p>
                  </a:txBody>
                  <a:tcPr/>
                </a:tc>
                <a:tc>
                  <a:txBody>
                    <a:bodyPr/>
                    <a:lstStyle/>
                    <a:p>
                      <a:r>
                        <a:t>健康</a:t>
                      </a:r>
                    </a:p>
                  </a:txBody>
                  <a:tcPr/>
                </a:tc>
                <a:tc>
                  <a:txBody>
                    <a:bodyPr/>
                    <a:lstStyle/>
                    <a:p>
                      <a:r>
                        <a:t>168</a:t>
                      </a:r>
                    </a:p>
                  </a:txBody>
                  <a:tcPr/>
                </a:tc>
                <a:tc>
                  <a:txBody>
                    <a:bodyPr/>
                    <a:lstStyle/>
                    <a:p>
                      <a:r>
                        <a:t>1.9</a:t>
                      </a:r>
                    </a:p>
                  </a:txBody>
                  <a:tcPr/>
                </a:tc>
                <a:tc>
                  <a:txBody>
                    <a:bodyPr/>
                    <a:lstStyle/>
                    <a:p>
                      <a:r>
                        <a:t>139</a:t>
                      </a:r>
                    </a:p>
                  </a:txBody>
                  <a:tcPr/>
                </a:tc>
                <a:tc>
                  <a:txBody>
                    <a:bodyPr/>
                    <a:lstStyle/>
                    <a:p>
                      <a:r>
                        <a:t>82.7</a:t>
                      </a:r>
                    </a:p>
                  </a:txBody>
                  <a:tcPr/>
                </a:tc>
                <a:tc>
                  <a:txBody>
                    <a:bodyPr/>
                    <a:lstStyle/>
                    <a:p>
                      <a:r>
                        <a:t>11.3 </a:t>
                      </a:r>
                    </a:p>
                  </a:txBody>
                  <a:tcPr/>
                </a:tc>
                <a:extLst>
                  <a:ext uri="{0D108BD9-81ED-4DB2-BD59-A6C34878D82A}">
                    <a16:rowId xmlns:a16="http://schemas.microsoft.com/office/drawing/2014/main" val="10013"/>
                  </a:ext>
                </a:extLst>
              </a:tr>
              <a:tr h="187036">
                <a:tc>
                  <a:txBody>
                    <a:bodyPr/>
                    <a:lstStyle/>
                    <a:p>
                      <a:endParaRPr/>
                    </a:p>
                  </a:txBody>
                  <a:tcPr/>
                </a:tc>
                <a:tc>
                  <a:txBody>
                    <a:bodyPr/>
                    <a:lstStyle/>
                    <a:p>
                      <a:r>
                        <a:t>住宿</a:t>
                      </a:r>
                    </a:p>
                  </a:txBody>
                  <a:tcPr/>
                </a:tc>
                <a:tc>
                  <a:txBody>
                    <a:bodyPr/>
                    <a:lstStyle/>
                    <a:p>
                      <a:r>
                        <a:t>573</a:t>
                      </a:r>
                    </a:p>
                  </a:txBody>
                  <a:tcPr/>
                </a:tc>
                <a:tc>
                  <a:txBody>
                    <a:bodyPr/>
                    <a:lstStyle/>
                    <a:p>
                      <a:r>
                        <a:t>6.6</a:t>
                      </a:r>
                    </a:p>
                  </a:txBody>
                  <a:tcPr/>
                </a:tc>
                <a:tc>
                  <a:txBody>
                    <a:bodyPr/>
                    <a:lstStyle/>
                    <a:p>
                      <a:r>
                        <a:t>532</a:t>
                      </a:r>
                    </a:p>
                  </a:txBody>
                  <a:tcPr/>
                </a:tc>
                <a:tc>
                  <a:txBody>
                    <a:bodyPr/>
                    <a:lstStyle/>
                    <a:p>
                      <a:r>
                        <a:t>92.8</a:t>
                      </a:r>
                    </a:p>
                  </a:txBody>
                  <a:tcPr/>
                </a:tc>
                <a:tc>
                  <a:txBody>
                    <a:bodyPr/>
                    <a:lstStyle/>
                    <a:p>
                      <a:r>
                        <a:t>3.9 </a:t>
                      </a:r>
                    </a:p>
                  </a:txBody>
                  <a:tcPr/>
                </a:tc>
                <a:extLst>
                  <a:ext uri="{0D108BD9-81ED-4DB2-BD59-A6C34878D82A}">
                    <a16:rowId xmlns:a16="http://schemas.microsoft.com/office/drawing/2014/main" val="10014"/>
                  </a:ext>
                </a:extLst>
              </a:tr>
              <a:tr h="187036">
                <a:tc>
                  <a:txBody>
                    <a:bodyPr/>
                    <a:lstStyle/>
                    <a:p>
                      <a:endParaRPr/>
                    </a:p>
                  </a:txBody>
                  <a:tcPr/>
                </a:tc>
                <a:tc>
                  <a:txBody>
                    <a:bodyPr/>
                    <a:lstStyle/>
                    <a:p>
                      <a:r>
                        <a:t>制造</a:t>
                      </a:r>
                    </a:p>
                  </a:txBody>
                  <a:tcPr/>
                </a:tc>
                <a:tc>
                  <a:txBody>
                    <a:bodyPr/>
                    <a:lstStyle/>
                    <a:p>
                      <a:r>
                        <a:t>86</a:t>
                      </a:r>
                    </a:p>
                  </a:txBody>
                  <a:tcPr/>
                </a:tc>
                <a:tc>
                  <a:txBody>
                    <a:bodyPr/>
                    <a:lstStyle/>
                    <a:p>
                      <a:r>
                        <a:t>1.0</a:t>
                      </a:r>
                    </a:p>
                  </a:txBody>
                  <a:tcPr/>
                </a:tc>
                <a:tc>
                  <a:txBody>
                    <a:bodyPr/>
                    <a:lstStyle/>
                    <a:p>
                      <a:r>
                        <a:t>86</a:t>
                      </a:r>
                    </a:p>
                  </a:txBody>
                  <a:tcPr/>
                </a:tc>
                <a:tc>
                  <a:txBody>
                    <a:bodyPr/>
                    <a:lstStyle/>
                    <a:p>
                      <a:r>
                        <a:t>100.0</a:t>
                      </a:r>
                    </a:p>
                  </a:txBody>
                  <a:tcPr/>
                </a:tc>
                <a:tc>
                  <a:txBody>
                    <a:bodyPr/>
                    <a:lstStyle/>
                    <a:p>
                      <a:r>
                        <a:t>6.2 </a:t>
                      </a:r>
                    </a:p>
                  </a:txBody>
                  <a:tcPr/>
                </a:tc>
                <a:extLst>
                  <a:ext uri="{0D108BD9-81ED-4DB2-BD59-A6C34878D82A}">
                    <a16:rowId xmlns:a16="http://schemas.microsoft.com/office/drawing/2014/main" val="10015"/>
                  </a:ext>
                </a:extLst>
              </a:tr>
              <a:tr h="187036">
                <a:tc>
                  <a:txBody>
                    <a:bodyPr/>
                    <a:lstStyle/>
                    <a:p>
                      <a:endParaRPr/>
                    </a:p>
                  </a:txBody>
                  <a:tcPr/>
                </a:tc>
                <a:tc>
                  <a:txBody>
                    <a:bodyPr/>
                    <a:lstStyle/>
                    <a:p>
                      <a:r>
                        <a:t>个人</a:t>
                      </a:r>
                    </a:p>
                  </a:txBody>
                  <a:tcPr/>
                </a:tc>
                <a:tc>
                  <a:txBody>
                    <a:bodyPr/>
                    <a:lstStyle/>
                    <a:p>
                      <a:r>
                        <a:t>168</a:t>
                      </a:r>
                    </a:p>
                  </a:txBody>
                  <a:tcPr/>
                </a:tc>
                <a:tc>
                  <a:txBody>
                    <a:bodyPr/>
                    <a:lstStyle/>
                    <a:p>
                      <a:r>
                        <a:t>1.9</a:t>
                      </a:r>
                    </a:p>
                  </a:txBody>
                  <a:tcPr/>
                </a:tc>
                <a:tc>
                  <a:txBody>
                    <a:bodyPr/>
                    <a:lstStyle/>
                    <a:p>
                      <a:r>
                        <a:t>159</a:t>
                      </a:r>
                    </a:p>
                  </a:txBody>
                  <a:tcPr/>
                </a:tc>
                <a:tc>
                  <a:txBody>
                    <a:bodyPr/>
                    <a:lstStyle/>
                    <a:p>
                      <a:r>
                        <a:t>94.6</a:t>
                      </a:r>
                    </a:p>
                  </a:txBody>
                  <a:tcPr/>
                </a:tc>
                <a:tc>
                  <a:txBody>
                    <a:bodyPr/>
                    <a:lstStyle/>
                    <a:p>
                      <a:r>
                        <a:t>2.8 </a:t>
                      </a:r>
                    </a:p>
                  </a:txBody>
                  <a:tcPr/>
                </a:tc>
                <a:extLst>
                  <a:ext uri="{0D108BD9-81ED-4DB2-BD59-A6C34878D82A}">
                    <a16:rowId xmlns:a16="http://schemas.microsoft.com/office/drawing/2014/main" val="10016"/>
                  </a:ext>
                </a:extLst>
              </a:tr>
              <a:tr h="187036">
                <a:tc>
                  <a:txBody>
                    <a:bodyPr/>
                    <a:lstStyle/>
                    <a:p>
                      <a:endParaRPr/>
                    </a:p>
                  </a:txBody>
                  <a:tcPr/>
                </a:tc>
                <a:tc>
                  <a:txBody>
                    <a:bodyPr/>
                    <a:lstStyle/>
                    <a:p>
                      <a:r>
                        <a:t>零售</a:t>
                      </a:r>
                    </a:p>
                  </a:txBody>
                  <a:tcPr/>
                </a:tc>
                <a:tc>
                  <a:txBody>
                    <a:bodyPr/>
                    <a:lstStyle/>
                    <a:p>
                      <a:r>
                        <a:t>1,652</a:t>
                      </a:r>
                    </a:p>
                  </a:txBody>
                  <a:tcPr/>
                </a:tc>
                <a:tc>
                  <a:txBody>
                    <a:bodyPr/>
                    <a:lstStyle/>
                    <a:p>
                      <a:r>
                        <a:t>19.0</a:t>
                      </a:r>
                    </a:p>
                  </a:txBody>
                  <a:tcPr/>
                </a:tc>
                <a:tc>
                  <a:txBody>
                    <a:bodyPr/>
                    <a:lstStyle/>
                    <a:p>
                      <a:r>
                        <a:t>1,414</a:t>
                      </a:r>
                    </a:p>
                  </a:txBody>
                  <a:tcPr/>
                </a:tc>
                <a:tc>
                  <a:txBody>
                    <a:bodyPr/>
                    <a:lstStyle/>
                    <a:p>
                      <a:r>
                        <a:t>85.6</a:t>
                      </a:r>
                    </a:p>
                  </a:txBody>
                  <a:tcPr/>
                </a:tc>
                <a:tc>
                  <a:txBody>
                    <a:bodyPr/>
                    <a:lstStyle/>
                    <a:p>
                      <a:r>
                        <a:t>8.9 </a:t>
                      </a:r>
                    </a:p>
                  </a:txBody>
                  <a:tcPr/>
                </a:tc>
                <a:extLst>
                  <a:ext uri="{0D108BD9-81ED-4DB2-BD59-A6C34878D82A}">
                    <a16:rowId xmlns:a16="http://schemas.microsoft.com/office/drawing/2014/main" val="10017"/>
                  </a:ext>
                </a:extLst>
              </a:tr>
              <a:tr h="187036">
                <a:tc>
                  <a:txBody>
                    <a:bodyPr/>
                    <a:lstStyle/>
                    <a:p>
                      <a:endParaRPr/>
                    </a:p>
                  </a:txBody>
                  <a:tcPr/>
                </a:tc>
                <a:tc>
                  <a:txBody>
                    <a:bodyPr/>
                    <a:lstStyle/>
                    <a:p>
                      <a:r>
                        <a:t>服务</a:t>
                      </a:r>
                    </a:p>
                  </a:txBody>
                  <a:tcPr/>
                </a:tc>
                <a:tc>
                  <a:txBody>
                    <a:bodyPr/>
                    <a:lstStyle/>
                    <a:p>
                      <a:r>
                        <a:t>577</a:t>
                      </a:r>
                    </a:p>
                  </a:txBody>
                  <a:tcPr/>
                </a:tc>
                <a:tc>
                  <a:txBody>
                    <a:bodyPr/>
                    <a:lstStyle/>
                    <a:p>
                      <a:r>
                        <a:t>6.6</a:t>
                      </a:r>
                    </a:p>
                  </a:txBody>
                  <a:tcPr/>
                </a:tc>
                <a:tc>
                  <a:txBody>
                    <a:bodyPr/>
                    <a:lstStyle/>
                    <a:p>
                      <a:r>
                        <a:t>498</a:t>
                      </a:r>
                    </a:p>
                  </a:txBody>
                  <a:tcPr/>
                </a:tc>
                <a:tc>
                  <a:txBody>
                    <a:bodyPr/>
                    <a:lstStyle/>
                    <a:p>
                      <a:r>
                        <a:t>86.3</a:t>
                      </a:r>
                    </a:p>
                  </a:txBody>
                  <a:tcPr/>
                </a:tc>
                <a:tc>
                  <a:txBody>
                    <a:bodyPr/>
                    <a:lstStyle/>
                    <a:p>
                      <a:r>
                        <a:t>9.6 </a:t>
                      </a:r>
                    </a:p>
                  </a:txBody>
                  <a:tcPr/>
                </a:tc>
                <a:extLst>
                  <a:ext uri="{0D108BD9-81ED-4DB2-BD59-A6C34878D82A}">
                    <a16:rowId xmlns:a16="http://schemas.microsoft.com/office/drawing/2014/main" val="10018"/>
                  </a:ext>
                </a:extLst>
              </a:tr>
              <a:tr h="187036">
                <a:tc>
                  <a:txBody>
                    <a:bodyPr/>
                    <a:lstStyle/>
                    <a:p>
                      <a:endParaRPr/>
                    </a:p>
                  </a:txBody>
                  <a:tcPr/>
                </a:tc>
                <a:tc>
                  <a:txBody>
                    <a:bodyPr/>
                    <a:lstStyle/>
                    <a:p>
                      <a:r>
                        <a:t>交通</a:t>
                      </a:r>
                    </a:p>
                  </a:txBody>
                  <a:tcPr/>
                </a:tc>
                <a:tc>
                  <a:txBody>
                    <a:bodyPr/>
                    <a:lstStyle/>
                    <a:p>
                      <a:r>
                        <a:t>160</a:t>
                      </a:r>
                    </a:p>
                  </a:txBody>
                  <a:tcPr/>
                </a:tc>
                <a:tc>
                  <a:txBody>
                    <a:bodyPr/>
                    <a:lstStyle/>
                    <a:p>
                      <a:r>
                        <a:t>1.8</a:t>
                      </a:r>
                    </a:p>
                  </a:txBody>
                  <a:tcPr/>
                </a:tc>
                <a:tc>
                  <a:txBody>
                    <a:bodyPr/>
                    <a:lstStyle/>
                    <a:p>
                      <a:r>
                        <a:t>119</a:t>
                      </a:r>
                    </a:p>
                  </a:txBody>
                  <a:tcPr/>
                </a:tc>
                <a:tc>
                  <a:txBody>
                    <a:bodyPr/>
                    <a:lstStyle/>
                    <a:p>
                      <a:r>
                        <a:t>74.4</a:t>
                      </a:r>
                    </a:p>
                  </a:txBody>
                  <a:tcPr/>
                </a:tc>
                <a:tc>
                  <a:txBody>
                    <a:bodyPr/>
                    <a:lstStyle/>
                    <a:p>
                      <a:r>
                        <a:t>9.7 </a:t>
                      </a:r>
                    </a:p>
                  </a:txBody>
                  <a:tcPr/>
                </a:tc>
                <a:extLst>
                  <a:ext uri="{0D108BD9-81ED-4DB2-BD59-A6C34878D82A}">
                    <a16:rowId xmlns:a16="http://schemas.microsoft.com/office/drawing/2014/main" val="10019"/>
                  </a:ext>
                </a:extLst>
              </a:tr>
              <a:tr h="187036">
                <a:tc>
                  <a:txBody>
                    <a:bodyPr/>
                    <a:lstStyle/>
                    <a:p>
                      <a:endParaRPr/>
                    </a:p>
                  </a:txBody>
                  <a:tcPr/>
                </a:tc>
                <a:tc>
                  <a:txBody>
                    <a:bodyPr/>
                    <a:lstStyle/>
                    <a:p>
                      <a:r>
                        <a:t>批发</a:t>
                      </a:r>
                    </a:p>
                  </a:txBody>
                  <a:tcPr/>
                </a:tc>
                <a:tc>
                  <a:txBody>
                    <a:bodyPr/>
                    <a:lstStyle/>
                    <a:p>
                      <a:r>
                        <a:t>8</a:t>
                      </a:r>
                    </a:p>
                  </a:txBody>
                  <a:tcPr/>
                </a:tc>
                <a:tc>
                  <a:txBody>
                    <a:bodyPr/>
                    <a:lstStyle/>
                    <a:p>
                      <a:r>
                        <a:t>0.1</a:t>
                      </a:r>
                    </a:p>
                  </a:txBody>
                  <a:tcPr/>
                </a:tc>
                <a:tc>
                  <a:txBody>
                    <a:bodyPr/>
                    <a:lstStyle/>
                    <a:p>
                      <a:r>
                        <a:t>5</a:t>
                      </a:r>
                    </a:p>
                  </a:txBody>
                  <a:tcPr/>
                </a:tc>
                <a:tc>
                  <a:txBody>
                    <a:bodyPr/>
                    <a:lstStyle/>
                    <a:p>
                      <a:r>
                        <a:t>62.5</a:t>
                      </a:r>
                    </a:p>
                  </a:txBody>
                  <a:tcPr/>
                </a:tc>
                <a:tc>
                  <a:txBody>
                    <a:bodyPr/>
                    <a:lstStyle/>
                    <a:p>
                      <a:r>
                        <a:t>11.6 </a:t>
                      </a:r>
                    </a:p>
                  </a:txBody>
                  <a:tcPr/>
                </a:tc>
                <a:extLst>
                  <a:ext uri="{0D108BD9-81ED-4DB2-BD59-A6C34878D82A}">
                    <a16:rowId xmlns:a16="http://schemas.microsoft.com/office/drawing/2014/main" val="10020"/>
                  </a:ext>
                </a:extLst>
              </a:tr>
              <a:tr h="187044">
                <a:tc>
                  <a:txBody>
                    <a:bodyPr/>
                    <a:lstStyle/>
                    <a:p>
                      <a:endParaRPr/>
                    </a:p>
                  </a:txBody>
                  <a:tcPr/>
                </a:tc>
                <a:tc>
                  <a:txBody>
                    <a:bodyPr/>
                    <a:lstStyle/>
                    <a:p>
                      <a:r>
                        <a:t>总计</a:t>
                      </a:r>
                    </a:p>
                  </a:txBody>
                  <a:tcPr/>
                </a:tc>
                <a:tc>
                  <a:txBody>
                    <a:bodyPr/>
                    <a:lstStyle/>
                    <a:p>
                      <a:r>
                        <a:t>8693</a:t>
                      </a:r>
                    </a:p>
                  </a:txBody>
                  <a:tcPr/>
                </a:tc>
                <a:tc>
                  <a:txBody>
                    <a:bodyPr/>
                    <a:lstStyle/>
                    <a:p>
                      <a:r>
                        <a:t>100.0</a:t>
                      </a:r>
                    </a:p>
                  </a:txBody>
                  <a:tcPr/>
                </a:tc>
                <a:tc>
                  <a:txBody>
                    <a:bodyPr/>
                    <a:lstStyle/>
                    <a:p>
                      <a:r>
                        <a:t>7683</a:t>
                      </a:r>
                    </a:p>
                  </a:txBody>
                  <a:tcPr/>
                </a:tc>
                <a:tc>
                  <a:txBody>
                    <a:bodyPr/>
                    <a:lstStyle/>
                    <a:p>
                      <a:r>
                        <a:t>88.3</a:t>
                      </a:r>
                    </a:p>
                  </a:txBody>
                  <a:tcPr/>
                </a:tc>
                <a:tc>
                  <a:txBody>
                    <a:bodyPr/>
                    <a:lstStyle/>
                    <a:p>
                      <a:r>
                        <a:t>8.3</a:t>
                      </a:r>
                    </a:p>
                  </a:txBody>
                  <a:tcPr/>
                </a:tc>
                <a:extLst>
                  <a:ext uri="{0D108BD9-81ED-4DB2-BD59-A6C34878D82A}">
                    <a16:rowId xmlns:a16="http://schemas.microsoft.com/office/drawing/2014/main" val="1002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pic>
        <p:nvPicPr>
          <p:cNvPr id="82" name="Picture 81" descr="09-rId30-image7.png"/>
          <p:cNvPicPr>
            <a:picLocks noChangeAspect="1"/>
          </p:cNvPicPr>
          <p:nvPr/>
        </p:nvPicPr>
        <p:blipFill>
          <a:blip r:embed="rId6"/>
          <a:stretch>
            <a:fillRect/>
          </a:stretch>
        </p:blipFill>
        <p:spPr>
          <a:xfrm>
            <a:off x="914400" y="1828800"/>
            <a:ext cx="5486400" cy="4114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7</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检验</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本文进行了两个稳健性检验来测试结果的稳定性。</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此外，样本数据的平均众筹贷款目标额 (loan_amount) 为595.5美元，根据Kiva上每人众筹资助金额至少为25美元的规则，平均至少需要24个借贷人。</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因此本文删去了loan_amount小于等于200的数据后进行进一步的回归分析 (N=7023)。</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以上两个测试说明研究结果稳健，H1a和H1b有效成立。</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18470880"/>
        </p:xfrm>
        <a:graphic>
          <a:graphicData uri="http://schemas.openxmlformats.org/drawingml/2006/table">
            <a:tbl>
              <a:tblPr firstRow="1" bandRow="1">
                <a:tableStyleId>{5C22544A-7EE6-4342-B048-85BDC9FD1C3A}</a:tableStyleId>
              </a:tblPr>
              <a:tblGrid>
                <a:gridCol w="1097280">
                  <a:extLst>
                    <a:ext uri="{9D8B030D-6E8A-4147-A177-3AD203B41FA5}">
                      <a16:colId xmlns:a16="http://schemas.microsoft.com/office/drawing/2014/main" val="20000"/>
                    </a:ext>
                  </a:extLst>
                </a:gridCol>
                <a:gridCol w="1097280">
                  <a:extLst>
                    <a:ext uri="{9D8B030D-6E8A-4147-A177-3AD203B41FA5}">
                      <a16:colId xmlns:a16="http://schemas.microsoft.com/office/drawing/2014/main" val="20001"/>
                    </a:ext>
                  </a:extLst>
                </a:gridCol>
                <a:gridCol w="1097280">
                  <a:extLst>
                    <a:ext uri="{9D8B030D-6E8A-4147-A177-3AD203B41FA5}">
                      <a16:colId xmlns:a16="http://schemas.microsoft.com/office/drawing/2014/main" val="20002"/>
                    </a:ext>
                  </a:extLst>
                </a:gridCol>
                <a:gridCol w="1097280">
                  <a:extLst>
                    <a:ext uri="{9D8B030D-6E8A-4147-A177-3AD203B41FA5}">
                      <a16:colId xmlns:a16="http://schemas.microsoft.com/office/drawing/2014/main" val="20003"/>
                    </a:ext>
                  </a:extLst>
                </a:gridCol>
                <a:gridCol w="1097280">
                  <a:extLst>
                    <a:ext uri="{9D8B030D-6E8A-4147-A177-3AD203B41FA5}">
                      <a16:colId xmlns:a16="http://schemas.microsoft.com/office/drawing/2014/main" val="20004"/>
                    </a:ext>
                  </a:extLst>
                </a:gridCol>
              </a:tblGrid>
              <a:tr h="121023">
                <a:tc>
                  <a:txBody>
                    <a:bodyPr/>
                    <a:lstStyle/>
                    <a:p>
                      <a:r>
                        <a:t>Variable</a:t>
                      </a:r>
                    </a:p>
                  </a:txBody>
                  <a:tcPr/>
                </a:tc>
                <a:tc>
                  <a:txBody>
                    <a:bodyPr/>
                    <a:lstStyle/>
                    <a:p>
                      <a:r>
                        <a:t>funding_success</a:t>
                      </a:r>
                    </a:p>
                  </a:txBody>
                  <a:tcPr/>
                </a:tc>
                <a:tc>
                  <a:txBody>
                    <a:bodyPr/>
                    <a:lstStyle/>
                    <a:p>
                      <a:endParaRPr/>
                    </a:p>
                  </a:txBody>
                  <a:tcPr/>
                </a:tc>
                <a:tc>
                  <a:txBody>
                    <a:bodyPr/>
                    <a:lstStyle/>
                    <a:p>
                      <a:r>
                        <a:t>funding_speed</a:t>
                      </a:r>
                    </a:p>
                  </a:txBody>
                  <a:tcPr/>
                </a:tc>
                <a:tc>
                  <a:txBody>
                    <a:bodyPr/>
                    <a:lstStyle/>
                    <a:p>
                      <a:endParaRPr/>
                    </a:p>
                  </a:txBody>
                  <a:tcPr/>
                </a:tc>
                <a:extLst>
                  <a:ext uri="{0D108BD9-81ED-4DB2-BD59-A6C34878D82A}">
                    <a16:rowId xmlns:a16="http://schemas.microsoft.com/office/drawing/2014/main" val="10000"/>
                  </a:ext>
                </a:extLst>
              </a:tr>
              <a:tr h="121023">
                <a:tc>
                  <a:txBody>
                    <a:bodyPr/>
                    <a:lstStyle/>
                    <a:p>
                      <a:endParaRPr/>
                    </a:p>
                  </a:txBody>
                  <a:tcPr/>
                </a:tc>
                <a:tc>
                  <a:txBody>
                    <a:bodyPr/>
                    <a:lstStyle/>
                    <a:p>
                      <a:r>
                        <a:t> 1 - Probit(controls)</a:t>
                      </a:r>
                    </a:p>
                  </a:txBody>
                  <a:tcPr/>
                </a:tc>
                <a:tc>
                  <a:txBody>
                    <a:bodyPr/>
                    <a:lstStyle/>
                    <a:p>
                      <a:r>
                        <a:t> 3 - Probit(main effect)</a:t>
                      </a:r>
                    </a:p>
                  </a:txBody>
                  <a:tcPr/>
                </a:tc>
                <a:tc>
                  <a:txBody>
                    <a:bodyPr/>
                    <a:lstStyle/>
                    <a:p>
                      <a:r>
                        <a:t> 1 - OLS(controls)</a:t>
                      </a:r>
                    </a:p>
                  </a:txBody>
                  <a:tcPr/>
                </a:tc>
                <a:tc>
                  <a:txBody>
                    <a:bodyPr/>
                    <a:lstStyle/>
                    <a:p>
                      <a:r>
                        <a:t> 3 - OLS(main effect)</a:t>
                      </a:r>
                    </a:p>
                  </a:txBody>
                  <a:tcPr/>
                </a:tc>
                <a:extLst>
                  <a:ext uri="{0D108BD9-81ED-4DB2-BD59-A6C34878D82A}">
                    <a16:rowId xmlns:a16="http://schemas.microsoft.com/office/drawing/2014/main" val="10001"/>
                  </a:ext>
                </a:extLst>
              </a:tr>
              <a:tr h="121023">
                <a:tc>
                  <a:txBody>
                    <a:bodyPr/>
                    <a:lstStyle/>
                    <a:p>
                      <a:r>
                        <a:t>happiness</a:t>
                      </a:r>
                    </a:p>
                  </a:txBody>
                  <a:tcPr/>
                </a:tc>
                <a:tc>
                  <a:txBody>
                    <a:bodyPr/>
                    <a:lstStyle/>
                    <a:p>
                      <a:endParaRPr/>
                    </a:p>
                  </a:txBody>
                  <a:tcPr/>
                </a:tc>
                <a:tc>
                  <a:txBody>
                    <a:bodyPr/>
                    <a:lstStyle/>
                    <a:p>
                      <a:r>
                        <a:t>0.101*</a:t>
                      </a:r>
                    </a:p>
                  </a:txBody>
                  <a:tcPr/>
                </a:tc>
                <a:tc>
                  <a:txBody>
                    <a:bodyPr/>
                    <a:lstStyle/>
                    <a:p>
                      <a:endParaRPr/>
                    </a:p>
                  </a:txBody>
                  <a:tcPr/>
                </a:tc>
                <a:tc>
                  <a:txBody>
                    <a:bodyPr/>
                    <a:lstStyle/>
                    <a:p>
                      <a:r>
                        <a:t>0.265***</a:t>
                      </a:r>
                    </a:p>
                  </a:txBody>
                  <a:tcPr/>
                </a:tc>
                <a:extLst>
                  <a:ext uri="{0D108BD9-81ED-4DB2-BD59-A6C34878D82A}">
                    <a16:rowId xmlns:a16="http://schemas.microsoft.com/office/drawing/2014/main" val="10002"/>
                  </a:ext>
                </a:extLst>
              </a:tr>
              <a:tr h="121023">
                <a:tc>
                  <a:txBody>
                    <a:bodyPr/>
                    <a:lstStyle/>
                    <a:p>
                      <a:endParaRPr/>
                    </a:p>
                  </a:txBody>
                  <a:tcPr/>
                </a:tc>
                <a:tc>
                  <a:txBody>
                    <a:bodyPr/>
                    <a:lstStyle/>
                    <a:p>
                      <a:endParaRPr/>
                    </a:p>
                  </a:txBody>
                  <a:tcPr/>
                </a:tc>
                <a:tc>
                  <a:txBody>
                    <a:bodyPr/>
                    <a:lstStyle/>
                    <a:p>
                      <a:r>
                        <a:t>(1.96)</a:t>
                      </a:r>
                    </a:p>
                  </a:txBody>
                  <a:tcPr/>
                </a:tc>
                <a:tc>
                  <a:txBody>
                    <a:bodyPr/>
                    <a:lstStyle/>
                    <a:p>
                      <a:endParaRPr/>
                    </a:p>
                  </a:txBody>
                  <a:tcPr/>
                </a:tc>
                <a:tc>
                  <a:txBody>
                    <a:bodyPr/>
                    <a:lstStyle/>
                    <a:p>
                      <a:r>
                        <a:t>(4.95)</a:t>
                      </a:r>
                    </a:p>
                  </a:txBody>
                  <a:tcPr/>
                </a:tc>
                <a:extLst>
                  <a:ext uri="{0D108BD9-81ED-4DB2-BD59-A6C34878D82A}">
                    <a16:rowId xmlns:a16="http://schemas.microsoft.com/office/drawing/2014/main" val="10003"/>
                  </a:ext>
                </a:extLst>
              </a:tr>
              <a:tr h="121023">
                <a:tc>
                  <a:txBody>
                    <a:bodyPr/>
                    <a:lstStyle/>
                    <a:p>
                      <a:r>
                        <a:t>sadness</a:t>
                      </a:r>
                    </a:p>
                  </a:txBody>
                  <a:tcPr/>
                </a:tc>
                <a:tc>
                  <a:txBody>
                    <a:bodyPr/>
                    <a:lstStyle/>
                    <a:p>
                      <a:endParaRPr/>
                    </a:p>
                  </a:txBody>
                  <a:tcPr/>
                </a:tc>
                <a:tc>
                  <a:txBody>
                    <a:bodyPr/>
                    <a:lstStyle/>
                    <a:p>
                      <a:r>
                        <a:t>0.585*</a:t>
                      </a:r>
                    </a:p>
                  </a:txBody>
                  <a:tcPr/>
                </a:tc>
                <a:tc>
                  <a:txBody>
                    <a:bodyPr/>
                    <a:lstStyle/>
                    <a:p>
                      <a:endParaRPr/>
                    </a:p>
                  </a:txBody>
                  <a:tcPr/>
                </a:tc>
                <a:tc>
                  <a:txBody>
                    <a:bodyPr/>
                    <a:lstStyle/>
                    <a:p>
                      <a:r>
                        <a:t>0.598**</a:t>
                      </a:r>
                    </a:p>
                  </a:txBody>
                  <a:tcPr/>
                </a:tc>
                <a:extLst>
                  <a:ext uri="{0D108BD9-81ED-4DB2-BD59-A6C34878D82A}">
                    <a16:rowId xmlns:a16="http://schemas.microsoft.com/office/drawing/2014/main" val="10004"/>
                  </a:ext>
                </a:extLst>
              </a:tr>
              <a:tr h="121023">
                <a:tc>
                  <a:txBody>
                    <a:bodyPr/>
                    <a:lstStyle/>
                    <a:p>
                      <a:endParaRPr/>
                    </a:p>
                  </a:txBody>
                  <a:tcPr/>
                </a:tc>
                <a:tc>
                  <a:txBody>
                    <a:bodyPr/>
                    <a:lstStyle/>
                    <a:p>
                      <a:endParaRPr/>
                    </a:p>
                  </a:txBody>
                  <a:tcPr/>
                </a:tc>
                <a:tc>
                  <a:txBody>
                    <a:bodyPr/>
                    <a:lstStyle/>
                    <a:p>
                      <a:r>
                        <a:t>(1.89)</a:t>
                      </a:r>
                    </a:p>
                  </a:txBody>
                  <a:tcPr/>
                </a:tc>
                <a:tc>
                  <a:txBody>
                    <a:bodyPr/>
                    <a:lstStyle/>
                    <a:p>
                      <a:endParaRPr/>
                    </a:p>
                  </a:txBody>
                  <a:tcPr/>
                </a:tc>
                <a:tc>
                  <a:txBody>
                    <a:bodyPr/>
                    <a:lstStyle/>
                    <a:p>
                      <a:r>
                        <a:t>(2.22)</a:t>
                      </a:r>
                    </a:p>
                  </a:txBody>
                  <a:tcPr/>
                </a:tc>
                <a:extLst>
                  <a:ext uri="{0D108BD9-81ED-4DB2-BD59-A6C34878D82A}">
                    <a16:rowId xmlns:a16="http://schemas.microsoft.com/office/drawing/2014/main" val="10005"/>
                  </a:ext>
                </a:extLst>
              </a:tr>
              <a:tr h="121023">
                <a:tc>
                  <a:txBody>
                    <a:bodyPr/>
                    <a:lstStyle/>
                    <a:p>
                      <a:r>
                        <a:t>pst_psyc_cptl</a:t>
                      </a:r>
                    </a:p>
                  </a:txBody>
                  <a:tcPr/>
                </a:tc>
                <a:tc>
                  <a:txBody>
                    <a:bodyPr/>
                    <a:lstStyle/>
                    <a:p>
                      <a:endParaRPr/>
                    </a:p>
                  </a:txBody>
                  <a:tcPr/>
                </a:tc>
                <a:tc>
                  <a:txBody>
                    <a:bodyPr/>
                    <a:lstStyle/>
                    <a:p>
                      <a:r>
                        <a:t>-0.0566***</a:t>
                      </a:r>
                    </a:p>
                  </a:txBody>
                  <a:tcPr/>
                </a:tc>
                <a:tc>
                  <a:txBody>
                    <a:bodyPr/>
                    <a:lstStyle/>
                    <a:p>
                      <a:endParaRPr/>
                    </a:p>
                  </a:txBody>
                  <a:tcPr/>
                </a:tc>
                <a:tc>
                  <a:txBody>
                    <a:bodyPr/>
                    <a:lstStyle/>
                    <a:p>
                      <a:r>
                        <a:t>-0.0571***</a:t>
                      </a:r>
                    </a:p>
                  </a:txBody>
                  <a:tcPr/>
                </a:tc>
                <a:extLst>
                  <a:ext uri="{0D108BD9-81ED-4DB2-BD59-A6C34878D82A}">
                    <a16:rowId xmlns:a16="http://schemas.microsoft.com/office/drawing/2014/main" val="10006"/>
                  </a:ext>
                </a:extLst>
              </a:tr>
              <a:tr h="121023">
                <a:tc>
                  <a:txBody>
                    <a:bodyPr/>
                    <a:lstStyle/>
                    <a:p>
                      <a:endParaRPr/>
                    </a:p>
                  </a:txBody>
                  <a:tcPr/>
                </a:tc>
                <a:tc>
                  <a:txBody>
                    <a:bodyPr/>
                    <a:lstStyle/>
                    <a:p>
                      <a:endParaRPr/>
                    </a:p>
                  </a:txBody>
                  <a:tcPr/>
                </a:tc>
                <a:tc>
                  <a:txBody>
                    <a:bodyPr/>
                    <a:lstStyle/>
                    <a:p>
                      <a:r>
                        <a:t>(-3.85)</a:t>
                      </a:r>
                    </a:p>
                  </a:txBody>
                  <a:tcPr/>
                </a:tc>
                <a:tc>
                  <a:txBody>
                    <a:bodyPr/>
                    <a:lstStyle/>
                    <a:p>
                      <a:endParaRPr/>
                    </a:p>
                  </a:txBody>
                  <a:tcPr/>
                </a:tc>
                <a:tc>
                  <a:txBody>
                    <a:bodyPr/>
                    <a:lstStyle/>
                    <a:p>
                      <a:r>
                        <a:t>(-3.40)</a:t>
                      </a:r>
                    </a:p>
                  </a:txBody>
                  <a:tcPr/>
                </a:tc>
                <a:extLst>
                  <a:ext uri="{0D108BD9-81ED-4DB2-BD59-A6C34878D82A}">
                    <a16:rowId xmlns:a16="http://schemas.microsoft.com/office/drawing/2014/main" val="10007"/>
                  </a:ext>
                </a:extLst>
              </a:tr>
              <a:tr h="121023">
                <a:tc>
                  <a:txBody>
                    <a:bodyPr/>
                    <a:lstStyle/>
                    <a:p>
                      <a:r>
                        <a:t>picture_quality</a:t>
                      </a:r>
                    </a:p>
                  </a:txBody>
                  <a:tcPr/>
                </a:tc>
                <a:tc>
                  <a:txBody>
                    <a:bodyPr/>
                    <a:lstStyle/>
                    <a:p>
                      <a:r>
                        <a:t>0.239***</a:t>
                      </a:r>
                    </a:p>
                  </a:txBody>
                  <a:tcPr/>
                </a:tc>
                <a:tc>
                  <a:txBody>
                    <a:bodyPr/>
                    <a:lstStyle/>
                    <a:p>
                      <a:r>
                        <a:t>0.243***</a:t>
                      </a:r>
                    </a:p>
                  </a:txBody>
                  <a:tcPr/>
                </a:tc>
                <a:tc>
                  <a:txBody>
                    <a:bodyPr/>
                    <a:lstStyle/>
                    <a:p>
                      <a:r>
                        <a:t>0.309***</a:t>
                      </a:r>
                    </a:p>
                  </a:txBody>
                  <a:tcPr/>
                </a:tc>
                <a:tc>
                  <a:txBody>
                    <a:bodyPr/>
                    <a:lstStyle/>
                    <a:p>
                      <a:r>
                        <a:t>0.308***</a:t>
                      </a:r>
                    </a:p>
                  </a:txBody>
                  <a:tcPr/>
                </a:tc>
                <a:extLst>
                  <a:ext uri="{0D108BD9-81ED-4DB2-BD59-A6C34878D82A}">
                    <a16:rowId xmlns:a16="http://schemas.microsoft.com/office/drawing/2014/main" val="10008"/>
                  </a:ext>
                </a:extLst>
              </a:tr>
              <a:tr h="121023">
                <a:tc>
                  <a:txBody>
                    <a:bodyPr/>
                    <a:lstStyle/>
                    <a:p>
                      <a:endParaRPr/>
                    </a:p>
                  </a:txBody>
                  <a:tcPr/>
                </a:tc>
                <a:tc>
                  <a:txBody>
                    <a:bodyPr/>
                    <a:lstStyle/>
                    <a:p>
                      <a:r>
                        <a:t>(5.56)</a:t>
                      </a:r>
                    </a:p>
                  </a:txBody>
                  <a:tcPr/>
                </a:tc>
                <a:tc>
                  <a:txBody>
                    <a:bodyPr/>
                    <a:lstStyle/>
                    <a:p>
                      <a:r>
                        <a:t>(5.62)</a:t>
                      </a:r>
                    </a:p>
                  </a:txBody>
                  <a:tcPr/>
                </a:tc>
                <a:tc>
                  <a:txBody>
                    <a:bodyPr/>
                    <a:lstStyle/>
                    <a:p>
                      <a:r>
                        <a:t>(6.97)</a:t>
                      </a:r>
                    </a:p>
                  </a:txBody>
                  <a:tcPr/>
                </a:tc>
                <a:tc>
                  <a:txBody>
                    <a:bodyPr/>
                    <a:lstStyle/>
                    <a:p>
                      <a:r>
                        <a:t>(6.94)</a:t>
                      </a:r>
                    </a:p>
                  </a:txBody>
                  <a:tcPr/>
                </a:tc>
                <a:extLst>
                  <a:ext uri="{0D108BD9-81ED-4DB2-BD59-A6C34878D82A}">
                    <a16:rowId xmlns:a16="http://schemas.microsoft.com/office/drawing/2014/main" val="10009"/>
                  </a:ext>
                </a:extLst>
              </a:tr>
              <a:tr h="121023">
                <a:tc>
                  <a:txBody>
                    <a:bodyPr/>
                    <a:lstStyle/>
                    <a:p>
                      <a:r>
                        <a:t>story_word_count</a:t>
                      </a:r>
                    </a:p>
                  </a:txBody>
                  <a:tcPr/>
                </a:tc>
                <a:tc>
                  <a:txBody>
                    <a:bodyPr/>
                    <a:lstStyle/>
                    <a:p>
                      <a:r>
                        <a:t>0.00125**</a:t>
                      </a:r>
                    </a:p>
                  </a:txBody>
                  <a:tcPr/>
                </a:tc>
                <a:tc>
                  <a:txBody>
                    <a:bodyPr/>
                    <a:lstStyle/>
                    <a:p>
                      <a:r>
                        <a:t>0.00214***</a:t>
                      </a:r>
                    </a:p>
                  </a:txBody>
                  <a:tcPr/>
                </a:tc>
                <a:tc>
                  <a:txBody>
                    <a:bodyPr/>
                    <a:lstStyle/>
                    <a:p>
                      <a:r>
                        <a:t>0.00194***</a:t>
                      </a:r>
                    </a:p>
                  </a:txBody>
                  <a:tcPr/>
                </a:tc>
                <a:tc>
                  <a:txBody>
                    <a:bodyPr/>
                    <a:lstStyle/>
                    <a:p>
                      <a:r>
                        <a:t>0.00277***</a:t>
                      </a:r>
                    </a:p>
                  </a:txBody>
                  <a:tcPr/>
                </a:tc>
                <a:extLst>
                  <a:ext uri="{0D108BD9-81ED-4DB2-BD59-A6C34878D82A}">
                    <a16:rowId xmlns:a16="http://schemas.microsoft.com/office/drawing/2014/main" val="10010"/>
                  </a:ext>
                </a:extLst>
              </a:tr>
              <a:tr h="121023">
                <a:tc>
                  <a:txBody>
                    <a:bodyPr/>
                    <a:lstStyle/>
                    <a:p>
                      <a:endParaRPr/>
                    </a:p>
                  </a:txBody>
                  <a:tcPr/>
                </a:tc>
                <a:tc>
                  <a:txBody>
                    <a:bodyPr/>
                    <a:lstStyle/>
                    <a:p>
                      <a:r>
                        <a:t>(1.99)</a:t>
                      </a:r>
                    </a:p>
                  </a:txBody>
                  <a:tcPr/>
                </a:tc>
                <a:tc>
                  <a:txBody>
                    <a:bodyPr/>
                    <a:lstStyle/>
                    <a:p>
                      <a:r>
                        <a:t>(3.18)</a:t>
                      </a:r>
                    </a:p>
                  </a:txBody>
                  <a:tcPr/>
                </a:tc>
                <a:tc>
                  <a:txBody>
                    <a:bodyPr/>
                    <a:lstStyle/>
                    <a:p>
                      <a:r>
                        <a:t>(2.92)</a:t>
                      </a:r>
                    </a:p>
                  </a:txBody>
                  <a:tcPr/>
                </a:tc>
                <a:tc>
                  <a:txBody>
                    <a:bodyPr/>
                    <a:lstStyle/>
                    <a:p>
                      <a:r>
                        <a:t>(3.91)</a:t>
                      </a:r>
                    </a:p>
                  </a:txBody>
                  <a:tcPr/>
                </a:tc>
                <a:extLst>
                  <a:ext uri="{0D108BD9-81ED-4DB2-BD59-A6C34878D82A}">
                    <a16:rowId xmlns:a16="http://schemas.microsoft.com/office/drawing/2014/main" val="10011"/>
                  </a:ext>
                </a:extLst>
              </a:tr>
              <a:tr h="121023">
                <a:tc>
                  <a:txBody>
                    <a:bodyPr/>
                    <a:lstStyle/>
                    <a:p>
                      <a:r>
                        <a:t>gender</a:t>
                      </a:r>
                    </a:p>
                  </a:txBody>
                  <a:tcPr/>
                </a:tc>
                <a:tc>
                  <a:txBody>
                    <a:bodyPr/>
                    <a:lstStyle/>
                    <a:p>
                      <a:r>
                        <a:t>0.626***</a:t>
                      </a:r>
                    </a:p>
                  </a:txBody>
                  <a:tcPr/>
                </a:tc>
                <a:tc>
                  <a:txBody>
                    <a:bodyPr/>
                    <a:lstStyle/>
                    <a:p>
                      <a:r>
                        <a:t>0.603***</a:t>
                      </a:r>
                    </a:p>
                  </a:txBody>
                  <a:tcPr/>
                </a:tc>
                <a:tc>
                  <a:txBody>
                    <a:bodyPr/>
                    <a:lstStyle/>
                    <a:p>
                      <a:r>
                        <a:t>1.299***</a:t>
                      </a:r>
                    </a:p>
                  </a:txBody>
                  <a:tcPr/>
                </a:tc>
                <a:tc>
                  <a:txBody>
                    <a:bodyPr/>
                    <a:lstStyle/>
                    <a:p>
                      <a:r>
                        <a:t>1.246***</a:t>
                      </a:r>
                    </a:p>
                  </a:txBody>
                  <a:tcPr/>
                </a:tc>
                <a:extLst>
                  <a:ext uri="{0D108BD9-81ED-4DB2-BD59-A6C34878D82A}">
                    <a16:rowId xmlns:a16="http://schemas.microsoft.com/office/drawing/2014/main" val="10012"/>
                  </a:ext>
                </a:extLst>
              </a:tr>
              <a:tr h="121023">
                <a:tc>
                  <a:txBody>
                    <a:bodyPr/>
                    <a:lstStyle/>
                    <a:p>
                      <a:endParaRPr/>
                    </a:p>
                  </a:txBody>
                  <a:tcPr/>
                </a:tc>
                <a:tc>
                  <a:txBody>
                    <a:bodyPr/>
                    <a:lstStyle/>
                    <a:p>
                      <a:r>
                        <a:t>(12.42)</a:t>
                      </a:r>
                    </a:p>
                  </a:txBody>
                  <a:tcPr/>
                </a:tc>
                <a:tc>
                  <a:txBody>
                    <a:bodyPr/>
                    <a:lstStyle/>
                    <a:p>
                      <a:r>
                        <a:t>(11.81)</a:t>
                      </a:r>
                    </a:p>
                  </a:txBody>
                  <a:tcPr/>
                </a:tc>
                <a:tc>
                  <a:txBody>
                    <a:bodyPr/>
                    <a:lstStyle/>
                    <a:p>
                      <a:r>
                        <a:t>(21.63)</a:t>
                      </a:r>
                    </a:p>
                  </a:txBody>
                  <a:tcPr/>
                </a:tc>
                <a:tc>
                  <a:txBody>
                    <a:bodyPr/>
                    <a:lstStyle/>
                    <a:p>
                      <a:r>
                        <a:t>(20.54)</a:t>
                      </a:r>
                    </a:p>
                  </a:txBody>
                  <a:tcPr/>
                </a:tc>
                <a:extLst>
                  <a:ext uri="{0D108BD9-81ED-4DB2-BD59-A6C34878D82A}">
                    <a16:rowId xmlns:a16="http://schemas.microsoft.com/office/drawing/2014/main" val="10013"/>
                  </a:ext>
                </a:extLst>
              </a:tr>
              <a:tr h="121023">
                <a:tc>
                  <a:txBody>
                    <a:bodyPr/>
                    <a:lstStyle/>
                    <a:p>
                      <a:r>
                        <a:t>group_borrower</a:t>
                      </a:r>
                    </a:p>
                  </a:txBody>
                  <a:tcPr/>
                </a:tc>
                <a:tc>
                  <a:txBody>
                    <a:bodyPr/>
                    <a:lstStyle/>
                    <a:p>
                      <a:r>
                        <a:t>1.895***</a:t>
                      </a:r>
                    </a:p>
                  </a:txBody>
                  <a:tcPr/>
                </a:tc>
                <a:tc>
                  <a:txBody>
                    <a:bodyPr/>
                    <a:lstStyle/>
                    <a:p>
                      <a:r>
                        <a:t>1.815***</a:t>
                      </a:r>
                    </a:p>
                  </a:txBody>
                  <a:tcPr/>
                </a:tc>
                <a:tc>
                  <a:txBody>
                    <a:bodyPr/>
                    <a:lstStyle/>
                    <a:p>
                      <a:r>
                        <a:t>1.193***</a:t>
                      </a:r>
                    </a:p>
                  </a:txBody>
                  <a:tcPr/>
                </a:tc>
                <a:tc>
                  <a:txBody>
                    <a:bodyPr/>
                    <a:lstStyle/>
                    <a:p>
                      <a:r>
                        <a:t>1.066***</a:t>
                      </a:r>
                    </a:p>
                  </a:txBody>
                  <a:tcPr/>
                </a:tc>
                <a:extLst>
                  <a:ext uri="{0D108BD9-81ED-4DB2-BD59-A6C34878D82A}">
                    <a16:rowId xmlns:a16="http://schemas.microsoft.com/office/drawing/2014/main" val="10014"/>
                  </a:ext>
                </a:extLst>
              </a:tr>
              <a:tr h="121023">
                <a:tc>
                  <a:txBody>
                    <a:bodyPr/>
                    <a:lstStyle/>
                    <a:p>
                      <a:endParaRPr/>
                    </a:p>
                  </a:txBody>
                  <a:tcPr/>
                </a:tc>
                <a:tc>
                  <a:txBody>
                    <a:bodyPr/>
                    <a:lstStyle/>
                    <a:p>
                      <a:r>
                        <a:t>(4.07)</a:t>
                      </a:r>
                    </a:p>
                  </a:txBody>
                  <a:tcPr/>
                </a:tc>
                <a:tc>
                  <a:txBody>
                    <a:bodyPr/>
                    <a:lstStyle/>
                    <a:p>
                      <a:r>
                        <a:t>(3.85)</a:t>
                      </a:r>
                    </a:p>
                  </a:txBody>
                  <a:tcPr/>
                </a:tc>
                <a:tc>
                  <a:txBody>
                    <a:bodyPr/>
                    <a:lstStyle/>
                    <a:p>
                      <a:r>
                        <a:t>(5.46)</a:t>
                      </a:r>
                    </a:p>
                  </a:txBody>
                  <a:tcPr/>
                </a:tc>
                <a:tc>
                  <a:txBody>
                    <a:bodyPr/>
                    <a:lstStyle/>
                    <a:p>
                      <a:r>
                        <a:t>(4.87)</a:t>
                      </a:r>
                    </a:p>
                  </a:txBody>
                  <a:tcPr/>
                </a:tc>
                <a:extLst>
                  <a:ext uri="{0D108BD9-81ED-4DB2-BD59-A6C34878D82A}">
                    <a16:rowId xmlns:a16="http://schemas.microsoft.com/office/drawing/2014/main" val="10015"/>
                  </a:ext>
                </a:extLst>
              </a:tr>
              <a:tr h="121023">
                <a:tc>
                  <a:txBody>
                    <a:bodyPr/>
                    <a:lstStyle/>
                    <a:p>
                      <a:r>
                        <a:t>annual_income</a:t>
                      </a:r>
                    </a:p>
                  </a:txBody>
                  <a:tcPr/>
                </a:tc>
                <a:tc>
                  <a:txBody>
                    <a:bodyPr/>
                    <a:lstStyle/>
                    <a:p>
                      <a:r>
                        <a:t>-0.281***</a:t>
                      </a:r>
                    </a:p>
                  </a:txBody>
                  <a:tcPr/>
                </a:tc>
                <a:tc>
                  <a:txBody>
                    <a:bodyPr/>
                    <a:lstStyle/>
                    <a:p>
                      <a:r>
                        <a:t>-0.286***</a:t>
                      </a:r>
                    </a:p>
                  </a:txBody>
                  <a:tcPr/>
                </a:tc>
                <a:tc>
                  <a:txBody>
                    <a:bodyPr/>
                    <a:lstStyle/>
                    <a:p>
                      <a:r>
                        <a:t>-0.329***</a:t>
                      </a:r>
                    </a:p>
                  </a:txBody>
                  <a:tcPr/>
                </a:tc>
                <a:tc>
                  <a:txBody>
                    <a:bodyPr/>
                    <a:lstStyle/>
                    <a:p>
                      <a:r>
                        <a:t>-0.345***</a:t>
                      </a:r>
                    </a:p>
                  </a:txBody>
                  <a:tcPr/>
                </a:tc>
                <a:extLst>
                  <a:ext uri="{0D108BD9-81ED-4DB2-BD59-A6C34878D82A}">
                    <a16:rowId xmlns:a16="http://schemas.microsoft.com/office/drawing/2014/main" val="10016"/>
                  </a:ext>
                </a:extLst>
              </a:tr>
              <a:tr h="121023">
                <a:tc>
                  <a:txBody>
                    <a:bodyPr/>
                    <a:lstStyle/>
                    <a:p>
                      <a:endParaRPr/>
                    </a:p>
                  </a:txBody>
                  <a:tcPr/>
                </a:tc>
                <a:tc>
                  <a:txBody>
                    <a:bodyPr/>
                    <a:lstStyle/>
                    <a:p>
                      <a:r>
                        <a:t>(-4.94)</a:t>
                      </a:r>
                    </a:p>
                  </a:txBody>
                  <a:tcPr/>
                </a:tc>
                <a:tc>
                  <a:txBody>
                    <a:bodyPr/>
                    <a:lstStyle/>
                    <a:p>
                      <a:r>
                        <a:t>(-4.98)</a:t>
                      </a:r>
                    </a:p>
                  </a:txBody>
                  <a:tcPr/>
                </a:tc>
                <a:tc>
                  <a:txBody>
                    <a:bodyPr/>
                    <a:lstStyle/>
                    <a:p>
                      <a:r>
                        <a:t>(-5.83)</a:t>
                      </a:r>
                    </a:p>
                  </a:txBody>
                  <a:tcPr/>
                </a:tc>
                <a:tc>
                  <a:txBody>
                    <a:bodyPr/>
                    <a:lstStyle/>
                    <a:p>
                      <a:r>
                        <a:t>(-6.10)</a:t>
                      </a:r>
                    </a:p>
                  </a:txBody>
                  <a:tcPr/>
                </a:tc>
                <a:extLst>
                  <a:ext uri="{0D108BD9-81ED-4DB2-BD59-A6C34878D82A}">
                    <a16:rowId xmlns:a16="http://schemas.microsoft.com/office/drawing/2014/main" val="10017"/>
                  </a:ext>
                </a:extLst>
              </a:tr>
              <a:tr h="121023">
                <a:tc>
                  <a:txBody>
                    <a:bodyPr/>
                    <a:lstStyle/>
                    <a:p>
                      <a:r>
                        <a:t>partner_risk</a:t>
                      </a:r>
                    </a:p>
                  </a:txBody>
                  <a:tcPr/>
                </a:tc>
                <a:tc>
                  <a:txBody>
                    <a:bodyPr/>
                    <a:lstStyle/>
                    <a:p>
                      <a:r>
                        <a:t>-0.0504*</a:t>
                      </a:r>
                    </a:p>
                  </a:txBody>
                  <a:tcPr/>
                </a:tc>
                <a:tc>
                  <a:txBody>
                    <a:bodyPr/>
                    <a:lstStyle/>
                    <a:p>
                      <a:r>
                        <a:t>-0.0686**</a:t>
                      </a:r>
                    </a:p>
                  </a:txBody>
                  <a:tcPr/>
                </a:tc>
                <a:tc>
                  <a:txBody>
                    <a:bodyPr/>
                    <a:lstStyle/>
                    <a:p>
                      <a:r>
                        <a:t>-0.0119</a:t>
                      </a:r>
                    </a:p>
                  </a:txBody>
                  <a:tcPr/>
                </a:tc>
                <a:tc>
                  <a:txBody>
                    <a:bodyPr/>
                    <a:lstStyle/>
                    <a:p>
                      <a:r>
                        <a:t>-0.0287</a:t>
                      </a:r>
                    </a:p>
                  </a:txBody>
                  <a:tcPr/>
                </a:tc>
                <a:extLst>
                  <a:ext uri="{0D108BD9-81ED-4DB2-BD59-A6C34878D82A}">
                    <a16:rowId xmlns:a16="http://schemas.microsoft.com/office/drawing/2014/main" val="10018"/>
                  </a:ext>
                </a:extLst>
              </a:tr>
              <a:tr h="121023">
                <a:tc>
                  <a:txBody>
                    <a:bodyPr/>
                    <a:lstStyle/>
                    <a:p>
                      <a:endParaRPr/>
                    </a:p>
                  </a:txBody>
                  <a:tcPr/>
                </a:tc>
                <a:tc>
                  <a:txBody>
                    <a:bodyPr/>
                    <a:lstStyle/>
                    <a:p>
                      <a:r>
                        <a:t>(-1.82)</a:t>
                      </a:r>
                    </a:p>
                  </a:txBody>
                  <a:tcPr/>
                </a:tc>
                <a:tc>
                  <a:txBody>
                    <a:bodyPr/>
                    <a:lstStyle/>
                    <a:p>
                      <a:r>
                        <a:t>(-2.43)</a:t>
                      </a:r>
                    </a:p>
                  </a:txBody>
                  <a:tcPr/>
                </a:tc>
                <a:tc>
                  <a:txBody>
                    <a:bodyPr/>
                    <a:lstStyle/>
                    <a:p>
                      <a:r>
                        <a:t>(-0.45)</a:t>
                      </a:r>
                    </a:p>
                  </a:txBody>
                  <a:tcPr/>
                </a:tc>
                <a:tc>
                  <a:txBody>
                    <a:bodyPr/>
                    <a:lstStyle/>
                    <a:p>
                      <a:r>
                        <a:t>(-1.07)</a:t>
                      </a:r>
                    </a:p>
                  </a:txBody>
                  <a:tcPr/>
                </a:tc>
                <a:extLst>
                  <a:ext uri="{0D108BD9-81ED-4DB2-BD59-A6C34878D82A}">
                    <a16:rowId xmlns:a16="http://schemas.microsoft.com/office/drawing/2014/main" val="10019"/>
                  </a:ext>
                </a:extLst>
              </a:tr>
              <a:tr h="121023">
                <a:tc>
                  <a:txBody>
                    <a:bodyPr/>
                    <a:lstStyle/>
                    <a:p>
                      <a:r>
                        <a:t>loan_amount</a:t>
                      </a:r>
                    </a:p>
                  </a:txBody>
                  <a:tcPr/>
                </a:tc>
                <a:tc>
                  <a:txBody>
                    <a:bodyPr/>
                    <a:lstStyle/>
                    <a:p>
                      <a:r>
                        <a:t>-0.810***</a:t>
                      </a:r>
                    </a:p>
                  </a:txBody>
                  <a:tcPr/>
                </a:tc>
                <a:tc>
                  <a:txBody>
                    <a:bodyPr/>
                    <a:lstStyle/>
                    <a:p>
                      <a:r>
                        <a:t>-0.807***</a:t>
                      </a:r>
                    </a:p>
                  </a:txBody>
                  <a:tcPr/>
                </a:tc>
                <a:tc>
                  <a:txBody>
                    <a:bodyPr/>
                    <a:lstStyle/>
                    <a:p>
                      <a:r>
                        <a:t>-0.486***</a:t>
                      </a:r>
                    </a:p>
                  </a:txBody>
                  <a:tcPr/>
                </a:tc>
                <a:tc>
                  <a:txBody>
                    <a:bodyPr/>
                    <a:lstStyle/>
                    <a:p>
                      <a:r>
                        <a:t>-0.486***</a:t>
                      </a:r>
                    </a:p>
                  </a:txBody>
                  <a:tcPr/>
                </a:tc>
                <a:extLst>
                  <a:ext uri="{0D108BD9-81ED-4DB2-BD59-A6C34878D82A}">
                    <a16:rowId xmlns:a16="http://schemas.microsoft.com/office/drawing/2014/main" val="10020"/>
                  </a:ext>
                </a:extLst>
              </a:tr>
              <a:tr h="121023">
                <a:tc>
                  <a:txBody>
                    <a:bodyPr/>
                    <a:lstStyle/>
                    <a:p>
                      <a:endParaRPr/>
                    </a:p>
                  </a:txBody>
                  <a:tcPr/>
                </a:tc>
                <a:tc>
                  <a:txBody>
                    <a:bodyPr/>
                    <a:lstStyle/>
                    <a:p>
                      <a:r>
                        <a:t>(-20.91)</a:t>
                      </a:r>
                    </a:p>
                  </a:txBody>
                  <a:tcPr/>
                </a:tc>
                <a:tc>
                  <a:txBody>
                    <a:bodyPr/>
                    <a:lstStyle/>
                    <a:p>
                      <a:r>
                        <a:t>(-20.78)</a:t>
                      </a:r>
                    </a:p>
                  </a:txBody>
                  <a:tcPr/>
                </a:tc>
                <a:tc>
                  <a:txBody>
                    <a:bodyPr/>
                    <a:lstStyle/>
                    <a:p>
                      <a:r>
                        <a:t>(-13.93)</a:t>
                      </a:r>
                    </a:p>
                  </a:txBody>
                  <a:tcPr/>
                </a:tc>
                <a:tc>
                  <a:txBody>
                    <a:bodyPr/>
                    <a:lstStyle/>
                    <a:p>
                      <a:r>
                        <a:t>(-13.93)</a:t>
                      </a:r>
                    </a:p>
                  </a:txBody>
                  <a:tcPr/>
                </a:tc>
                <a:extLst>
                  <a:ext uri="{0D108BD9-81ED-4DB2-BD59-A6C34878D82A}">
                    <a16:rowId xmlns:a16="http://schemas.microsoft.com/office/drawing/2014/main" val="10021"/>
                  </a:ext>
                </a:extLst>
              </a:tr>
              <a:tr h="121023">
                <a:tc>
                  <a:txBody>
                    <a:bodyPr/>
                    <a:lstStyle/>
                    <a:p>
                      <a:r>
                        <a:t>loan_term</a:t>
                      </a:r>
                    </a:p>
                  </a:txBody>
                  <a:tcPr/>
                </a:tc>
                <a:tc>
                  <a:txBody>
                    <a:bodyPr/>
                    <a:lstStyle/>
                    <a:p>
                      <a:r>
                        <a:t>-0.0424***</a:t>
                      </a:r>
                    </a:p>
                  </a:txBody>
                  <a:tcPr/>
                </a:tc>
                <a:tc>
                  <a:txBody>
                    <a:bodyPr/>
                    <a:lstStyle/>
                    <a:p>
                      <a:r>
                        <a:t>-0.0411***</a:t>
                      </a:r>
                    </a:p>
                  </a:txBody>
                  <a:tcPr/>
                </a:tc>
                <a:tc>
                  <a:txBody>
                    <a:bodyPr/>
                    <a:lstStyle/>
                    <a:p>
                      <a:r>
                        <a:t>-0.101***</a:t>
                      </a:r>
                    </a:p>
                  </a:txBody>
                  <a:tcPr/>
                </a:tc>
                <a:tc>
                  <a:txBody>
                    <a:bodyPr/>
                    <a:lstStyle/>
                    <a:p>
                      <a:r>
                        <a:t>-0.1000***</a:t>
                      </a:r>
                    </a:p>
                  </a:txBody>
                  <a:tcPr/>
                </a:tc>
                <a:extLst>
                  <a:ext uri="{0D108BD9-81ED-4DB2-BD59-A6C34878D82A}">
                    <a16:rowId xmlns:a16="http://schemas.microsoft.com/office/drawing/2014/main" val="10022"/>
                  </a:ext>
                </a:extLst>
              </a:tr>
              <a:tr h="121023">
                <a:tc>
                  <a:txBody>
                    <a:bodyPr/>
                    <a:lstStyle/>
                    <a:p>
                      <a:endParaRPr/>
                    </a:p>
                  </a:txBody>
                  <a:tcPr/>
                </a:tc>
                <a:tc>
                  <a:txBody>
                    <a:bodyPr/>
                    <a:lstStyle/>
                    <a:p>
                      <a:r>
                        <a:t>(-11.72)</a:t>
                      </a:r>
                    </a:p>
                  </a:txBody>
                  <a:tcPr/>
                </a:tc>
                <a:tc>
                  <a:txBody>
                    <a:bodyPr/>
                    <a:lstStyle/>
                    <a:p>
                      <a:r>
                        <a:t>(-11.26)</a:t>
                      </a:r>
                    </a:p>
                  </a:txBody>
                  <a:tcPr/>
                </a:tc>
                <a:tc>
                  <a:txBody>
                    <a:bodyPr/>
                    <a:lstStyle/>
                    <a:p>
                      <a:r>
                        <a:t>(-23.05)</a:t>
                      </a:r>
                    </a:p>
                  </a:txBody>
                  <a:tcPr/>
                </a:tc>
                <a:tc>
                  <a:txBody>
                    <a:bodyPr/>
                    <a:lstStyle/>
                    <a:p>
                      <a:r>
                        <a:t>(-22.69)</a:t>
                      </a:r>
                    </a:p>
                  </a:txBody>
                  <a:tcPr/>
                </a:tc>
                <a:extLst>
                  <a:ext uri="{0D108BD9-81ED-4DB2-BD59-A6C34878D82A}">
                    <a16:rowId xmlns:a16="http://schemas.microsoft.com/office/drawing/2014/main" val="10023"/>
                  </a:ext>
                </a:extLst>
              </a:tr>
              <a:tr h="121023">
                <a:tc>
                  <a:txBody>
                    <a:bodyPr/>
                    <a:lstStyle/>
                    <a:p>
                      <a:r>
                        <a:t>repayment_schedule</a:t>
                      </a:r>
                    </a:p>
                  </a:txBody>
                  <a:tcPr/>
                </a:tc>
                <a:tc>
                  <a:txBody>
                    <a:bodyPr/>
                    <a:lstStyle/>
                    <a:p>
                      <a:r>
                        <a:t>-0.119</a:t>
                      </a:r>
                    </a:p>
                  </a:txBody>
                  <a:tcPr/>
                </a:tc>
                <a:tc>
                  <a:txBody>
                    <a:bodyPr/>
                    <a:lstStyle/>
                    <a:p>
                      <a:r>
                        <a:t>-0.129</a:t>
                      </a:r>
                    </a:p>
                  </a:txBody>
                  <a:tcPr/>
                </a:tc>
                <a:tc>
                  <a:txBody>
                    <a:bodyPr/>
                    <a:lstStyle/>
                    <a:p>
                      <a:r>
                        <a:t>-0.414***</a:t>
                      </a:r>
                    </a:p>
                  </a:txBody>
                  <a:tcPr/>
                </a:tc>
                <a:tc>
                  <a:txBody>
                    <a:bodyPr/>
                    <a:lstStyle/>
                    <a:p>
                      <a:r>
                        <a:t>-0.392***</a:t>
                      </a:r>
                    </a:p>
                  </a:txBody>
                  <a:tcPr/>
                </a:tc>
                <a:extLst>
                  <a:ext uri="{0D108BD9-81ED-4DB2-BD59-A6C34878D82A}">
                    <a16:rowId xmlns:a16="http://schemas.microsoft.com/office/drawing/2014/main" val="10024"/>
                  </a:ext>
                </a:extLst>
              </a:tr>
              <a:tr h="121023">
                <a:tc>
                  <a:txBody>
                    <a:bodyPr/>
                    <a:lstStyle/>
                    <a:p>
                      <a:endParaRPr/>
                    </a:p>
                  </a:txBody>
                  <a:tcPr/>
                </a:tc>
                <a:tc>
                  <a:txBody>
                    <a:bodyPr/>
                    <a:lstStyle/>
                    <a:p>
                      <a:r>
                        <a:t>(-0.96)</a:t>
                      </a:r>
                    </a:p>
                  </a:txBody>
                  <a:tcPr/>
                </a:tc>
                <a:tc>
                  <a:txBody>
                    <a:bodyPr/>
                    <a:lstStyle/>
                    <a:p>
                      <a:r>
                        <a:t>(-1.04)</a:t>
                      </a:r>
                    </a:p>
                  </a:txBody>
                  <a:tcPr/>
                </a:tc>
                <a:tc>
                  <a:txBody>
                    <a:bodyPr/>
                    <a:lstStyle/>
                    <a:p>
                      <a:r>
                        <a:t>(-3.02)</a:t>
                      </a:r>
                    </a:p>
                  </a:txBody>
                  <a:tcPr/>
                </a:tc>
                <a:tc>
                  <a:txBody>
                    <a:bodyPr/>
                    <a:lstStyle/>
                    <a:p>
                      <a:r>
                        <a:t>(-2.87)</a:t>
                      </a:r>
                    </a:p>
                  </a:txBody>
                  <a:tcPr/>
                </a:tc>
                <a:extLst>
                  <a:ext uri="{0D108BD9-81ED-4DB2-BD59-A6C34878D82A}">
                    <a16:rowId xmlns:a16="http://schemas.microsoft.com/office/drawing/2014/main" val="10025"/>
                  </a:ext>
                </a:extLst>
              </a:tr>
              <a:tr h="121023">
                <a:tc>
                  <a:txBody>
                    <a:bodyPr/>
                    <a:lstStyle/>
                    <a:p>
                      <a:r>
                        <a:t>continenta</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26"/>
                  </a:ext>
                </a:extLst>
              </a:tr>
              <a:tr h="121023">
                <a:tc>
                  <a:txBody>
                    <a:bodyPr/>
                    <a:lstStyle/>
                    <a:p>
                      <a:r>
                        <a:t>sectorb</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27"/>
                  </a:ext>
                </a:extLst>
              </a:tr>
              <a:tr h="121023">
                <a:tc>
                  <a:txBody>
                    <a:bodyPr/>
                    <a:lstStyle/>
                    <a:p>
                      <a:r>
                        <a:t>_cons</a:t>
                      </a:r>
                    </a:p>
                  </a:txBody>
                  <a:tcPr/>
                </a:tc>
                <a:tc>
                  <a:txBody>
                    <a:bodyPr/>
                    <a:lstStyle/>
                    <a:p>
                      <a:r>
                        <a:t>8.310***</a:t>
                      </a:r>
                    </a:p>
                  </a:txBody>
                  <a:tcPr/>
                </a:tc>
                <a:tc>
                  <a:txBody>
                    <a:bodyPr/>
                    <a:lstStyle/>
                    <a:p>
                      <a:r>
                        <a:t>8.343***</a:t>
                      </a:r>
                    </a:p>
                  </a:txBody>
                  <a:tcPr/>
                </a:tc>
                <a:tc>
                  <a:txBody>
                    <a:bodyPr/>
                    <a:lstStyle/>
                    <a:p>
                      <a:r>
                        <a:t>9.862***</a:t>
                      </a:r>
                    </a:p>
                  </a:txBody>
                  <a:tcPr/>
                </a:tc>
                <a:tc>
                  <a:txBody>
                    <a:bodyPr/>
                    <a:lstStyle/>
                    <a:p>
                      <a:r>
                        <a:t>9.942***</a:t>
                      </a:r>
                    </a:p>
                  </a:txBody>
                  <a:tcPr/>
                </a:tc>
                <a:extLst>
                  <a:ext uri="{0D108BD9-81ED-4DB2-BD59-A6C34878D82A}">
                    <a16:rowId xmlns:a16="http://schemas.microsoft.com/office/drawing/2014/main" val="10028"/>
                  </a:ext>
                </a:extLst>
              </a:tr>
              <a:tr h="121023">
                <a:tc>
                  <a:txBody>
                    <a:bodyPr/>
                    <a:lstStyle/>
                    <a:p>
                      <a:endParaRPr/>
                    </a:p>
                  </a:txBody>
                  <a:tcPr/>
                </a:tc>
                <a:tc>
                  <a:txBody>
                    <a:bodyPr/>
                    <a:lstStyle/>
                    <a:p>
                      <a:r>
                        <a:t>(16.76)</a:t>
                      </a:r>
                    </a:p>
                  </a:txBody>
                  <a:tcPr/>
                </a:tc>
                <a:tc>
                  <a:txBody>
                    <a:bodyPr/>
                    <a:lstStyle/>
                    <a:p>
                      <a:r>
                        <a:t>(16.68)</a:t>
                      </a:r>
                    </a:p>
                  </a:txBody>
                  <a:tcPr/>
                </a:tc>
                <a:tc>
                  <a:txBody>
                    <a:bodyPr/>
                    <a:lstStyle/>
                    <a:p>
                      <a:r>
                        <a:t>(20.88)</a:t>
                      </a:r>
                    </a:p>
                  </a:txBody>
                  <a:tcPr/>
                </a:tc>
                <a:tc>
                  <a:txBody>
                    <a:bodyPr/>
                    <a:lstStyle/>
                    <a:p>
                      <a:r>
                        <a:t>(21.01)</a:t>
                      </a:r>
                    </a:p>
                  </a:txBody>
                  <a:tcPr/>
                </a:tc>
                <a:extLst>
                  <a:ext uri="{0D108BD9-81ED-4DB2-BD59-A6C34878D82A}">
                    <a16:rowId xmlns:a16="http://schemas.microsoft.com/office/drawing/2014/main" val="10029"/>
                  </a:ext>
                </a:extLst>
              </a:tr>
              <a:tr h="121023">
                <a:tc>
                  <a:txBody>
                    <a:bodyPr/>
                    <a:lstStyle/>
                    <a:p>
                      <a:r>
                        <a:t>pseudo R2</a:t>
                      </a:r>
                    </a:p>
                  </a:txBody>
                  <a:tcPr/>
                </a:tc>
                <a:tc>
                  <a:txBody>
                    <a:bodyPr/>
                    <a:lstStyle/>
                    <a:p>
                      <a:r>
                        <a:t>0.257</a:t>
                      </a:r>
                    </a:p>
                  </a:txBody>
                  <a:tcPr/>
                </a:tc>
                <a:tc>
                  <a:txBody>
                    <a:bodyPr/>
                    <a:lstStyle/>
                    <a:p>
                      <a:r>
                        <a:t>0.261</a:t>
                      </a:r>
                    </a:p>
                  </a:txBody>
                  <a:tcPr/>
                </a:tc>
                <a:tc>
                  <a:txBody>
                    <a:bodyPr/>
                    <a:lstStyle/>
                    <a:p>
                      <a:endParaRPr/>
                    </a:p>
                  </a:txBody>
                  <a:tcPr/>
                </a:tc>
                <a:tc>
                  <a:txBody>
                    <a:bodyPr/>
                    <a:lstStyle/>
                    <a:p>
                      <a:endParaRPr/>
                    </a:p>
                  </a:txBody>
                  <a:tcPr/>
                </a:tc>
                <a:extLst>
                  <a:ext uri="{0D108BD9-81ED-4DB2-BD59-A6C34878D82A}">
                    <a16:rowId xmlns:a16="http://schemas.microsoft.com/office/drawing/2014/main" val="10030"/>
                  </a:ext>
                </a:extLst>
              </a:tr>
              <a:tr h="121023">
                <a:tc>
                  <a:txBody>
                    <a:bodyPr/>
                    <a:lstStyle/>
                    <a:p>
                      <a:r>
                        <a:t>Log likelihood</a:t>
                      </a:r>
                    </a:p>
                  </a:txBody>
                  <a:tcPr/>
                </a:tc>
                <a:tc>
                  <a:txBody>
                    <a:bodyPr/>
                    <a:lstStyle/>
                    <a:p>
                      <a:r>
                        <a:t>-2250.2</a:t>
                      </a:r>
                    </a:p>
                  </a:txBody>
                  <a:tcPr/>
                </a:tc>
                <a:tc>
                  <a:txBody>
                    <a:bodyPr/>
                    <a:lstStyle/>
                    <a:p>
                      <a:r>
                        <a:t>-2239.7</a:t>
                      </a:r>
                    </a:p>
                  </a:txBody>
                  <a:tcPr/>
                </a:tc>
                <a:tc>
                  <a:txBody>
                    <a:bodyPr/>
                    <a:lstStyle/>
                    <a:p>
                      <a:r>
                        <a:t>-18497.7</a:t>
                      </a:r>
                    </a:p>
                  </a:txBody>
                  <a:tcPr/>
                </a:tc>
                <a:tc>
                  <a:txBody>
                    <a:bodyPr/>
                    <a:lstStyle/>
                    <a:p>
                      <a:r>
                        <a:t>-18478.7</a:t>
                      </a:r>
                    </a:p>
                  </a:txBody>
                  <a:tcPr/>
                </a:tc>
                <a:extLst>
                  <a:ext uri="{0D108BD9-81ED-4DB2-BD59-A6C34878D82A}">
                    <a16:rowId xmlns:a16="http://schemas.microsoft.com/office/drawing/2014/main" val="10031"/>
                  </a:ext>
                </a:extLst>
              </a:tr>
              <a:tr h="121023">
                <a:tc>
                  <a:txBody>
                    <a:bodyPr/>
                    <a:lstStyle/>
                    <a:p>
                      <a:r>
                        <a:t>2</a:t>
                      </a:r>
                    </a:p>
                  </a:txBody>
                  <a:tcPr/>
                </a:tc>
                <a:tc>
                  <a:txBody>
                    <a:bodyPr/>
                    <a:lstStyle/>
                    <a:p>
                      <a:r>
                        <a:t>1557.6</a:t>
                      </a:r>
                    </a:p>
                  </a:txBody>
                  <a:tcPr/>
                </a:tc>
                <a:tc>
                  <a:txBody>
                    <a:bodyPr/>
                    <a:lstStyle/>
                    <a:p>
                      <a:r>
                        <a:t>1578.6</a:t>
                      </a:r>
                    </a:p>
                  </a:txBody>
                  <a:tcPr/>
                </a:tc>
                <a:tc>
                  <a:txBody>
                    <a:bodyPr/>
                    <a:lstStyle/>
                    <a:p>
                      <a:endParaRPr/>
                    </a:p>
                  </a:txBody>
                  <a:tcPr/>
                </a:tc>
                <a:tc>
                  <a:txBody>
                    <a:bodyPr/>
                    <a:lstStyle/>
                    <a:p>
                      <a:endParaRPr/>
                    </a:p>
                  </a:txBody>
                  <a:tcPr/>
                </a:tc>
                <a:extLst>
                  <a:ext uri="{0D108BD9-81ED-4DB2-BD59-A6C34878D82A}">
                    <a16:rowId xmlns:a16="http://schemas.microsoft.com/office/drawing/2014/main" val="10032"/>
                  </a:ext>
                </a:extLst>
              </a:tr>
              <a:tr h="121041">
                <a:tc>
                  <a:txBody>
                    <a:bodyPr/>
                    <a:lstStyle/>
                    <a:p>
                      <a:r>
                        <a:t>p</a:t>
                      </a:r>
                    </a:p>
                  </a:txBody>
                  <a:tcPr/>
                </a:tc>
                <a:tc>
                  <a:txBody>
                    <a:bodyPr/>
                    <a:lstStyle/>
                    <a:p>
                      <a:r>
                        <a:t>1.2e-315</a:t>
                      </a:r>
                    </a:p>
                  </a:txBody>
                  <a:tcPr/>
                </a:tc>
                <a:tc>
                  <a:txBody>
                    <a:bodyPr/>
                    <a:lstStyle/>
                    <a:p>
                      <a:r>
                        <a:t>2.0e-317</a:t>
                      </a:r>
                    </a:p>
                  </a:txBody>
                  <a:tcPr/>
                </a:tc>
                <a:tc>
                  <a:txBody>
                    <a:bodyPr/>
                    <a:lstStyle/>
                    <a:p>
                      <a:r>
                        <a:t>0</a:t>
                      </a:r>
                    </a:p>
                  </a:txBody>
                  <a:tcPr/>
                </a:tc>
                <a:tc>
                  <a:txBody>
                    <a:bodyPr/>
                    <a:lstStyle/>
                    <a:p>
                      <a:r>
                        <a:t>0</a:t>
                      </a:r>
                    </a:p>
                  </a:txBody>
                  <a:tcPr/>
                </a:tc>
                <a:extLst>
                  <a:ext uri="{0D108BD9-81ED-4DB2-BD59-A6C34878D82A}">
                    <a16:rowId xmlns:a16="http://schemas.microsoft.com/office/drawing/2014/main" val="1003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18196560"/>
        </p:xfrm>
        <a:graphic>
          <a:graphicData uri="http://schemas.openxmlformats.org/drawingml/2006/table">
            <a:tbl>
              <a:tblPr firstRow="1" bandRow="1">
                <a:tableStyleId>{5C22544A-7EE6-4342-B048-85BDC9FD1C3A}</a:tableStyleId>
              </a:tblPr>
              <a:tblGrid>
                <a:gridCol w="1097280">
                  <a:extLst>
                    <a:ext uri="{9D8B030D-6E8A-4147-A177-3AD203B41FA5}">
                      <a16:colId xmlns:a16="http://schemas.microsoft.com/office/drawing/2014/main" val="20000"/>
                    </a:ext>
                  </a:extLst>
                </a:gridCol>
                <a:gridCol w="1097280">
                  <a:extLst>
                    <a:ext uri="{9D8B030D-6E8A-4147-A177-3AD203B41FA5}">
                      <a16:colId xmlns:a16="http://schemas.microsoft.com/office/drawing/2014/main" val="20001"/>
                    </a:ext>
                  </a:extLst>
                </a:gridCol>
                <a:gridCol w="1097280">
                  <a:extLst>
                    <a:ext uri="{9D8B030D-6E8A-4147-A177-3AD203B41FA5}">
                      <a16:colId xmlns:a16="http://schemas.microsoft.com/office/drawing/2014/main" val="20002"/>
                    </a:ext>
                  </a:extLst>
                </a:gridCol>
                <a:gridCol w="1097280">
                  <a:extLst>
                    <a:ext uri="{9D8B030D-6E8A-4147-A177-3AD203B41FA5}">
                      <a16:colId xmlns:a16="http://schemas.microsoft.com/office/drawing/2014/main" val="20003"/>
                    </a:ext>
                  </a:extLst>
                </a:gridCol>
                <a:gridCol w="1097280">
                  <a:extLst>
                    <a:ext uri="{9D8B030D-6E8A-4147-A177-3AD203B41FA5}">
                      <a16:colId xmlns:a16="http://schemas.microsoft.com/office/drawing/2014/main" val="20004"/>
                    </a:ext>
                  </a:extLst>
                </a:gridCol>
              </a:tblGrid>
              <a:tr h="121023">
                <a:tc>
                  <a:txBody>
                    <a:bodyPr/>
                    <a:lstStyle/>
                    <a:p>
                      <a:r>
                        <a:t>Variable</a:t>
                      </a:r>
                    </a:p>
                  </a:txBody>
                  <a:tcPr/>
                </a:tc>
                <a:tc>
                  <a:txBody>
                    <a:bodyPr/>
                    <a:lstStyle/>
                    <a:p>
                      <a:r>
                        <a:t>funding_success</a:t>
                      </a:r>
                    </a:p>
                  </a:txBody>
                  <a:tcPr/>
                </a:tc>
                <a:tc>
                  <a:txBody>
                    <a:bodyPr/>
                    <a:lstStyle/>
                    <a:p>
                      <a:endParaRPr/>
                    </a:p>
                  </a:txBody>
                  <a:tcPr/>
                </a:tc>
                <a:tc>
                  <a:txBody>
                    <a:bodyPr/>
                    <a:lstStyle/>
                    <a:p>
                      <a:r>
                        <a:t>funding_speed</a:t>
                      </a:r>
                    </a:p>
                  </a:txBody>
                  <a:tcPr/>
                </a:tc>
                <a:tc>
                  <a:txBody>
                    <a:bodyPr/>
                    <a:lstStyle/>
                    <a:p>
                      <a:endParaRPr/>
                    </a:p>
                  </a:txBody>
                  <a:tcPr/>
                </a:tc>
                <a:extLst>
                  <a:ext uri="{0D108BD9-81ED-4DB2-BD59-A6C34878D82A}">
                    <a16:rowId xmlns:a16="http://schemas.microsoft.com/office/drawing/2014/main" val="10000"/>
                  </a:ext>
                </a:extLst>
              </a:tr>
              <a:tr h="121023">
                <a:tc>
                  <a:txBody>
                    <a:bodyPr/>
                    <a:lstStyle/>
                    <a:p>
                      <a:endParaRPr/>
                    </a:p>
                  </a:txBody>
                  <a:tcPr/>
                </a:tc>
                <a:tc>
                  <a:txBody>
                    <a:bodyPr/>
                    <a:lstStyle/>
                    <a:p>
                      <a:r>
                        <a:t>Model 1(controls)</a:t>
                      </a:r>
                    </a:p>
                  </a:txBody>
                  <a:tcPr/>
                </a:tc>
                <a:tc>
                  <a:txBody>
                    <a:bodyPr/>
                    <a:lstStyle/>
                    <a:p>
                      <a:r>
                        <a:t>Model 3(main effect)</a:t>
                      </a:r>
                    </a:p>
                  </a:txBody>
                  <a:tcPr/>
                </a:tc>
                <a:tc>
                  <a:txBody>
                    <a:bodyPr/>
                    <a:lstStyle/>
                    <a:p>
                      <a:r>
                        <a:t>Model 1(controls)</a:t>
                      </a:r>
                    </a:p>
                  </a:txBody>
                  <a:tcPr/>
                </a:tc>
                <a:tc>
                  <a:txBody>
                    <a:bodyPr/>
                    <a:lstStyle/>
                    <a:p>
                      <a:r>
                        <a:t>Model 3(main effect)</a:t>
                      </a:r>
                    </a:p>
                  </a:txBody>
                  <a:tcPr/>
                </a:tc>
                <a:extLst>
                  <a:ext uri="{0D108BD9-81ED-4DB2-BD59-A6C34878D82A}">
                    <a16:rowId xmlns:a16="http://schemas.microsoft.com/office/drawing/2014/main" val="10001"/>
                  </a:ext>
                </a:extLst>
              </a:tr>
              <a:tr h="121023">
                <a:tc>
                  <a:txBody>
                    <a:bodyPr/>
                    <a:lstStyle/>
                    <a:p>
                      <a:r>
                        <a:t>happiness</a:t>
                      </a:r>
                    </a:p>
                  </a:txBody>
                  <a:tcPr/>
                </a:tc>
                <a:tc>
                  <a:txBody>
                    <a:bodyPr/>
                    <a:lstStyle/>
                    <a:p>
                      <a:endParaRPr/>
                    </a:p>
                  </a:txBody>
                  <a:tcPr/>
                </a:tc>
                <a:tc>
                  <a:txBody>
                    <a:bodyPr/>
                    <a:lstStyle/>
                    <a:p>
                      <a:r>
                        <a:t>0.176*</a:t>
                      </a:r>
                    </a:p>
                  </a:txBody>
                  <a:tcPr/>
                </a:tc>
                <a:tc>
                  <a:txBody>
                    <a:bodyPr/>
                    <a:lstStyle/>
                    <a:p>
                      <a:endParaRPr/>
                    </a:p>
                  </a:txBody>
                  <a:tcPr/>
                </a:tc>
                <a:tc>
                  <a:txBody>
                    <a:bodyPr/>
                    <a:lstStyle/>
                    <a:p>
                      <a:r>
                        <a:t>0.238***</a:t>
                      </a:r>
                    </a:p>
                  </a:txBody>
                  <a:tcPr/>
                </a:tc>
                <a:extLst>
                  <a:ext uri="{0D108BD9-81ED-4DB2-BD59-A6C34878D82A}">
                    <a16:rowId xmlns:a16="http://schemas.microsoft.com/office/drawing/2014/main" val="10002"/>
                  </a:ext>
                </a:extLst>
              </a:tr>
              <a:tr h="121023">
                <a:tc>
                  <a:txBody>
                    <a:bodyPr/>
                    <a:lstStyle/>
                    <a:p>
                      <a:endParaRPr/>
                    </a:p>
                  </a:txBody>
                  <a:tcPr/>
                </a:tc>
                <a:tc>
                  <a:txBody>
                    <a:bodyPr/>
                    <a:lstStyle/>
                    <a:p>
                      <a:endParaRPr/>
                    </a:p>
                  </a:txBody>
                  <a:tcPr/>
                </a:tc>
                <a:tc>
                  <a:txBody>
                    <a:bodyPr/>
                    <a:lstStyle/>
                    <a:p>
                      <a:r>
                        <a:t>(1.85)</a:t>
                      </a:r>
                    </a:p>
                  </a:txBody>
                  <a:tcPr/>
                </a:tc>
                <a:tc>
                  <a:txBody>
                    <a:bodyPr/>
                    <a:lstStyle/>
                    <a:p>
                      <a:endParaRPr/>
                    </a:p>
                  </a:txBody>
                  <a:tcPr/>
                </a:tc>
                <a:tc>
                  <a:txBody>
                    <a:bodyPr/>
                    <a:lstStyle/>
                    <a:p>
                      <a:r>
                        <a:t>(3.34)</a:t>
                      </a:r>
                    </a:p>
                  </a:txBody>
                  <a:tcPr/>
                </a:tc>
                <a:extLst>
                  <a:ext uri="{0D108BD9-81ED-4DB2-BD59-A6C34878D82A}">
                    <a16:rowId xmlns:a16="http://schemas.microsoft.com/office/drawing/2014/main" val="10003"/>
                  </a:ext>
                </a:extLst>
              </a:tr>
              <a:tr h="121023">
                <a:tc>
                  <a:txBody>
                    <a:bodyPr/>
                    <a:lstStyle/>
                    <a:p>
                      <a:r>
                        <a:t>sadness</a:t>
                      </a:r>
                    </a:p>
                  </a:txBody>
                  <a:tcPr/>
                </a:tc>
                <a:tc>
                  <a:txBody>
                    <a:bodyPr/>
                    <a:lstStyle/>
                    <a:p>
                      <a:endParaRPr/>
                    </a:p>
                  </a:txBody>
                  <a:tcPr/>
                </a:tc>
                <a:tc>
                  <a:txBody>
                    <a:bodyPr/>
                    <a:lstStyle/>
                    <a:p>
                      <a:r>
                        <a:t>1.021*</a:t>
                      </a:r>
                    </a:p>
                  </a:txBody>
                  <a:tcPr/>
                </a:tc>
                <a:tc>
                  <a:txBody>
                    <a:bodyPr/>
                    <a:lstStyle/>
                    <a:p>
                      <a:endParaRPr/>
                    </a:p>
                  </a:txBody>
                  <a:tcPr/>
                </a:tc>
                <a:tc>
                  <a:txBody>
                    <a:bodyPr/>
                    <a:lstStyle/>
                    <a:p>
                      <a:r>
                        <a:t>0.730**</a:t>
                      </a:r>
                    </a:p>
                  </a:txBody>
                  <a:tcPr/>
                </a:tc>
                <a:extLst>
                  <a:ext uri="{0D108BD9-81ED-4DB2-BD59-A6C34878D82A}">
                    <a16:rowId xmlns:a16="http://schemas.microsoft.com/office/drawing/2014/main" val="10004"/>
                  </a:ext>
                </a:extLst>
              </a:tr>
              <a:tr h="121023">
                <a:tc>
                  <a:txBody>
                    <a:bodyPr/>
                    <a:lstStyle/>
                    <a:p>
                      <a:endParaRPr/>
                    </a:p>
                  </a:txBody>
                  <a:tcPr/>
                </a:tc>
                <a:tc>
                  <a:txBody>
                    <a:bodyPr/>
                    <a:lstStyle/>
                    <a:p>
                      <a:endParaRPr/>
                    </a:p>
                  </a:txBody>
                  <a:tcPr/>
                </a:tc>
                <a:tc>
                  <a:txBody>
                    <a:bodyPr/>
                    <a:lstStyle/>
                    <a:p>
                      <a:r>
                        <a:t>(1.76)</a:t>
                      </a:r>
                    </a:p>
                  </a:txBody>
                  <a:tcPr/>
                </a:tc>
                <a:tc>
                  <a:txBody>
                    <a:bodyPr/>
                    <a:lstStyle/>
                    <a:p>
                      <a:endParaRPr/>
                    </a:p>
                  </a:txBody>
                  <a:tcPr/>
                </a:tc>
                <a:tc>
                  <a:txBody>
                    <a:bodyPr/>
                    <a:lstStyle/>
                    <a:p>
                      <a:r>
                        <a:t>(2.08)</a:t>
                      </a:r>
                    </a:p>
                  </a:txBody>
                  <a:tcPr/>
                </a:tc>
                <a:extLst>
                  <a:ext uri="{0D108BD9-81ED-4DB2-BD59-A6C34878D82A}">
                    <a16:rowId xmlns:a16="http://schemas.microsoft.com/office/drawing/2014/main" val="10005"/>
                  </a:ext>
                </a:extLst>
              </a:tr>
              <a:tr h="121023">
                <a:tc>
                  <a:txBody>
                    <a:bodyPr/>
                    <a:lstStyle/>
                    <a:p>
                      <a:r>
                        <a:t>pst_psyc_cptl</a:t>
                      </a:r>
                    </a:p>
                  </a:txBody>
                  <a:tcPr/>
                </a:tc>
                <a:tc>
                  <a:txBody>
                    <a:bodyPr/>
                    <a:lstStyle/>
                    <a:p>
                      <a:endParaRPr/>
                    </a:p>
                  </a:txBody>
                  <a:tcPr/>
                </a:tc>
                <a:tc>
                  <a:txBody>
                    <a:bodyPr/>
                    <a:lstStyle/>
                    <a:p>
                      <a:r>
                        <a:t>-0.0997***</a:t>
                      </a:r>
                    </a:p>
                  </a:txBody>
                  <a:tcPr/>
                </a:tc>
                <a:tc>
                  <a:txBody>
                    <a:bodyPr/>
                    <a:lstStyle/>
                    <a:p>
                      <a:endParaRPr/>
                    </a:p>
                  </a:txBody>
                  <a:tcPr/>
                </a:tc>
                <a:tc>
                  <a:txBody>
                    <a:bodyPr/>
                    <a:lstStyle/>
                    <a:p>
                      <a:r>
                        <a:t>-0.0935***</a:t>
                      </a:r>
                    </a:p>
                  </a:txBody>
                  <a:tcPr/>
                </a:tc>
                <a:extLst>
                  <a:ext uri="{0D108BD9-81ED-4DB2-BD59-A6C34878D82A}">
                    <a16:rowId xmlns:a16="http://schemas.microsoft.com/office/drawing/2014/main" val="10006"/>
                  </a:ext>
                </a:extLst>
              </a:tr>
              <a:tr h="121023">
                <a:tc>
                  <a:txBody>
                    <a:bodyPr/>
                    <a:lstStyle/>
                    <a:p>
                      <a:endParaRPr/>
                    </a:p>
                  </a:txBody>
                  <a:tcPr/>
                </a:tc>
                <a:tc>
                  <a:txBody>
                    <a:bodyPr/>
                    <a:lstStyle/>
                    <a:p>
                      <a:endParaRPr/>
                    </a:p>
                  </a:txBody>
                  <a:tcPr/>
                </a:tc>
                <a:tc>
                  <a:txBody>
                    <a:bodyPr/>
                    <a:lstStyle/>
                    <a:p>
                      <a:r>
                        <a:t>(-3.79)</a:t>
                      </a:r>
                    </a:p>
                  </a:txBody>
                  <a:tcPr/>
                </a:tc>
                <a:tc>
                  <a:txBody>
                    <a:bodyPr/>
                    <a:lstStyle/>
                    <a:p>
                      <a:endParaRPr/>
                    </a:p>
                  </a:txBody>
                  <a:tcPr/>
                </a:tc>
                <a:tc>
                  <a:txBody>
                    <a:bodyPr/>
                    <a:lstStyle/>
                    <a:p>
                      <a:r>
                        <a:t>(-4.30)</a:t>
                      </a:r>
                    </a:p>
                  </a:txBody>
                  <a:tcPr/>
                </a:tc>
                <a:extLst>
                  <a:ext uri="{0D108BD9-81ED-4DB2-BD59-A6C34878D82A}">
                    <a16:rowId xmlns:a16="http://schemas.microsoft.com/office/drawing/2014/main" val="10007"/>
                  </a:ext>
                </a:extLst>
              </a:tr>
              <a:tr h="121023">
                <a:tc>
                  <a:txBody>
                    <a:bodyPr/>
                    <a:lstStyle/>
                    <a:p>
                      <a:r>
                        <a:t>picture_quality</a:t>
                      </a:r>
                    </a:p>
                  </a:txBody>
                  <a:tcPr/>
                </a:tc>
                <a:tc>
                  <a:txBody>
                    <a:bodyPr/>
                    <a:lstStyle/>
                    <a:p>
                      <a:r>
                        <a:t>0.418***</a:t>
                      </a:r>
                    </a:p>
                  </a:txBody>
                  <a:tcPr/>
                </a:tc>
                <a:tc>
                  <a:txBody>
                    <a:bodyPr/>
                    <a:lstStyle/>
                    <a:p>
                      <a:r>
                        <a:t>0.426***</a:t>
                      </a:r>
                    </a:p>
                  </a:txBody>
                  <a:tcPr/>
                </a:tc>
                <a:tc>
                  <a:txBody>
                    <a:bodyPr/>
                    <a:lstStyle/>
                    <a:p>
                      <a:r>
                        <a:t>0.365***</a:t>
                      </a:r>
                    </a:p>
                  </a:txBody>
                  <a:tcPr/>
                </a:tc>
                <a:tc>
                  <a:txBody>
                    <a:bodyPr/>
                    <a:lstStyle/>
                    <a:p>
                      <a:r>
                        <a:t>0.366***</a:t>
                      </a:r>
                    </a:p>
                  </a:txBody>
                  <a:tcPr/>
                </a:tc>
                <a:extLst>
                  <a:ext uri="{0D108BD9-81ED-4DB2-BD59-A6C34878D82A}">
                    <a16:rowId xmlns:a16="http://schemas.microsoft.com/office/drawing/2014/main" val="10008"/>
                  </a:ext>
                </a:extLst>
              </a:tr>
              <a:tr h="121023">
                <a:tc>
                  <a:txBody>
                    <a:bodyPr/>
                    <a:lstStyle/>
                    <a:p>
                      <a:endParaRPr/>
                    </a:p>
                  </a:txBody>
                  <a:tcPr/>
                </a:tc>
                <a:tc>
                  <a:txBody>
                    <a:bodyPr/>
                    <a:lstStyle/>
                    <a:p>
                      <a:r>
                        <a:t>(5.32)</a:t>
                      </a:r>
                    </a:p>
                  </a:txBody>
                  <a:tcPr/>
                </a:tc>
                <a:tc>
                  <a:txBody>
                    <a:bodyPr/>
                    <a:lstStyle/>
                    <a:p>
                      <a:r>
                        <a:t>(5.40)</a:t>
                      </a:r>
                    </a:p>
                  </a:txBody>
                  <a:tcPr/>
                </a:tc>
                <a:tc>
                  <a:txBody>
                    <a:bodyPr/>
                    <a:lstStyle/>
                    <a:p>
                      <a:r>
                        <a:t>(6.17)</a:t>
                      </a:r>
                    </a:p>
                  </a:txBody>
                  <a:tcPr/>
                </a:tc>
                <a:tc>
                  <a:txBody>
                    <a:bodyPr/>
                    <a:lstStyle/>
                    <a:p>
                      <a:r>
                        <a:t>(6.19)</a:t>
                      </a:r>
                    </a:p>
                  </a:txBody>
                  <a:tcPr/>
                </a:tc>
                <a:extLst>
                  <a:ext uri="{0D108BD9-81ED-4DB2-BD59-A6C34878D82A}">
                    <a16:rowId xmlns:a16="http://schemas.microsoft.com/office/drawing/2014/main" val="10009"/>
                  </a:ext>
                </a:extLst>
              </a:tr>
              <a:tr h="121023">
                <a:tc>
                  <a:txBody>
                    <a:bodyPr/>
                    <a:lstStyle/>
                    <a:p>
                      <a:r>
                        <a:t>story_word_count</a:t>
                      </a:r>
                    </a:p>
                  </a:txBody>
                  <a:tcPr/>
                </a:tc>
                <a:tc>
                  <a:txBody>
                    <a:bodyPr/>
                    <a:lstStyle/>
                    <a:p>
                      <a:r>
                        <a:t>0.00233**</a:t>
                      </a:r>
                    </a:p>
                  </a:txBody>
                  <a:tcPr/>
                </a:tc>
                <a:tc>
                  <a:txBody>
                    <a:bodyPr/>
                    <a:lstStyle/>
                    <a:p>
                      <a:r>
                        <a:t>0.00385***</a:t>
                      </a:r>
                    </a:p>
                  </a:txBody>
                  <a:tcPr/>
                </a:tc>
                <a:tc>
                  <a:txBody>
                    <a:bodyPr/>
                    <a:lstStyle/>
                    <a:p>
                      <a:r>
                        <a:t>0.00230**</a:t>
                      </a:r>
                    </a:p>
                  </a:txBody>
                  <a:tcPr/>
                </a:tc>
                <a:tc>
                  <a:txBody>
                    <a:bodyPr/>
                    <a:lstStyle/>
                    <a:p>
                      <a:r>
                        <a:t>0.00359***</a:t>
                      </a:r>
                    </a:p>
                  </a:txBody>
                  <a:tcPr/>
                </a:tc>
                <a:extLst>
                  <a:ext uri="{0D108BD9-81ED-4DB2-BD59-A6C34878D82A}">
                    <a16:rowId xmlns:a16="http://schemas.microsoft.com/office/drawing/2014/main" val="10010"/>
                  </a:ext>
                </a:extLst>
              </a:tr>
              <a:tr h="121023">
                <a:tc>
                  <a:txBody>
                    <a:bodyPr/>
                    <a:lstStyle/>
                    <a:p>
                      <a:endParaRPr/>
                    </a:p>
                  </a:txBody>
                  <a:tcPr/>
                </a:tc>
                <a:tc>
                  <a:txBody>
                    <a:bodyPr/>
                    <a:lstStyle/>
                    <a:p>
                      <a:r>
                        <a:t>(2.01)</a:t>
                      </a:r>
                    </a:p>
                  </a:txBody>
                  <a:tcPr/>
                </a:tc>
                <a:tc>
                  <a:txBody>
                    <a:bodyPr/>
                    <a:lstStyle/>
                    <a:p>
                      <a:r>
                        <a:t>(3.13)</a:t>
                      </a:r>
                    </a:p>
                  </a:txBody>
                  <a:tcPr/>
                </a:tc>
                <a:tc>
                  <a:txBody>
                    <a:bodyPr/>
                    <a:lstStyle/>
                    <a:p>
                      <a:r>
                        <a:t>(2.57)</a:t>
                      </a:r>
                    </a:p>
                  </a:txBody>
                  <a:tcPr/>
                </a:tc>
                <a:tc>
                  <a:txBody>
                    <a:bodyPr/>
                    <a:lstStyle/>
                    <a:p>
                      <a:r>
                        <a:t>(3.80)</a:t>
                      </a:r>
                    </a:p>
                  </a:txBody>
                  <a:tcPr/>
                </a:tc>
                <a:extLst>
                  <a:ext uri="{0D108BD9-81ED-4DB2-BD59-A6C34878D82A}">
                    <a16:rowId xmlns:a16="http://schemas.microsoft.com/office/drawing/2014/main" val="10011"/>
                  </a:ext>
                </a:extLst>
              </a:tr>
              <a:tr h="121023">
                <a:tc>
                  <a:txBody>
                    <a:bodyPr/>
                    <a:lstStyle/>
                    <a:p>
                      <a:r>
                        <a:t>gender</a:t>
                      </a:r>
                    </a:p>
                  </a:txBody>
                  <a:tcPr/>
                </a:tc>
                <a:tc>
                  <a:txBody>
                    <a:bodyPr/>
                    <a:lstStyle/>
                    <a:p>
                      <a:r>
                        <a:t>1.084***</a:t>
                      </a:r>
                    </a:p>
                  </a:txBody>
                  <a:tcPr/>
                </a:tc>
                <a:tc>
                  <a:txBody>
                    <a:bodyPr/>
                    <a:lstStyle/>
                    <a:p>
                      <a:r>
                        <a:t>1.045***</a:t>
                      </a:r>
                    </a:p>
                  </a:txBody>
                  <a:tcPr/>
                </a:tc>
                <a:tc>
                  <a:txBody>
                    <a:bodyPr/>
                    <a:lstStyle/>
                    <a:p>
                      <a:r>
                        <a:t>1.594***</a:t>
                      </a:r>
                    </a:p>
                  </a:txBody>
                  <a:tcPr/>
                </a:tc>
                <a:tc>
                  <a:txBody>
                    <a:bodyPr/>
                    <a:lstStyle/>
                    <a:p>
                      <a:r>
                        <a:t>1.543***</a:t>
                      </a:r>
                    </a:p>
                  </a:txBody>
                  <a:tcPr/>
                </a:tc>
                <a:extLst>
                  <a:ext uri="{0D108BD9-81ED-4DB2-BD59-A6C34878D82A}">
                    <a16:rowId xmlns:a16="http://schemas.microsoft.com/office/drawing/2014/main" val="10012"/>
                  </a:ext>
                </a:extLst>
              </a:tr>
              <a:tr h="121023">
                <a:tc>
                  <a:txBody>
                    <a:bodyPr/>
                    <a:lstStyle/>
                    <a:p>
                      <a:endParaRPr/>
                    </a:p>
                  </a:txBody>
                  <a:tcPr/>
                </a:tc>
                <a:tc>
                  <a:txBody>
                    <a:bodyPr/>
                    <a:lstStyle/>
                    <a:p>
                      <a:r>
                        <a:t>(12.18)</a:t>
                      </a:r>
                    </a:p>
                  </a:txBody>
                  <a:tcPr/>
                </a:tc>
                <a:tc>
                  <a:txBody>
                    <a:bodyPr/>
                    <a:lstStyle/>
                    <a:p>
                      <a:r>
                        <a:t>(11.56)</a:t>
                      </a:r>
                    </a:p>
                  </a:txBody>
                  <a:tcPr/>
                </a:tc>
                <a:tc>
                  <a:txBody>
                    <a:bodyPr/>
                    <a:lstStyle/>
                    <a:p>
                      <a:r>
                        <a:t>(20.52)</a:t>
                      </a:r>
                    </a:p>
                  </a:txBody>
                  <a:tcPr/>
                </a:tc>
                <a:tc>
                  <a:txBody>
                    <a:bodyPr/>
                    <a:lstStyle/>
                    <a:p>
                      <a:r>
                        <a:t>(19.66)</a:t>
                      </a:r>
                    </a:p>
                  </a:txBody>
                  <a:tcPr/>
                </a:tc>
                <a:extLst>
                  <a:ext uri="{0D108BD9-81ED-4DB2-BD59-A6C34878D82A}">
                    <a16:rowId xmlns:a16="http://schemas.microsoft.com/office/drawing/2014/main" val="10013"/>
                  </a:ext>
                </a:extLst>
              </a:tr>
              <a:tr h="121023">
                <a:tc>
                  <a:txBody>
                    <a:bodyPr/>
                    <a:lstStyle/>
                    <a:p>
                      <a:r>
                        <a:t>group_borrower</a:t>
                      </a:r>
                    </a:p>
                  </a:txBody>
                  <a:tcPr/>
                </a:tc>
                <a:tc>
                  <a:txBody>
                    <a:bodyPr/>
                    <a:lstStyle/>
                    <a:p>
                      <a:r>
                        <a:t>3.639***</a:t>
                      </a:r>
                    </a:p>
                  </a:txBody>
                  <a:tcPr/>
                </a:tc>
                <a:tc>
                  <a:txBody>
                    <a:bodyPr/>
                    <a:lstStyle/>
                    <a:p>
                      <a:r>
                        <a:t>3.485***</a:t>
                      </a:r>
                    </a:p>
                  </a:txBody>
                  <a:tcPr/>
                </a:tc>
                <a:tc>
                  <a:txBody>
                    <a:bodyPr/>
                    <a:lstStyle/>
                    <a:p>
                      <a:r>
                        <a:t>1.622***</a:t>
                      </a:r>
                    </a:p>
                  </a:txBody>
                  <a:tcPr/>
                </a:tc>
                <a:tc>
                  <a:txBody>
                    <a:bodyPr/>
                    <a:lstStyle/>
                    <a:p>
                      <a:r>
                        <a:t>1.464***</a:t>
                      </a:r>
                    </a:p>
                  </a:txBody>
                  <a:tcPr/>
                </a:tc>
                <a:extLst>
                  <a:ext uri="{0D108BD9-81ED-4DB2-BD59-A6C34878D82A}">
                    <a16:rowId xmlns:a16="http://schemas.microsoft.com/office/drawing/2014/main" val="10014"/>
                  </a:ext>
                </a:extLst>
              </a:tr>
              <a:tr h="121023">
                <a:tc>
                  <a:txBody>
                    <a:bodyPr/>
                    <a:lstStyle/>
                    <a:p>
                      <a:endParaRPr/>
                    </a:p>
                  </a:txBody>
                  <a:tcPr/>
                </a:tc>
                <a:tc>
                  <a:txBody>
                    <a:bodyPr/>
                    <a:lstStyle/>
                    <a:p>
                      <a:r>
                        <a:t>(3.52)</a:t>
                      </a:r>
                    </a:p>
                  </a:txBody>
                  <a:tcPr/>
                </a:tc>
                <a:tc>
                  <a:txBody>
                    <a:bodyPr/>
                    <a:lstStyle/>
                    <a:p>
                      <a:r>
                        <a:t>(3.37)</a:t>
                      </a:r>
                    </a:p>
                  </a:txBody>
                  <a:tcPr/>
                </a:tc>
                <a:tc>
                  <a:txBody>
                    <a:bodyPr/>
                    <a:lstStyle/>
                    <a:p>
                      <a:r>
                        <a:t>(5.96)</a:t>
                      </a:r>
                    </a:p>
                  </a:txBody>
                  <a:tcPr/>
                </a:tc>
                <a:tc>
                  <a:txBody>
                    <a:bodyPr/>
                    <a:lstStyle/>
                    <a:p>
                      <a:r>
                        <a:t>(5.36)</a:t>
                      </a:r>
                    </a:p>
                  </a:txBody>
                  <a:tcPr/>
                </a:tc>
                <a:extLst>
                  <a:ext uri="{0D108BD9-81ED-4DB2-BD59-A6C34878D82A}">
                    <a16:rowId xmlns:a16="http://schemas.microsoft.com/office/drawing/2014/main" val="10015"/>
                  </a:ext>
                </a:extLst>
              </a:tr>
              <a:tr h="121023">
                <a:tc>
                  <a:txBody>
                    <a:bodyPr/>
                    <a:lstStyle/>
                    <a:p>
                      <a:r>
                        <a:t>annual_income</a:t>
                      </a:r>
                    </a:p>
                  </a:txBody>
                  <a:tcPr/>
                </a:tc>
                <a:tc>
                  <a:txBody>
                    <a:bodyPr/>
                    <a:lstStyle/>
                    <a:p>
                      <a:r>
                        <a:t>-0.543***</a:t>
                      </a:r>
                    </a:p>
                  </a:txBody>
                  <a:tcPr/>
                </a:tc>
                <a:tc>
                  <a:txBody>
                    <a:bodyPr/>
                    <a:lstStyle/>
                    <a:p>
                      <a:r>
                        <a:t>-0.550***</a:t>
                      </a:r>
                    </a:p>
                  </a:txBody>
                  <a:tcPr/>
                </a:tc>
                <a:tc>
                  <a:txBody>
                    <a:bodyPr/>
                    <a:lstStyle/>
                    <a:p>
                      <a:r>
                        <a:t>-0.563***</a:t>
                      </a:r>
                    </a:p>
                  </a:txBody>
                  <a:tcPr/>
                </a:tc>
                <a:tc>
                  <a:txBody>
                    <a:bodyPr/>
                    <a:lstStyle/>
                    <a:p>
                      <a:r>
                        <a:t>-0.570***</a:t>
                      </a:r>
                    </a:p>
                  </a:txBody>
                  <a:tcPr/>
                </a:tc>
                <a:extLst>
                  <a:ext uri="{0D108BD9-81ED-4DB2-BD59-A6C34878D82A}">
                    <a16:rowId xmlns:a16="http://schemas.microsoft.com/office/drawing/2014/main" val="10016"/>
                  </a:ext>
                </a:extLst>
              </a:tr>
              <a:tr h="121023">
                <a:tc>
                  <a:txBody>
                    <a:bodyPr/>
                    <a:lstStyle/>
                    <a:p>
                      <a:endParaRPr/>
                    </a:p>
                  </a:txBody>
                  <a:tcPr/>
                </a:tc>
                <a:tc>
                  <a:txBody>
                    <a:bodyPr/>
                    <a:lstStyle/>
                    <a:p>
                      <a:r>
                        <a:t>(-5.18)</a:t>
                      </a:r>
                    </a:p>
                  </a:txBody>
                  <a:tcPr/>
                </a:tc>
                <a:tc>
                  <a:txBody>
                    <a:bodyPr/>
                    <a:lstStyle/>
                    <a:p>
                      <a:r>
                        <a:t>(-5.19)</a:t>
                      </a:r>
                    </a:p>
                  </a:txBody>
                  <a:tcPr/>
                </a:tc>
                <a:tc>
                  <a:txBody>
                    <a:bodyPr/>
                    <a:lstStyle/>
                    <a:p>
                      <a:r>
                        <a:t>(-7.74)</a:t>
                      </a:r>
                    </a:p>
                  </a:txBody>
                  <a:tcPr/>
                </a:tc>
                <a:tc>
                  <a:txBody>
                    <a:bodyPr/>
                    <a:lstStyle/>
                    <a:p>
                      <a:r>
                        <a:t>(-7.82)</a:t>
                      </a:r>
                    </a:p>
                  </a:txBody>
                  <a:tcPr/>
                </a:tc>
                <a:extLst>
                  <a:ext uri="{0D108BD9-81ED-4DB2-BD59-A6C34878D82A}">
                    <a16:rowId xmlns:a16="http://schemas.microsoft.com/office/drawing/2014/main" val="10017"/>
                  </a:ext>
                </a:extLst>
              </a:tr>
              <a:tr h="121023">
                <a:tc>
                  <a:txBody>
                    <a:bodyPr/>
                    <a:lstStyle/>
                    <a:p>
                      <a:r>
                        <a:t>partner_risk</a:t>
                      </a:r>
                    </a:p>
                  </a:txBody>
                  <a:tcPr/>
                </a:tc>
                <a:tc>
                  <a:txBody>
                    <a:bodyPr/>
                    <a:lstStyle/>
                    <a:p>
                      <a:r>
                        <a:t>-0.116**</a:t>
                      </a:r>
                    </a:p>
                  </a:txBody>
                  <a:tcPr/>
                </a:tc>
                <a:tc>
                  <a:txBody>
                    <a:bodyPr/>
                    <a:lstStyle/>
                    <a:p>
                      <a:r>
                        <a:t>-0.145***</a:t>
                      </a:r>
                    </a:p>
                  </a:txBody>
                  <a:tcPr/>
                </a:tc>
                <a:tc>
                  <a:txBody>
                    <a:bodyPr/>
                    <a:lstStyle/>
                    <a:p>
                      <a:r>
                        <a:t>-0.0614*</a:t>
                      </a:r>
                    </a:p>
                  </a:txBody>
                  <a:tcPr/>
                </a:tc>
                <a:tc>
                  <a:txBody>
                    <a:bodyPr/>
                    <a:lstStyle/>
                    <a:p>
                      <a:r>
                        <a:t>-0.0846**</a:t>
                      </a:r>
                    </a:p>
                  </a:txBody>
                  <a:tcPr/>
                </a:tc>
                <a:extLst>
                  <a:ext uri="{0D108BD9-81ED-4DB2-BD59-A6C34878D82A}">
                    <a16:rowId xmlns:a16="http://schemas.microsoft.com/office/drawing/2014/main" val="10018"/>
                  </a:ext>
                </a:extLst>
              </a:tr>
              <a:tr h="121023">
                <a:tc>
                  <a:txBody>
                    <a:bodyPr/>
                    <a:lstStyle/>
                    <a:p>
                      <a:endParaRPr/>
                    </a:p>
                  </a:txBody>
                  <a:tcPr/>
                </a:tc>
                <a:tc>
                  <a:txBody>
                    <a:bodyPr/>
                    <a:lstStyle/>
                    <a:p>
                      <a:r>
                        <a:t>(-2.26)</a:t>
                      </a:r>
                    </a:p>
                  </a:txBody>
                  <a:tcPr/>
                </a:tc>
                <a:tc>
                  <a:txBody>
                    <a:bodyPr/>
                    <a:lstStyle/>
                    <a:p>
                      <a:r>
                        <a:t>(-2.78)</a:t>
                      </a:r>
                    </a:p>
                  </a:txBody>
                  <a:tcPr/>
                </a:tc>
                <a:tc>
                  <a:txBody>
                    <a:bodyPr/>
                    <a:lstStyle/>
                    <a:p>
                      <a:r>
                        <a:t>(-1.74)</a:t>
                      </a:r>
                    </a:p>
                  </a:txBody>
                  <a:tcPr/>
                </a:tc>
                <a:tc>
                  <a:txBody>
                    <a:bodyPr/>
                    <a:lstStyle/>
                    <a:p>
                      <a:r>
                        <a:t>(-2.38)</a:t>
                      </a:r>
                    </a:p>
                  </a:txBody>
                  <a:tcPr/>
                </a:tc>
                <a:extLst>
                  <a:ext uri="{0D108BD9-81ED-4DB2-BD59-A6C34878D82A}">
                    <a16:rowId xmlns:a16="http://schemas.microsoft.com/office/drawing/2014/main" val="10019"/>
                  </a:ext>
                </a:extLst>
              </a:tr>
              <a:tr h="121023">
                <a:tc>
                  <a:txBody>
                    <a:bodyPr/>
                    <a:lstStyle/>
                    <a:p>
                      <a:r>
                        <a:t>loan_amount</a:t>
                      </a:r>
                    </a:p>
                  </a:txBody>
                  <a:tcPr/>
                </a:tc>
                <a:tc>
                  <a:txBody>
                    <a:bodyPr/>
                    <a:lstStyle/>
                    <a:p>
                      <a:r>
                        <a:t>-1.171***</a:t>
                      </a:r>
                    </a:p>
                  </a:txBody>
                  <a:tcPr/>
                </a:tc>
                <a:tc>
                  <a:txBody>
                    <a:bodyPr/>
                    <a:lstStyle/>
                    <a:p>
                      <a:r>
                        <a:t>-1.167***</a:t>
                      </a:r>
                    </a:p>
                  </a:txBody>
                  <a:tcPr/>
                </a:tc>
                <a:tc>
                  <a:txBody>
                    <a:bodyPr/>
                    <a:lstStyle/>
                    <a:p>
                      <a:r>
                        <a:t>0.00173</a:t>
                      </a:r>
                    </a:p>
                  </a:txBody>
                  <a:tcPr/>
                </a:tc>
                <a:tc>
                  <a:txBody>
                    <a:bodyPr/>
                    <a:lstStyle/>
                    <a:p>
                      <a:r>
                        <a:t>0.00122</a:t>
                      </a:r>
                    </a:p>
                  </a:txBody>
                  <a:tcPr/>
                </a:tc>
                <a:extLst>
                  <a:ext uri="{0D108BD9-81ED-4DB2-BD59-A6C34878D82A}">
                    <a16:rowId xmlns:a16="http://schemas.microsoft.com/office/drawing/2014/main" val="10020"/>
                  </a:ext>
                </a:extLst>
              </a:tr>
              <a:tr h="121023">
                <a:tc>
                  <a:txBody>
                    <a:bodyPr/>
                    <a:lstStyle/>
                    <a:p>
                      <a:endParaRPr/>
                    </a:p>
                  </a:txBody>
                  <a:tcPr/>
                </a:tc>
                <a:tc>
                  <a:txBody>
                    <a:bodyPr/>
                    <a:lstStyle/>
                    <a:p>
                      <a:r>
                        <a:t>(-15.08)</a:t>
                      </a:r>
                    </a:p>
                  </a:txBody>
                  <a:tcPr/>
                </a:tc>
                <a:tc>
                  <a:txBody>
                    <a:bodyPr/>
                    <a:lstStyle/>
                    <a:p>
                      <a:r>
                        <a:t>(-14.99)</a:t>
                      </a:r>
                    </a:p>
                  </a:txBody>
                  <a:tcPr/>
                </a:tc>
                <a:tc>
                  <a:txBody>
                    <a:bodyPr/>
                    <a:lstStyle/>
                    <a:p>
                      <a:r>
                        <a:t>(0.03)</a:t>
                      </a:r>
                    </a:p>
                  </a:txBody>
                  <a:tcPr/>
                </a:tc>
                <a:tc>
                  <a:txBody>
                    <a:bodyPr/>
                    <a:lstStyle/>
                    <a:p>
                      <a:r>
                        <a:t>(0.02)</a:t>
                      </a:r>
                    </a:p>
                  </a:txBody>
                  <a:tcPr/>
                </a:tc>
                <a:extLst>
                  <a:ext uri="{0D108BD9-81ED-4DB2-BD59-A6C34878D82A}">
                    <a16:rowId xmlns:a16="http://schemas.microsoft.com/office/drawing/2014/main" val="10021"/>
                  </a:ext>
                </a:extLst>
              </a:tr>
              <a:tr h="121023">
                <a:tc>
                  <a:txBody>
                    <a:bodyPr/>
                    <a:lstStyle/>
                    <a:p>
                      <a:r>
                        <a:t>loan_term</a:t>
                      </a:r>
                    </a:p>
                  </a:txBody>
                  <a:tcPr/>
                </a:tc>
                <a:tc>
                  <a:txBody>
                    <a:bodyPr/>
                    <a:lstStyle/>
                    <a:p>
                      <a:r>
                        <a:t>-0.0775***</a:t>
                      </a:r>
                    </a:p>
                  </a:txBody>
                  <a:tcPr/>
                </a:tc>
                <a:tc>
                  <a:txBody>
                    <a:bodyPr/>
                    <a:lstStyle/>
                    <a:p>
                      <a:r>
                        <a:t>-0.0749***</a:t>
                      </a:r>
                    </a:p>
                  </a:txBody>
                  <a:tcPr/>
                </a:tc>
                <a:tc>
                  <a:txBody>
                    <a:bodyPr/>
                    <a:lstStyle/>
                    <a:p>
                      <a:r>
                        <a:t>-0.123***</a:t>
                      </a:r>
                    </a:p>
                  </a:txBody>
                  <a:tcPr/>
                </a:tc>
                <a:tc>
                  <a:txBody>
                    <a:bodyPr/>
                    <a:lstStyle/>
                    <a:p>
                      <a:r>
                        <a:t>-0.121***</a:t>
                      </a:r>
                    </a:p>
                  </a:txBody>
                  <a:tcPr/>
                </a:tc>
                <a:extLst>
                  <a:ext uri="{0D108BD9-81ED-4DB2-BD59-A6C34878D82A}">
                    <a16:rowId xmlns:a16="http://schemas.microsoft.com/office/drawing/2014/main" val="10022"/>
                  </a:ext>
                </a:extLst>
              </a:tr>
              <a:tr h="121023">
                <a:tc>
                  <a:txBody>
                    <a:bodyPr/>
                    <a:lstStyle/>
                    <a:p>
                      <a:endParaRPr/>
                    </a:p>
                  </a:txBody>
                  <a:tcPr/>
                </a:tc>
                <a:tc>
                  <a:txBody>
                    <a:bodyPr/>
                    <a:lstStyle/>
                    <a:p>
                      <a:r>
                        <a:t>(-11.50)</a:t>
                      </a:r>
                    </a:p>
                  </a:txBody>
                  <a:tcPr/>
                </a:tc>
                <a:tc>
                  <a:txBody>
                    <a:bodyPr/>
                    <a:lstStyle/>
                    <a:p>
                      <a:r>
                        <a:t>(-11.01)</a:t>
                      </a:r>
                    </a:p>
                  </a:txBody>
                  <a:tcPr/>
                </a:tc>
                <a:tc>
                  <a:txBody>
                    <a:bodyPr/>
                    <a:lstStyle/>
                    <a:p>
                      <a:r>
                        <a:t>(-22.05)</a:t>
                      </a:r>
                    </a:p>
                  </a:txBody>
                  <a:tcPr/>
                </a:tc>
                <a:tc>
                  <a:txBody>
                    <a:bodyPr/>
                    <a:lstStyle/>
                    <a:p>
                      <a:r>
                        <a:t>(-21.55)</a:t>
                      </a:r>
                    </a:p>
                  </a:txBody>
                  <a:tcPr/>
                </a:tc>
                <a:extLst>
                  <a:ext uri="{0D108BD9-81ED-4DB2-BD59-A6C34878D82A}">
                    <a16:rowId xmlns:a16="http://schemas.microsoft.com/office/drawing/2014/main" val="10023"/>
                  </a:ext>
                </a:extLst>
              </a:tr>
              <a:tr h="121023">
                <a:tc>
                  <a:txBody>
                    <a:bodyPr/>
                    <a:lstStyle/>
                    <a:p>
                      <a:r>
                        <a:t>repayment_schedule</a:t>
                      </a:r>
                    </a:p>
                  </a:txBody>
                  <a:tcPr/>
                </a:tc>
                <a:tc>
                  <a:txBody>
                    <a:bodyPr/>
                    <a:lstStyle/>
                    <a:p>
                      <a:r>
                        <a:t>-0.200</a:t>
                      </a:r>
                    </a:p>
                  </a:txBody>
                  <a:tcPr/>
                </a:tc>
                <a:tc>
                  <a:txBody>
                    <a:bodyPr/>
                    <a:lstStyle/>
                    <a:p>
                      <a:r>
                        <a:t>-0.218</a:t>
                      </a:r>
                    </a:p>
                  </a:txBody>
                  <a:tcPr/>
                </a:tc>
                <a:tc>
                  <a:txBody>
                    <a:bodyPr/>
                    <a:lstStyle/>
                    <a:p>
                      <a:r>
                        <a:t>-0.454***</a:t>
                      </a:r>
                    </a:p>
                  </a:txBody>
                  <a:tcPr/>
                </a:tc>
                <a:tc>
                  <a:txBody>
                    <a:bodyPr/>
                    <a:lstStyle/>
                    <a:p>
                      <a:r>
                        <a:t>-0.443***</a:t>
                      </a:r>
                    </a:p>
                  </a:txBody>
                  <a:tcPr/>
                </a:tc>
                <a:extLst>
                  <a:ext uri="{0D108BD9-81ED-4DB2-BD59-A6C34878D82A}">
                    <a16:rowId xmlns:a16="http://schemas.microsoft.com/office/drawing/2014/main" val="10024"/>
                  </a:ext>
                </a:extLst>
              </a:tr>
              <a:tr h="121023">
                <a:tc>
                  <a:txBody>
                    <a:bodyPr/>
                    <a:lstStyle/>
                    <a:p>
                      <a:endParaRPr/>
                    </a:p>
                  </a:txBody>
                  <a:tcPr/>
                </a:tc>
                <a:tc>
                  <a:txBody>
                    <a:bodyPr/>
                    <a:lstStyle/>
                    <a:p>
                      <a:r>
                        <a:t>(-0.88)</a:t>
                      </a:r>
                    </a:p>
                  </a:txBody>
                  <a:tcPr/>
                </a:tc>
                <a:tc>
                  <a:txBody>
                    <a:bodyPr/>
                    <a:lstStyle/>
                    <a:p>
                      <a:r>
                        <a:t>(-0.96)</a:t>
                      </a:r>
                    </a:p>
                  </a:txBody>
                  <a:tcPr/>
                </a:tc>
                <a:tc>
                  <a:txBody>
                    <a:bodyPr/>
                    <a:lstStyle/>
                    <a:p>
                      <a:r>
                        <a:t>(-2.64)</a:t>
                      </a:r>
                    </a:p>
                  </a:txBody>
                  <a:tcPr/>
                </a:tc>
                <a:tc>
                  <a:txBody>
                    <a:bodyPr/>
                    <a:lstStyle/>
                    <a:p>
                      <a:r>
                        <a:t>(-2.58)</a:t>
                      </a:r>
                    </a:p>
                  </a:txBody>
                  <a:tcPr/>
                </a:tc>
                <a:extLst>
                  <a:ext uri="{0D108BD9-81ED-4DB2-BD59-A6C34878D82A}">
                    <a16:rowId xmlns:a16="http://schemas.microsoft.com/office/drawing/2014/main" val="10025"/>
                  </a:ext>
                </a:extLst>
              </a:tr>
              <a:tr h="121023">
                <a:tc>
                  <a:txBody>
                    <a:bodyPr/>
                    <a:lstStyle/>
                    <a:p>
                      <a:r>
                        <a:t>continenta</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26"/>
                  </a:ext>
                </a:extLst>
              </a:tr>
              <a:tr h="121023">
                <a:tc>
                  <a:txBody>
                    <a:bodyPr/>
                    <a:lstStyle/>
                    <a:p>
                      <a:r>
                        <a:t>sectorb</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27"/>
                  </a:ext>
                </a:extLst>
              </a:tr>
              <a:tr h="121023">
                <a:tc>
                  <a:txBody>
                    <a:bodyPr/>
                    <a:lstStyle/>
                    <a:p>
                      <a:r>
                        <a:t>_cons</a:t>
                      </a:r>
                    </a:p>
                  </a:txBody>
                  <a:tcPr/>
                </a:tc>
                <a:tc>
                  <a:txBody>
                    <a:bodyPr/>
                    <a:lstStyle/>
                    <a:p>
                      <a:r>
                        <a:t>13.31***</a:t>
                      </a:r>
                    </a:p>
                  </a:txBody>
                  <a:tcPr/>
                </a:tc>
                <a:tc>
                  <a:txBody>
                    <a:bodyPr/>
                    <a:lstStyle/>
                    <a:p>
                      <a:r>
                        <a:t>13.35***</a:t>
                      </a:r>
                    </a:p>
                  </a:txBody>
                  <a:tcPr/>
                </a:tc>
                <a:tc>
                  <a:txBody>
                    <a:bodyPr/>
                    <a:lstStyle/>
                    <a:p>
                      <a:r>
                        <a:t>8.151***</a:t>
                      </a:r>
                    </a:p>
                  </a:txBody>
                  <a:tcPr/>
                </a:tc>
                <a:tc>
                  <a:txBody>
                    <a:bodyPr/>
                    <a:lstStyle/>
                    <a:p>
                      <a:r>
                        <a:t>8.188***</a:t>
                      </a:r>
                    </a:p>
                  </a:txBody>
                  <a:tcPr/>
                </a:tc>
                <a:extLst>
                  <a:ext uri="{0D108BD9-81ED-4DB2-BD59-A6C34878D82A}">
                    <a16:rowId xmlns:a16="http://schemas.microsoft.com/office/drawing/2014/main" val="10028"/>
                  </a:ext>
                </a:extLst>
              </a:tr>
              <a:tr h="121023">
                <a:tc>
                  <a:txBody>
                    <a:bodyPr/>
                    <a:lstStyle/>
                    <a:p>
                      <a:endParaRPr/>
                    </a:p>
                  </a:txBody>
                  <a:tcPr/>
                </a:tc>
                <a:tc>
                  <a:txBody>
                    <a:bodyPr/>
                    <a:lstStyle/>
                    <a:p>
                      <a:r>
                        <a:t>(14.32)</a:t>
                      </a:r>
                    </a:p>
                  </a:txBody>
                  <a:tcPr/>
                </a:tc>
                <a:tc>
                  <a:txBody>
                    <a:bodyPr/>
                    <a:lstStyle/>
                    <a:p>
                      <a:r>
                        <a:t>(14.25)</a:t>
                      </a:r>
                    </a:p>
                  </a:txBody>
                  <a:tcPr/>
                </a:tc>
                <a:tc>
                  <a:txBody>
                    <a:bodyPr/>
                    <a:lstStyle/>
                    <a:p>
                      <a:r>
                        <a:t>(12.98)</a:t>
                      </a:r>
                    </a:p>
                  </a:txBody>
                  <a:tcPr/>
                </a:tc>
                <a:tc>
                  <a:txBody>
                    <a:bodyPr/>
                    <a:lstStyle/>
                    <a:p>
                      <a:r>
                        <a:t>(13.00)</a:t>
                      </a:r>
                    </a:p>
                  </a:txBody>
                  <a:tcPr/>
                </a:tc>
                <a:extLst>
                  <a:ext uri="{0D108BD9-81ED-4DB2-BD59-A6C34878D82A}">
                    <a16:rowId xmlns:a16="http://schemas.microsoft.com/office/drawing/2014/main" val="10029"/>
                  </a:ext>
                </a:extLst>
              </a:tr>
              <a:tr h="121023">
                <a:tc>
                  <a:txBody>
                    <a:bodyPr/>
                    <a:lstStyle/>
                    <a:p>
                      <a:r>
                        <a:t>pseudo R2</a:t>
                      </a:r>
                    </a:p>
                  </a:txBody>
                  <a:tcPr/>
                </a:tc>
                <a:tc>
                  <a:txBody>
                    <a:bodyPr/>
                    <a:lstStyle/>
                    <a:p>
                      <a:r>
                        <a:t>0.199</a:t>
                      </a:r>
                    </a:p>
                  </a:txBody>
                  <a:tcPr/>
                </a:tc>
                <a:tc>
                  <a:txBody>
                    <a:bodyPr/>
                    <a:lstStyle/>
                    <a:p>
                      <a:r>
                        <a:t>0.202</a:t>
                      </a:r>
                    </a:p>
                  </a:txBody>
                  <a:tcPr/>
                </a:tc>
                <a:tc>
                  <a:txBody>
                    <a:bodyPr/>
                    <a:lstStyle/>
                    <a:p>
                      <a:r>
                        <a:t>0.058</a:t>
                      </a:r>
                    </a:p>
                  </a:txBody>
                  <a:tcPr/>
                </a:tc>
                <a:tc>
                  <a:txBody>
                    <a:bodyPr/>
                    <a:lstStyle/>
                    <a:p>
                      <a:r>
                        <a:t>0.059</a:t>
                      </a:r>
                    </a:p>
                  </a:txBody>
                  <a:tcPr/>
                </a:tc>
                <a:extLst>
                  <a:ext uri="{0D108BD9-81ED-4DB2-BD59-A6C34878D82A}">
                    <a16:rowId xmlns:a16="http://schemas.microsoft.com/office/drawing/2014/main" val="10030"/>
                  </a:ext>
                </a:extLst>
              </a:tr>
              <a:tr h="121023">
                <a:tc>
                  <a:txBody>
                    <a:bodyPr/>
                    <a:lstStyle/>
                    <a:p>
                      <a:r>
                        <a:t>Log likelihood</a:t>
                      </a:r>
                    </a:p>
                  </a:txBody>
                  <a:tcPr/>
                </a:tc>
                <a:tc>
                  <a:txBody>
                    <a:bodyPr/>
                    <a:lstStyle/>
                    <a:p>
                      <a:r>
                        <a:t>-2229.6</a:t>
                      </a:r>
                    </a:p>
                  </a:txBody>
                  <a:tcPr/>
                </a:tc>
                <a:tc>
                  <a:txBody>
                    <a:bodyPr/>
                    <a:lstStyle/>
                    <a:p>
                      <a:r>
                        <a:t>-2219.7</a:t>
                      </a:r>
                    </a:p>
                  </a:txBody>
                  <a:tcPr/>
                </a:tc>
                <a:tc>
                  <a:txBody>
                    <a:bodyPr/>
                    <a:lstStyle/>
                    <a:p>
                      <a:r>
                        <a:t>-14984.1</a:t>
                      </a:r>
                    </a:p>
                  </a:txBody>
                  <a:tcPr/>
                </a:tc>
                <a:tc>
                  <a:txBody>
                    <a:bodyPr/>
                    <a:lstStyle/>
                    <a:p>
                      <a:r>
                        <a:t>-14968.2</a:t>
                      </a:r>
                    </a:p>
                  </a:txBody>
                  <a:tcPr/>
                </a:tc>
                <a:extLst>
                  <a:ext uri="{0D108BD9-81ED-4DB2-BD59-A6C34878D82A}">
                    <a16:rowId xmlns:a16="http://schemas.microsoft.com/office/drawing/2014/main" val="10031"/>
                  </a:ext>
                </a:extLst>
              </a:tr>
              <a:tr h="121023">
                <a:tc>
                  <a:txBody>
                    <a:bodyPr/>
                    <a:lstStyle/>
                    <a:p>
                      <a:r>
                        <a:t>2</a:t>
                      </a:r>
                    </a:p>
                  </a:txBody>
                  <a:tcPr/>
                </a:tc>
                <a:tc>
                  <a:txBody>
                    <a:bodyPr/>
                    <a:lstStyle/>
                    <a:p>
                      <a:r>
                        <a:t>1105.1</a:t>
                      </a:r>
                    </a:p>
                  </a:txBody>
                  <a:tcPr/>
                </a:tc>
                <a:tc>
                  <a:txBody>
                    <a:bodyPr/>
                    <a:lstStyle/>
                    <a:p>
                      <a:r>
                        <a:t>1124.8</a:t>
                      </a:r>
                    </a:p>
                  </a:txBody>
                  <a:tcPr/>
                </a:tc>
                <a:tc>
                  <a:txBody>
                    <a:bodyPr/>
                    <a:lstStyle/>
                    <a:p>
                      <a:r>
                        <a:t>1849.1</a:t>
                      </a:r>
                    </a:p>
                  </a:txBody>
                  <a:tcPr/>
                </a:tc>
                <a:tc>
                  <a:txBody>
                    <a:bodyPr/>
                    <a:lstStyle/>
                    <a:p>
                      <a:r>
                        <a:t>1880.9</a:t>
                      </a:r>
                    </a:p>
                  </a:txBody>
                  <a:tcPr/>
                </a:tc>
                <a:extLst>
                  <a:ext uri="{0D108BD9-81ED-4DB2-BD59-A6C34878D82A}">
                    <a16:rowId xmlns:a16="http://schemas.microsoft.com/office/drawing/2014/main" val="10032"/>
                  </a:ext>
                </a:extLst>
              </a:tr>
              <a:tr h="121041">
                <a:tc>
                  <a:txBody>
                    <a:bodyPr/>
                    <a:lstStyle/>
                    <a:p>
                      <a:r>
                        <a:t>p</a:t>
                      </a:r>
                    </a:p>
                  </a:txBody>
                  <a:tcPr/>
                </a:tc>
                <a:tc>
                  <a:txBody>
                    <a:bodyPr/>
                    <a:lstStyle/>
                    <a:p>
                      <a:r>
                        <a:t>5.8e-219</a:t>
                      </a:r>
                    </a:p>
                  </a:txBody>
                  <a:tcPr/>
                </a:tc>
                <a:tc>
                  <a:txBody>
                    <a:bodyPr/>
                    <a:lstStyle/>
                    <a:p>
                      <a:r>
                        <a:t>1.2e-220</a:t>
                      </a:r>
                    </a:p>
                  </a:txBody>
                  <a:tcPr/>
                </a:tc>
                <a:tc>
                  <a:txBody>
                    <a:bodyPr/>
                    <a:lstStyle/>
                    <a:p>
                      <a:r>
                        <a:t>0</a:t>
                      </a:r>
                    </a:p>
                  </a:txBody>
                  <a:tcPr/>
                </a:tc>
                <a:tc>
                  <a:txBody>
                    <a:bodyPr/>
                    <a:lstStyle/>
                    <a:p>
                      <a:r>
                        <a:t>0</a:t>
                      </a:r>
                    </a:p>
                  </a:txBody>
                  <a:tcPr/>
                </a:tc>
                <a:extLst>
                  <a:ext uri="{0D108BD9-81ED-4DB2-BD59-A6C34878D82A}">
                    <a16:rowId xmlns:a16="http://schemas.microsoft.com/office/drawing/2014/main" val="1003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(1) 从图像和情绪表达角度丰富众筹绩效影响因素的相关研究。</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视觉情绪表达对决策的影响在慈善捐赠、广告、在线商务等场景已有丰富完善的研究，但在众筹场景下还缺少有关探讨。</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(2) 拓展众筹领域中对亲社会众筹模式的研究。</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在亲社会背景下的众筹活动仅得到了极为有限的学术关注。</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表53 稳健性检验：替换回归模型</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表54 稳健性检验：删去loan_amount &amp;lt;= 200的项目</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sector有15个分组值，14个虚拟变量，该表不汇报结果</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8</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结论与分析</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本文以Kiva平台为代表对象，借助情绪感染理论研究了亲社会众筹背景下图片的面部情绪表达对潜在投资者决策和众筹成功的影响，探讨了如何通过优化众筹项目展示信息的组合方式来提升众筹表现。</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首先，本文研究结果表明在亲社会背景的债权众筹平台中，众筹项目图片呈现的面部情绪表达对众筹成功有显著影响。</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因此，相比中立的面部情绪，积极或消极的面部情绪表达都会对众筹成功有积极影响。</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此外，与本文的假设相悖的是，研究结果表明在亲社会众筹中，文本叙述的积极心理资本水平对图片的面部情绪表达与众筹成功之间的关系没有显著的调节影响。</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本文的研究结果有利于更好地理解亲社会众筹绩效的影响因素，从视觉情绪表达的角度完善这一课题的理论视角。</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目前对于具有亲社会性质的众筹活动的研究较为有限，对多种形式的情绪表达在众筹领域的影响也了解较少。</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此外，本文补充了图片和文本等多种形式的信号在影响决策行为上的相互作用的研究。</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本文的实证结果发现文本叙述的积极心理资本水平与面部情绪表达之间不存在明显的共同作用，这在一定程度上揭示了积极心理资本水平和情绪表达对投资决策的影响机制可能存在的较大潜在差异。</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该研究为亲社会众筹平台及其对接的贷款人群体和金融机构解释了图片形式的面部情绪表达如何影响众筹结果。</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Kiva等亲社会性质的众筹平台帮助的群体一般是全球贫困区域的经济困难人群，平均教育水平较低，不了解如何有效选择和编辑项目展示素材来更好地达成筹资目的。</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此外，本文为亲社会众筹平台优化网站页面提供了线索。</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本文对面部情绪表达的研究采用了Kiva平台的数据样本，仅针对亲社会性质的债权众筹模式。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因此该研究结果是否适用于这些模式有待进一步研究。</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此外，本文基于快乐和悲伤的面部表情来探讨积极和消极的情绪表达对众筹成功的影响，但未对情绪强度进行深入研究。</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该研究为亲社会众筹平台及其对接的贷款人群体和金融机构解释了图片形式的面部情绪表达如何影响众筹结果。</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Kiva等亲社会性质的众筹平台帮助的群体一般是全球贫困区域的经济困难人群，平均教育水平较低，不了解如何有效选择和编辑项目展示素材来更好地达成筹资目的。</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此外，本文为亲社会众筹平台优化网站页面提供了线索。</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9</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实证研究类v3</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本文进行了两个稳健性检验来测试结果的稳定性。</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此外，样本数据的平均众筹贷款目标额 (loan_amount) 为595.5美元，根据Kiva上每人众筹资助金额至少为25美元的规则，平均至少需要24个借贷人。</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因此本文删去了loan_amount小于等于200的数据后进行进一步的回归分析 (N=7023)。</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以上两个测试说明研究结果稳健，H1a和H1b有效成立。</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18470880"/>
        </p:xfrm>
        <a:graphic>
          <a:graphicData uri="http://schemas.openxmlformats.org/drawingml/2006/table">
            <a:tbl>
              <a:tblPr firstRow="1" bandRow="1">
                <a:tableStyleId>{5C22544A-7EE6-4342-B048-85BDC9FD1C3A}</a:tableStyleId>
              </a:tblPr>
              <a:tblGrid>
                <a:gridCol w="1097280">
                  <a:extLst>
                    <a:ext uri="{9D8B030D-6E8A-4147-A177-3AD203B41FA5}">
                      <a16:colId xmlns:a16="http://schemas.microsoft.com/office/drawing/2014/main" val="20000"/>
                    </a:ext>
                  </a:extLst>
                </a:gridCol>
                <a:gridCol w="1097280">
                  <a:extLst>
                    <a:ext uri="{9D8B030D-6E8A-4147-A177-3AD203B41FA5}">
                      <a16:colId xmlns:a16="http://schemas.microsoft.com/office/drawing/2014/main" val="20001"/>
                    </a:ext>
                  </a:extLst>
                </a:gridCol>
                <a:gridCol w="1097280">
                  <a:extLst>
                    <a:ext uri="{9D8B030D-6E8A-4147-A177-3AD203B41FA5}">
                      <a16:colId xmlns:a16="http://schemas.microsoft.com/office/drawing/2014/main" val="20002"/>
                    </a:ext>
                  </a:extLst>
                </a:gridCol>
                <a:gridCol w="1097280">
                  <a:extLst>
                    <a:ext uri="{9D8B030D-6E8A-4147-A177-3AD203B41FA5}">
                      <a16:colId xmlns:a16="http://schemas.microsoft.com/office/drawing/2014/main" val="20003"/>
                    </a:ext>
                  </a:extLst>
                </a:gridCol>
                <a:gridCol w="1097280">
                  <a:extLst>
                    <a:ext uri="{9D8B030D-6E8A-4147-A177-3AD203B41FA5}">
                      <a16:colId xmlns:a16="http://schemas.microsoft.com/office/drawing/2014/main" val="20004"/>
                    </a:ext>
                  </a:extLst>
                </a:gridCol>
              </a:tblGrid>
              <a:tr h="121023">
                <a:tc>
                  <a:txBody>
                    <a:bodyPr/>
                    <a:lstStyle/>
                    <a:p>
                      <a:r>
                        <a:t>Variable</a:t>
                      </a:r>
                    </a:p>
                  </a:txBody>
                  <a:tcPr/>
                </a:tc>
                <a:tc>
                  <a:txBody>
                    <a:bodyPr/>
                    <a:lstStyle/>
                    <a:p>
                      <a:r>
                        <a:t>funding_success</a:t>
                      </a:r>
                    </a:p>
                  </a:txBody>
                  <a:tcPr/>
                </a:tc>
                <a:tc>
                  <a:txBody>
                    <a:bodyPr/>
                    <a:lstStyle/>
                    <a:p>
                      <a:endParaRPr/>
                    </a:p>
                  </a:txBody>
                  <a:tcPr/>
                </a:tc>
                <a:tc>
                  <a:txBody>
                    <a:bodyPr/>
                    <a:lstStyle/>
                    <a:p>
                      <a:r>
                        <a:t>funding_speed</a:t>
                      </a:r>
                    </a:p>
                  </a:txBody>
                  <a:tcPr/>
                </a:tc>
                <a:tc>
                  <a:txBody>
                    <a:bodyPr/>
                    <a:lstStyle/>
                    <a:p>
                      <a:endParaRPr/>
                    </a:p>
                  </a:txBody>
                  <a:tcPr/>
                </a:tc>
                <a:extLst>
                  <a:ext uri="{0D108BD9-81ED-4DB2-BD59-A6C34878D82A}">
                    <a16:rowId xmlns:a16="http://schemas.microsoft.com/office/drawing/2014/main" val="10000"/>
                  </a:ext>
                </a:extLst>
              </a:tr>
              <a:tr h="121023">
                <a:tc>
                  <a:txBody>
                    <a:bodyPr/>
                    <a:lstStyle/>
                    <a:p>
                      <a:endParaRPr/>
                    </a:p>
                  </a:txBody>
                  <a:tcPr/>
                </a:tc>
                <a:tc>
                  <a:txBody>
                    <a:bodyPr/>
                    <a:lstStyle/>
                    <a:p>
                      <a:r>
                        <a:t> 1 - Probit(controls)</a:t>
                      </a:r>
                    </a:p>
                  </a:txBody>
                  <a:tcPr/>
                </a:tc>
                <a:tc>
                  <a:txBody>
                    <a:bodyPr/>
                    <a:lstStyle/>
                    <a:p>
                      <a:r>
                        <a:t> 3 - Probit(main effect)</a:t>
                      </a:r>
                    </a:p>
                  </a:txBody>
                  <a:tcPr/>
                </a:tc>
                <a:tc>
                  <a:txBody>
                    <a:bodyPr/>
                    <a:lstStyle/>
                    <a:p>
                      <a:r>
                        <a:t> 1 - OLS(controls)</a:t>
                      </a:r>
                    </a:p>
                  </a:txBody>
                  <a:tcPr/>
                </a:tc>
                <a:tc>
                  <a:txBody>
                    <a:bodyPr/>
                    <a:lstStyle/>
                    <a:p>
                      <a:r>
                        <a:t> 3 - OLS(main effect)</a:t>
                      </a:r>
                    </a:p>
                  </a:txBody>
                  <a:tcPr/>
                </a:tc>
                <a:extLst>
                  <a:ext uri="{0D108BD9-81ED-4DB2-BD59-A6C34878D82A}">
                    <a16:rowId xmlns:a16="http://schemas.microsoft.com/office/drawing/2014/main" val="10001"/>
                  </a:ext>
                </a:extLst>
              </a:tr>
              <a:tr h="121023">
                <a:tc>
                  <a:txBody>
                    <a:bodyPr/>
                    <a:lstStyle/>
                    <a:p>
                      <a:r>
                        <a:t>happiness</a:t>
                      </a:r>
                    </a:p>
                  </a:txBody>
                  <a:tcPr/>
                </a:tc>
                <a:tc>
                  <a:txBody>
                    <a:bodyPr/>
                    <a:lstStyle/>
                    <a:p>
                      <a:endParaRPr/>
                    </a:p>
                  </a:txBody>
                  <a:tcPr/>
                </a:tc>
                <a:tc>
                  <a:txBody>
                    <a:bodyPr/>
                    <a:lstStyle/>
                    <a:p>
                      <a:r>
                        <a:t>0.101*</a:t>
                      </a:r>
                    </a:p>
                  </a:txBody>
                  <a:tcPr/>
                </a:tc>
                <a:tc>
                  <a:txBody>
                    <a:bodyPr/>
                    <a:lstStyle/>
                    <a:p>
                      <a:endParaRPr/>
                    </a:p>
                  </a:txBody>
                  <a:tcPr/>
                </a:tc>
                <a:tc>
                  <a:txBody>
                    <a:bodyPr/>
                    <a:lstStyle/>
                    <a:p>
                      <a:r>
                        <a:t>0.265***</a:t>
                      </a:r>
                    </a:p>
                  </a:txBody>
                  <a:tcPr/>
                </a:tc>
                <a:extLst>
                  <a:ext uri="{0D108BD9-81ED-4DB2-BD59-A6C34878D82A}">
                    <a16:rowId xmlns:a16="http://schemas.microsoft.com/office/drawing/2014/main" val="10002"/>
                  </a:ext>
                </a:extLst>
              </a:tr>
              <a:tr h="121023">
                <a:tc>
                  <a:txBody>
                    <a:bodyPr/>
                    <a:lstStyle/>
                    <a:p>
                      <a:endParaRPr/>
                    </a:p>
                  </a:txBody>
                  <a:tcPr/>
                </a:tc>
                <a:tc>
                  <a:txBody>
                    <a:bodyPr/>
                    <a:lstStyle/>
                    <a:p>
                      <a:endParaRPr/>
                    </a:p>
                  </a:txBody>
                  <a:tcPr/>
                </a:tc>
                <a:tc>
                  <a:txBody>
                    <a:bodyPr/>
                    <a:lstStyle/>
                    <a:p>
                      <a:r>
                        <a:t>(1.96)</a:t>
                      </a:r>
                    </a:p>
                  </a:txBody>
                  <a:tcPr/>
                </a:tc>
                <a:tc>
                  <a:txBody>
                    <a:bodyPr/>
                    <a:lstStyle/>
                    <a:p>
                      <a:endParaRPr/>
                    </a:p>
                  </a:txBody>
                  <a:tcPr/>
                </a:tc>
                <a:tc>
                  <a:txBody>
                    <a:bodyPr/>
                    <a:lstStyle/>
                    <a:p>
                      <a:r>
                        <a:t>(4.95)</a:t>
                      </a:r>
                    </a:p>
                  </a:txBody>
                  <a:tcPr/>
                </a:tc>
                <a:extLst>
                  <a:ext uri="{0D108BD9-81ED-4DB2-BD59-A6C34878D82A}">
                    <a16:rowId xmlns:a16="http://schemas.microsoft.com/office/drawing/2014/main" val="10003"/>
                  </a:ext>
                </a:extLst>
              </a:tr>
              <a:tr h="121023">
                <a:tc>
                  <a:txBody>
                    <a:bodyPr/>
                    <a:lstStyle/>
                    <a:p>
                      <a:r>
                        <a:t>sadness</a:t>
                      </a:r>
                    </a:p>
                  </a:txBody>
                  <a:tcPr/>
                </a:tc>
                <a:tc>
                  <a:txBody>
                    <a:bodyPr/>
                    <a:lstStyle/>
                    <a:p>
                      <a:endParaRPr/>
                    </a:p>
                  </a:txBody>
                  <a:tcPr/>
                </a:tc>
                <a:tc>
                  <a:txBody>
                    <a:bodyPr/>
                    <a:lstStyle/>
                    <a:p>
                      <a:r>
                        <a:t>0.585*</a:t>
                      </a:r>
                    </a:p>
                  </a:txBody>
                  <a:tcPr/>
                </a:tc>
                <a:tc>
                  <a:txBody>
                    <a:bodyPr/>
                    <a:lstStyle/>
                    <a:p>
                      <a:endParaRPr/>
                    </a:p>
                  </a:txBody>
                  <a:tcPr/>
                </a:tc>
                <a:tc>
                  <a:txBody>
                    <a:bodyPr/>
                    <a:lstStyle/>
                    <a:p>
                      <a:r>
                        <a:t>0.598**</a:t>
                      </a:r>
                    </a:p>
                  </a:txBody>
                  <a:tcPr/>
                </a:tc>
                <a:extLst>
                  <a:ext uri="{0D108BD9-81ED-4DB2-BD59-A6C34878D82A}">
                    <a16:rowId xmlns:a16="http://schemas.microsoft.com/office/drawing/2014/main" val="10004"/>
                  </a:ext>
                </a:extLst>
              </a:tr>
              <a:tr h="121023">
                <a:tc>
                  <a:txBody>
                    <a:bodyPr/>
                    <a:lstStyle/>
                    <a:p>
                      <a:endParaRPr/>
                    </a:p>
                  </a:txBody>
                  <a:tcPr/>
                </a:tc>
                <a:tc>
                  <a:txBody>
                    <a:bodyPr/>
                    <a:lstStyle/>
                    <a:p>
                      <a:endParaRPr/>
                    </a:p>
                  </a:txBody>
                  <a:tcPr/>
                </a:tc>
                <a:tc>
                  <a:txBody>
                    <a:bodyPr/>
                    <a:lstStyle/>
                    <a:p>
                      <a:r>
                        <a:t>(1.89)</a:t>
                      </a:r>
                    </a:p>
                  </a:txBody>
                  <a:tcPr/>
                </a:tc>
                <a:tc>
                  <a:txBody>
                    <a:bodyPr/>
                    <a:lstStyle/>
                    <a:p>
                      <a:endParaRPr/>
                    </a:p>
                  </a:txBody>
                  <a:tcPr/>
                </a:tc>
                <a:tc>
                  <a:txBody>
                    <a:bodyPr/>
                    <a:lstStyle/>
                    <a:p>
                      <a:r>
                        <a:t>(2.22)</a:t>
                      </a:r>
                    </a:p>
                  </a:txBody>
                  <a:tcPr/>
                </a:tc>
                <a:extLst>
                  <a:ext uri="{0D108BD9-81ED-4DB2-BD59-A6C34878D82A}">
                    <a16:rowId xmlns:a16="http://schemas.microsoft.com/office/drawing/2014/main" val="10005"/>
                  </a:ext>
                </a:extLst>
              </a:tr>
              <a:tr h="121023">
                <a:tc>
                  <a:txBody>
                    <a:bodyPr/>
                    <a:lstStyle/>
                    <a:p>
                      <a:r>
                        <a:t>pst_psyc_cptl</a:t>
                      </a:r>
                    </a:p>
                  </a:txBody>
                  <a:tcPr/>
                </a:tc>
                <a:tc>
                  <a:txBody>
                    <a:bodyPr/>
                    <a:lstStyle/>
                    <a:p>
                      <a:endParaRPr/>
                    </a:p>
                  </a:txBody>
                  <a:tcPr/>
                </a:tc>
                <a:tc>
                  <a:txBody>
                    <a:bodyPr/>
                    <a:lstStyle/>
                    <a:p>
                      <a:r>
                        <a:t>-0.0566***</a:t>
                      </a:r>
                    </a:p>
                  </a:txBody>
                  <a:tcPr/>
                </a:tc>
                <a:tc>
                  <a:txBody>
                    <a:bodyPr/>
                    <a:lstStyle/>
                    <a:p>
                      <a:endParaRPr/>
                    </a:p>
                  </a:txBody>
                  <a:tcPr/>
                </a:tc>
                <a:tc>
                  <a:txBody>
                    <a:bodyPr/>
                    <a:lstStyle/>
                    <a:p>
                      <a:r>
                        <a:t>-0.0571***</a:t>
                      </a:r>
                    </a:p>
                  </a:txBody>
                  <a:tcPr/>
                </a:tc>
                <a:extLst>
                  <a:ext uri="{0D108BD9-81ED-4DB2-BD59-A6C34878D82A}">
                    <a16:rowId xmlns:a16="http://schemas.microsoft.com/office/drawing/2014/main" val="10006"/>
                  </a:ext>
                </a:extLst>
              </a:tr>
              <a:tr h="121023">
                <a:tc>
                  <a:txBody>
                    <a:bodyPr/>
                    <a:lstStyle/>
                    <a:p>
                      <a:endParaRPr/>
                    </a:p>
                  </a:txBody>
                  <a:tcPr/>
                </a:tc>
                <a:tc>
                  <a:txBody>
                    <a:bodyPr/>
                    <a:lstStyle/>
                    <a:p>
                      <a:endParaRPr/>
                    </a:p>
                  </a:txBody>
                  <a:tcPr/>
                </a:tc>
                <a:tc>
                  <a:txBody>
                    <a:bodyPr/>
                    <a:lstStyle/>
                    <a:p>
                      <a:r>
                        <a:t>(-3.85)</a:t>
                      </a:r>
                    </a:p>
                  </a:txBody>
                  <a:tcPr/>
                </a:tc>
                <a:tc>
                  <a:txBody>
                    <a:bodyPr/>
                    <a:lstStyle/>
                    <a:p>
                      <a:endParaRPr/>
                    </a:p>
                  </a:txBody>
                  <a:tcPr/>
                </a:tc>
                <a:tc>
                  <a:txBody>
                    <a:bodyPr/>
                    <a:lstStyle/>
                    <a:p>
                      <a:r>
                        <a:t>(-3.40)</a:t>
                      </a:r>
                    </a:p>
                  </a:txBody>
                  <a:tcPr/>
                </a:tc>
                <a:extLst>
                  <a:ext uri="{0D108BD9-81ED-4DB2-BD59-A6C34878D82A}">
                    <a16:rowId xmlns:a16="http://schemas.microsoft.com/office/drawing/2014/main" val="10007"/>
                  </a:ext>
                </a:extLst>
              </a:tr>
              <a:tr h="121023">
                <a:tc>
                  <a:txBody>
                    <a:bodyPr/>
                    <a:lstStyle/>
                    <a:p>
                      <a:r>
                        <a:t>picture_quality</a:t>
                      </a:r>
                    </a:p>
                  </a:txBody>
                  <a:tcPr/>
                </a:tc>
                <a:tc>
                  <a:txBody>
                    <a:bodyPr/>
                    <a:lstStyle/>
                    <a:p>
                      <a:r>
                        <a:t>0.239***</a:t>
                      </a:r>
                    </a:p>
                  </a:txBody>
                  <a:tcPr/>
                </a:tc>
                <a:tc>
                  <a:txBody>
                    <a:bodyPr/>
                    <a:lstStyle/>
                    <a:p>
                      <a:r>
                        <a:t>0.243***</a:t>
                      </a:r>
                    </a:p>
                  </a:txBody>
                  <a:tcPr/>
                </a:tc>
                <a:tc>
                  <a:txBody>
                    <a:bodyPr/>
                    <a:lstStyle/>
                    <a:p>
                      <a:r>
                        <a:t>0.309***</a:t>
                      </a:r>
                    </a:p>
                  </a:txBody>
                  <a:tcPr/>
                </a:tc>
                <a:tc>
                  <a:txBody>
                    <a:bodyPr/>
                    <a:lstStyle/>
                    <a:p>
                      <a:r>
                        <a:t>0.308***</a:t>
                      </a:r>
                    </a:p>
                  </a:txBody>
                  <a:tcPr/>
                </a:tc>
                <a:extLst>
                  <a:ext uri="{0D108BD9-81ED-4DB2-BD59-A6C34878D82A}">
                    <a16:rowId xmlns:a16="http://schemas.microsoft.com/office/drawing/2014/main" val="10008"/>
                  </a:ext>
                </a:extLst>
              </a:tr>
              <a:tr h="121023">
                <a:tc>
                  <a:txBody>
                    <a:bodyPr/>
                    <a:lstStyle/>
                    <a:p>
                      <a:endParaRPr/>
                    </a:p>
                  </a:txBody>
                  <a:tcPr/>
                </a:tc>
                <a:tc>
                  <a:txBody>
                    <a:bodyPr/>
                    <a:lstStyle/>
                    <a:p>
                      <a:r>
                        <a:t>(5.56)</a:t>
                      </a:r>
                    </a:p>
                  </a:txBody>
                  <a:tcPr/>
                </a:tc>
                <a:tc>
                  <a:txBody>
                    <a:bodyPr/>
                    <a:lstStyle/>
                    <a:p>
                      <a:r>
                        <a:t>(5.62)</a:t>
                      </a:r>
                    </a:p>
                  </a:txBody>
                  <a:tcPr/>
                </a:tc>
                <a:tc>
                  <a:txBody>
                    <a:bodyPr/>
                    <a:lstStyle/>
                    <a:p>
                      <a:r>
                        <a:t>(6.97)</a:t>
                      </a:r>
                    </a:p>
                  </a:txBody>
                  <a:tcPr/>
                </a:tc>
                <a:tc>
                  <a:txBody>
                    <a:bodyPr/>
                    <a:lstStyle/>
                    <a:p>
                      <a:r>
                        <a:t>(6.94)</a:t>
                      </a:r>
                    </a:p>
                  </a:txBody>
                  <a:tcPr/>
                </a:tc>
                <a:extLst>
                  <a:ext uri="{0D108BD9-81ED-4DB2-BD59-A6C34878D82A}">
                    <a16:rowId xmlns:a16="http://schemas.microsoft.com/office/drawing/2014/main" val="10009"/>
                  </a:ext>
                </a:extLst>
              </a:tr>
              <a:tr h="121023">
                <a:tc>
                  <a:txBody>
                    <a:bodyPr/>
                    <a:lstStyle/>
                    <a:p>
                      <a:r>
                        <a:t>story_word_count</a:t>
                      </a:r>
                    </a:p>
                  </a:txBody>
                  <a:tcPr/>
                </a:tc>
                <a:tc>
                  <a:txBody>
                    <a:bodyPr/>
                    <a:lstStyle/>
                    <a:p>
                      <a:r>
                        <a:t>0.00125**</a:t>
                      </a:r>
                    </a:p>
                  </a:txBody>
                  <a:tcPr/>
                </a:tc>
                <a:tc>
                  <a:txBody>
                    <a:bodyPr/>
                    <a:lstStyle/>
                    <a:p>
                      <a:r>
                        <a:t>0.00214***</a:t>
                      </a:r>
                    </a:p>
                  </a:txBody>
                  <a:tcPr/>
                </a:tc>
                <a:tc>
                  <a:txBody>
                    <a:bodyPr/>
                    <a:lstStyle/>
                    <a:p>
                      <a:r>
                        <a:t>0.00194***</a:t>
                      </a:r>
                    </a:p>
                  </a:txBody>
                  <a:tcPr/>
                </a:tc>
                <a:tc>
                  <a:txBody>
                    <a:bodyPr/>
                    <a:lstStyle/>
                    <a:p>
                      <a:r>
                        <a:t>0.00277***</a:t>
                      </a:r>
                    </a:p>
                  </a:txBody>
                  <a:tcPr/>
                </a:tc>
                <a:extLst>
                  <a:ext uri="{0D108BD9-81ED-4DB2-BD59-A6C34878D82A}">
                    <a16:rowId xmlns:a16="http://schemas.microsoft.com/office/drawing/2014/main" val="10010"/>
                  </a:ext>
                </a:extLst>
              </a:tr>
              <a:tr h="121023">
                <a:tc>
                  <a:txBody>
                    <a:bodyPr/>
                    <a:lstStyle/>
                    <a:p>
                      <a:endParaRPr/>
                    </a:p>
                  </a:txBody>
                  <a:tcPr/>
                </a:tc>
                <a:tc>
                  <a:txBody>
                    <a:bodyPr/>
                    <a:lstStyle/>
                    <a:p>
                      <a:r>
                        <a:t>(1.99)</a:t>
                      </a:r>
                    </a:p>
                  </a:txBody>
                  <a:tcPr/>
                </a:tc>
                <a:tc>
                  <a:txBody>
                    <a:bodyPr/>
                    <a:lstStyle/>
                    <a:p>
                      <a:r>
                        <a:t>(3.18)</a:t>
                      </a:r>
                    </a:p>
                  </a:txBody>
                  <a:tcPr/>
                </a:tc>
                <a:tc>
                  <a:txBody>
                    <a:bodyPr/>
                    <a:lstStyle/>
                    <a:p>
                      <a:r>
                        <a:t>(2.92)</a:t>
                      </a:r>
                    </a:p>
                  </a:txBody>
                  <a:tcPr/>
                </a:tc>
                <a:tc>
                  <a:txBody>
                    <a:bodyPr/>
                    <a:lstStyle/>
                    <a:p>
                      <a:r>
                        <a:t>(3.91)</a:t>
                      </a:r>
                    </a:p>
                  </a:txBody>
                  <a:tcPr/>
                </a:tc>
                <a:extLst>
                  <a:ext uri="{0D108BD9-81ED-4DB2-BD59-A6C34878D82A}">
                    <a16:rowId xmlns:a16="http://schemas.microsoft.com/office/drawing/2014/main" val="10011"/>
                  </a:ext>
                </a:extLst>
              </a:tr>
              <a:tr h="121023">
                <a:tc>
                  <a:txBody>
                    <a:bodyPr/>
                    <a:lstStyle/>
                    <a:p>
                      <a:r>
                        <a:t>gender</a:t>
                      </a:r>
                    </a:p>
                  </a:txBody>
                  <a:tcPr/>
                </a:tc>
                <a:tc>
                  <a:txBody>
                    <a:bodyPr/>
                    <a:lstStyle/>
                    <a:p>
                      <a:r>
                        <a:t>0.626***</a:t>
                      </a:r>
                    </a:p>
                  </a:txBody>
                  <a:tcPr/>
                </a:tc>
                <a:tc>
                  <a:txBody>
                    <a:bodyPr/>
                    <a:lstStyle/>
                    <a:p>
                      <a:r>
                        <a:t>0.603***</a:t>
                      </a:r>
                    </a:p>
                  </a:txBody>
                  <a:tcPr/>
                </a:tc>
                <a:tc>
                  <a:txBody>
                    <a:bodyPr/>
                    <a:lstStyle/>
                    <a:p>
                      <a:r>
                        <a:t>1.299***</a:t>
                      </a:r>
                    </a:p>
                  </a:txBody>
                  <a:tcPr/>
                </a:tc>
                <a:tc>
                  <a:txBody>
                    <a:bodyPr/>
                    <a:lstStyle/>
                    <a:p>
                      <a:r>
                        <a:t>1.246***</a:t>
                      </a:r>
                    </a:p>
                  </a:txBody>
                  <a:tcPr/>
                </a:tc>
                <a:extLst>
                  <a:ext uri="{0D108BD9-81ED-4DB2-BD59-A6C34878D82A}">
                    <a16:rowId xmlns:a16="http://schemas.microsoft.com/office/drawing/2014/main" val="10012"/>
                  </a:ext>
                </a:extLst>
              </a:tr>
              <a:tr h="121023">
                <a:tc>
                  <a:txBody>
                    <a:bodyPr/>
                    <a:lstStyle/>
                    <a:p>
                      <a:endParaRPr/>
                    </a:p>
                  </a:txBody>
                  <a:tcPr/>
                </a:tc>
                <a:tc>
                  <a:txBody>
                    <a:bodyPr/>
                    <a:lstStyle/>
                    <a:p>
                      <a:r>
                        <a:t>(12.42)</a:t>
                      </a:r>
                    </a:p>
                  </a:txBody>
                  <a:tcPr/>
                </a:tc>
                <a:tc>
                  <a:txBody>
                    <a:bodyPr/>
                    <a:lstStyle/>
                    <a:p>
                      <a:r>
                        <a:t>(11.81)</a:t>
                      </a:r>
                    </a:p>
                  </a:txBody>
                  <a:tcPr/>
                </a:tc>
                <a:tc>
                  <a:txBody>
                    <a:bodyPr/>
                    <a:lstStyle/>
                    <a:p>
                      <a:r>
                        <a:t>(21.63)</a:t>
                      </a:r>
                    </a:p>
                  </a:txBody>
                  <a:tcPr/>
                </a:tc>
                <a:tc>
                  <a:txBody>
                    <a:bodyPr/>
                    <a:lstStyle/>
                    <a:p>
                      <a:r>
                        <a:t>(20.54)</a:t>
                      </a:r>
                    </a:p>
                  </a:txBody>
                  <a:tcPr/>
                </a:tc>
                <a:extLst>
                  <a:ext uri="{0D108BD9-81ED-4DB2-BD59-A6C34878D82A}">
                    <a16:rowId xmlns:a16="http://schemas.microsoft.com/office/drawing/2014/main" val="10013"/>
                  </a:ext>
                </a:extLst>
              </a:tr>
              <a:tr h="121023">
                <a:tc>
                  <a:txBody>
                    <a:bodyPr/>
                    <a:lstStyle/>
                    <a:p>
                      <a:r>
                        <a:t>group_borrower</a:t>
                      </a:r>
                    </a:p>
                  </a:txBody>
                  <a:tcPr/>
                </a:tc>
                <a:tc>
                  <a:txBody>
                    <a:bodyPr/>
                    <a:lstStyle/>
                    <a:p>
                      <a:r>
                        <a:t>1.895***</a:t>
                      </a:r>
                    </a:p>
                  </a:txBody>
                  <a:tcPr/>
                </a:tc>
                <a:tc>
                  <a:txBody>
                    <a:bodyPr/>
                    <a:lstStyle/>
                    <a:p>
                      <a:r>
                        <a:t>1.815***</a:t>
                      </a:r>
                    </a:p>
                  </a:txBody>
                  <a:tcPr/>
                </a:tc>
                <a:tc>
                  <a:txBody>
                    <a:bodyPr/>
                    <a:lstStyle/>
                    <a:p>
                      <a:r>
                        <a:t>1.193***</a:t>
                      </a:r>
                    </a:p>
                  </a:txBody>
                  <a:tcPr/>
                </a:tc>
                <a:tc>
                  <a:txBody>
                    <a:bodyPr/>
                    <a:lstStyle/>
                    <a:p>
                      <a:r>
                        <a:t>1.066***</a:t>
                      </a:r>
                    </a:p>
                  </a:txBody>
                  <a:tcPr/>
                </a:tc>
                <a:extLst>
                  <a:ext uri="{0D108BD9-81ED-4DB2-BD59-A6C34878D82A}">
                    <a16:rowId xmlns:a16="http://schemas.microsoft.com/office/drawing/2014/main" val="10014"/>
                  </a:ext>
                </a:extLst>
              </a:tr>
              <a:tr h="121023">
                <a:tc>
                  <a:txBody>
                    <a:bodyPr/>
                    <a:lstStyle/>
                    <a:p>
                      <a:endParaRPr/>
                    </a:p>
                  </a:txBody>
                  <a:tcPr/>
                </a:tc>
                <a:tc>
                  <a:txBody>
                    <a:bodyPr/>
                    <a:lstStyle/>
                    <a:p>
                      <a:r>
                        <a:t>(4.07)</a:t>
                      </a:r>
                    </a:p>
                  </a:txBody>
                  <a:tcPr/>
                </a:tc>
                <a:tc>
                  <a:txBody>
                    <a:bodyPr/>
                    <a:lstStyle/>
                    <a:p>
                      <a:r>
                        <a:t>(3.85)</a:t>
                      </a:r>
                    </a:p>
                  </a:txBody>
                  <a:tcPr/>
                </a:tc>
                <a:tc>
                  <a:txBody>
                    <a:bodyPr/>
                    <a:lstStyle/>
                    <a:p>
                      <a:r>
                        <a:t>(5.46)</a:t>
                      </a:r>
                    </a:p>
                  </a:txBody>
                  <a:tcPr/>
                </a:tc>
                <a:tc>
                  <a:txBody>
                    <a:bodyPr/>
                    <a:lstStyle/>
                    <a:p>
                      <a:r>
                        <a:t>(4.87)</a:t>
                      </a:r>
                    </a:p>
                  </a:txBody>
                  <a:tcPr/>
                </a:tc>
                <a:extLst>
                  <a:ext uri="{0D108BD9-81ED-4DB2-BD59-A6C34878D82A}">
                    <a16:rowId xmlns:a16="http://schemas.microsoft.com/office/drawing/2014/main" val="10015"/>
                  </a:ext>
                </a:extLst>
              </a:tr>
              <a:tr h="121023">
                <a:tc>
                  <a:txBody>
                    <a:bodyPr/>
                    <a:lstStyle/>
                    <a:p>
                      <a:r>
                        <a:t>annual_income</a:t>
                      </a:r>
                    </a:p>
                  </a:txBody>
                  <a:tcPr/>
                </a:tc>
                <a:tc>
                  <a:txBody>
                    <a:bodyPr/>
                    <a:lstStyle/>
                    <a:p>
                      <a:r>
                        <a:t>-0.281***</a:t>
                      </a:r>
                    </a:p>
                  </a:txBody>
                  <a:tcPr/>
                </a:tc>
                <a:tc>
                  <a:txBody>
                    <a:bodyPr/>
                    <a:lstStyle/>
                    <a:p>
                      <a:r>
                        <a:t>-0.286***</a:t>
                      </a:r>
                    </a:p>
                  </a:txBody>
                  <a:tcPr/>
                </a:tc>
                <a:tc>
                  <a:txBody>
                    <a:bodyPr/>
                    <a:lstStyle/>
                    <a:p>
                      <a:r>
                        <a:t>-0.329***</a:t>
                      </a:r>
                    </a:p>
                  </a:txBody>
                  <a:tcPr/>
                </a:tc>
                <a:tc>
                  <a:txBody>
                    <a:bodyPr/>
                    <a:lstStyle/>
                    <a:p>
                      <a:r>
                        <a:t>-0.345***</a:t>
                      </a:r>
                    </a:p>
                  </a:txBody>
                  <a:tcPr/>
                </a:tc>
                <a:extLst>
                  <a:ext uri="{0D108BD9-81ED-4DB2-BD59-A6C34878D82A}">
                    <a16:rowId xmlns:a16="http://schemas.microsoft.com/office/drawing/2014/main" val="10016"/>
                  </a:ext>
                </a:extLst>
              </a:tr>
              <a:tr h="121023">
                <a:tc>
                  <a:txBody>
                    <a:bodyPr/>
                    <a:lstStyle/>
                    <a:p>
                      <a:endParaRPr/>
                    </a:p>
                  </a:txBody>
                  <a:tcPr/>
                </a:tc>
                <a:tc>
                  <a:txBody>
                    <a:bodyPr/>
                    <a:lstStyle/>
                    <a:p>
                      <a:r>
                        <a:t>(-4.94)</a:t>
                      </a:r>
                    </a:p>
                  </a:txBody>
                  <a:tcPr/>
                </a:tc>
                <a:tc>
                  <a:txBody>
                    <a:bodyPr/>
                    <a:lstStyle/>
                    <a:p>
                      <a:r>
                        <a:t>(-4.98)</a:t>
                      </a:r>
                    </a:p>
                  </a:txBody>
                  <a:tcPr/>
                </a:tc>
                <a:tc>
                  <a:txBody>
                    <a:bodyPr/>
                    <a:lstStyle/>
                    <a:p>
                      <a:r>
                        <a:t>(-5.83)</a:t>
                      </a:r>
                    </a:p>
                  </a:txBody>
                  <a:tcPr/>
                </a:tc>
                <a:tc>
                  <a:txBody>
                    <a:bodyPr/>
                    <a:lstStyle/>
                    <a:p>
                      <a:r>
                        <a:t>(-6.10)</a:t>
                      </a:r>
                    </a:p>
                  </a:txBody>
                  <a:tcPr/>
                </a:tc>
                <a:extLst>
                  <a:ext uri="{0D108BD9-81ED-4DB2-BD59-A6C34878D82A}">
                    <a16:rowId xmlns:a16="http://schemas.microsoft.com/office/drawing/2014/main" val="10017"/>
                  </a:ext>
                </a:extLst>
              </a:tr>
              <a:tr h="121023">
                <a:tc>
                  <a:txBody>
                    <a:bodyPr/>
                    <a:lstStyle/>
                    <a:p>
                      <a:r>
                        <a:t>partner_risk</a:t>
                      </a:r>
                    </a:p>
                  </a:txBody>
                  <a:tcPr/>
                </a:tc>
                <a:tc>
                  <a:txBody>
                    <a:bodyPr/>
                    <a:lstStyle/>
                    <a:p>
                      <a:r>
                        <a:t>-0.0504*</a:t>
                      </a:r>
                    </a:p>
                  </a:txBody>
                  <a:tcPr/>
                </a:tc>
                <a:tc>
                  <a:txBody>
                    <a:bodyPr/>
                    <a:lstStyle/>
                    <a:p>
                      <a:r>
                        <a:t>-0.0686**</a:t>
                      </a:r>
                    </a:p>
                  </a:txBody>
                  <a:tcPr/>
                </a:tc>
                <a:tc>
                  <a:txBody>
                    <a:bodyPr/>
                    <a:lstStyle/>
                    <a:p>
                      <a:r>
                        <a:t>-0.0119</a:t>
                      </a:r>
                    </a:p>
                  </a:txBody>
                  <a:tcPr/>
                </a:tc>
                <a:tc>
                  <a:txBody>
                    <a:bodyPr/>
                    <a:lstStyle/>
                    <a:p>
                      <a:r>
                        <a:t>-0.0287</a:t>
                      </a:r>
                    </a:p>
                  </a:txBody>
                  <a:tcPr/>
                </a:tc>
                <a:extLst>
                  <a:ext uri="{0D108BD9-81ED-4DB2-BD59-A6C34878D82A}">
                    <a16:rowId xmlns:a16="http://schemas.microsoft.com/office/drawing/2014/main" val="10018"/>
                  </a:ext>
                </a:extLst>
              </a:tr>
              <a:tr h="121023">
                <a:tc>
                  <a:txBody>
                    <a:bodyPr/>
                    <a:lstStyle/>
                    <a:p>
                      <a:endParaRPr/>
                    </a:p>
                  </a:txBody>
                  <a:tcPr/>
                </a:tc>
                <a:tc>
                  <a:txBody>
                    <a:bodyPr/>
                    <a:lstStyle/>
                    <a:p>
                      <a:r>
                        <a:t>(-1.82)</a:t>
                      </a:r>
                    </a:p>
                  </a:txBody>
                  <a:tcPr/>
                </a:tc>
                <a:tc>
                  <a:txBody>
                    <a:bodyPr/>
                    <a:lstStyle/>
                    <a:p>
                      <a:r>
                        <a:t>(-2.43)</a:t>
                      </a:r>
                    </a:p>
                  </a:txBody>
                  <a:tcPr/>
                </a:tc>
                <a:tc>
                  <a:txBody>
                    <a:bodyPr/>
                    <a:lstStyle/>
                    <a:p>
                      <a:r>
                        <a:t>(-0.45)</a:t>
                      </a:r>
                    </a:p>
                  </a:txBody>
                  <a:tcPr/>
                </a:tc>
                <a:tc>
                  <a:txBody>
                    <a:bodyPr/>
                    <a:lstStyle/>
                    <a:p>
                      <a:r>
                        <a:t>(-1.07)</a:t>
                      </a:r>
                    </a:p>
                  </a:txBody>
                  <a:tcPr/>
                </a:tc>
                <a:extLst>
                  <a:ext uri="{0D108BD9-81ED-4DB2-BD59-A6C34878D82A}">
                    <a16:rowId xmlns:a16="http://schemas.microsoft.com/office/drawing/2014/main" val="10019"/>
                  </a:ext>
                </a:extLst>
              </a:tr>
              <a:tr h="121023">
                <a:tc>
                  <a:txBody>
                    <a:bodyPr/>
                    <a:lstStyle/>
                    <a:p>
                      <a:r>
                        <a:t>loan_amount</a:t>
                      </a:r>
                    </a:p>
                  </a:txBody>
                  <a:tcPr/>
                </a:tc>
                <a:tc>
                  <a:txBody>
                    <a:bodyPr/>
                    <a:lstStyle/>
                    <a:p>
                      <a:r>
                        <a:t>-0.810***</a:t>
                      </a:r>
                    </a:p>
                  </a:txBody>
                  <a:tcPr/>
                </a:tc>
                <a:tc>
                  <a:txBody>
                    <a:bodyPr/>
                    <a:lstStyle/>
                    <a:p>
                      <a:r>
                        <a:t>-0.807***</a:t>
                      </a:r>
                    </a:p>
                  </a:txBody>
                  <a:tcPr/>
                </a:tc>
                <a:tc>
                  <a:txBody>
                    <a:bodyPr/>
                    <a:lstStyle/>
                    <a:p>
                      <a:r>
                        <a:t>-0.486***</a:t>
                      </a:r>
                    </a:p>
                  </a:txBody>
                  <a:tcPr/>
                </a:tc>
                <a:tc>
                  <a:txBody>
                    <a:bodyPr/>
                    <a:lstStyle/>
                    <a:p>
                      <a:r>
                        <a:t>-0.486***</a:t>
                      </a:r>
                    </a:p>
                  </a:txBody>
                  <a:tcPr/>
                </a:tc>
                <a:extLst>
                  <a:ext uri="{0D108BD9-81ED-4DB2-BD59-A6C34878D82A}">
                    <a16:rowId xmlns:a16="http://schemas.microsoft.com/office/drawing/2014/main" val="10020"/>
                  </a:ext>
                </a:extLst>
              </a:tr>
              <a:tr h="121023">
                <a:tc>
                  <a:txBody>
                    <a:bodyPr/>
                    <a:lstStyle/>
                    <a:p>
                      <a:endParaRPr/>
                    </a:p>
                  </a:txBody>
                  <a:tcPr/>
                </a:tc>
                <a:tc>
                  <a:txBody>
                    <a:bodyPr/>
                    <a:lstStyle/>
                    <a:p>
                      <a:r>
                        <a:t>(-20.91)</a:t>
                      </a:r>
                    </a:p>
                  </a:txBody>
                  <a:tcPr/>
                </a:tc>
                <a:tc>
                  <a:txBody>
                    <a:bodyPr/>
                    <a:lstStyle/>
                    <a:p>
                      <a:r>
                        <a:t>(-20.78)</a:t>
                      </a:r>
                    </a:p>
                  </a:txBody>
                  <a:tcPr/>
                </a:tc>
                <a:tc>
                  <a:txBody>
                    <a:bodyPr/>
                    <a:lstStyle/>
                    <a:p>
                      <a:r>
                        <a:t>(-13.93)</a:t>
                      </a:r>
                    </a:p>
                  </a:txBody>
                  <a:tcPr/>
                </a:tc>
                <a:tc>
                  <a:txBody>
                    <a:bodyPr/>
                    <a:lstStyle/>
                    <a:p>
                      <a:r>
                        <a:t>(-13.93)</a:t>
                      </a:r>
                    </a:p>
                  </a:txBody>
                  <a:tcPr/>
                </a:tc>
                <a:extLst>
                  <a:ext uri="{0D108BD9-81ED-4DB2-BD59-A6C34878D82A}">
                    <a16:rowId xmlns:a16="http://schemas.microsoft.com/office/drawing/2014/main" val="10021"/>
                  </a:ext>
                </a:extLst>
              </a:tr>
              <a:tr h="121023">
                <a:tc>
                  <a:txBody>
                    <a:bodyPr/>
                    <a:lstStyle/>
                    <a:p>
                      <a:r>
                        <a:t>loan_term</a:t>
                      </a:r>
                    </a:p>
                  </a:txBody>
                  <a:tcPr/>
                </a:tc>
                <a:tc>
                  <a:txBody>
                    <a:bodyPr/>
                    <a:lstStyle/>
                    <a:p>
                      <a:r>
                        <a:t>-0.0424***</a:t>
                      </a:r>
                    </a:p>
                  </a:txBody>
                  <a:tcPr/>
                </a:tc>
                <a:tc>
                  <a:txBody>
                    <a:bodyPr/>
                    <a:lstStyle/>
                    <a:p>
                      <a:r>
                        <a:t>-0.0411***</a:t>
                      </a:r>
                    </a:p>
                  </a:txBody>
                  <a:tcPr/>
                </a:tc>
                <a:tc>
                  <a:txBody>
                    <a:bodyPr/>
                    <a:lstStyle/>
                    <a:p>
                      <a:r>
                        <a:t>-0.101***</a:t>
                      </a:r>
                    </a:p>
                  </a:txBody>
                  <a:tcPr/>
                </a:tc>
                <a:tc>
                  <a:txBody>
                    <a:bodyPr/>
                    <a:lstStyle/>
                    <a:p>
                      <a:r>
                        <a:t>-0.1000***</a:t>
                      </a:r>
                    </a:p>
                  </a:txBody>
                  <a:tcPr/>
                </a:tc>
                <a:extLst>
                  <a:ext uri="{0D108BD9-81ED-4DB2-BD59-A6C34878D82A}">
                    <a16:rowId xmlns:a16="http://schemas.microsoft.com/office/drawing/2014/main" val="10022"/>
                  </a:ext>
                </a:extLst>
              </a:tr>
              <a:tr h="121023">
                <a:tc>
                  <a:txBody>
                    <a:bodyPr/>
                    <a:lstStyle/>
                    <a:p>
                      <a:endParaRPr/>
                    </a:p>
                  </a:txBody>
                  <a:tcPr/>
                </a:tc>
                <a:tc>
                  <a:txBody>
                    <a:bodyPr/>
                    <a:lstStyle/>
                    <a:p>
                      <a:r>
                        <a:t>(-11.72)</a:t>
                      </a:r>
                    </a:p>
                  </a:txBody>
                  <a:tcPr/>
                </a:tc>
                <a:tc>
                  <a:txBody>
                    <a:bodyPr/>
                    <a:lstStyle/>
                    <a:p>
                      <a:r>
                        <a:t>(-11.26)</a:t>
                      </a:r>
                    </a:p>
                  </a:txBody>
                  <a:tcPr/>
                </a:tc>
                <a:tc>
                  <a:txBody>
                    <a:bodyPr/>
                    <a:lstStyle/>
                    <a:p>
                      <a:r>
                        <a:t>(-23.05)</a:t>
                      </a:r>
                    </a:p>
                  </a:txBody>
                  <a:tcPr/>
                </a:tc>
                <a:tc>
                  <a:txBody>
                    <a:bodyPr/>
                    <a:lstStyle/>
                    <a:p>
                      <a:r>
                        <a:t>(-22.69)</a:t>
                      </a:r>
                    </a:p>
                  </a:txBody>
                  <a:tcPr/>
                </a:tc>
                <a:extLst>
                  <a:ext uri="{0D108BD9-81ED-4DB2-BD59-A6C34878D82A}">
                    <a16:rowId xmlns:a16="http://schemas.microsoft.com/office/drawing/2014/main" val="10023"/>
                  </a:ext>
                </a:extLst>
              </a:tr>
              <a:tr h="121023">
                <a:tc>
                  <a:txBody>
                    <a:bodyPr/>
                    <a:lstStyle/>
                    <a:p>
                      <a:r>
                        <a:t>repayment_schedule</a:t>
                      </a:r>
                    </a:p>
                  </a:txBody>
                  <a:tcPr/>
                </a:tc>
                <a:tc>
                  <a:txBody>
                    <a:bodyPr/>
                    <a:lstStyle/>
                    <a:p>
                      <a:r>
                        <a:t>-0.119</a:t>
                      </a:r>
                    </a:p>
                  </a:txBody>
                  <a:tcPr/>
                </a:tc>
                <a:tc>
                  <a:txBody>
                    <a:bodyPr/>
                    <a:lstStyle/>
                    <a:p>
                      <a:r>
                        <a:t>-0.129</a:t>
                      </a:r>
                    </a:p>
                  </a:txBody>
                  <a:tcPr/>
                </a:tc>
                <a:tc>
                  <a:txBody>
                    <a:bodyPr/>
                    <a:lstStyle/>
                    <a:p>
                      <a:r>
                        <a:t>-0.414***</a:t>
                      </a:r>
                    </a:p>
                  </a:txBody>
                  <a:tcPr/>
                </a:tc>
                <a:tc>
                  <a:txBody>
                    <a:bodyPr/>
                    <a:lstStyle/>
                    <a:p>
                      <a:r>
                        <a:t>-0.392***</a:t>
                      </a:r>
                    </a:p>
                  </a:txBody>
                  <a:tcPr/>
                </a:tc>
                <a:extLst>
                  <a:ext uri="{0D108BD9-81ED-4DB2-BD59-A6C34878D82A}">
                    <a16:rowId xmlns:a16="http://schemas.microsoft.com/office/drawing/2014/main" val="10024"/>
                  </a:ext>
                </a:extLst>
              </a:tr>
              <a:tr h="121023">
                <a:tc>
                  <a:txBody>
                    <a:bodyPr/>
                    <a:lstStyle/>
                    <a:p>
                      <a:endParaRPr/>
                    </a:p>
                  </a:txBody>
                  <a:tcPr/>
                </a:tc>
                <a:tc>
                  <a:txBody>
                    <a:bodyPr/>
                    <a:lstStyle/>
                    <a:p>
                      <a:r>
                        <a:t>(-0.96)</a:t>
                      </a:r>
                    </a:p>
                  </a:txBody>
                  <a:tcPr/>
                </a:tc>
                <a:tc>
                  <a:txBody>
                    <a:bodyPr/>
                    <a:lstStyle/>
                    <a:p>
                      <a:r>
                        <a:t>(-1.04)</a:t>
                      </a:r>
                    </a:p>
                  </a:txBody>
                  <a:tcPr/>
                </a:tc>
                <a:tc>
                  <a:txBody>
                    <a:bodyPr/>
                    <a:lstStyle/>
                    <a:p>
                      <a:r>
                        <a:t>(-3.02)</a:t>
                      </a:r>
                    </a:p>
                  </a:txBody>
                  <a:tcPr/>
                </a:tc>
                <a:tc>
                  <a:txBody>
                    <a:bodyPr/>
                    <a:lstStyle/>
                    <a:p>
                      <a:r>
                        <a:t>(-2.87)</a:t>
                      </a:r>
                    </a:p>
                  </a:txBody>
                  <a:tcPr/>
                </a:tc>
                <a:extLst>
                  <a:ext uri="{0D108BD9-81ED-4DB2-BD59-A6C34878D82A}">
                    <a16:rowId xmlns:a16="http://schemas.microsoft.com/office/drawing/2014/main" val="10025"/>
                  </a:ext>
                </a:extLst>
              </a:tr>
              <a:tr h="121023">
                <a:tc>
                  <a:txBody>
                    <a:bodyPr/>
                    <a:lstStyle/>
                    <a:p>
                      <a:r>
                        <a:t>continenta</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26"/>
                  </a:ext>
                </a:extLst>
              </a:tr>
              <a:tr h="121023">
                <a:tc>
                  <a:txBody>
                    <a:bodyPr/>
                    <a:lstStyle/>
                    <a:p>
                      <a:r>
                        <a:t>sectorb</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27"/>
                  </a:ext>
                </a:extLst>
              </a:tr>
              <a:tr h="121023">
                <a:tc>
                  <a:txBody>
                    <a:bodyPr/>
                    <a:lstStyle/>
                    <a:p>
                      <a:r>
                        <a:t>_cons</a:t>
                      </a:r>
                    </a:p>
                  </a:txBody>
                  <a:tcPr/>
                </a:tc>
                <a:tc>
                  <a:txBody>
                    <a:bodyPr/>
                    <a:lstStyle/>
                    <a:p>
                      <a:r>
                        <a:t>8.310***</a:t>
                      </a:r>
                    </a:p>
                  </a:txBody>
                  <a:tcPr/>
                </a:tc>
                <a:tc>
                  <a:txBody>
                    <a:bodyPr/>
                    <a:lstStyle/>
                    <a:p>
                      <a:r>
                        <a:t>8.343***</a:t>
                      </a:r>
                    </a:p>
                  </a:txBody>
                  <a:tcPr/>
                </a:tc>
                <a:tc>
                  <a:txBody>
                    <a:bodyPr/>
                    <a:lstStyle/>
                    <a:p>
                      <a:r>
                        <a:t>9.862***</a:t>
                      </a:r>
                    </a:p>
                  </a:txBody>
                  <a:tcPr/>
                </a:tc>
                <a:tc>
                  <a:txBody>
                    <a:bodyPr/>
                    <a:lstStyle/>
                    <a:p>
                      <a:r>
                        <a:t>9.942***</a:t>
                      </a:r>
                    </a:p>
                  </a:txBody>
                  <a:tcPr/>
                </a:tc>
                <a:extLst>
                  <a:ext uri="{0D108BD9-81ED-4DB2-BD59-A6C34878D82A}">
                    <a16:rowId xmlns:a16="http://schemas.microsoft.com/office/drawing/2014/main" val="10028"/>
                  </a:ext>
                </a:extLst>
              </a:tr>
              <a:tr h="121023">
                <a:tc>
                  <a:txBody>
                    <a:bodyPr/>
                    <a:lstStyle/>
                    <a:p>
                      <a:endParaRPr/>
                    </a:p>
                  </a:txBody>
                  <a:tcPr/>
                </a:tc>
                <a:tc>
                  <a:txBody>
                    <a:bodyPr/>
                    <a:lstStyle/>
                    <a:p>
                      <a:r>
                        <a:t>(16.76)</a:t>
                      </a:r>
                    </a:p>
                  </a:txBody>
                  <a:tcPr/>
                </a:tc>
                <a:tc>
                  <a:txBody>
                    <a:bodyPr/>
                    <a:lstStyle/>
                    <a:p>
                      <a:r>
                        <a:t>(16.68)</a:t>
                      </a:r>
                    </a:p>
                  </a:txBody>
                  <a:tcPr/>
                </a:tc>
                <a:tc>
                  <a:txBody>
                    <a:bodyPr/>
                    <a:lstStyle/>
                    <a:p>
                      <a:r>
                        <a:t>(20.88)</a:t>
                      </a:r>
                    </a:p>
                  </a:txBody>
                  <a:tcPr/>
                </a:tc>
                <a:tc>
                  <a:txBody>
                    <a:bodyPr/>
                    <a:lstStyle/>
                    <a:p>
                      <a:r>
                        <a:t>(21.01)</a:t>
                      </a:r>
                    </a:p>
                  </a:txBody>
                  <a:tcPr/>
                </a:tc>
                <a:extLst>
                  <a:ext uri="{0D108BD9-81ED-4DB2-BD59-A6C34878D82A}">
                    <a16:rowId xmlns:a16="http://schemas.microsoft.com/office/drawing/2014/main" val="10029"/>
                  </a:ext>
                </a:extLst>
              </a:tr>
              <a:tr h="121023">
                <a:tc>
                  <a:txBody>
                    <a:bodyPr/>
                    <a:lstStyle/>
                    <a:p>
                      <a:r>
                        <a:t>pseudo R2</a:t>
                      </a:r>
                    </a:p>
                  </a:txBody>
                  <a:tcPr/>
                </a:tc>
                <a:tc>
                  <a:txBody>
                    <a:bodyPr/>
                    <a:lstStyle/>
                    <a:p>
                      <a:r>
                        <a:t>0.257</a:t>
                      </a:r>
                    </a:p>
                  </a:txBody>
                  <a:tcPr/>
                </a:tc>
                <a:tc>
                  <a:txBody>
                    <a:bodyPr/>
                    <a:lstStyle/>
                    <a:p>
                      <a:r>
                        <a:t>0.261</a:t>
                      </a:r>
                    </a:p>
                  </a:txBody>
                  <a:tcPr/>
                </a:tc>
                <a:tc>
                  <a:txBody>
                    <a:bodyPr/>
                    <a:lstStyle/>
                    <a:p>
                      <a:endParaRPr/>
                    </a:p>
                  </a:txBody>
                  <a:tcPr/>
                </a:tc>
                <a:tc>
                  <a:txBody>
                    <a:bodyPr/>
                    <a:lstStyle/>
                    <a:p>
                      <a:endParaRPr/>
                    </a:p>
                  </a:txBody>
                  <a:tcPr/>
                </a:tc>
                <a:extLst>
                  <a:ext uri="{0D108BD9-81ED-4DB2-BD59-A6C34878D82A}">
                    <a16:rowId xmlns:a16="http://schemas.microsoft.com/office/drawing/2014/main" val="10030"/>
                  </a:ext>
                </a:extLst>
              </a:tr>
              <a:tr h="121023">
                <a:tc>
                  <a:txBody>
                    <a:bodyPr/>
                    <a:lstStyle/>
                    <a:p>
                      <a:r>
                        <a:t>Log likelihood</a:t>
                      </a:r>
                    </a:p>
                  </a:txBody>
                  <a:tcPr/>
                </a:tc>
                <a:tc>
                  <a:txBody>
                    <a:bodyPr/>
                    <a:lstStyle/>
                    <a:p>
                      <a:r>
                        <a:t>-2250.2</a:t>
                      </a:r>
                    </a:p>
                  </a:txBody>
                  <a:tcPr/>
                </a:tc>
                <a:tc>
                  <a:txBody>
                    <a:bodyPr/>
                    <a:lstStyle/>
                    <a:p>
                      <a:r>
                        <a:t>-2239.7</a:t>
                      </a:r>
                    </a:p>
                  </a:txBody>
                  <a:tcPr/>
                </a:tc>
                <a:tc>
                  <a:txBody>
                    <a:bodyPr/>
                    <a:lstStyle/>
                    <a:p>
                      <a:r>
                        <a:t>-18497.7</a:t>
                      </a:r>
                    </a:p>
                  </a:txBody>
                  <a:tcPr/>
                </a:tc>
                <a:tc>
                  <a:txBody>
                    <a:bodyPr/>
                    <a:lstStyle/>
                    <a:p>
                      <a:r>
                        <a:t>-18478.7</a:t>
                      </a:r>
                    </a:p>
                  </a:txBody>
                  <a:tcPr/>
                </a:tc>
                <a:extLst>
                  <a:ext uri="{0D108BD9-81ED-4DB2-BD59-A6C34878D82A}">
                    <a16:rowId xmlns:a16="http://schemas.microsoft.com/office/drawing/2014/main" val="10031"/>
                  </a:ext>
                </a:extLst>
              </a:tr>
              <a:tr h="121023">
                <a:tc>
                  <a:txBody>
                    <a:bodyPr/>
                    <a:lstStyle/>
                    <a:p>
                      <a:r>
                        <a:t>2</a:t>
                      </a:r>
                    </a:p>
                  </a:txBody>
                  <a:tcPr/>
                </a:tc>
                <a:tc>
                  <a:txBody>
                    <a:bodyPr/>
                    <a:lstStyle/>
                    <a:p>
                      <a:r>
                        <a:t>1557.6</a:t>
                      </a:r>
                    </a:p>
                  </a:txBody>
                  <a:tcPr/>
                </a:tc>
                <a:tc>
                  <a:txBody>
                    <a:bodyPr/>
                    <a:lstStyle/>
                    <a:p>
                      <a:r>
                        <a:t>1578.6</a:t>
                      </a:r>
                    </a:p>
                  </a:txBody>
                  <a:tcPr/>
                </a:tc>
                <a:tc>
                  <a:txBody>
                    <a:bodyPr/>
                    <a:lstStyle/>
                    <a:p>
                      <a:endParaRPr/>
                    </a:p>
                  </a:txBody>
                  <a:tcPr/>
                </a:tc>
                <a:tc>
                  <a:txBody>
                    <a:bodyPr/>
                    <a:lstStyle/>
                    <a:p>
                      <a:endParaRPr/>
                    </a:p>
                  </a:txBody>
                  <a:tcPr/>
                </a:tc>
                <a:extLst>
                  <a:ext uri="{0D108BD9-81ED-4DB2-BD59-A6C34878D82A}">
                    <a16:rowId xmlns:a16="http://schemas.microsoft.com/office/drawing/2014/main" val="10032"/>
                  </a:ext>
                </a:extLst>
              </a:tr>
              <a:tr h="121041">
                <a:tc>
                  <a:txBody>
                    <a:bodyPr/>
                    <a:lstStyle/>
                    <a:p>
                      <a:r>
                        <a:t>p</a:t>
                      </a:r>
                    </a:p>
                  </a:txBody>
                  <a:tcPr/>
                </a:tc>
                <a:tc>
                  <a:txBody>
                    <a:bodyPr/>
                    <a:lstStyle/>
                    <a:p>
                      <a:r>
                        <a:t>1.2e-315</a:t>
                      </a:r>
                    </a:p>
                  </a:txBody>
                  <a:tcPr/>
                </a:tc>
                <a:tc>
                  <a:txBody>
                    <a:bodyPr/>
                    <a:lstStyle/>
                    <a:p>
                      <a:r>
                        <a:t>2.0e-317</a:t>
                      </a:r>
                    </a:p>
                  </a:txBody>
                  <a:tcPr/>
                </a:tc>
                <a:tc>
                  <a:txBody>
                    <a:bodyPr/>
                    <a:lstStyle/>
                    <a:p>
                      <a:r>
                        <a:t>0</a:t>
                      </a:r>
                    </a:p>
                  </a:txBody>
                  <a:tcPr/>
                </a:tc>
                <a:tc>
                  <a:txBody>
                    <a:bodyPr/>
                    <a:lstStyle/>
                    <a:p>
                      <a:r>
                        <a:t>0</a:t>
                      </a:r>
                    </a:p>
                  </a:txBody>
                  <a:tcPr/>
                </a:tc>
                <a:extLst>
                  <a:ext uri="{0D108BD9-81ED-4DB2-BD59-A6C34878D82A}">
                    <a16:rowId xmlns:a16="http://schemas.microsoft.com/office/drawing/2014/main" val="1003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jMzNDVlOTc5MDI2NjU2YTAzZGY5NTQ4OWY0NTNmYjQifQ=="/>
  <p:tag name="KSO_WPP_MARK_KEY" val="1eb22400-832a-45e0-8111-6bd31e209b7e"/>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3.xml><?xml version="1.0" encoding="utf-8"?>
<p:tagLst xmlns:a="http://schemas.openxmlformats.org/drawingml/2006/main" xmlns:r="http://schemas.openxmlformats.org/officeDocument/2006/relationships" xmlns:p="http://schemas.openxmlformats.org/presentationml/2006/main">
  <p:tag name="PA" val="v4.2.4"/>
  <p:tag name="KSO_WM_BEAUTIFY_FLAG" val=""/>
</p:tagLst>
</file>

<file path=ppt/tags/tag1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8.xml><?xml version="1.0" encoding="utf-8"?>
<p:tagLst xmlns:a="http://schemas.openxmlformats.org/drawingml/2006/main" xmlns:r="http://schemas.openxmlformats.org/officeDocument/2006/relationships" xmlns:p="http://schemas.openxmlformats.org/presentationml/2006/main">
  <p:tag name="PA" val="v4.2.4"/>
  <p:tag name="KSO_WM_BEAUTIFY_FLAG" val=""/>
</p:tagLst>
</file>

<file path=ppt/tags/tag1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1.xml><?xml version="1.0" encoding="utf-8"?>
<p:tagLst xmlns:a="http://schemas.openxmlformats.org/drawingml/2006/main" xmlns:r="http://schemas.openxmlformats.org/officeDocument/2006/relationships" xmlns:p="http://schemas.openxmlformats.org/presentationml/2006/main">
  <p:tag name="PA" val="v4.2.4"/>
  <p:tag name="KSO_WM_BEAUTIFY_FLAG" val=""/>
</p:tagLst>
</file>

<file path=ppt/tags/tag2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2.xml><?xml version="1.0" encoding="utf-8"?>
<p:tagLst xmlns:a="http://schemas.openxmlformats.org/drawingml/2006/main" xmlns:r="http://schemas.openxmlformats.org/officeDocument/2006/relationships" xmlns:p="http://schemas.openxmlformats.org/presentationml/2006/main">
  <p:tag name="PA" val="v4.2.4"/>
  <p:tag name="KSO_WM_BEAUTIFY_FLAG" val=""/>
</p:tagLst>
</file>

<file path=ppt/tags/tag3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3.xml><?xml version="1.0" encoding="utf-8"?>
<p:tagLst xmlns:a="http://schemas.openxmlformats.org/drawingml/2006/main" xmlns:r="http://schemas.openxmlformats.org/officeDocument/2006/relationships" xmlns:p="http://schemas.openxmlformats.org/presentationml/2006/main">
  <p:tag name="PA" val="v4.2.4"/>
  <p:tag name="KSO_WM_BEAUTIFY_FLAG" val=""/>
</p:tagLst>
</file>

<file path=ppt/tags/tag5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9.xml><?xml version="1.0" encoding="utf-8"?>
<p:tagLst xmlns:a="http://schemas.openxmlformats.org/drawingml/2006/main" xmlns:r="http://schemas.openxmlformats.org/officeDocument/2006/relationships" xmlns:p="http://schemas.openxmlformats.org/presentationml/2006/main">
  <p:tag name="PA" val="v4.2.4"/>
  <p:tag name="KSO_WM_BEAUTIFY_FLAG" val=""/>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xml><?xml version="1.0" encoding="utf-8"?>
<p:tagLst xmlns:a="http://schemas.openxmlformats.org/drawingml/2006/main" xmlns:r="http://schemas.openxmlformats.org/officeDocument/2006/relationships" xmlns:p="http://schemas.openxmlformats.org/presentationml/2006/main">
  <p:tag name="PA" val="v4.2.4"/>
  <p:tag name="KSO_WM_BEAUTIFY_FLAG" val=""/>
</p:tagLst>
</file>

<file path=ppt/tags/tag6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992</TotalTime>
  <Words>17633</Words>
  <Application>Microsoft Office PowerPoint</Application>
  <PresentationFormat>宽屏</PresentationFormat>
  <Paragraphs>6923</Paragraphs>
  <Slides>481</Slides>
  <Notes>81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481</vt:i4>
      </vt:variant>
    </vt:vector>
  </HeadingPairs>
  <TitlesOfParts>
    <vt:vector size="489" baseType="lpstr">
      <vt:lpstr>等线</vt:lpstr>
      <vt:lpstr>汉仪大宋简</vt:lpstr>
      <vt:lpstr>汉仪君黑-45简</vt:lpstr>
      <vt:lpstr>微软雅黑</vt:lpstr>
      <vt:lpstr>Arial</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晓博 刘</cp:lastModifiedBy>
  <cp:revision>169</cp:revision>
  <dcterms:created xsi:type="dcterms:W3CDTF">2019-06-19T02:08:00Z</dcterms:created>
  <dcterms:modified xsi:type="dcterms:W3CDTF">2025-02-18T07:11:25Z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2052-11.1.0.14036</vt:lpwstr>
  </property>
  <property fmtid="{D5CDD505-2E9C-101B-9397-08002B2CF9AE}" pid="3" name="ICV">
    <vt:lpwstr>2714BC2042754196817988410A36725A</vt:lpwstr>
  </property>
</Properties>
</file>