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0" sz="2000">
                <a:solidFill>
                  <a:srgbClr val="000000"/>
                </a:solidFill>
                <a:latin typeface="微软雅黑"/>
              </a:defRPr>
            </a:pPr>
            <a:r>
              <a:t>- 积极心理资本的四个维度反映不同积极品质。</a:t>
            </a:r>
          </a:p>
        </p:txBody>
      </p:sp>
      <p:sp>
        <p:nvSpPr>
          <p:cNvPr id="6" name="TextBox 5"/>
          <p:cNvSpPr txBox="1"/>
          <p:nvPr/>
        </p:nvSpPr>
        <p:spPr>
          <a:xfrm>
            <a:off x="1371600" y="2011680"/>
            <a:ext cx="9144000" cy="1371600"/>
          </a:xfrm>
          <a:prstGeom prst="rect">
            <a:avLst/>
          </a:prstGeom>
          <a:noFill/>
        </p:spPr>
        <p:txBody>
          <a:bodyPr wrap="square">
            <a:spAutoFit/>
          </a:bodyPr>
          <a:lstStyle/>
          <a:p>
            <a:pPr>
              <a:defRPr b="0" sz="2000">
                <a:solidFill>
                  <a:srgbClr val="000000"/>
                </a:solidFill>
                <a:latin typeface="微软雅黑"/>
              </a:defRPr>
            </a:pPr>
            <a:r>
              <a:t>- 图片和文本信息同时传递积极或消极信号可能提升众筹绩效。</a:t>
            </a:r>
          </a:p>
        </p:txBody>
      </p:sp>
      <p:sp>
        <p:nvSpPr>
          <p:cNvPr id="7" name="TextBox 6"/>
          <p:cNvSpPr txBox="1"/>
          <p:nvPr/>
        </p:nvSpPr>
        <p:spPr>
          <a:xfrm>
            <a:off x="1371600" y="3383280"/>
            <a:ext cx="9144000" cy="1371600"/>
          </a:xfrm>
          <a:prstGeom prst="rect">
            <a:avLst/>
          </a:prstGeom>
          <a:noFill/>
        </p:spPr>
        <p:txBody>
          <a:bodyPr wrap="square">
            <a:spAutoFit/>
          </a:bodyPr>
          <a:lstStyle/>
          <a:p>
            <a:pPr>
              <a:defRPr b="0" sz="2000">
                <a:solidFill>
                  <a:srgbClr val="000000"/>
                </a:solidFill>
                <a:latin typeface="微软雅黑"/>
              </a:defRPr>
            </a:pPr>
            <a:r>
              <a:t>- H2a：在亲社会众筹中，积极心理资本对快乐的面部情绪表达与众筹成功之间的关系有调节作用，更高水平的积极心理资本会增强快乐的面部情绪表达对众筹成功的积极影响。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H2b：在亲社会众筹中，积极心理资本对悲伤的面部情绪表达与众筹成功之间的关系有调节作用，更高水平的积极心理资本会减弱悲伤的面部情绪表达对众筹成功的积极影响。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