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custDataLst>
    <p:tags r:id="rId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69" d="100"/>
          <a:sy n="69" d="100"/>
        </p:scale>
        <p:origin x="390" y="2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tags" Target="tags/tag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tags" Target="../tags/tag9.xml"/><Relationship Id="rId3" Type="http://schemas.openxmlformats.org/officeDocument/2006/relationships/tags" Target="../tags/tag10.xml"/><Relationship Id="rId4" Type="http://schemas.openxmlformats.org/officeDocument/2006/relationships/tags" Target="../tags/tag11.xml"/><Relationship Id="rId5" Type="http://schemas.openxmlformats.org/officeDocument/2006/relationships/tags" Target="../tags/tag12.xml"/><Relationship Id="rId6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tags" Target="../tags/tag55.xml"/><Relationship Id="rId2" Type="http://schemas.openxmlformats.org/officeDocument/2006/relationships/tags" Target="../tags/tag56.xml"/><Relationship Id="rId3" Type="http://schemas.openxmlformats.org/officeDocument/2006/relationships/tags" Target="../tags/tag57.xml"/><Relationship Id="rId4" Type="http://schemas.openxmlformats.org/officeDocument/2006/relationships/tags" Target="../tags/tag58.xml"/><Relationship Id="rId5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tags" Target="../tags/tag59.xml"/><Relationship Id="rId2" Type="http://schemas.openxmlformats.org/officeDocument/2006/relationships/tags" Target="../tags/tag60.xml"/><Relationship Id="rId3" Type="http://schemas.openxmlformats.org/officeDocument/2006/relationships/tags" Target="../tags/tag61.xml"/><Relationship Id="rId4" Type="http://schemas.openxmlformats.org/officeDocument/2006/relationships/tags" Target="../tags/tag62.xml"/><Relationship Id="rId5" Type="http://schemas.openxmlformats.org/officeDocument/2006/relationships/tags" Target="../tags/tag63.xml"/><Relationship Id="rId6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tags" Target="../tags/tag14.xml"/><Relationship Id="rId3" Type="http://schemas.openxmlformats.org/officeDocument/2006/relationships/tags" Target="../tags/tag15.xml"/><Relationship Id="rId4" Type="http://schemas.openxmlformats.org/officeDocument/2006/relationships/tags" Target="../tags/tag16.xml"/><Relationship Id="rId5" Type="http://schemas.openxmlformats.org/officeDocument/2006/relationships/tags" Target="../tags/tag17.xml"/><Relationship Id="rId6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tags" Target="../tags/tag19.xml"/><Relationship Id="rId3" Type="http://schemas.openxmlformats.org/officeDocument/2006/relationships/tags" Target="../tags/tag20.xml"/><Relationship Id="rId4" Type="http://schemas.openxmlformats.org/officeDocument/2006/relationships/tags" Target="../tags/tag21.xml"/><Relationship Id="rId5" Type="http://schemas.openxmlformats.org/officeDocument/2006/relationships/tags" Target="../tags/tag22.xml"/><Relationship Id="rId6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tags" Target="../tags/tag24.xml"/><Relationship Id="rId3" Type="http://schemas.openxmlformats.org/officeDocument/2006/relationships/tags" Target="../tags/tag25.xml"/><Relationship Id="rId4" Type="http://schemas.openxmlformats.org/officeDocument/2006/relationships/tags" Target="../tags/tag26.xml"/><Relationship Id="rId5" Type="http://schemas.openxmlformats.org/officeDocument/2006/relationships/tags" Target="../tags/tag27.xml"/><Relationship Id="rId6" Type="http://schemas.openxmlformats.org/officeDocument/2006/relationships/tags" Target="../tags/tag28.xml"/><Relationship Id="rId7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tags" Target="../tags/tag30.xml"/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Relationship Id="rId6" Type="http://schemas.openxmlformats.org/officeDocument/2006/relationships/tags" Target="../tags/tag34.xml"/><Relationship Id="rId7" Type="http://schemas.openxmlformats.org/officeDocument/2006/relationships/tags" Target="../tags/tag35.xml"/><Relationship Id="rId8" Type="http://schemas.openxmlformats.org/officeDocument/2006/relationships/tags" Target="../tags/tag36.xml"/><Relationship Id="rId9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tags" Target="../tags/tag37.xml"/><Relationship Id="rId2" Type="http://schemas.openxmlformats.org/officeDocument/2006/relationships/tags" Target="../tags/tag38.xml"/><Relationship Id="rId3" Type="http://schemas.openxmlformats.org/officeDocument/2006/relationships/tags" Target="../tags/tag39.xml"/><Relationship Id="rId4" Type="http://schemas.openxmlformats.org/officeDocument/2006/relationships/tags" Target="../tags/tag40.xml"/><Relationship Id="rId5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tags" Target="../tags/tag41.xml"/><Relationship Id="rId2" Type="http://schemas.openxmlformats.org/officeDocument/2006/relationships/tags" Target="../tags/tag42.xml"/><Relationship Id="rId3" Type="http://schemas.openxmlformats.org/officeDocument/2006/relationships/tags" Target="../tags/tag43.xml"/><Relationship Id="rId4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tags" Target="../tags/tag44.xml"/><Relationship Id="rId2" Type="http://schemas.openxmlformats.org/officeDocument/2006/relationships/tags" Target="../tags/tag45.xml"/><Relationship Id="rId3" Type="http://schemas.openxmlformats.org/officeDocument/2006/relationships/tags" Target="../tags/tag46.xml"/><Relationship Id="rId4" Type="http://schemas.openxmlformats.org/officeDocument/2006/relationships/tags" Target="../tags/tag47.xml"/><Relationship Id="rId5" Type="http://schemas.openxmlformats.org/officeDocument/2006/relationships/tags" Target="../tags/tag48.xml"/><Relationship Id="rId6" Type="http://schemas.openxmlformats.org/officeDocument/2006/relationships/tags" Target="../tags/tag49.xml"/><Relationship Id="rId7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tags" Target="../tags/tag50.xml"/><Relationship Id="rId2" Type="http://schemas.openxmlformats.org/officeDocument/2006/relationships/tags" Target="../tags/tag51.xml"/><Relationship Id="rId3" Type="http://schemas.openxmlformats.org/officeDocument/2006/relationships/tags" Target="../tags/tag52.xml"/><Relationship Id="rId4" Type="http://schemas.openxmlformats.org/officeDocument/2006/relationships/tags" Target="../tags/tag53.xml"/><Relationship Id="rId5" Type="http://schemas.openxmlformats.org/officeDocument/2006/relationships/tags" Target="../tags/tag54.xml"/><Relationship Id="rId6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2024/8/6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tags" Target="../tags/tag2.xml"/><Relationship Id="rId15" Type="http://schemas.openxmlformats.org/officeDocument/2006/relationships/tags" Target="../tags/tag3.xml"/><Relationship Id="rId16" Type="http://schemas.openxmlformats.org/officeDocument/2006/relationships/tags" Target="../tags/tag4.xml"/><Relationship Id="rId17" Type="http://schemas.openxmlformats.org/officeDocument/2006/relationships/tags" Target="../tags/tag5.xml"/><Relationship Id="rId18" Type="http://schemas.openxmlformats.org/officeDocument/2006/relationships/tags" Target="../tags/tag6.xml"/><Relationship Id="rId19" Type="http://schemas.openxmlformats.org/officeDocument/2006/relationships/tags" Target="../tags/tag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64.xml"/><Relationship Id="rId2" Type="http://schemas.openxmlformats.org/officeDocument/2006/relationships/tags" Target="../tags/tag65.xml"/><Relationship Id="rId3" Type="http://schemas.openxmlformats.org/officeDocument/2006/relationships/tags" Target="../tags/tag66.xml"/><Relationship Id="rId4" Type="http://schemas.openxmlformats.org/officeDocument/2006/relationships/slideLayout" Target="../slideLayouts/slideLayout12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/>
          <p:cNvSpPr/>
          <p:nvPr>
            <p:custDataLst>
              <p:tags r:id="rId1"/>
            </p:custDataLst>
          </p:nvPr>
        </p:nvSpPr>
        <p:spPr>
          <a:xfrm>
            <a:off x="6672927" y="1984895"/>
            <a:ext cx="5094605" cy="123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1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2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3</a:t>
            </a:r>
          </a:p>
        </p:txBody>
      </p:sp>
      <p:sp>
        <p:nvSpPr>
          <p:cNvPr id="81" name="矩形 80"/>
          <p:cNvSpPr/>
          <p:nvPr>
            <p:custDataLst>
              <p:tags r:id="rId2"/>
            </p:custDataLst>
          </p:nvPr>
        </p:nvSpPr>
        <p:spPr>
          <a:xfrm>
            <a:off x="469785" y="5779453"/>
            <a:ext cx="5094605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None/>
            </a:pPr>
            <a:r>
              <a:rPr lang="zh-CN" altLang="en-US" sz="1400" b="1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图标题</a:t>
            </a:r>
          </a:p>
        </p:txBody>
      </p:sp>
      <p:sp>
        <p:nvSpPr>
          <p:cNvPr id="4" name="矩形: 圆角 3"/>
          <p:cNvSpPr/>
          <p:nvPr>
            <p:custDataLst>
              <p:tags r:id="rId3"/>
            </p:custDataLst>
          </p:nvPr>
        </p:nvSpPr>
        <p:spPr>
          <a:xfrm>
            <a:off x="608330" y="893127"/>
            <a:ext cx="1847850" cy="408305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300">
                <a:latin typeface="+mj-ea"/>
                <a:ea typeface="+mj-ea"/>
              </a:rPr>
              <a:t>关键词</a:t>
            </a:r>
          </a:p>
        </p:txBody>
      </p:sp>
      <p:graphicFrame>
        <p:nvGraphicFramePr>
          <p:cNvPr id="82" name="Table 81"/>
          <p:cNvGraphicFramePr>
            <a:graphicFrameLocks noGrp="1"/>
          </p:cNvGraphicFramePr>
          <p:nvPr/>
        </p:nvGraphicFramePr>
        <p:xfrm>
          <a:off x="914400" y="1828800"/>
          <a:ext cx="54864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216568">
                <a:tc>
                  <a:txBody>
                    <a:bodyPr/>
                    <a:lstStyle/>
                    <a:p>
                      <a:r>
                        <a:t>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均值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标准差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最小值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最大值</a:t>
                      </a:r>
                    </a:p>
                  </a:txBody>
                  <a:tcPr/>
                </a:tc>
              </a:tr>
              <a:tr h="216568">
                <a:tc>
                  <a:txBody>
                    <a:bodyPr/>
                    <a:lstStyle/>
                    <a:p>
                      <a:r>
                        <a:t>因变量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16568">
                <a:tc>
                  <a:txBody>
                    <a:bodyPr/>
                    <a:lstStyle/>
                    <a:p>
                      <a:r>
                        <a:t>funding_success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虚拟变量，在限定时间内成功达到众筹目标=1，失败=0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216568">
                <a:tc>
                  <a:txBody>
                    <a:bodyPr/>
                    <a:lstStyle/>
                    <a:p>
                      <a:r>
                        <a:t>funding_speed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达成众筹目标的速度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13.05</a:t>
                      </a:r>
                    </a:p>
                  </a:txBody>
                  <a:tcPr/>
                </a:tc>
              </a:tr>
              <a:tr h="216568">
                <a:tc>
                  <a:txBody>
                    <a:bodyPr/>
                    <a:lstStyle/>
                    <a:p>
                      <a:r>
                        <a:t>自变量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16568">
                <a:tc>
                  <a:txBody>
                    <a:bodyPr/>
                    <a:lstStyle/>
                    <a:p>
                      <a:r>
                        <a:t>happiness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图片中人脸的快乐情绪值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3.580</a:t>
                      </a:r>
                    </a:p>
                  </a:txBody>
                  <a:tcPr/>
                </a:tc>
              </a:tr>
              <a:tr h="216568">
                <a:tc>
                  <a:txBody>
                    <a:bodyPr/>
                    <a:lstStyle/>
                    <a:p>
                      <a:r>
                        <a:t>sadness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图片中人脸的悲伤情绪值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1.000</a:t>
                      </a:r>
                    </a:p>
                  </a:txBody>
                  <a:tcPr/>
                </a:tc>
              </a:tr>
              <a:tr h="216568">
                <a:tc>
                  <a:txBody>
                    <a:bodyPr/>
                    <a:lstStyle/>
                    <a:p>
                      <a:r>
                        <a:t>调节变量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16568">
                <a:tc>
                  <a:txBody>
                    <a:bodyPr/>
                    <a:lstStyle/>
                    <a:p>
                      <a:r>
                        <a:t>pst_psyc_cptl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文本的积极心理资本分数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</a:tr>
              <a:tr h="216568">
                <a:tc>
                  <a:txBody>
                    <a:bodyPr/>
                    <a:lstStyle/>
                    <a:p>
                      <a:r>
                        <a:t>控制变量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16568">
                <a:tc>
                  <a:txBody>
                    <a:bodyPr/>
                    <a:lstStyle/>
                    <a:p>
                      <a: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虚拟变量，众筹者的性别，女性=1，男性=0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216568">
                <a:tc>
                  <a:txBody>
                    <a:bodyPr/>
                    <a:lstStyle/>
                    <a:p>
                      <a:r>
                        <a:t>annual_income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所在国家的年人均收入（美元）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36200</a:t>
                      </a:r>
                    </a:p>
                  </a:txBody>
                  <a:tcPr/>
                </a:tc>
              </a:tr>
              <a:tr h="216568">
                <a:tc>
                  <a:txBody>
                    <a:bodyPr/>
                    <a:lstStyle/>
                    <a:p>
                      <a:r>
                        <a:t>group_borrower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虚拟变量，众筹者为团队=1，个人=0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216568">
                <a:tc>
                  <a:txBody>
                    <a:bodyPr/>
                    <a:lstStyle/>
                    <a:p>
                      <a:r>
                        <a:t>loan_amount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贷款目标额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595.6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6650</a:t>
                      </a:r>
                    </a:p>
                  </a:txBody>
                  <a:tcPr/>
                </a:tc>
              </a:tr>
              <a:tr h="216568">
                <a:tc>
                  <a:txBody>
                    <a:bodyPr/>
                    <a:lstStyle/>
                    <a:p>
                      <a:r>
                        <a:t>loan_term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贷款期限（月）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5.870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86</a:t>
                      </a:r>
                    </a:p>
                  </a:txBody>
                  <a:tcPr/>
                </a:tc>
              </a:tr>
              <a:tr h="216568">
                <a:tc>
                  <a:txBody>
                    <a:bodyPr/>
                    <a:lstStyle/>
                    <a:p>
                      <a:r>
                        <a:t>partner_risk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区域合作伙伴的风险等级，越高表示还款问题的风险越低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4.50</a:t>
                      </a:r>
                    </a:p>
                  </a:txBody>
                  <a:tcPr/>
                </a:tc>
              </a:tr>
              <a:tr h="216568">
                <a:tc>
                  <a:txBody>
                    <a:bodyPr/>
                    <a:lstStyle/>
                    <a:p>
                      <a:r>
                        <a:t>repayment_schedule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偿还贷款方式，分期偿还=1，到期偿还=0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216568">
                <a:tc>
                  <a:txBody>
                    <a:bodyPr/>
                    <a:lstStyle/>
                    <a:p>
                      <a:r>
                        <a:t>story_word_count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文本词数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254</a:t>
                      </a:r>
                    </a:p>
                  </a:txBody>
                  <a:tcPr/>
                </a:tc>
              </a:tr>
              <a:tr h="216576">
                <a:tc>
                  <a:txBody>
                    <a:bodyPr/>
                    <a:lstStyle/>
                    <a:p>
                      <a:r>
                        <a:t>picture_quality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虚拟变量，图片清晰度，高质量=1，否则=0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jMzNDVlOTc5MDI2NjU2YTAzZGY5NTQ4OWY0NTNmYj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宽屏</PresentationFormat>
  <Paragraphs>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</vt:lpstr>
      <vt:lpstr>Arial</vt:lpstr>
      <vt:lpstr>Calibri</vt:lpstr>
      <vt:lpstr>Wingdings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晓博 刘</cp:lastModifiedBy>
  <cp:revision>157</cp:revision>
  <dcterms:created xsi:type="dcterms:W3CDTF">2019-06-19T02:08:00Z</dcterms:created>
  <dcterms:modified xsi:type="dcterms:W3CDTF">2024-08-06T08:20:08Z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2714BC2042754196817988410A36725A</vt:lpwstr>
  </property>
</Properties>
</file>