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Override2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heme/themeOverride3.xml" ContentType="application/vnd.openxmlformats-officedocument.themeOverr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Override4.xml" ContentType="application/vnd.openxmlformats-officedocument.themeOverride+xml"/>
  <Override PartName="/ppt/tags/tag49.xml" ContentType="application/vnd.openxmlformats-officedocument.presentationml.tags+xml"/>
  <Override PartName="/ppt/theme/themeOverride5.xml" ContentType="application/vnd.openxmlformats-officedocument.themeOverr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Override6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Override7.xml" ContentType="application/vnd.openxmlformats-officedocument.themeOverr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heme/themeOverride8.xml" ContentType="application/vnd.openxmlformats-officedocument.themeOverr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Override9.xml" ContentType="application/vnd.openxmlformats-officedocument.themeOverr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Override10.xml" ContentType="application/vnd.openxmlformats-officedocument.themeOverr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694" r:id="rId2"/>
    <p:sldId id="664" r:id="rId3"/>
    <p:sldId id="640" r:id="rId4"/>
    <p:sldId id="663" r:id="rId5"/>
    <p:sldId id="659" r:id="rId6"/>
    <p:sldId id="716" r:id="rId7"/>
    <p:sldId id="717" r:id="rId8"/>
    <p:sldId id="718" r:id="rId9"/>
    <p:sldId id="719" r:id="rId10"/>
    <p:sldId id="720" r:id="rId11"/>
    <p:sldId id="641" r:id="rId12"/>
    <p:sldId id="666" r:id="rId13"/>
    <p:sldId id="667" r:id="rId14"/>
    <p:sldId id="669" r:id="rId15"/>
    <p:sldId id="670" r:id="rId16"/>
    <p:sldId id="671" r:id="rId17"/>
    <p:sldId id="678" r:id="rId18"/>
    <p:sldId id="642" r:id="rId19"/>
    <p:sldId id="662" r:id="rId20"/>
    <p:sldId id="681" r:id="rId21"/>
  </p:sldIdLst>
  <p:sldSz cx="12192000" cy="6858000"/>
  <p:notesSz cx="6858000" cy="9144000"/>
  <p:embeddedFontLst>
    <p:embeddedFont>
      <p:font typeface="汉仪大宋简" panose="02010600030101010101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83B6"/>
    <a:srgbClr val="FBFBF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6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2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6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tags" Target="../tags/tag120.xml"/><Relationship Id="rId3" Type="http://schemas.openxmlformats.org/officeDocument/2006/relationships/tags" Target="../tags/tag105.xml"/><Relationship Id="rId21" Type="http://schemas.openxmlformats.org/officeDocument/2006/relationships/tags" Target="../tags/tag123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tags" Target="../tags/tag122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12.xml"/><Relationship Id="rId19" Type="http://schemas.openxmlformats.org/officeDocument/2006/relationships/tags" Target="../tags/tag121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tags" Target="../tags/tag1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hemeOverride" Target="../theme/themeOverride1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10" Type="http://schemas.openxmlformats.org/officeDocument/2006/relationships/image" Target="../media/image3.png"/><Relationship Id="rId4" Type="http://schemas.openxmlformats.org/officeDocument/2006/relationships/tags" Target="../tags/tag127.xml"/><Relationship Id="rId9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image" Target="../media/image4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3.png"/><Relationship Id="rId2" Type="http://schemas.openxmlformats.org/officeDocument/2006/relationships/tags" Target="../tags/tag131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135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3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9" Type="http://schemas.openxmlformats.org/officeDocument/2006/relationships/tags" Target="../tags/tag1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hemeOverride" Target="../theme/themeOverride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2.xml"/><Relationship Id="rId4" Type="http://schemas.openxmlformats.org/officeDocument/2006/relationships/tags" Target="../tags/tag1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互联网金融、利率市场化与商业银行盈利能力的实证研究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06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结论与展望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/>
          <p:cNvSpPr txBox="1"/>
          <p:nvPr>
            <p:custDataLst>
              <p:tags r:id="rId2"/>
            </p:custDataLst>
          </p:nvPr>
        </p:nvSpPr>
        <p:spPr>
          <a:xfrm>
            <a:off x="648970" y="133096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研究目的</a:t>
            </a: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48970" y="1725295"/>
            <a:ext cx="5528310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解答研究问题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为商业银行提供信息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近年来，随着利率市场化进程的推进以及互联网金融的飞速发展，商业银行为了规避利率波动以及业务结构单一的风险，需要对自身的收入来源、结构以及业务范围不断优化，本文希望通过实证分析，为商业银行提供一定的经验证据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99" y="1331021"/>
            <a:ext cx="5034602" cy="404609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48970" y="3801745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48970" y="4200525"/>
            <a:ext cx="5528310" cy="17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理论意义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现实意义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商业银行开展业务所关注的原则有交易安全与风险规避、资金的流动性水平以及银行业务获取收益的水平，而这其中“业务的获取收益的能力”则是商业银行在经营中追求的首要目标。</a:t>
            </a:r>
          </a:p>
        </p:txBody>
      </p:sp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研究目的与研究意义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0960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>
            <p:custDataLst>
              <p:tags r:id="rId3"/>
            </p:custDataLst>
          </p:nvPr>
        </p:nvSpPr>
        <p:spPr>
          <a:xfrm>
            <a:off x="93798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 flipV="1">
            <a:off x="1314936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925288" y="2360931"/>
            <a:ext cx="2721428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>
          <a:xfrm>
            <a:off x="434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7"/>
          <p:cNvSpPr txBox="1"/>
          <p:nvPr>
            <p:custDataLst>
              <p:tags r:id="rId7"/>
            </p:custDataLst>
          </p:nvPr>
        </p:nvSpPr>
        <p:spPr>
          <a:xfrm>
            <a:off x="467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33" name="矩形 32"/>
          <p:cNvSpPr/>
          <p:nvPr>
            <p:custDataLst>
              <p:tags r:id="rId8"/>
            </p:custDataLst>
          </p:nvPr>
        </p:nvSpPr>
        <p:spPr>
          <a:xfrm>
            <a:off x="466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815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7"/>
          <p:cNvSpPr txBox="1"/>
          <p:nvPr>
            <p:custDataLst>
              <p:tags r:id="rId10"/>
            </p:custDataLst>
          </p:nvPr>
        </p:nvSpPr>
        <p:spPr>
          <a:xfrm>
            <a:off x="848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38" name="矩形 37"/>
          <p:cNvSpPr/>
          <p:nvPr>
            <p:custDataLst>
              <p:tags r:id="rId11"/>
            </p:custDataLst>
          </p:nvPr>
        </p:nvSpPr>
        <p:spPr>
          <a:xfrm>
            <a:off x="847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n</a:t>
            </a:r>
          </a:p>
        </p:txBody>
      </p:sp>
      <p:cxnSp>
        <p:nvCxnSpPr>
          <p:cNvPr id="39" name="直接连接符 38"/>
          <p:cNvCxnSpPr/>
          <p:nvPr>
            <p:custDataLst>
              <p:tags r:id="rId12"/>
            </p:custDataLst>
          </p:nvPr>
        </p:nvCxnSpPr>
        <p:spPr>
          <a:xfrm flipV="1">
            <a:off x="5166211" y="213801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3"/>
            </p:custDataLst>
          </p:nvPr>
        </p:nvCxnSpPr>
        <p:spPr>
          <a:xfrm flipV="1">
            <a:off x="8911441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14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4244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3221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6670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91858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381635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416115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531050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520827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555307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3069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2047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5495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3769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32746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36195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444627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434403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468884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590550" y="551561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8"/>
            </p:custDataLst>
          </p:nvPr>
        </p:nvSpPr>
        <p:spPr>
          <a:xfrm>
            <a:off x="943610" y="541337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943610" y="575818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5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6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90550" y="213423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9"/>
            </p:custDataLst>
          </p:nvPr>
        </p:nvSpPr>
        <p:spPr>
          <a:xfrm>
            <a:off x="943610" y="203200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943610" y="237680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590550" y="303149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2"/>
            </p:custDataLst>
          </p:nvPr>
        </p:nvSpPr>
        <p:spPr>
          <a:xfrm>
            <a:off x="943610" y="292925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943610" y="327406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4" name="椭圆 3"/>
          <p:cNvSpPr/>
          <p:nvPr>
            <p:custDataLst>
              <p:tags r:id="rId14"/>
            </p:custDataLst>
          </p:nvPr>
        </p:nvSpPr>
        <p:spPr>
          <a:xfrm>
            <a:off x="590550" y="392874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5"/>
            </p:custDataLst>
          </p:nvPr>
        </p:nvSpPr>
        <p:spPr>
          <a:xfrm>
            <a:off x="943610" y="382651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943610" y="417131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590550" y="482600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8"/>
            </p:custDataLst>
          </p:nvPr>
        </p:nvSpPr>
        <p:spPr>
          <a:xfrm>
            <a:off x="943610" y="472376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</a:p>
        </p:txBody>
      </p:sp>
      <p:sp>
        <p:nvSpPr>
          <p:cNvPr id="31" name="矩形 30"/>
          <p:cNvSpPr/>
          <p:nvPr>
            <p:custDataLst>
              <p:tags r:id="rId19"/>
            </p:custDataLst>
          </p:nvPr>
        </p:nvSpPr>
        <p:spPr>
          <a:xfrm>
            <a:off x="943610" y="506857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33" name="椭圆 32"/>
          <p:cNvSpPr/>
          <p:nvPr>
            <p:custDataLst>
              <p:tags r:id="rId20"/>
            </p:custDataLst>
          </p:nvPr>
        </p:nvSpPr>
        <p:spPr>
          <a:xfrm>
            <a:off x="590550" y="57232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>
            <p:custDataLst>
              <p:tags r:id="rId21"/>
            </p:custDataLst>
          </p:nvPr>
        </p:nvSpPr>
        <p:spPr>
          <a:xfrm>
            <a:off x="943610" y="56210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6</a:t>
            </a:r>
          </a:p>
        </p:txBody>
      </p:sp>
      <p:sp>
        <p:nvSpPr>
          <p:cNvPr id="35" name="矩形 34"/>
          <p:cNvSpPr/>
          <p:nvPr>
            <p:custDataLst>
              <p:tags r:id="rId22"/>
            </p:custDataLst>
          </p:nvPr>
        </p:nvSpPr>
        <p:spPr>
          <a:xfrm>
            <a:off x="943610" y="59658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08330" y="197104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257290" y="1971040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538988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7"/>
            </p:custDataLst>
          </p:nvPr>
        </p:nvSpPr>
        <p:spPr>
          <a:xfrm>
            <a:off x="608330" y="1263015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利率市场化对银行盈利能力的影响机制分析</a:t>
            </a: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08330" y="112776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08330" y="4891405"/>
            <a:ext cx="5094605" cy="1209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通过调查上市商业银行近十年的净息差比，这一数据是通过利息净收入与银行的全部生息资产做比得到的，用于衡量银行生息资产的报酬率，通过下图的走势，我们可以看出，近年来商业银行的利息收入的水平总体呈现下降的趋势。</a:t>
            </a: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图3-1  样本商业银行净息差平均值 数据来源：Wind数据库</a:t>
            </a:r>
          </a:p>
        </p:txBody>
      </p:sp>
      <p:pic>
        <p:nvPicPr>
          <p:cNvPr id="77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77610" y="1127760"/>
            <a:ext cx="520509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矩形 78"/>
          <p:cNvSpPr/>
          <p:nvPr>
            <p:custDataLst>
              <p:tags r:id="rId8"/>
            </p:custDataLst>
          </p:nvPr>
        </p:nvSpPr>
        <p:spPr>
          <a:xfrm>
            <a:off x="6277610" y="4891405"/>
            <a:ext cx="5094605" cy="929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通过对商业银行近十年非利息收入占比的数据进行整理，可以看出银行这一指标的不断上升，也体现了利率市场化对于银行收入结构的改变。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9"/>
            </p:custDataLst>
          </p:nvPr>
        </p:nvSpPr>
        <p:spPr>
          <a:xfrm>
            <a:off x="6277610" y="4338320"/>
            <a:ext cx="509460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图3-2  样本商业银行非利息收入占比平均值 数据来源：Wind数据库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二级标题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589915" y="1661160"/>
          <a:ext cx="110712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被解释变量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总资产收益率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资产总额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净资产收益率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权益总额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净息差比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NIM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>
            <p:custDataLst>
              <p:tags r:id="rId5"/>
            </p:custDataLst>
          </p:nvPr>
        </p:nvSpPr>
        <p:spPr>
          <a:xfrm>
            <a:off x="3354160" y="1083285"/>
            <a:ext cx="509451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3" y="287897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 dirty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7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206857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25" name="椭圆 24"/>
          <p:cNvSpPr/>
          <p:nvPr>
            <p:custDataLst>
              <p:tags r:id="rId3"/>
            </p:custDataLst>
          </p:nvPr>
        </p:nvSpPr>
        <p:spPr>
          <a:xfrm>
            <a:off x="2697549" y="209628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>
            <p:custDataLst>
              <p:tags r:id="rId4"/>
            </p:custDataLst>
          </p:nvPr>
        </p:nvSpPr>
        <p:spPr>
          <a:xfrm>
            <a:off x="2725694" y="218882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82539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40" name="椭圆 39"/>
          <p:cNvSpPr/>
          <p:nvPr>
            <p:custDataLst>
              <p:tags r:id="rId6"/>
            </p:custDataLst>
          </p:nvPr>
        </p:nvSpPr>
        <p:spPr>
          <a:xfrm flipH="1">
            <a:off x="8648535" y="285310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 flipH="1">
            <a:off x="8676681" y="294564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58221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46" name="椭圆 45"/>
          <p:cNvSpPr/>
          <p:nvPr>
            <p:custDataLst>
              <p:tags r:id="rId9"/>
            </p:custDataLst>
          </p:nvPr>
        </p:nvSpPr>
        <p:spPr>
          <a:xfrm>
            <a:off x="2697549" y="360992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>
            <p:custDataLst>
              <p:tags r:id="rId10"/>
            </p:custDataLst>
          </p:nvPr>
        </p:nvSpPr>
        <p:spPr>
          <a:xfrm>
            <a:off x="2725694" y="370245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8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433903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49" name="椭圆 48"/>
          <p:cNvSpPr/>
          <p:nvPr>
            <p:custDataLst>
              <p:tags r:id="rId12"/>
            </p:custDataLst>
          </p:nvPr>
        </p:nvSpPr>
        <p:spPr>
          <a:xfrm flipH="1">
            <a:off x="8648535" y="436674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>
            <p:custDataLst>
              <p:tags r:id="rId13"/>
            </p:custDataLst>
          </p:nvPr>
        </p:nvSpPr>
        <p:spPr>
          <a:xfrm flipH="1">
            <a:off x="8676681" y="445927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4C7105-43B0-1592-C625-7706433C6ABA}"/>
              </a:ext>
            </a:extLst>
          </p:cNvPr>
          <p:cNvSpPr txBox="1"/>
          <p:nvPr/>
        </p:nvSpPr>
        <p:spPr>
          <a:xfrm>
            <a:off x="3632374" y="1265989"/>
            <a:ext cx="793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改进方向：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依据</a:t>
            </a:r>
            <a:r>
              <a:rPr lang="en-US" altLang="zh-CN" dirty="0"/>
              <a:t>slide</a:t>
            </a:r>
            <a:r>
              <a:rPr lang="zh-CN" altLang="en-US" dirty="0"/>
              <a:t>版面大小，统计待生成目录的字数和段数。决定字体大小和布局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针对目录做一系列模板，每个模板中</a:t>
            </a:r>
            <a:r>
              <a:rPr lang="en-US" altLang="zh-CN" dirty="0"/>
              <a:t>slide</a:t>
            </a:r>
            <a:r>
              <a:rPr lang="zh-CN" altLang="en-US" dirty="0"/>
              <a:t>段落数</a:t>
            </a:r>
            <a:r>
              <a:rPr lang="en-US" altLang="zh-CN" dirty="0"/>
              <a:t>3-10</a:t>
            </a:r>
            <a:r>
              <a:rPr lang="zh-CN" altLang="en-US" dirty="0"/>
              <a:t>不等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09768" y="1805541"/>
            <a:ext cx="10172465" cy="3700737"/>
            <a:chOff x="645333" y="1805541"/>
            <a:chExt cx="10172465" cy="3700737"/>
          </a:xfrm>
        </p:grpSpPr>
        <p:sp>
          <p:nvSpPr>
            <p:cNvPr id="2" name="矩形: 圆角 1"/>
            <p:cNvSpPr/>
            <p:nvPr/>
          </p:nvSpPr>
          <p:spPr>
            <a:xfrm>
              <a:off x="645333" y="1987826"/>
              <a:ext cx="4721798" cy="3518452"/>
            </a:xfrm>
            <a:prstGeom prst="roundRect">
              <a:avLst>
                <a:gd name="adj" fmla="val 21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5"/>
            <p:cNvSpPr/>
            <p:nvPr/>
          </p:nvSpPr>
          <p:spPr>
            <a:xfrm>
              <a:off x="1258427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3386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80934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结论</a:t>
              </a: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096000" y="1987826"/>
              <a:ext cx="4721798" cy="3518452"/>
            </a:xfrm>
            <a:prstGeom prst="roundRect">
              <a:avLst>
                <a:gd name="adj" fmla="val 1940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5"/>
            <p:cNvSpPr/>
            <p:nvPr/>
          </p:nvSpPr>
          <p:spPr>
            <a:xfrm>
              <a:off x="6709095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14053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1601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建议</a:t>
              </a:r>
            </a:p>
          </p:txBody>
        </p:sp>
      </p:grp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结论与展望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2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185521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53" name="椭圆 52"/>
          <p:cNvSpPr/>
          <p:nvPr>
            <p:custDataLst>
              <p:tags r:id="rId3"/>
            </p:custDataLst>
          </p:nvPr>
        </p:nvSpPr>
        <p:spPr>
          <a:xfrm>
            <a:off x="2697549" y="188292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>
            <p:custDataLst>
              <p:tags r:id="rId4"/>
            </p:custDataLst>
          </p:nvPr>
        </p:nvSpPr>
        <p:spPr>
          <a:xfrm>
            <a:off x="2725694" y="197546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6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61203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57" name="椭圆 56"/>
          <p:cNvSpPr/>
          <p:nvPr>
            <p:custDataLst>
              <p:tags r:id="rId6"/>
            </p:custDataLst>
          </p:nvPr>
        </p:nvSpPr>
        <p:spPr>
          <a:xfrm flipH="1">
            <a:off x="8648535" y="263974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7"/>
            </p:custDataLst>
          </p:nvPr>
        </p:nvSpPr>
        <p:spPr>
          <a:xfrm flipH="1">
            <a:off x="8676681" y="273228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59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36885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60" name="椭圆 59"/>
          <p:cNvSpPr/>
          <p:nvPr>
            <p:custDataLst>
              <p:tags r:id="rId9"/>
            </p:custDataLst>
          </p:nvPr>
        </p:nvSpPr>
        <p:spPr>
          <a:xfrm>
            <a:off x="2697549" y="339656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10"/>
            </p:custDataLst>
          </p:nvPr>
        </p:nvSpPr>
        <p:spPr>
          <a:xfrm>
            <a:off x="2725694" y="348909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412567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63" name="椭圆 62"/>
          <p:cNvSpPr/>
          <p:nvPr>
            <p:custDataLst>
              <p:tags r:id="rId12"/>
            </p:custDataLst>
          </p:nvPr>
        </p:nvSpPr>
        <p:spPr>
          <a:xfrm flipH="1">
            <a:off x="8648535" y="415338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13"/>
            </p:custDataLst>
          </p:nvPr>
        </p:nvSpPr>
        <p:spPr>
          <a:xfrm flipH="1">
            <a:off x="8676681" y="424591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任意多边形: 形状 44"/>
          <p:cNvSpPr/>
          <p:nvPr>
            <p:custDataLst>
              <p:tags r:id="rId14"/>
            </p:custDataLst>
          </p:nvPr>
        </p:nvSpPr>
        <p:spPr>
          <a:xfrm>
            <a:off x="2669840" y="488249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</a:p>
        </p:txBody>
      </p:sp>
      <p:sp>
        <p:nvSpPr>
          <p:cNvPr id="66" name="椭圆 65"/>
          <p:cNvSpPr/>
          <p:nvPr>
            <p:custDataLst>
              <p:tags r:id="rId15"/>
            </p:custDataLst>
          </p:nvPr>
        </p:nvSpPr>
        <p:spPr>
          <a:xfrm>
            <a:off x="2697549" y="491019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16"/>
            </p:custDataLst>
          </p:nvPr>
        </p:nvSpPr>
        <p:spPr>
          <a:xfrm>
            <a:off x="2725694" y="500273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9" name="任意多边形: 形状 29"/>
          <p:cNvSpPr/>
          <p:nvPr>
            <p:custDataLst>
              <p:tags r:id="rId2"/>
            </p:custDataLst>
          </p:nvPr>
        </p:nvSpPr>
        <p:spPr>
          <a:xfrm>
            <a:off x="2669840" y="172186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60" name="椭圆 59"/>
          <p:cNvSpPr/>
          <p:nvPr>
            <p:custDataLst>
              <p:tags r:id="rId3"/>
            </p:custDataLst>
          </p:nvPr>
        </p:nvSpPr>
        <p:spPr>
          <a:xfrm>
            <a:off x="2697549" y="174957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矩形 60"/>
          <p:cNvSpPr/>
          <p:nvPr>
            <p:custDataLst>
              <p:tags r:id="rId4"/>
            </p:custDataLst>
          </p:nvPr>
        </p:nvSpPr>
        <p:spPr>
          <a:xfrm>
            <a:off x="2725694" y="184211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2" name="任意多边形: 形状 32"/>
          <p:cNvSpPr/>
          <p:nvPr>
            <p:custDataLst>
              <p:tags r:id="rId5"/>
            </p:custDataLst>
          </p:nvPr>
        </p:nvSpPr>
        <p:spPr>
          <a:xfrm flipH="1">
            <a:off x="4194193" y="247868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研究意义</a:t>
            </a:r>
          </a:p>
        </p:txBody>
      </p:sp>
      <p:sp>
        <p:nvSpPr>
          <p:cNvPr id="63" name="椭圆 62"/>
          <p:cNvSpPr/>
          <p:nvPr>
            <p:custDataLst>
              <p:tags r:id="rId6"/>
            </p:custDataLst>
          </p:nvPr>
        </p:nvSpPr>
        <p:spPr>
          <a:xfrm flipH="1">
            <a:off x="8648535" y="250639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>
            <p:custDataLst>
              <p:tags r:id="rId7"/>
            </p:custDataLst>
          </p:nvPr>
        </p:nvSpPr>
        <p:spPr>
          <a:xfrm flipH="1">
            <a:off x="8676681" y="259893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5" name="任意多边形: 形状 36"/>
          <p:cNvSpPr/>
          <p:nvPr>
            <p:custDataLst>
              <p:tags r:id="rId8"/>
            </p:custDataLst>
          </p:nvPr>
        </p:nvSpPr>
        <p:spPr>
          <a:xfrm>
            <a:off x="2669840" y="323550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技术路线</a:t>
            </a:r>
          </a:p>
        </p:txBody>
      </p:sp>
      <p:sp>
        <p:nvSpPr>
          <p:cNvPr id="66" name="椭圆 65"/>
          <p:cNvSpPr/>
          <p:nvPr>
            <p:custDataLst>
              <p:tags r:id="rId9"/>
            </p:custDataLst>
          </p:nvPr>
        </p:nvSpPr>
        <p:spPr>
          <a:xfrm>
            <a:off x="2697549" y="326321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>
            <p:custDataLst>
              <p:tags r:id="rId10"/>
            </p:custDataLst>
          </p:nvPr>
        </p:nvSpPr>
        <p:spPr>
          <a:xfrm>
            <a:off x="2725694" y="335574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68" name="任意多边形: 形状 40"/>
          <p:cNvSpPr/>
          <p:nvPr>
            <p:custDataLst>
              <p:tags r:id="rId11"/>
            </p:custDataLst>
          </p:nvPr>
        </p:nvSpPr>
        <p:spPr>
          <a:xfrm flipH="1">
            <a:off x="4194193" y="399232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计划安排</a:t>
            </a:r>
          </a:p>
        </p:txBody>
      </p:sp>
      <p:sp>
        <p:nvSpPr>
          <p:cNvPr id="69" name="椭圆 68"/>
          <p:cNvSpPr/>
          <p:nvPr>
            <p:custDataLst>
              <p:tags r:id="rId12"/>
            </p:custDataLst>
          </p:nvPr>
        </p:nvSpPr>
        <p:spPr>
          <a:xfrm flipH="1">
            <a:off x="8648535" y="402003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>
            <p:custDataLst>
              <p:tags r:id="rId13"/>
            </p:custDataLst>
          </p:nvPr>
        </p:nvSpPr>
        <p:spPr>
          <a:xfrm flipH="1">
            <a:off x="8676681" y="411256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1" name="任意多边形: 形状 44"/>
          <p:cNvSpPr/>
          <p:nvPr>
            <p:custDataLst>
              <p:tags r:id="rId14"/>
            </p:custDataLst>
          </p:nvPr>
        </p:nvSpPr>
        <p:spPr>
          <a:xfrm>
            <a:off x="2669840" y="474914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前期工作</a:t>
            </a:r>
          </a:p>
        </p:txBody>
      </p:sp>
      <p:sp>
        <p:nvSpPr>
          <p:cNvPr id="72" name="椭圆 71"/>
          <p:cNvSpPr/>
          <p:nvPr>
            <p:custDataLst>
              <p:tags r:id="rId15"/>
            </p:custDataLst>
          </p:nvPr>
        </p:nvSpPr>
        <p:spPr>
          <a:xfrm>
            <a:off x="2697549" y="477684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>
            <p:custDataLst>
              <p:tags r:id="rId16"/>
            </p:custDataLst>
          </p:nvPr>
        </p:nvSpPr>
        <p:spPr>
          <a:xfrm>
            <a:off x="2725694" y="486938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74" name="任意多边形: 形状 48"/>
          <p:cNvSpPr/>
          <p:nvPr>
            <p:custDataLst>
              <p:tags r:id="rId17"/>
            </p:custDataLst>
          </p:nvPr>
        </p:nvSpPr>
        <p:spPr>
          <a:xfrm flipH="1">
            <a:off x="4194193" y="550596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创新与难点</a:t>
            </a:r>
          </a:p>
        </p:txBody>
      </p:sp>
      <p:sp>
        <p:nvSpPr>
          <p:cNvPr id="75" name="椭圆 74"/>
          <p:cNvSpPr/>
          <p:nvPr>
            <p:custDataLst>
              <p:tags r:id="rId18"/>
            </p:custDataLst>
          </p:nvPr>
        </p:nvSpPr>
        <p:spPr>
          <a:xfrm flipH="1">
            <a:off x="8648535" y="553366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>
            <p:custDataLst>
              <p:tags r:id="rId19"/>
            </p:custDataLst>
          </p:nvPr>
        </p:nvSpPr>
        <p:spPr>
          <a:xfrm flipH="1">
            <a:off x="8676681" y="562620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文献综述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影响机制分析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525" y="3655695"/>
            <a:ext cx="1083183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研究假设与研究设计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05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实证研究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67f8d57-a45a-447f-9bbc-f33c78e0284b"/>
  <p:tag name="COMMONDATA" val="eyJjb3VudCI6MzMsImhkaWQiOiJiMzM0NWU5NzkwMjY2NTZhMDNkZjk1NDg5ZjQ1M2ZiNCIsInVzZXJDb3VudCI6MzN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1ed81a2-0508-4955-ac2b-86a408e0f88f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5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D83B6"/>
      </a:accent1>
      <a:accent2>
        <a:srgbClr val="7CABD6"/>
      </a:accent2>
      <a:accent3>
        <a:srgbClr val="646464"/>
      </a:accent3>
      <a:accent4>
        <a:srgbClr val="7F7F7F"/>
      </a:accent4>
      <a:accent5>
        <a:srgbClr val="A5A5A5"/>
      </a:accent5>
      <a:accent6>
        <a:srgbClr val="C9C9C9"/>
      </a:accent6>
      <a:hlink>
        <a:srgbClr val="126EB8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汉仪中等线简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500</Words>
  <Application>Microsoft Office PowerPoint</Application>
  <PresentationFormat>宽屏</PresentationFormat>
  <Paragraphs>144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汉仪君黑-45简</vt:lpstr>
      <vt:lpstr>Wingdings</vt:lpstr>
      <vt:lpstr>Arial</vt:lpstr>
      <vt:lpstr>汉仪大宋简</vt:lpstr>
      <vt:lpstr>微软雅黑</vt:lpstr>
      <vt:lpstr>Calibri</vt:lpstr>
      <vt:lpstr>OPPOSans 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晓博 刘</cp:lastModifiedBy>
  <cp:revision>36</cp:revision>
  <dcterms:created xsi:type="dcterms:W3CDTF">2019-11-26T03:41:00Z</dcterms:created>
  <dcterms:modified xsi:type="dcterms:W3CDTF">2025-04-10T07:31:23Z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TemplateUUID">
    <vt:lpwstr>v1.0_mb_iD0z9pj3V2CjNU9w1N/2OA==</vt:lpwstr>
  </property>
  <property fmtid="{D5CDD505-2E9C-101B-9397-08002B2CF9AE}" pid="4" name="ICV">
    <vt:lpwstr>2CC199EF8F9F435D9D0F5158F31F836E_11</vt:lpwstr>
  </property>
</Properties>
</file>