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7F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38"/>
      </p:cViewPr>
      <p:guideLst>
        <p:guide orient="horz" pos="214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2024/7/31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tags" Target="../tags/tag67.xml"/><Relationship Id="rId5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/>
          <p:cNvSpPr/>
          <p:nvPr/>
        </p:nvSpPr>
        <p:spPr>
          <a:xfrm>
            <a:off x="339524" y="312516"/>
            <a:ext cx="11512952" cy="6232968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83038" y="685800"/>
            <a:ext cx="1025922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4000" b="1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000" b="1" i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2725420" y="2286635"/>
            <a:ext cx="4953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>
            <p:custDataLst>
              <p:tags r:id="rId2"/>
            </p:custDataLst>
          </p:nvPr>
        </p:nvSpPr>
        <p:spPr>
          <a:xfrm flipH="1">
            <a:off x="8676640" y="3043555"/>
            <a:ext cx="4953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>
            <p:custDataLst>
              <p:tags r:id="rId3"/>
            </p:custDataLst>
          </p:nvPr>
        </p:nvSpPr>
        <p:spPr>
          <a:xfrm>
            <a:off x="2725420" y="3800475"/>
            <a:ext cx="4953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>
            <p:custDataLst>
              <p:tags r:id="rId4"/>
            </p:custDataLst>
          </p:nvPr>
        </p:nvSpPr>
        <p:spPr>
          <a:xfrm flipH="1">
            <a:off x="8676640" y="4556760"/>
            <a:ext cx="4953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20640" y="1371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800">
                <a:solidFill>
                  <a:srgbClr val="6096E6"/>
                </a:solidFill>
                <a:latin typeface="微软雅黑"/>
              </a:defRPr>
            </a:pPr>
            <a:r>
              <a:t>1 1 绪论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20640" y="19202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800">
                <a:solidFill>
                  <a:srgbClr val="6096E6"/>
                </a:solidFill>
                <a:latin typeface="微软雅黑"/>
              </a:defRPr>
            </a:pPr>
            <a:r>
              <a:t>2 1.1 研究背景和问题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20640" y="24688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800">
                <a:solidFill>
                  <a:srgbClr val="6096E6"/>
                </a:solidFill>
                <a:latin typeface="微软雅黑"/>
              </a:defRPr>
            </a:pPr>
            <a:r>
              <a:t>3 2 文献综述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20640" y="301752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800">
                <a:solidFill>
                  <a:srgbClr val="6096E6"/>
                </a:solidFill>
                <a:latin typeface="微软雅黑"/>
              </a:defRPr>
            </a:pPr>
            <a:r>
              <a:t>4 5 免费增值策略对用户留存影响的实证分析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0640" y="356616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800">
                <a:solidFill>
                  <a:srgbClr val="6096E6"/>
                </a:solidFill>
                <a:latin typeface="微软雅黑"/>
              </a:defRPr>
            </a:pPr>
            <a:r>
              <a:t>5 3 研究场景与数据描述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20640" y="4114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800">
                <a:solidFill>
                  <a:srgbClr val="6096E6"/>
                </a:solidFill>
                <a:latin typeface="微软雅黑"/>
              </a:defRPr>
            </a:pPr>
            <a:r>
              <a:t>6 3.3 变量描述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20640" y="4663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800">
                <a:solidFill>
                  <a:srgbClr val="6096E6"/>
                </a:solidFill>
                <a:latin typeface="微软雅黑"/>
              </a:defRPr>
            </a:pPr>
            <a:r>
              <a:t>7 5.2 模型检验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20640" y="5212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800">
                <a:solidFill>
                  <a:srgbClr val="6096E6"/>
                </a:solidFill>
                <a:latin typeface="微软雅黑"/>
              </a:defRPr>
            </a:pPr>
            <a:r>
              <a:t>8 6 结论与启示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20640" y="576072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800">
                <a:solidFill>
                  <a:srgbClr val="6096E6"/>
                </a:solidFill>
                <a:latin typeface="微软雅黑"/>
              </a:defRPr>
            </a:pPr>
            <a:r>
              <a:t>9 3.4 变量的描述性统计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  <p:tag name="KSO_WPP_MARK_KEY" val="7bcbf374-e385-4899-a45a-8b994815240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2024-07-31T08:48:49Z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