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notesMasterIdLst>
    <p:notesMasterId r:id="rId12"/>
  </p:notesMasterIdLst>
  <p:sldIdLst>
    <p:sldId id="256" r:id="rId2"/>
    <p:sldId id="260" r:id="rId3"/>
    <p:sldId id="261" r:id="rId4"/>
    <p:sldId id="262" r:id="rId5"/>
    <p:sldId id="263" r:id="rId6"/>
    <p:sldId id="264" r:id="rId7"/>
    <p:sldId id="265"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6" autoAdjust="0"/>
    <p:restoredTop sz="94660"/>
  </p:normalViewPr>
  <p:slideViewPr>
    <p:cSldViewPr snapToGrid="0">
      <p:cViewPr varScale="1">
        <p:scale>
          <a:sx n="45" d="100"/>
          <a:sy n="45" d="100"/>
        </p:scale>
        <p:origin x="48" y="10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7FB4F-CF63-43BD-AFE7-4069E17AD8C3}" type="datetimeFigureOut">
              <a:rPr lang="en-GB" smtClean="0"/>
              <a:t>08/12/2023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BB75C-FEF2-4219-BAE7-25D7B38EC00C}" type="slidenum">
              <a:rPr lang="en-GB" smtClean="0"/>
              <a:t>‹#›</a:t>
            </a:fld>
            <a:endParaRPr lang="en-GB"/>
          </a:p>
        </p:txBody>
      </p:sp>
    </p:spTree>
    <p:extLst>
      <p:ext uri="{BB962C8B-B14F-4D97-AF65-F5344CB8AC3E}">
        <p14:creationId xmlns:p14="http://schemas.microsoft.com/office/powerpoint/2010/main" val="284621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Staying informed, legislation</a:t>
            </a:r>
          </a:p>
          <a:p>
            <a:r>
              <a:rPr lang="en-GB" dirty="0"/>
              <a:t>Unexpected financial burden</a:t>
            </a:r>
          </a:p>
        </p:txBody>
      </p:sp>
      <p:sp>
        <p:nvSpPr>
          <p:cNvPr id="4" name="Slide Number Placeholder 3"/>
          <p:cNvSpPr>
            <a:spLocks noGrp="1"/>
          </p:cNvSpPr>
          <p:nvPr>
            <p:ph type="sldNum" sz="quarter" idx="5"/>
          </p:nvPr>
        </p:nvSpPr>
        <p:spPr/>
        <p:txBody>
          <a:bodyPr/>
          <a:lstStyle/>
          <a:p>
            <a:fld id="{088BB75C-FEF2-4219-BAE7-25D7B38EC00C}" type="slidenum">
              <a:rPr lang="en-GB" smtClean="0"/>
              <a:t>2</a:t>
            </a:fld>
            <a:endParaRPr lang="en-GB"/>
          </a:p>
        </p:txBody>
      </p:sp>
    </p:spTree>
    <p:extLst>
      <p:ext uri="{BB962C8B-B14F-4D97-AF65-F5344CB8AC3E}">
        <p14:creationId xmlns:p14="http://schemas.microsoft.com/office/powerpoint/2010/main" val="211499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8BB75C-FEF2-4219-BAE7-25D7B38EC00C}" type="slidenum">
              <a:rPr lang="en-GB" smtClean="0"/>
              <a:t>3</a:t>
            </a:fld>
            <a:endParaRPr lang="en-GB"/>
          </a:p>
        </p:txBody>
      </p:sp>
    </p:spTree>
    <p:extLst>
      <p:ext uri="{BB962C8B-B14F-4D97-AF65-F5344CB8AC3E}">
        <p14:creationId xmlns:p14="http://schemas.microsoft.com/office/powerpoint/2010/main" val="130708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1.Main problem was the calculation of the bills and changing to an automated one is too expensive.</a:t>
            </a:r>
          </a:p>
          <a:p>
            <a:r>
              <a:rPr lang="en-GB" dirty="0"/>
              <a:t>2.weak-reliance on micro controller,</a:t>
            </a:r>
          </a:p>
        </p:txBody>
      </p:sp>
      <p:sp>
        <p:nvSpPr>
          <p:cNvPr id="4" name="Slide Number Placeholder 3"/>
          <p:cNvSpPr>
            <a:spLocks noGrp="1"/>
          </p:cNvSpPr>
          <p:nvPr>
            <p:ph type="sldNum" sz="quarter" idx="5"/>
          </p:nvPr>
        </p:nvSpPr>
        <p:spPr/>
        <p:txBody>
          <a:bodyPr/>
          <a:lstStyle/>
          <a:p>
            <a:fld id="{088BB75C-FEF2-4219-BAE7-25D7B38EC00C}" type="slidenum">
              <a:rPr lang="en-GB" smtClean="0"/>
              <a:t>4</a:t>
            </a:fld>
            <a:endParaRPr lang="en-GB"/>
          </a:p>
        </p:txBody>
      </p:sp>
    </p:spTree>
    <p:extLst>
      <p:ext uri="{BB962C8B-B14F-4D97-AF65-F5344CB8AC3E}">
        <p14:creationId xmlns:p14="http://schemas.microsoft.com/office/powerpoint/2010/main" val="353563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8107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4178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12/8/2023</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4990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5924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12/8/2023</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5295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2682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9683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3348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4845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5395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3723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12/8/2023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62792005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58" r:id="rId6"/>
    <p:sldLayoutId id="2147483854" r:id="rId7"/>
    <p:sldLayoutId id="2147483855" r:id="rId8"/>
    <p:sldLayoutId id="2147483856" r:id="rId9"/>
    <p:sldLayoutId id="2147483857" r:id="rId10"/>
    <p:sldLayoutId id="214748385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jsrp.org/research-journal-0413.ph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0" name="Rectangle 1069">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1" name="Rectangle 1070">
            <a:extLst>
              <a:ext uri="{FF2B5EF4-FFF2-40B4-BE49-F238E27FC236}">
                <a16:creationId xmlns:a16="http://schemas.microsoft.com/office/drawing/2014/main" id="{1D89589F-37B2-43AC-A5AB-3B428690B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2" name="Right Triangle 107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Flowchart: Document 1072">
            <a:extLst>
              <a:ext uri="{FF2B5EF4-FFF2-40B4-BE49-F238E27FC236}">
                <a16:creationId xmlns:a16="http://schemas.microsoft.com/office/drawing/2014/main" id="{0AF8A919-E589-4841-8662-39A57558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4" name="Group 1073">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40" name="Straight Connector 1039">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7097E6-3A6A-1779-D5FE-EFDB3426227B}"/>
              </a:ext>
            </a:extLst>
          </p:cNvPr>
          <p:cNvSpPr>
            <a:spLocks noGrp="1"/>
          </p:cNvSpPr>
          <p:nvPr>
            <p:ph type="ctrTitle"/>
          </p:nvPr>
        </p:nvSpPr>
        <p:spPr>
          <a:xfrm>
            <a:off x="453142" y="725467"/>
            <a:ext cx="5414255" cy="2784496"/>
          </a:xfrm>
        </p:spPr>
        <p:txBody>
          <a:bodyPr>
            <a:normAutofit/>
          </a:bodyPr>
          <a:lstStyle/>
          <a:p>
            <a:pPr algn="l"/>
            <a:r>
              <a:rPr lang="en-GB">
                <a:solidFill>
                  <a:schemeClr val="tx2">
                    <a:alpha val="80000"/>
                  </a:schemeClr>
                </a:solidFill>
              </a:rPr>
              <a:t>Bill tracking application </a:t>
            </a:r>
          </a:p>
        </p:txBody>
      </p:sp>
      <p:sp>
        <p:nvSpPr>
          <p:cNvPr id="3" name="Subtitle 2">
            <a:extLst>
              <a:ext uri="{FF2B5EF4-FFF2-40B4-BE49-F238E27FC236}">
                <a16:creationId xmlns:a16="http://schemas.microsoft.com/office/drawing/2014/main" id="{FE5FE0F2-392E-75AC-4204-3947C30A7B3B}"/>
              </a:ext>
            </a:extLst>
          </p:cNvPr>
          <p:cNvSpPr>
            <a:spLocks noGrp="1"/>
          </p:cNvSpPr>
          <p:nvPr>
            <p:ph type="subTitle" idx="1"/>
          </p:nvPr>
        </p:nvSpPr>
        <p:spPr>
          <a:xfrm>
            <a:off x="453142" y="3602038"/>
            <a:ext cx="5414255" cy="1560594"/>
          </a:xfrm>
        </p:spPr>
        <p:txBody>
          <a:bodyPr>
            <a:normAutofit/>
          </a:bodyPr>
          <a:lstStyle/>
          <a:p>
            <a:pPr algn="l">
              <a:lnSpc>
                <a:spcPct val="100000"/>
              </a:lnSpc>
            </a:pPr>
            <a:r>
              <a:rPr lang="en-GB" sz="1900">
                <a:solidFill>
                  <a:schemeClr val="tx2">
                    <a:alpha val="80000"/>
                  </a:schemeClr>
                </a:solidFill>
              </a:rPr>
              <a:t>Bachelor of science in(Information systems Technology)</a:t>
            </a:r>
          </a:p>
          <a:p>
            <a:pPr algn="l">
              <a:lnSpc>
                <a:spcPct val="100000"/>
              </a:lnSpc>
            </a:pPr>
            <a:r>
              <a:rPr lang="en-GB" sz="1900">
                <a:solidFill>
                  <a:schemeClr val="tx2">
                    <a:alpha val="80000"/>
                  </a:schemeClr>
                </a:solidFill>
              </a:rPr>
              <a:t>Mutuma Miriti</a:t>
            </a:r>
          </a:p>
          <a:p>
            <a:pPr algn="l">
              <a:lnSpc>
                <a:spcPct val="100000"/>
              </a:lnSpc>
            </a:pPr>
            <a:r>
              <a:rPr lang="en-GB" sz="1900">
                <a:solidFill>
                  <a:schemeClr val="tx2">
                    <a:alpha val="80000"/>
                  </a:schemeClr>
                </a:solidFill>
              </a:rPr>
              <a:t>APT 3065 / 2023</a:t>
            </a:r>
          </a:p>
        </p:txBody>
      </p:sp>
      <p:pic>
        <p:nvPicPr>
          <p:cNvPr id="1026" name="Picture 2" descr="United States International University - Africa - Our logo ...">
            <a:extLst>
              <a:ext uri="{FF2B5EF4-FFF2-40B4-BE49-F238E27FC236}">
                <a16:creationId xmlns:a16="http://schemas.microsoft.com/office/drawing/2014/main" id="{C958D903-0D6C-AF4F-84B9-F212A19AE2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90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3F56-0A8E-E9A8-76EA-0FD65C7DC2BE}"/>
              </a:ext>
            </a:extLst>
          </p:cNvPr>
          <p:cNvSpPr>
            <a:spLocks noGrp="1"/>
          </p:cNvSpPr>
          <p:nvPr>
            <p:ph type="title"/>
          </p:nvPr>
        </p:nvSpPr>
        <p:spPr/>
        <p:txBody>
          <a:bodyPr/>
          <a:lstStyle/>
          <a:p>
            <a:r>
              <a:rPr lang="en-GB" dirty="0"/>
              <a:t>THE END</a:t>
            </a:r>
          </a:p>
        </p:txBody>
      </p:sp>
      <p:sp>
        <p:nvSpPr>
          <p:cNvPr id="3" name="Content Placeholder 2">
            <a:extLst>
              <a:ext uri="{FF2B5EF4-FFF2-40B4-BE49-F238E27FC236}">
                <a16:creationId xmlns:a16="http://schemas.microsoft.com/office/drawing/2014/main" id="{EC5E4275-2F7A-AA31-B0E1-F5E188F6D920}"/>
              </a:ext>
            </a:extLst>
          </p:cNvPr>
          <p:cNvSpPr>
            <a:spLocks noGrp="1"/>
          </p:cNvSpPr>
          <p:nvPr>
            <p:ph idx="1"/>
          </p:nvPr>
        </p:nvSpPr>
        <p:spPr/>
        <p:txBody>
          <a:bodyPr>
            <a:normAutofit/>
          </a:bodyPr>
          <a:lstStyle/>
          <a:p>
            <a:pPr algn="ctr"/>
            <a:r>
              <a:rPr lang="en-GB" sz="7200" dirty="0"/>
              <a:t>QUESTIONS</a:t>
            </a:r>
          </a:p>
        </p:txBody>
      </p:sp>
    </p:spTree>
    <p:extLst>
      <p:ext uri="{BB962C8B-B14F-4D97-AF65-F5344CB8AC3E}">
        <p14:creationId xmlns:p14="http://schemas.microsoft.com/office/powerpoint/2010/main" val="171572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2754-5E13-14EE-ED1B-8D3951BFA4CE}"/>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7D5FD89E-D986-C455-43ED-B1BEBB73EF51}"/>
              </a:ext>
            </a:extLst>
          </p:cNvPr>
          <p:cNvSpPr>
            <a:spLocks noGrp="1"/>
          </p:cNvSpPr>
          <p:nvPr>
            <p:ph idx="1"/>
          </p:nvPr>
        </p:nvSpPr>
        <p:spPr/>
        <p:txBody>
          <a:bodyPr/>
          <a:lstStyle/>
          <a:p>
            <a:r>
              <a:rPr lang="en-GB" sz="1800" dirty="0">
                <a:effectLst/>
                <a:latin typeface="Times New Roman" panose="02020603050405020304" pitchFamily="18" charset="0"/>
                <a:ea typeface="Times New Roman" panose="02020603050405020304" pitchFamily="18" charset="0"/>
              </a:rPr>
              <a:t>Staying informed about legislative measures that directly affect their financial obligations is extremely difficult for homeowners and tenants. </a:t>
            </a:r>
          </a:p>
          <a:p>
            <a:r>
              <a:rPr lang="en-GB" sz="1800" dirty="0">
                <a:effectLst/>
                <a:latin typeface="Times New Roman" panose="02020603050405020304" pitchFamily="18" charset="0"/>
                <a:ea typeface="Times New Roman" panose="02020603050405020304" pitchFamily="18" charset="0"/>
              </a:rPr>
              <a:t>The lack of a specialised bill tracking app designed with homeowners and tenants' requirements in mind makes it difficult for them to comprehend and react to proposed legislation, which could result in additional financial responsibilities that might be completely unexpected. </a:t>
            </a:r>
          </a:p>
          <a:p>
            <a:r>
              <a:rPr lang="en-GB" sz="1800" dirty="0">
                <a:effectLst/>
                <a:latin typeface="Times New Roman" panose="02020603050405020304" pitchFamily="18" charset="0"/>
                <a:ea typeface="Times New Roman" panose="02020603050405020304" pitchFamily="18" charset="0"/>
              </a:rPr>
              <a:t>if there is a large jump for the cost of electricity and water bill for example and the tenant or apartment owner is not aware of ahead of time. they are completely blind-sided by the increase; this will cause them to either default on their bill and lose power or water or force them to move funds from other areas to pay that bill. However, some people lack that ability to move their finances around to solve that problem.</a:t>
            </a:r>
            <a:endParaRPr lang="en-KE" sz="1800" dirty="0">
              <a:effectLst/>
              <a:latin typeface="Arial" panose="020B0604020202020204" pitchFamily="34" charset="0"/>
              <a:ea typeface="Arial" panose="020B0604020202020204" pitchFamily="34" charset="0"/>
            </a:endParaRPr>
          </a:p>
          <a:p>
            <a:endParaRPr lang="en-GB" dirty="0"/>
          </a:p>
        </p:txBody>
      </p:sp>
    </p:spTree>
    <p:extLst>
      <p:ext uri="{BB962C8B-B14F-4D97-AF65-F5344CB8AC3E}">
        <p14:creationId xmlns:p14="http://schemas.microsoft.com/office/powerpoint/2010/main" val="406371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EEE-F273-5AF3-0557-F5B2F68627CC}"/>
              </a:ext>
            </a:extLst>
          </p:cNvPr>
          <p:cNvSpPr>
            <a:spLocks noGrp="1"/>
          </p:cNvSpPr>
          <p:nvPr>
            <p:ph type="title"/>
          </p:nvPr>
        </p:nvSpPr>
        <p:spPr/>
        <p:txBody>
          <a:bodyPr/>
          <a:lstStyle/>
          <a:p>
            <a:r>
              <a:rPr lang="en-GB" dirty="0"/>
              <a:t>Significance of the study</a:t>
            </a:r>
          </a:p>
        </p:txBody>
      </p:sp>
      <p:sp>
        <p:nvSpPr>
          <p:cNvPr id="3" name="Content Placeholder 2">
            <a:extLst>
              <a:ext uri="{FF2B5EF4-FFF2-40B4-BE49-F238E27FC236}">
                <a16:creationId xmlns:a16="http://schemas.microsoft.com/office/drawing/2014/main" id="{79F766C4-351E-D321-C459-F06EBC0CD9CC}"/>
              </a:ext>
            </a:extLst>
          </p:cNvPr>
          <p:cNvSpPr>
            <a:spLocks noGrp="1"/>
          </p:cNvSpPr>
          <p:nvPr>
            <p:ph idx="1"/>
          </p:nvPr>
        </p:nvSpPr>
        <p:spPr/>
        <p:txBody>
          <a:bodyPr/>
          <a:lstStyle/>
          <a:p>
            <a:r>
              <a:rPr lang="en-GB" dirty="0"/>
              <a:t>Organisation and reminders</a:t>
            </a:r>
          </a:p>
          <a:p>
            <a:r>
              <a:rPr lang="en-GB" dirty="0"/>
              <a:t>Avoid paying late fees and penalties</a:t>
            </a:r>
          </a:p>
          <a:p>
            <a:r>
              <a:rPr lang="en-GB" dirty="0"/>
              <a:t>Easier record keeping</a:t>
            </a:r>
          </a:p>
          <a:p>
            <a:r>
              <a:rPr lang="en-GB" dirty="0"/>
              <a:t>Financial and legal awareness </a:t>
            </a:r>
          </a:p>
          <a:p>
            <a:endParaRPr lang="en-GB" dirty="0"/>
          </a:p>
          <a:p>
            <a:endParaRPr lang="en-GB" dirty="0"/>
          </a:p>
        </p:txBody>
      </p:sp>
    </p:spTree>
    <p:extLst>
      <p:ext uri="{BB962C8B-B14F-4D97-AF65-F5344CB8AC3E}">
        <p14:creationId xmlns:p14="http://schemas.microsoft.com/office/powerpoint/2010/main" val="145956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3A07-F091-581C-8833-144315BA1145}"/>
              </a:ext>
            </a:extLst>
          </p:cNvPr>
          <p:cNvSpPr>
            <a:spLocks noGrp="1"/>
          </p:cNvSpPr>
          <p:nvPr>
            <p:ph type="title"/>
          </p:nvPr>
        </p:nvSpPr>
        <p:spPr/>
        <p:txBody>
          <a:bodyPr/>
          <a:lstStyle/>
          <a:p>
            <a:r>
              <a:rPr lang="en-GB" dirty="0"/>
              <a:t>Related literature/Literature Review</a:t>
            </a:r>
          </a:p>
        </p:txBody>
      </p:sp>
      <p:sp>
        <p:nvSpPr>
          <p:cNvPr id="3" name="Content Placeholder 2">
            <a:extLst>
              <a:ext uri="{FF2B5EF4-FFF2-40B4-BE49-F238E27FC236}">
                <a16:creationId xmlns:a16="http://schemas.microsoft.com/office/drawing/2014/main" id="{47719DD9-8B27-D791-D04B-4D5F7499580A}"/>
              </a:ext>
            </a:extLst>
          </p:cNvPr>
          <p:cNvSpPr>
            <a:spLocks noGrp="1"/>
          </p:cNvSpPr>
          <p:nvPr>
            <p:ph idx="1"/>
          </p:nvPr>
        </p:nvSpPr>
        <p:spPr/>
        <p:txBody>
          <a:bodyPr/>
          <a:lstStyle/>
          <a:p>
            <a:r>
              <a:rPr lang="en-GB" sz="1800" dirty="0">
                <a:effectLst/>
                <a:latin typeface="Times New Roman" panose="02020603050405020304" pitchFamily="18" charset="0"/>
                <a:ea typeface="Times New Roman" panose="02020603050405020304" pitchFamily="18" charset="0"/>
              </a:rPr>
              <a:t>THE MOBILE BASED ELECTRICITY BILLING SYSTEM: (</a:t>
            </a:r>
            <a:r>
              <a:rPr lang="en-GB" sz="1800" dirty="0" err="1">
                <a:effectLst/>
                <a:latin typeface="Times New Roman" panose="02020603050405020304" pitchFamily="18" charset="0"/>
                <a:ea typeface="Times New Roman" panose="02020603050405020304" pitchFamily="18" charset="0"/>
              </a:rPr>
              <a:t>MoBEBIS</a:t>
            </a:r>
            <a:r>
              <a:rPr lang="en-GB" sz="1800" dirty="0">
                <a:effectLst/>
                <a:latin typeface="Times New Roman" panose="02020603050405020304" pitchFamily="18" charset="0"/>
                <a:ea typeface="Times New Roman" panose="02020603050405020304" pitchFamily="18" charset="0"/>
              </a:rPr>
              <a:t>) </a:t>
            </a:r>
            <a:r>
              <a:rPr lang="en-GB" sz="1800" b="1" u="none" strike="noStrike" dirty="0">
                <a:solidFill>
                  <a:srgbClr val="595453"/>
                </a:solidFill>
                <a:effectLst/>
                <a:highlight>
                  <a:srgbClr val="FFFFFF"/>
                </a:highlight>
                <a:latin typeface="Verdana" panose="020B0604030504040204" pitchFamily="34" charset="0"/>
                <a:ea typeface="Verdana" panose="020B0604030504040204" pitchFamily="34" charset="0"/>
                <a:cs typeface="Verdana" panose="020B0604030504040204" pitchFamily="34" charset="0"/>
                <a:hlinkClick r:id="rId3"/>
              </a:rPr>
              <a:t>IJSRP, Volume 3, Issue 4, April 2013 Edition [ISSN 2250-3153]</a:t>
            </a:r>
            <a:endParaRPr lang="en-GB" sz="1800" b="1" u="none" strike="noStrike" dirty="0">
              <a:solidFill>
                <a:srgbClr val="595453"/>
              </a:solidFill>
              <a:effectLst/>
              <a:highlight>
                <a:srgbClr val="FFFFFF"/>
              </a:highlight>
              <a:latin typeface="Verdana" panose="020B0604030504040204" pitchFamily="34" charset="0"/>
              <a:ea typeface="Verdana" panose="020B0604030504040204" pitchFamily="34" charset="0"/>
              <a:cs typeface="Verdana" panose="020B0604030504040204" pitchFamily="34" charset="0"/>
            </a:endParaRPr>
          </a:p>
          <a:p>
            <a:endParaRPr lang="en-KE" sz="1800" dirty="0">
              <a:effectLst/>
              <a:latin typeface="Arial" panose="020B0604020202020204" pitchFamily="34" charset="0"/>
              <a:ea typeface="Arial" panose="020B0604020202020204" pitchFamily="34" charset="0"/>
            </a:endParaRPr>
          </a:p>
          <a:p>
            <a:r>
              <a:rPr lang="en-GB" sz="1800" b="0" i="0" u="none" strike="noStrike" dirty="0">
                <a:solidFill>
                  <a:srgbClr val="000000"/>
                </a:solidFill>
                <a:effectLst/>
                <a:latin typeface="Times New Roman" panose="02020603050405020304" pitchFamily="18" charset="0"/>
              </a:rPr>
              <a:t>Internet of things-based energy tracking and bill estimation system</a:t>
            </a:r>
          </a:p>
          <a:p>
            <a:endParaRPr lang="en-GB" sz="1800" b="0" i="0" u="none" strike="noStrike" dirty="0">
              <a:solidFill>
                <a:srgbClr val="000000"/>
              </a:solidFill>
              <a:effectLst/>
              <a:latin typeface="Times New Roman" panose="02020603050405020304" pitchFamily="18" charset="0"/>
            </a:endParaRPr>
          </a:p>
          <a:p>
            <a:endParaRPr lang="en-GB" dirty="0"/>
          </a:p>
        </p:txBody>
      </p:sp>
    </p:spTree>
    <p:extLst>
      <p:ext uri="{BB962C8B-B14F-4D97-AF65-F5344CB8AC3E}">
        <p14:creationId xmlns:p14="http://schemas.microsoft.com/office/powerpoint/2010/main" val="3409271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6BA-DF73-059D-3252-1FC79DEACB82}"/>
              </a:ext>
            </a:extLst>
          </p:cNvPr>
          <p:cNvSpPr>
            <a:spLocks noGrp="1"/>
          </p:cNvSpPr>
          <p:nvPr>
            <p:ph type="title"/>
          </p:nvPr>
        </p:nvSpPr>
        <p:spPr/>
        <p:txBody>
          <a:bodyPr/>
          <a:lstStyle/>
          <a:p>
            <a:r>
              <a:rPr lang="en-GB" dirty="0"/>
              <a:t>Research methodology</a:t>
            </a:r>
          </a:p>
        </p:txBody>
      </p:sp>
      <p:sp>
        <p:nvSpPr>
          <p:cNvPr id="3" name="Content Placeholder 2">
            <a:extLst>
              <a:ext uri="{FF2B5EF4-FFF2-40B4-BE49-F238E27FC236}">
                <a16:creationId xmlns:a16="http://schemas.microsoft.com/office/drawing/2014/main" id="{DE9DDD64-74FC-621E-4660-A99AFEE78D76}"/>
              </a:ext>
            </a:extLst>
          </p:cNvPr>
          <p:cNvSpPr>
            <a:spLocks noGrp="1"/>
          </p:cNvSpPr>
          <p:nvPr>
            <p:ph idx="1"/>
          </p:nvPr>
        </p:nvSpPr>
        <p:spPr/>
        <p:txBody>
          <a:bodyPr/>
          <a:lstStyle/>
          <a:p>
            <a:r>
              <a:rPr lang="en-GB" dirty="0"/>
              <a:t>The research methodology used shall be qualitative </a:t>
            </a:r>
          </a:p>
          <a:p>
            <a:r>
              <a:rPr lang="en-GB" dirty="0"/>
              <a:t>Surveys-These questions shall mostly be centred around different home owners and tenants needs.</a:t>
            </a:r>
          </a:p>
          <a:p>
            <a:r>
              <a:rPr lang="en-GB" dirty="0"/>
              <a:t>Interviews-This a more targeted approach where we shall ask detailed questions and record facial expression and experiences.</a:t>
            </a:r>
          </a:p>
          <a:p>
            <a:r>
              <a:rPr lang="en-GB" dirty="0"/>
              <a:t> </a:t>
            </a:r>
          </a:p>
          <a:p>
            <a:endParaRPr lang="en-GB" dirty="0"/>
          </a:p>
        </p:txBody>
      </p:sp>
    </p:spTree>
    <p:extLst>
      <p:ext uri="{BB962C8B-B14F-4D97-AF65-F5344CB8AC3E}">
        <p14:creationId xmlns:p14="http://schemas.microsoft.com/office/powerpoint/2010/main" val="138789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6B8F-5CB8-F4CB-3A08-5E745B67F891}"/>
              </a:ext>
            </a:extLst>
          </p:cNvPr>
          <p:cNvSpPr>
            <a:spLocks noGrp="1"/>
          </p:cNvSpPr>
          <p:nvPr>
            <p:ph type="title"/>
          </p:nvPr>
        </p:nvSpPr>
        <p:spPr/>
        <p:txBody>
          <a:bodyPr/>
          <a:lstStyle/>
          <a:p>
            <a:r>
              <a:rPr lang="en-GB" dirty="0"/>
              <a:t>Conceptual Model</a:t>
            </a:r>
          </a:p>
        </p:txBody>
      </p:sp>
      <p:pic>
        <p:nvPicPr>
          <p:cNvPr id="5" name="Content Placeholder 4">
            <a:extLst>
              <a:ext uri="{FF2B5EF4-FFF2-40B4-BE49-F238E27FC236}">
                <a16:creationId xmlns:a16="http://schemas.microsoft.com/office/drawing/2014/main" id="{2C384443-7E38-A34C-4ADE-9119251E9E46}"/>
              </a:ext>
            </a:extLst>
          </p:cNvPr>
          <p:cNvPicPr>
            <a:picLocks noGrp="1" noChangeAspect="1"/>
          </p:cNvPicPr>
          <p:nvPr>
            <p:ph idx="1"/>
          </p:nvPr>
        </p:nvPicPr>
        <p:blipFill>
          <a:blip r:embed="rId2"/>
          <a:stretch>
            <a:fillRect/>
          </a:stretch>
        </p:blipFill>
        <p:spPr>
          <a:xfrm>
            <a:off x="2824062" y="2210439"/>
            <a:ext cx="5989839" cy="3581710"/>
          </a:xfrm>
        </p:spPr>
      </p:pic>
    </p:spTree>
    <p:extLst>
      <p:ext uri="{BB962C8B-B14F-4D97-AF65-F5344CB8AC3E}">
        <p14:creationId xmlns:p14="http://schemas.microsoft.com/office/powerpoint/2010/main" val="32429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0C50-EF19-AC58-ADFF-701B4DADBC49}"/>
              </a:ext>
            </a:extLst>
          </p:cNvPr>
          <p:cNvSpPr>
            <a:spLocks noGrp="1"/>
          </p:cNvSpPr>
          <p:nvPr>
            <p:ph type="title"/>
          </p:nvPr>
        </p:nvSpPr>
        <p:spPr/>
        <p:txBody>
          <a:bodyPr/>
          <a:lstStyle/>
          <a:p>
            <a:r>
              <a:rPr lang="en-GB" dirty="0"/>
              <a:t>Implementation Model</a:t>
            </a:r>
          </a:p>
        </p:txBody>
      </p:sp>
      <p:pic>
        <p:nvPicPr>
          <p:cNvPr id="5" name="Content Placeholder 4">
            <a:extLst>
              <a:ext uri="{FF2B5EF4-FFF2-40B4-BE49-F238E27FC236}">
                <a16:creationId xmlns:a16="http://schemas.microsoft.com/office/drawing/2014/main" id="{3CD0E3F1-AC57-5F2E-4AD2-95FE49438FF0}"/>
              </a:ext>
            </a:extLst>
          </p:cNvPr>
          <p:cNvPicPr>
            <a:picLocks noGrp="1" noChangeAspect="1"/>
          </p:cNvPicPr>
          <p:nvPr>
            <p:ph idx="1"/>
          </p:nvPr>
        </p:nvPicPr>
        <p:blipFill>
          <a:blip r:embed="rId2"/>
          <a:stretch>
            <a:fillRect/>
          </a:stretch>
        </p:blipFill>
        <p:spPr>
          <a:xfrm>
            <a:off x="2930658" y="1825625"/>
            <a:ext cx="5776646" cy="4351338"/>
          </a:xfrm>
        </p:spPr>
      </p:pic>
    </p:spTree>
    <p:extLst>
      <p:ext uri="{BB962C8B-B14F-4D97-AF65-F5344CB8AC3E}">
        <p14:creationId xmlns:p14="http://schemas.microsoft.com/office/powerpoint/2010/main" val="199588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8B8E-3B26-9F6F-D41F-3F3F1791B7B5}"/>
              </a:ext>
            </a:extLst>
          </p:cNvPr>
          <p:cNvSpPr>
            <a:spLocks noGrp="1"/>
          </p:cNvSpPr>
          <p:nvPr>
            <p:ph type="title"/>
          </p:nvPr>
        </p:nvSpPr>
        <p:spPr/>
        <p:txBody>
          <a:bodyPr/>
          <a:lstStyle/>
          <a:p>
            <a:r>
              <a:rPr lang="en-GB" dirty="0"/>
              <a:t>Conclusions and Recommendations</a:t>
            </a:r>
          </a:p>
        </p:txBody>
      </p:sp>
      <p:sp>
        <p:nvSpPr>
          <p:cNvPr id="3" name="Content Placeholder 2">
            <a:extLst>
              <a:ext uri="{FF2B5EF4-FFF2-40B4-BE49-F238E27FC236}">
                <a16:creationId xmlns:a16="http://schemas.microsoft.com/office/drawing/2014/main" id="{28A314E5-F8BE-A7C8-EAF0-F0BFB615672B}"/>
              </a:ext>
            </a:extLst>
          </p:cNvPr>
          <p:cNvSpPr>
            <a:spLocks noGrp="1"/>
          </p:cNvSpPr>
          <p:nvPr>
            <p:ph idx="1"/>
          </p:nvPr>
        </p:nvSpPr>
        <p:spPr/>
        <p:txBody>
          <a:bodyPr>
            <a:normAutofit fontScale="92500"/>
          </a:bodyPr>
          <a:lstStyle/>
          <a:p>
            <a:r>
              <a:rPr lang="en-GB" sz="2400" b="0" i="0" u="none" strike="noStrike" dirty="0">
                <a:solidFill>
                  <a:schemeClr val="bg1"/>
                </a:solidFill>
                <a:effectLst/>
                <a:latin typeface="Times New Roman" panose="02020603050405020304" pitchFamily="18" charset="0"/>
              </a:rPr>
              <a:t>based on the above research in relation to recording bills my application removes the aspect of the caretaker because the bill is sent directly to the user's phone and relieves them of the duty of calculating and sending the bills.</a:t>
            </a:r>
          </a:p>
          <a:p>
            <a:r>
              <a:rPr lang="en-GB" sz="2400" b="0" i="0" u="none" strike="noStrike" dirty="0">
                <a:solidFill>
                  <a:schemeClr val="bg1"/>
                </a:solidFill>
                <a:effectLst/>
                <a:latin typeface="Times New Roman" panose="02020603050405020304" pitchFamily="18" charset="0"/>
              </a:rPr>
              <a:t>The application allows users to keep records of the dates of their previous bills instead of keeping their bills as messages on their phones. This is an easier and more efficient way to store bills. </a:t>
            </a:r>
          </a:p>
          <a:p>
            <a:r>
              <a:rPr lang="en-GB" sz="2400" b="0" i="0" u="none" strike="noStrike" dirty="0">
                <a:solidFill>
                  <a:schemeClr val="bg1"/>
                </a:solidFill>
                <a:effectLst/>
                <a:latin typeface="Times New Roman" panose="02020603050405020304" pitchFamily="18" charset="0"/>
              </a:rPr>
              <a:t>In future the application can be upscaled to do the calculation as well. then rolled out to a larger group e.g. businesses. The application can also have a new activity to provide news with specific legislation tailor made for the user. The application still has room to be developed further based on consumer requirements and advancements in technology. </a:t>
            </a:r>
          </a:p>
          <a:p>
            <a:endParaRPr lang="en-GB" sz="1800" b="0" i="0" u="none" strike="noStrike" dirty="0">
              <a:solidFill>
                <a:srgbClr val="000000"/>
              </a:solidFill>
              <a:effectLst/>
              <a:latin typeface="Times New Roman" panose="02020603050405020304" pitchFamily="18" charset="0"/>
            </a:endParaRPr>
          </a:p>
          <a:p>
            <a:endParaRPr lang="en-GB" dirty="0"/>
          </a:p>
        </p:txBody>
      </p:sp>
    </p:spTree>
    <p:extLst>
      <p:ext uri="{BB962C8B-B14F-4D97-AF65-F5344CB8AC3E}">
        <p14:creationId xmlns:p14="http://schemas.microsoft.com/office/powerpoint/2010/main" val="2636747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9B1C-8241-B97B-2842-C29B5FDF8389}"/>
              </a:ext>
            </a:extLst>
          </p:cNvPr>
          <p:cNvSpPr>
            <a:spLocks noGrp="1"/>
          </p:cNvSpPr>
          <p:nvPr>
            <p:ph type="title"/>
          </p:nvPr>
        </p:nvSpPr>
        <p:spPr/>
        <p:txBody>
          <a:bodyPr/>
          <a:lstStyle/>
          <a:p>
            <a:r>
              <a:rPr lang="en-GB" dirty="0"/>
              <a:t>Project Specifics</a:t>
            </a:r>
          </a:p>
        </p:txBody>
      </p:sp>
      <p:sp>
        <p:nvSpPr>
          <p:cNvPr id="3" name="Content Placeholder 2">
            <a:extLst>
              <a:ext uri="{FF2B5EF4-FFF2-40B4-BE49-F238E27FC236}">
                <a16:creationId xmlns:a16="http://schemas.microsoft.com/office/drawing/2014/main" id="{D52B4053-209B-87AD-93AE-E8A30E27A5C2}"/>
              </a:ext>
            </a:extLst>
          </p:cNvPr>
          <p:cNvSpPr>
            <a:spLocks noGrp="1"/>
          </p:cNvSpPr>
          <p:nvPr>
            <p:ph idx="1"/>
          </p:nvPr>
        </p:nvSpPr>
        <p:spPr/>
        <p:txBody>
          <a:bodyPr/>
          <a:lstStyle/>
          <a:p>
            <a:pPr lvl="1"/>
            <a:r>
              <a:rPr lang="en-GB" dirty="0"/>
              <a:t>Interfaces- Logs in multiple users</a:t>
            </a:r>
          </a:p>
          <a:p>
            <a:pPr lvl="1"/>
            <a:r>
              <a:rPr lang="en-GB" dirty="0"/>
              <a:t>Scope-Users enter billing date and information </a:t>
            </a:r>
          </a:p>
          <a:p>
            <a:pPr lvl="1"/>
            <a:r>
              <a:rPr lang="en-GB" dirty="0"/>
              <a:t>Db Forms-User Details, Bills, Session</a:t>
            </a:r>
          </a:p>
          <a:p>
            <a:pPr lvl="1"/>
            <a:r>
              <a:rPr lang="en-GB" dirty="0"/>
              <a:t>Chapters</a:t>
            </a:r>
          </a:p>
          <a:p>
            <a:pPr lvl="3"/>
            <a:r>
              <a:rPr lang="en-GB" dirty="0"/>
              <a:t>Introduction</a:t>
            </a:r>
          </a:p>
          <a:p>
            <a:pPr lvl="3"/>
            <a:r>
              <a:rPr lang="en-GB" dirty="0"/>
              <a:t>Literature review</a:t>
            </a:r>
          </a:p>
          <a:p>
            <a:pPr lvl="3"/>
            <a:r>
              <a:rPr lang="en-GB" dirty="0"/>
              <a:t>Methodology </a:t>
            </a:r>
          </a:p>
          <a:p>
            <a:pPr lvl="3"/>
            <a:r>
              <a:rPr lang="en-GB" dirty="0"/>
              <a:t>System Implementation</a:t>
            </a:r>
          </a:p>
          <a:p>
            <a:pPr lvl="3"/>
            <a:r>
              <a:rPr lang="en-GB" dirty="0"/>
              <a:t>References</a:t>
            </a:r>
          </a:p>
          <a:p>
            <a:pPr lvl="3"/>
            <a:r>
              <a:rPr lang="en-GB" dirty="0"/>
              <a:t>Appendix</a:t>
            </a:r>
          </a:p>
        </p:txBody>
      </p:sp>
    </p:spTree>
    <p:extLst>
      <p:ext uri="{BB962C8B-B14F-4D97-AF65-F5344CB8AC3E}">
        <p14:creationId xmlns:p14="http://schemas.microsoft.com/office/powerpoint/2010/main" val="1434417847"/>
      </p:ext>
    </p:extLst>
  </p:cSld>
  <p:clrMapOvr>
    <a:masterClrMapping/>
  </p:clrMapOvr>
</p:sld>
</file>

<file path=ppt/theme/theme1.xml><?xml version="1.0" encoding="utf-8"?>
<a:theme xmlns:a="http://schemas.openxmlformats.org/drawingml/2006/main" name="Sine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0</TotalTime>
  <Words>486</Words>
  <Application>Microsoft Office PowerPoint</Application>
  <PresentationFormat>Widescreen</PresentationFormat>
  <Paragraphs>48</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Calibri</vt:lpstr>
      <vt:lpstr>Posterama</vt:lpstr>
      <vt:lpstr>Times New Roman</vt:lpstr>
      <vt:lpstr>Verdana</vt:lpstr>
      <vt:lpstr>SineVTI</vt:lpstr>
      <vt:lpstr>Bill tracking application </vt:lpstr>
      <vt:lpstr>Problem Statement</vt:lpstr>
      <vt:lpstr>Significance of the study</vt:lpstr>
      <vt:lpstr>Related literature/Literature Review</vt:lpstr>
      <vt:lpstr>Research methodology</vt:lpstr>
      <vt:lpstr>Conceptual Model</vt:lpstr>
      <vt:lpstr>Implementation Model</vt:lpstr>
      <vt:lpstr>Conclusions and Recommendations</vt:lpstr>
      <vt:lpstr>Project Specifics</vt:lpstr>
      <vt:lpstr>THE END</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 tracking application</dc:title>
  <dc:creator>Mutuma Miriti</dc:creator>
  <cp:lastModifiedBy>Mutuma Miriti</cp:lastModifiedBy>
  <cp:revision>4</cp:revision>
  <dcterms:created xsi:type="dcterms:W3CDTF">2023-12-05T17:21:06Z</dcterms:created>
  <dcterms:modified xsi:type="dcterms:W3CDTF">2023-12-08T08:07:57Z</dcterms:modified>
</cp:coreProperties>
</file>