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A260-BA02-43C0-9470-5B533523355D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6CB7-27A2-437A-8C15-0B92A027E9C3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84150" y="241301"/>
            <a:ext cx="11823700" cy="609600"/>
          </a:xfrm>
        </p:spPr>
        <p:txBody>
          <a:bodyPr>
            <a:normAutofit fontScale="90000"/>
          </a:bodyPr>
          <a:p>
            <a:r>
              <a:rPr dirty="0" lang="en-US" smtClean="0"/>
              <a:t>SAS Macros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88900" y="850901"/>
            <a:ext cx="11918950" cy="5829299"/>
          </a:xfrm>
        </p:spPr>
        <p:txBody>
          <a:bodyPr/>
          <a:p>
            <a:pPr algn="l"/>
            <a:r>
              <a:rPr dirty="0" lang="en-US" smtClean="0"/>
              <a:t>Purpose : </a:t>
            </a:r>
          </a:p>
          <a:p>
            <a:pPr algn="l" indent="-457200" marL="457200">
              <a:buAutoNum type="arabicPeriod"/>
            </a:pPr>
            <a:r>
              <a:rPr dirty="0" lang="en-US" smtClean="0"/>
              <a:t>The macro facility is a text substituting/processing facility to automate and customized code.</a:t>
            </a:r>
          </a:p>
          <a:p>
            <a:pPr algn="l" indent="-457200" marL="457200">
              <a:buAutoNum type="arabicPeriod"/>
            </a:pPr>
            <a:r>
              <a:rPr dirty="0" lang="en-US" smtClean="0"/>
              <a:t>So, it helps to reduces the amount of SAS code to obtain </a:t>
            </a:r>
            <a:r>
              <a:rPr dirty="0" lang="en-US" smtClean="0"/>
              <a:t>same results</a:t>
            </a:r>
            <a:r>
              <a:rPr dirty="0" lang="en-US" smtClean="0"/>
              <a:t>.</a:t>
            </a:r>
          </a:p>
          <a:p>
            <a:pPr algn="l" indent="-457200" marL="457200">
              <a:buAutoNum type="arabicPeriod"/>
            </a:pPr>
            <a:r>
              <a:rPr dirty="0" lang="en-US" smtClean="0"/>
              <a:t>You can save your codes for later use to support production support </a:t>
            </a:r>
            <a:r>
              <a:rPr dirty="0" lang="en-US" err="1" smtClean="0"/>
              <a:t>divison</a:t>
            </a:r>
            <a:r>
              <a:rPr dirty="0" lang="en-US" smtClean="0"/>
              <a:t>.</a:t>
            </a:r>
            <a:endParaRPr dirty="0" lang="en-US" smtClean="0"/>
          </a:p>
          <a:p>
            <a:pPr algn="l" indent="-457200" marL="457200">
              <a:buAutoNum type="arabicPeriod"/>
            </a:pPr>
            <a:endParaRPr dirty="0" lang="en-US" smtClean="0"/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Symbolic Substitution with in SAS Code.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Automatic production of SAS code.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Dynamic generation of SAS code.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Conditional generation of SAS code.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lang="en-US"/>
          </a:p>
        </p:txBody>
      </p:sp>
      <p:sp>
        <p:nvSpPr>
          <p:cNvPr id="1048588" name="TextBox 4"/>
          <p:cNvSpPr txBox="1"/>
          <p:nvPr/>
        </p:nvSpPr>
        <p:spPr>
          <a:xfrm>
            <a:off x="10071100" y="6127690"/>
            <a:ext cx="1325879" cy="418845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000" lang="en-US" smtClean="0">
                <a:solidFill>
                  <a:srgbClr val="0070C0"/>
                </a:solidFill>
              </a:rPr>
              <a:t>Shashi Online Class</a:t>
            </a:r>
          </a:p>
          <a:p>
            <a:r>
              <a:rPr b="1" dirty="0" sz="1000" lang="en-US" smtClean="0">
                <a:solidFill>
                  <a:srgbClr val="0070C0"/>
                </a:solidFill>
              </a:rPr>
              <a:t>Author : Arun Kumar</a:t>
            </a:r>
            <a:endParaRPr b="1" dirty="0" sz="10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84150" y="850901"/>
            <a:ext cx="11823700" cy="5826626"/>
          </a:xfrm>
        </p:spPr>
        <p:txBody>
          <a:bodyPr>
            <a:normAutofit fontScale="93750" lnSpcReduction="20000"/>
          </a:bodyPr>
          <a:p>
            <a:pPr indent="0" marL="0">
              <a:buNone/>
            </a:pPr>
            <a:r>
              <a:rPr dirty="0" lang="en-US" smtClean="0"/>
              <a:t>Facilities : </a:t>
            </a:r>
          </a:p>
          <a:p>
            <a:r>
              <a:rPr dirty="0" sz="1600" lang="en-US" smtClean="0"/>
              <a:t>As like variables in base </a:t>
            </a:r>
            <a:r>
              <a:rPr dirty="0" sz="1600" lang="en-US" err="1" smtClean="0"/>
              <a:t>sas</a:t>
            </a:r>
            <a:r>
              <a:rPr dirty="0" sz="1600" lang="en-US" smtClean="0"/>
              <a:t> we have variables in macro facility( %let a= </a:t>
            </a:r>
            <a:r>
              <a:rPr dirty="0" sz="1600" lang="en-US" err="1" smtClean="0"/>
              <a:t>arunkumarsharma</a:t>
            </a:r>
            <a:r>
              <a:rPr dirty="0" sz="1600" lang="en-US" smtClean="0"/>
              <a:t>; data &amp;a; set </a:t>
            </a:r>
            <a:r>
              <a:rPr dirty="0" sz="1600" lang="en-US" err="1" smtClean="0"/>
              <a:t>sashelp.class</a:t>
            </a:r>
            <a:r>
              <a:rPr dirty="0" sz="1600" lang="en-US" smtClean="0"/>
              <a:t>; run;)</a:t>
            </a:r>
          </a:p>
          <a:p>
            <a:r>
              <a:rPr dirty="0" sz="1600" lang="en-US" smtClean="0"/>
              <a:t>Deleting or creating user defined macro variables(that you can reference anywhere in code except </a:t>
            </a:r>
            <a:r>
              <a:rPr dirty="0" sz="1600" lang="en-US" err="1" smtClean="0"/>
              <a:t>datalines</a:t>
            </a:r>
            <a:r>
              <a:rPr dirty="0" sz="1600" lang="en-US"/>
              <a:t>)</a:t>
            </a:r>
            <a:r>
              <a:rPr dirty="0" sz="1600" lang="en-US" smtClean="0"/>
              <a:t>.</a:t>
            </a:r>
          </a:p>
          <a:p>
            <a:r>
              <a:rPr dirty="0" sz="1600" lang="en-US" smtClean="0"/>
              <a:t>Reference Automatic macro variables.</a:t>
            </a:r>
          </a:p>
          <a:p>
            <a:r>
              <a:rPr dirty="0" sz="1600" lang="en-US" smtClean="0"/>
              <a:t>You can ref macro </a:t>
            </a:r>
            <a:r>
              <a:rPr dirty="0" sz="1600" lang="en-US" err="1" smtClean="0"/>
              <a:t>var</a:t>
            </a:r>
            <a:r>
              <a:rPr dirty="0" sz="1600" lang="en-US" smtClean="0"/>
              <a:t> as many times you want.</a:t>
            </a:r>
          </a:p>
          <a:p>
            <a:r>
              <a:rPr dirty="0" sz="1600" lang="en-US" smtClean="0"/>
              <a:t>List of Automatic macro </a:t>
            </a:r>
            <a:r>
              <a:rPr dirty="0" sz="1600" lang="en-US" err="1" smtClean="0"/>
              <a:t>var</a:t>
            </a:r>
            <a:endParaRPr dirty="0" sz="1600" lang="en-US"/>
          </a:p>
          <a:p>
            <a:r>
              <a:rPr dirty="0" sz="1600" lang="en-US" smtClean="0"/>
              <a:t>S</a:t>
            </a:r>
            <a:r>
              <a:rPr dirty="0" sz="1600" lang="en-US"/>
              <a:t>	</a:t>
            </a:r>
            <a:r>
              <a:rPr dirty="0" sz="1600" lang="en-US" smtClean="0"/>
              <a:t>	the </a:t>
            </a:r>
            <a:r>
              <a:rPr dirty="0" sz="1600" lang="en-US"/>
              <a:t>date of the SAS invocation (DATE7.)	</a:t>
            </a:r>
          </a:p>
          <a:p>
            <a:r>
              <a:rPr dirty="0" sz="1600" lang="en-US"/>
              <a:t>SYSDATYSDATEE9</a:t>
            </a:r>
            <a:r>
              <a:rPr dirty="0" sz="1600" lang="en-US"/>
              <a:t>	the date of the SAS invocation (DATE9.)	</a:t>
            </a:r>
          </a:p>
          <a:p>
            <a:r>
              <a:rPr dirty="0" sz="1600" lang="en-US"/>
              <a:t>SYSDAY	</a:t>
            </a:r>
            <a:r>
              <a:rPr dirty="0" sz="1600" lang="en-US" smtClean="0"/>
              <a:t>	the </a:t>
            </a:r>
            <a:r>
              <a:rPr dirty="0" sz="1600" lang="en-US"/>
              <a:t>day of the week of the SAS invocation	</a:t>
            </a:r>
          </a:p>
          <a:p>
            <a:r>
              <a:rPr dirty="0" sz="1600" lang="en-US"/>
              <a:t>SYSTIME	the time of the SAS invocation	</a:t>
            </a:r>
          </a:p>
          <a:p>
            <a:r>
              <a:rPr dirty="0" sz="1600" lang="en-US"/>
              <a:t>SYSENV	</a:t>
            </a:r>
            <a:r>
              <a:rPr dirty="0" sz="1600" lang="en-US" smtClean="0"/>
              <a:t>	FORE </a:t>
            </a:r>
            <a:r>
              <a:rPr dirty="0" sz="1600" lang="en-US"/>
              <a:t>(interactive execution) or BACK (</a:t>
            </a:r>
            <a:r>
              <a:rPr dirty="0" sz="1600" lang="en-US" err="1"/>
              <a:t>noninteractive</a:t>
            </a:r>
            <a:r>
              <a:rPr dirty="0" sz="1600" lang="en-US"/>
              <a:t> or batch execution)	</a:t>
            </a:r>
          </a:p>
          <a:p>
            <a:r>
              <a:rPr dirty="0" sz="1600" lang="en-US"/>
              <a:t>SYSSCP	</a:t>
            </a:r>
            <a:r>
              <a:rPr dirty="0" sz="1600" lang="en-US" smtClean="0"/>
              <a:t>	an </a:t>
            </a:r>
            <a:r>
              <a:rPr dirty="0" sz="1600" lang="en-US"/>
              <a:t>abbreviation for the operating system that is being used, such as WIN or LINUX	</a:t>
            </a:r>
          </a:p>
          <a:p>
            <a:r>
              <a:rPr dirty="0" sz="1600" lang="en-US"/>
              <a:t>SYSVER	</a:t>
            </a:r>
            <a:r>
              <a:rPr dirty="0" sz="1600" lang="en-US" smtClean="0"/>
              <a:t>	the </a:t>
            </a:r>
            <a:r>
              <a:rPr dirty="0" sz="1600" lang="en-US"/>
              <a:t>release of SAS that is being used	</a:t>
            </a:r>
          </a:p>
          <a:p>
            <a:r>
              <a:rPr dirty="0" sz="1600" lang="en-US" smtClean="0"/>
              <a:t>SYSJOBID</a:t>
            </a:r>
            <a:r>
              <a:rPr dirty="0" sz="1600" lang="en-US"/>
              <a:t>	an identifier for the current SAS session or for the current batch job (the user ID or job name for mainframe systems, </a:t>
            </a:r>
            <a:r>
              <a:rPr dirty="0" sz="1600" lang="en-US" smtClean="0"/>
              <a:t>		the </a:t>
            </a:r>
            <a:r>
              <a:rPr dirty="0" sz="1600" lang="en-US"/>
              <a:t>process ID (PID) for other systems)	</a:t>
            </a:r>
          </a:p>
          <a:p>
            <a:endParaRPr dirty="0" sz="1600" lang="en-US" smtClean="0"/>
          </a:p>
          <a:p>
            <a:endParaRPr dirty="0" sz="1600" lang="en-US" smtClean="0"/>
          </a:p>
          <a:p>
            <a:endParaRPr dirty="0" sz="1600" lang="en-US"/>
          </a:p>
        </p:txBody>
      </p:sp>
      <p:sp>
        <p:nvSpPr>
          <p:cNvPr id="1048595" name="Title 1"/>
          <p:cNvSpPr txBox="1"/>
          <p:nvPr/>
        </p:nvSpPr>
        <p:spPr>
          <a:xfrm>
            <a:off x="184150" y="241301"/>
            <a:ext cx="11823700" cy="609600"/>
          </a:xfrm>
          <a:prstGeom prst="rect"/>
        </p:spPr>
        <p:txBody>
          <a:bodyPr anchor="ctr" bIns="45720" lIns="91440" rIns="91440" rtlCol="0" tIns="45720" vert="horz">
            <a:normAutofit fontScale="72727" lnSpcReduction="10000"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 smtClean="0"/>
              <a:t>					SAS Macros</a:t>
            </a:r>
            <a:endParaRPr dirty="0" lang="en-US"/>
          </a:p>
        </p:txBody>
      </p:sp>
      <p:sp>
        <p:nvSpPr>
          <p:cNvPr id="1048596" name="TextBox 4"/>
          <p:cNvSpPr txBox="1"/>
          <p:nvPr/>
        </p:nvSpPr>
        <p:spPr>
          <a:xfrm>
            <a:off x="10071100" y="6127690"/>
            <a:ext cx="1325879" cy="418845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000" lang="en-US" smtClean="0">
                <a:solidFill>
                  <a:srgbClr val="0070C0"/>
                </a:solidFill>
              </a:rPr>
              <a:t>Shashi Online Class</a:t>
            </a:r>
          </a:p>
          <a:p>
            <a:r>
              <a:rPr b="1" dirty="0" sz="1000" lang="en-US" smtClean="0">
                <a:solidFill>
                  <a:srgbClr val="0070C0"/>
                </a:solidFill>
              </a:rPr>
              <a:t>Author : Arun Kumar</a:t>
            </a:r>
            <a:endParaRPr b="1" dirty="0" sz="10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273"/>
          </a:xfrm>
        </p:spPr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>Processing Flow in Base SAS: 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28337" y="766846"/>
            <a:ext cx="11915274" cy="5910680"/>
          </a:xfrm>
        </p:spPr>
        <p:txBody>
          <a:bodyPr>
            <a:normAutofit/>
          </a:bodyPr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  <p:sp>
        <p:nvSpPr>
          <p:cNvPr id="1048599" name="Rectangle 3"/>
          <p:cNvSpPr/>
          <p:nvPr/>
        </p:nvSpPr>
        <p:spPr>
          <a:xfrm>
            <a:off x="2444418" y="5558592"/>
            <a:ext cx="2566737" cy="96252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dirty="0" lang="en-US" smtClean="0"/>
          </a:p>
          <a:p>
            <a:r>
              <a:rPr dirty="0" lang="en-US" smtClean="0"/>
              <a:t>Data a;</a:t>
            </a:r>
          </a:p>
          <a:p>
            <a:r>
              <a:rPr dirty="0" lang="en-US" smtClean="0"/>
              <a:t>Set </a:t>
            </a:r>
            <a:r>
              <a:rPr dirty="0" lang="en-US" err="1" smtClean="0"/>
              <a:t>sashelp.class</a:t>
            </a:r>
            <a:r>
              <a:rPr dirty="0" lang="en-US" smtClean="0"/>
              <a:t>;</a:t>
            </a:r>
          </a:p>
          <a:p>
            <a:r>
              <a:rPr dirty="0" lang="en-US" smtClean="0"/>
              <a:t>Run;</a:t>
            </a:r>
          </a:p>
          <a:p>
            <a:endParaRPr dirty="0" lang="en-US" smtClean="0"/>
          </a:p>
        </p:txBody>
      </p:sp>
      <p:sp>
        <p:nvSpPr>
          <p:cNvPr id="1048600" name="Up Arrow 5"/>
          <p:cNvSpPr/>
          <p:nvPr/>
        </p:nvSpPr>
        <p:spPr>
          <a:xfrm>
            <a:off x="3547312" y="5074005"/>
            <a:ext cx="360947" cy="348916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1" name="Rectangle 6"/>
          <p:cNvSpPr/>
          <p:nvPr/>
        </p:nvSpPr>
        <p:spPr>
          <a:xfrm>
            <a:off x="2444418" y="4254753"/>
            <a:ext cx="2566737" cy="53699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lang="en-US"/>
              <a:t> </a:t>
            </a:r>
            <a:r>
              <a:rPr dirty="0" lang="en-US" smtClean="0"/>
              <a:t>  Compilation Phase </a:t>
            </a:r>
            <a:endParaRPr dirty="0" lang="en-US"/>
          </a:p>
        </p:txBody>
      </p:sp>
      <p:sp>
        <p:nvSpPr>
          <p:cNvPr id="1048602" name="Up Arrow 7"/>
          <p:cNvSpPr/>
          <p:nvPr/>
        </p:nvSpPr>
        <p:spPr>
          <a:xfrm>
            <a:off x="3423627" y="3722186"/>
            <a:ext cx="484632" cy="487709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8"/>
          <p:cNvSpPr/>
          <p:nvPr/>
        </p:nvSpPr>
        <p:spPr>
          <a:xfrm>
            <a:off x="2382574" y="2983690"/>
            <a:ext cx="2566737" cy="52274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Execution Phase </a:t>
            </a:r>
            <a:endParaRPr dirty="0" lang="en-US"/>
          </a:p>
        </p:txBody>
      </p:sp>
      <p:sp>
        <p:nvSpPr>
          <p:cNvPr id="1048604" name="Up Arrow 9"/>
          <p:cNvSpPr/>
          <p:nvPr/>
        </p:nvSpPr>
        <p:spPr>
          <a:xfrm>
            <a:off x="3423627" y="2276625"/>
            <a:ext cx="484632" cy="550657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5" name="Rectangle 10"/>
          <p:cNvSpPr/>
          <p:nvPr/>
        </p:nvSpPr>
        <p:spPr>
          <a:xfrm>
            <a:off x="2444418" y="1443708"/>
            <a:ext cx="2673016" cy="550658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Final </a:t>
            </a:r>
            <a:r>
              <a:rPr dirty="0" lang="en-US" err="1" smtClean="0"/>
              <a:t>Datset</a:t>
            </a:r>
            <a:r>
              <a:rPr dirty="0" lang="en-US" smtClean="0"/>
              <a:t> </a:t>
            </a:r>
            <a:endParaRPr dirty="0" lang="en-US"/>
          </a:p>
        </p:txBody>
      </p:sp>
      <p:sp>
        <p:nvSpPr>
          <p:cNvPr id="1048606" name="Right Arrow 11"/>
          <p:cNvSpPr/>
          <p:nvPr/>
        </p:nvSpPr>
        <p:spPr>
          <a:xfrm>
            <a:off x="5474369" y="5074005"/>
            <a:ext cx="950495" cy="34891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Rectangle 12"/>
          <p:cNvSpPr/>
          <p:nvPr/>
        </p:nvSpPr>
        <p:spPr>
          <a:xfrm>
            <a:off x="7243009" y="5136858"/>
            <a:ext cx="2370221" cy="34891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INPUT STACK </a:t>
            </a:r>
            <a:endParaRPr dirty="0" lang="en-US"/>
          </a:p>
        </p:txBody>
      </p:sp>
      <p:sp>
        <p:nvSpPr>
          <p:cNvPr id="1048608" name="Right Arrow 20"/>
          <p:cNvSpPr/>
          <p:nvPr/>
        </p:nvSpPr>
        <p:spPr>
          <a:xfrm>
            <a:off x="5474369" y="4523250"/>
            <a:ext cx="842211" cy="26849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21"/>
          <p:cNvSpPr/>
          <p:nvPr/>
        </p:nvSpPr>
        <p:spPr>
          <a:xfrm>
            <a:off x="7243008" y="4425406"/>
            <a:ext cx="2370222" cy="53699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Syntax, descriptor portion, </a:t>
            </a:r>
            <a:r>
              <a:rPr dirty="0" lang="en-US" err="1" smtClean="0"/>
              <a:t>pdv</a:t>
            </a:r>
            <a:r>
              <a:rPr dirty="0" lang="en-US" smtClean="0"/>
              <a:t> </a:t>
            </a:r>
            <a:endParaRPr dirty="0" lang="en-US"/>
          </a:p>
        </p:txBody>
      </p:sp>
      <p:sp>
        <p:nvSpPr>
          <p:cNvPr id="1048610" name="TextBox 14"/>
          <p:cNvSpPr txBox="1"/>
          <p:nvPr/>
        </p:nvSpPr>
        <p:spPr>
          <a:xfrm>
            <a:off x="10071100" y="6127690"/>
            <a:ext cx="1325879" cy="418845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000" lang="en-US" smtClean="0">
                <a:solidFill>
                  <a:srgbClr val="0070C0"/>
                </a:solidFill>
              </a:rPr>
              <a:t>Shashi Online Class</a:t>
            </a:r>
          </a:p>
          <a:p>
            <a:r>
              <a:rPr b="1" dirty="0" sz="1000" lang="en-US" smtClean="0">
                <a:solidFill>
                  <a:srgbClr val="0070C0"/>
                </a:solidFill>
              </a:rPr>
              <a:t>Author : Arun Kumar</a:t>
            </a:r>
            <a:endParaRPr b="1" dirty="0" sz="10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0316" y="108285"/>
            <a:ext cx="11887200" cy="697831"/>
          </a:xfrm>
        </p:spPr>
        <p:txBody>
          <a:bodyPr>
            <a:normAutofit/>
          </a:bodyPr>
          <a:p>
            <a:r>
              <a:rPr dirty="0" sz="2800" lang="en-US" smtClean="0"/>
              <a:t>Macro Processing Flow Chart </a:t>
            </a:r>
            <a:endParaRPr dirty="0" sz="280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304800" y="745959"/>
            <a:ext cx="11887200" cy="5823284"/>
          </a:xfrm>
        </p:spPr>
        <p:txBody>
          <a:bodyPr/>
          <a:p>
            <a:pPr indent="0" marL="0">
              <a:buNone/>
            </a:pPr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613" name="Rectangle 3"/>
          <p:cNvSpPr/>
          <p:nvPr/>
        </p:nvSpPr>
        <p:spPr>
          <a:xfrm>
            <a:off x="4608095" y="5988499"/>
            <a:ext cx="2213811" cy="6136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PROGRAME EDITOR </a:t>
            </a:r>
            <a:endParaRPr dirty="0" lang="en-US"/>
          </a:p>
        </p:txBody>
      </p:sp>
      <p:sp>
        <p:nvSpPr>
          <p:cNvPr id="1048614" name="Rectangle 4"/>
          <p:cNvSpPr/>
          <p:nvPr/>
        </p:nvSpPr>
        <p:spPr>
          <a:xfrm>
            <a:off x="4608095" y="4969042"/>
            <a:ext cx="2213811" cy="5293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INPUT STACK </a:t>
            </a:r>
            <a:endParaRPr dirty="0" lang="en-US"/>
          </a:p>
        </p:txBody>
      </p:sp>
      <p:sp>
        <p:nvSpPr>
          <p:cNvPr id="1048615" name="Rectangle 5"/>
          <p:cNvSpPr/>
          <p:nvPr/>
        </p:nvSpPr>
        <p:spPr>
          <a:xfrm>
            <a:off x="4608095" y="3874169"/>
            <a:ext cx="2213811" cy="74595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WORD </a:t>
            </a:r>
            <a:r>
              <a:rPr dirty="0" lang="en-US" smtClean="0"/>
              <a:t>SCANNER</a:t>
            </a:r>
          </a:p>
          <a:p>
            <a:pPr algn="ctr"/>
            <a:endParaRPr dirty="0" lang="en-US"/>
          </a:p>
        </p:txBody>
      </p:sp>
      <p:sp>
        <p:nvSpPr>
          <p:cNvPr id="1048616" name="Rectangle 6"/>
          <p:cNvSpPr/>
          <p:nvPr/>
        </p:nvSpPr>
        <p:spPr>
          <a:xfrm>
            <a:off x="7471610" y="3874169"/>
            <a:ext cx="1768643" cy="745958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MACRO  PROCESSOR </a:t>
            </a:r>
            <a:endParaRPr dirty="0" lang="en-US"/>
          </a:p>
        </p:txBody>
      </p:sp>
      <p:sp>
        <p:nvSpPr>
          <p:cNvPr id="1048617" name="Rectangle 7"/>
          <p:cNvSpPr/>
          <p:nvPr/>
        </p:nvSpPr>
        <p:spPr>
          <a:xfrm>
            <a:off x="9649326" y="3874169"/>
            <a:ext cx="902369" cy="74595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LST</a:t>
            </a:r>
          </a:p>
          <a:p>
            <a:pPr algn="ctr"/>
            <a:r>
              <a:rPr dirty="0" lang="en-US" smtClean="0"/>
              <a:t>Z=</a:t>
            </a:r>
            <a:r>
              <a:rPr dirty="0" lang="en-US" err="1" smtClean="0"/>
              <a:t>arun</a:t>
            </a:r>
            <a:endParaRPr dirty="0" lang="en-US"/>
          </a:p>
        </p:txBody>
      </p:sp>
      <p:sp>
        <p:nvSpPr>
          <p:cNvPr id="1048618" name="Rectangle 8"/>
          <p:cNvSpPr/>
          <p:nvPr/>
        </p:nvSpPr>
        <p:spPr>
          <a:xfrm>
            <a:off x="10816389" y="3874169"/>
            <a:ext cx="890337" cy="74595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GST </a:t>
            </a:r>
            <a:endParaRPr dirty="0" lang="en-US" smtClean="0"/>
          </a:p>
          <a:p>
            <a:pPr algn="ctr"/>
            <a:r>
              <a:rPr dirty="0" lang="en-US" smtClean="0"/>
              <a:t>F=arun1</a:t>
            </a:r>
            <a:endParaRPr dirty="0" lang="en-US"/>
          </a:p>
        </p:txBody>
      </p:sp>
      <p:sp>
        <p:nvSpPr>
          <p:cNvPr id="1048619" name="Rectangle 9"/>
          <p:cNvSpPr/>
          <p:nvPr/>
        </p:nvSpPr>
        <p:spPr>
          <a:xfrm>
            <a:off x="1882939" y="2225842"/>
            <a:ext cx="1467853" cy="914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DATA STEP</a:t>
            </a:r>
          </a:p>
          <a:p>
            <a:pPr algn="ctr"/>
            <a:r>
              <a:rPr dirty="0" lang="en-US" smtClean="0"/>
              <a:t>COMPILER</a:t>
            </a:r>
            <a:endParaRPr dirty="0" lang="en-US"/>
          </a:p>
        </p:txBody>
      </p:sp>
      <p:sp>
        <p:nvSpPr>
          <p:cNvPr id="1048620" name="Rectangle 10"/>
          <p:cNvSpPr/>
          <p:nvPr/>
        </p:nvSpPr>
        <p:spPr>
          <a:xfrm>
            <a:off x="4626140" y="2225842"/>
            <a:ext cx="1750596" cy="914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 smtClean="0"/>
          </a:p>
          <a:p>
            <a:pPr algn="ctr"/>
            <a:r>
              <a:rPr dirty="0" lang="en-US" smtClean="0"/>
              <a:t>PROCEDURE COMPILER	</a:t>
            </a:r>
            <a:endParaRPr dirty="0" lang="en-US"/>
          </a:p>
        </p:txBody>
      </p:sp>
      <p:sp>
        <p:nvSpPr>
          <p:cNvPr id="1048621" name="Rectangle 11"/>
          <p:cNvSpPr/>
          <p:nvPr/>
        </p:nvSpPr>
        <p:spPr>
          <a:xfrm>
            <a:off x="6990347" y="2183732"/>
            <a:ext cx="1467853" cy="914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GLOBAL STATEMENT </a:t>
            </a:r>
          </a:p>
          <a:p>
            <a:pPr algn="ctr"/>
            <a:r>
              <a:rPr dirty="0" lang="en-US" smtClean="0"/>
              <a:t>COMPILER </a:t>
            </a:r>
            <a:endParaRPr dirty="0" lang="en-US"/>
          </a:p>
        </p:txBody>
      </p:sp>
      <p:sp>
        <p:nvSpPr>
          <p:cNvPr id="1048622" name="Rectangle 13"/>
          <p:cNvSpPr/>
          <p:nvPr/>
        </p:nvSpPr>
        <p:spPr>
          <a:xfrm>
            <a:off x="4626141" y="1058779"/>
            <a:ext cx="1750596" cy="81814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EXECUTION</a:t>
            </a:r>
            <a:endParaRPr dirty="0" lang="en-US"/>
          </a:p>
        </p:txBody>
      </p:sp>
      <p:sp>
        <p:nvSpPr>
          <p:cNvPr id="1048623" name="Up Arrow 15"/>
          <p:cNvSpPr/>
          <p:nvPr/>
        </p:nvSpPr>
        <p:spPr>
          <a:xfrm>
            <a:off x="5462337" y="5629165"/>
            <a:ext cx="252663" cy="22860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4" name="Up Arrow 16"/>
          <p:cNvSpPr/>
          <p:nvPr/>
        </p:nvSpPr>
        <p:spPr>
          <a:xfrm>
            <a:off x="5462336" y="4692316"/>
            <a:ext cx="252663" cy="22860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5" name="Right Arrow 18"/>
          <p:cNvSpPr/>
          <p:nvPr/>
        </p:nvSpPr>
        <p:spPr>
          <a:xfrm>
            <a:off x="6990347" y="4102768"/>
            <a:ext cx="348916" cy="312821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Right Arrow 20"/>
          <p:cNvSpPr/>
          <p:nvPr/>
        </p:nvSpPr>
        <p:spPr>
          <a:xfrm>
            <a:off x="9284367" y="4102768"/>
            <a:ext cx="244644" cy="312821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7" name="Right Arrow 21"/>
          <p:cNvSpPr/>
          <p:nvPr/>
        </p:nvSpPr>
        <p:spPr>
          <a:xfrm>
            <a:off x="10551695" y="4102768"/>
            <a:ext cx="264694" cy="312821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Up Arrow 23"/>
          <p:cNvSpPr/>
          <p:nvPr/>
        </p:nvSpPr>
        <p:spPr>
          <a:xfrm>
            <a:off x="5492507" y="3239721"/>
            <a:ext cx="252663" cy="447958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9" name="Up Arrow 24"/>
          <p:cNvSpPr/>
          <p:nvPr/>
        </p:nvSpPr>
        <p:spPr>
          <a:xfrm rot="18695922">
            <a:off x="3826042" y="3239721"/>
            <a:ext cx="360947" cy="778826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0" name="Bent Arrow 26"/>
          <p:cNvSpPr/>
          <p:nvPr/>
        </p:nvSpPr>
        <p:spPr>
          <a:xfrm rot="10800000">
            <a:off x="7932817" y="4830680"/>
            <a:ext cx="617623" cy="641884"/>
          </a:xfrm>
          <a:prstGeom prst="ben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631" name="Rectangle 27"/>
          <p:cNvSpPr/>
          <p:nvPr/>
        </p:nvSpPr>
        <p:spPr>
          <a:xfrm>
            <a:off x="9119937" y="2183732"/>
            <a:ext cx="1395664" cy="914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SQL COMPILER</a:t>
            </a:r>
            <a:endParaRPr dirty="0" lang="en-US"/>
          </a:p>
        </p:txBody>
      </p:sp>
      <p:sp>
        <p:nvSpPr>
          <p:cNvPr id="1048632" name="Right Arrow 29"/>
          <p:cNvSpPr/>
          <p:nvPr/>
        </p:nvSpPr>
        <p:spPr>
          <a:xfrm rot="19547187">
            <a:off x="6871350" y="3375467"/>
            <a:ext cx="671132" cy="3986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3" name="Up Arrow 31"/>
          <p:cNvSpPr/>
          <p:nvPr/>
        </p:nvSpPr>
        <p:spPr>
          <a:xfrm>
            <a:off x="5496512" y="1949116"/>
            <a:ext cx="240631" cy="234616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TextBox 25"/>
          <p:cNvSpPr txBox="1"/>
          <p:nvPr/>
        </p:nvSpPr>
        <p:spPr>
          <a:xfrm>
            <a:off x="10071100" y="6127690"/>
            <a:ext cx="1325879" cy="418845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000" lang="en-US" smtClean="0">
                <a:solidFill>
                  <a:srgbClr val="0070C0"/>
                </a:solidFill>
              </a:rPr>
              <a:t>Shashi Online Class</a:t>
            </a:r>
          </a:p>
          <a:p>
            <a:r>
              <a:rPr b="1" dirty="0" sz="1000" lang="en-US" smtClean="0">
                <a:solidFill>
                  <a:srgbClr val="0070C0"/>
                </a:solidFill>
              </a:rPr>
              <a:t>Author : Arun Kumar</a:t>
            </a:r>
            <a:endParaRPr b="1" dirty="0" sz="10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379" y="365127"/>
            <a:ext cx="11875167" cy="501148"/>
          </a:xfrm>
        </p:spPr>
        <p:txBody>
          <a:bodyPr>
            <a:normAutofit fontScale="90000"/>
          </a:bodyPr>
          <a:p>
            <a:r>
              <a:rPr dirty="0" lang="en-US" smtClean="0"/>
              <a:t>					SAS Macros 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282744" y="908385"/>
            <a:ext cx="11875167" cy="5847346"/>
          </a:xfrm>
        </p:spPr>
        <p:txBody>
          <a:bodyPr/>
          <a:p>
            <a:r>
              <a:rPr dirty="0" lang="en-US" smtClean="0"/>
              <a:t>Macro </a:t>
            </a:r>
            <a:endParaRPr dirty="0" lang="en-US"/>
          </a:p>
        </p:txBody>
      </p:sp>
      <p:sp>
        <p:nvSpPr>
          <p:cNvPr id="1048637" name="Rectangle 3"/>
          <p:cNvSpPr/>
          <p:nvPr/>
        </p:nvSpPr>
        <p:spPr>
          <a:xfrm rot="16200000">
            <a:off x="-252663" y="2995863"/>
            <a:ext cx="2093495" cy="9504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MACROS </a:t>
            </a:r>
            <a:endParaRPr dirty="0" lang="en-US"/>
          </a:p>
        </p:txBody>
      </p:sp>
      <p:sp>
        <p:nvSpPr>
          <p:cNvPr id="1048638" name="Rectangle 4"/>
          <p:cNvSpPr/>
          <p:nvPr/>
        </p:nvSpPr>
        <p:spPr>
          <a:xfrm>
            <a:off x="1756612" y="1732548"/>
            <a:ext cx="1852862" cy="69181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Macro </a:t>
            </a:r>
            <a:r>
              <a:rPr dirty="0" lang="en-US" err="1" smtClean="0"/>
              <a:t>var</a:t>
            </a:r>
            <a:r>
              <a:rPr dirty="0" lang="en-US" smtClean="0"/>
              <a:t> </a:t>
            </a:r>
            <a:endParaRPr dirty="0" lang="en-US"/>
          </a:p>
        </p:txBody>
      </p:sp>
      <p:sp>
        <p:nvSpPr>
          <p:cNvPr id="1048639" name="Rectangle 5"/>
          <p:cNvSpPr/>
          <p:nvPr/>
        </p:nvSpPr>
        <p:spPr>
          <a:xfrm>
            <a:off x="1756612" y="4517858"/>
            <a:ext cx="1852862" cy="77603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Macro </a:t>
            </a:r>
            <a:r>
              <a:rPr dirty="0" lang="en-US" err="1" smtClean="0"/>
              <a:t>Prog</a:t>
            </a:r>
            <a:r>
              <a:rPr dirty="0" lang="en-US" smtClean="0"/>
              <a:t>/</a:t>
            </a:r>
            <a:r>
              <a:rPr dirty="0" lang="en-US" err="1" smtClean="0"/>
              <a:t>Defination</a:t>
            </a:r>
            <a:endParaRPr dirty="0" lang="en-US"/>
          </a:p>
        </p:txBody>
      </p:sp>
      <p:sp>
        <p:nvSpPr>
          <p:cNvPr id="1048640" name="Rectangle 6"/>
          <p:cNvSpPr/>
          <p:nvPr/>
        </p:nvSpPr>
        <p:spPr>
          <a:xfrm>
            <a:off x="5005138" y="1401679"/>
            <a:ext cx="1215190" cy="66173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Automatic </a:t>
            </a:r>
            <a:endParaRPr dirty="0" lang="en-US"/>
          </a:p>
        </p:txBody>
      </p:sp>
      <p:sp>
        <p:nvSpPr>
          <p:cNvPr id="1048641" name="Rectangle 7"/>
          <p:cNvSpPr/>
          <p:nvPr/>
        </p:nvSpPr>
        <p:spPr>
          <a:xfrm>
            <a:off x="5005139" y="2439403"/>
            <a:ext cx="1215190" cy="67677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User Define </a:t>
            </a:r>
            <a:endParaRPr dirty="0" lang="en-US"/>
          </a:p>
        </p:txBody>
      </p:sp>
      <p:sp>
        <p:nvSpPr>
          <p:cNvPr id="1048642" name="Rectangle 8"/>
          <p:cNvSpPr/>
          <p:nvPr/>
        </p:nvSpPr>
        <p:spPr>
          <a:xfrm>
            <a:off x="5005138" y="3832058"/>
            <a:ext cx="1215190" cy="757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TEMP </a:t>
            </a:r>
            <a:endParaRPr dirty="0" lang="en-US"/>
          </a:p>
        </p:txBody>
      </p:sp>
      <p:sp>
        <p:nvSpPr>
          <p:cNvPr id="1048643" name="Rectangle 9"/>
          <p:cNvSpPr/>
          <p:nvPr/>
        </p:nvSpPr>
        <p:spPr>
          <a:xfrm>
            <a:off x="5017168" y="5200650"/>
            <a:ext cx="1203160" cy="742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STORED</a:t>
            </a:r>
            <a:endParaRPr dirty="0" lang="en-US"/>
          </a:p>
        </p:txBody>
      </p:sp>
      <p:cxnSp>
        <p:nvCxnSpPr>
          <p:cNvPr id="3145728" name="Straight Arrow Connector 11"/>
          <p:cNvCxnSpPr>
            <a:cxnSpLocks/>
          </p:cNvCxnSpPr>
          <p:nvPr/>
        </p:nvCxnSpPr>
        <p:spPr>
          <a:xfrm flipV="1">
            <a:off x="3862137" y="1732547"/>
            <a:ext cx="1010653" cy="14437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13"/>
          <p:cNvCxnSpPr>
            <a:cxnSpLocks/>
          </p:cNvCxnSpPr>
          <p:nvPr/>
        </p:nvCxnSpPr>
        <p:spPr>
          <a:xfrm>
            <a:off x="3862137" y="2249905"/>
            <a:ext cx="998621" cy="409074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5"/>
          <p:cNvCxnSpPr>
            <a:cxnSpLocks/>
          </p:cNvCxnSpPr>
          <p:nvPr/>
        </p:nvCxnSpPr>
        <p:spPr>
          <a:xfrm flipV="1">
            <a:off x="3862137" y="4211053"/>
            <a:ext cx="914400" cy="378995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17"/>
          <p:cNvCxnSpPr>
            <a:cxnSpLocks/>
          </p:cNvCxnSpPr>
          <p:nvPr/>
        </p:nvCxnSpPr>
        <p:spPr>
          <a:xfrm>
            <a:off x="3862137" y="5041232"/>
            <a:ext cx="998621" cy="409073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TextBox 14"/>
          <p:cNvSpPr txBox="1"/>
          <p:nvPr/>
        </p:nvSpPr>
        <p:spPr>
          <a:xfrm>
            <a:off x="10071100" y="6127690"/>
            <a:ext cx="1290738" cy="40011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000" lang="en-US" smtClean="0">
                <a:solidFill>
                  <a:srgbClr val="0070C0"/>
                </a:solidFill>
              </a:rPr>
              <a:t>Shashi Online Class</a:t>
            </a:r>
          </a:p>
          <a:p>
            <a:r>
              <a:rPr b="1" dirty="0" sz="1000" lang="en-US" smtClean="0">
                <a:solidFill>
                  <a:srgbClr val="0070C0"/>
                </a:solidFill>
              </a:rPr>
              <a:t>Author : Arun Kumar</a:t>
            </a:r>
            <a:endParaRPr b="1" dirty="0" sz="10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SAS Macros</dc:title>
  <dc:creator>Arun</dc:creator>
  <cp:lastModifiedBy>Arun</cp:lastModifiedBy>
  <dcterms:created xsi:type="dcterms:W3CDTF">2017-09-30T05:28:06Z</dcterms:created>
  <dcterms:modified xsi:type="dcterms:W3CDTF">2017-10-11T09:31:15Z</dcterms:modified>
</cp:coreProperties>
</file>