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5" r:id="rId2"/>
    <p:sldId id="258" r:id="rId3"/>
    <p:sldId id="256" r:id="rId4"/>
    <p:sldId id="287" r:id="rId5"/>
    <p:sldId id="288" r:id="rId6"/>
    <p:sldId id="272" r:id="rId7"/>
    <p:sldId id="269" r:id="rId8"/>
    <p:sldId id="291" r:id="rId9"/>
    <p:sldId id="289" r:id="rId10"/>
    <p:sldId id="290" r:id="rId11"/>
    <p:sldId id="292" r:id="rId12"/>
    <p:sldId id="298" r:id="rId13"/>
    <p:sldId id="273" r:id="rId14"/>
    <p:sldId id="276" r:id="rId15"/>
    <p:sldId id="293" r:id="rId16"/>
    <p:sldId id="294" r:id="rId17"/>
    <p:sldId id="296" r:id="rId18"/>
    <p:sldId id="295" r:id="rId19"/>
    <p:sldId id="299" r:id="rId20"/>
    <p:sldId id="262" r:id="rId21"/>
    <p:sldId id="261" r:id="rId22"/>
    <p:sldId id="302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39A2-7A29-4994-AF9C-7443F589F12E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E274-FE9D-47A2-A892-30BDF009A2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6177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0B93-0E23-49FA-8907-A0FE5DBF64E7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4E8-6D48-4FD9-B158-DC5FD26BE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26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04E8-6D48-4FD9-B158-DC5FD26BE3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9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5259-E11C-4741-93BA-39B78979E12D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E29E-4BB1-4CA1-B345-258B83C3E3E0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7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9C0-6798-4A8B-BDA1-096341B8C9D1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F10-A8B6-42C8-AED7-4DEFCB61F452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923-C622-46CD-8690-69FEED4D36D2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0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1E8-4C00-4A89-943A-8F62EBAAE4A6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8ED-33A2-4ACB-BAF6-B0A58784E842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5223-A08A-44FF-BF1E-7180F17902CF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6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17B-52C4-4CE7-AD75-A0B4CD210644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732-1F12-45CF-B587-9213D64DAC2D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7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8673-8F2C-4D80-A6EE-3EF9AAAB8363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DE2A-42EA-4486-AF05-1A11C3EF98B1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nkd.in/fNSUTD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learning-paths-data-science-business-analytics-business-intelligence-big-data/learning-path-r-data-science/" TargetMode="External"/><Relationship Id="rId2" Type="http://schemas.openxmlformats.org/officeDocument/2006/relationships/hyperlink" Target="https://www.analyticsvidhya.com/learning-paths-data-science-business-analytics-business-intelligence-big-data/learning-path-business-analyst-sa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analyticsvidhya.com/learning-paths-data-science-business-analytics-business-intelligence-big-data/learning-path-data-science-pyth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lnkd.in/fNSUT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9" y="1092631"/>
            <a:ext cx="10515600" cy="278991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CLASS : 1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Tutorial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1260" y="607962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7712" y="4242287"/>
            <a:ext cx="10676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Presented By : Shashi Kumar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3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9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Session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573" y="470263"/>
            <a:ext cx="11390811" cy="589134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Session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Contain the report of procedure that have submitted and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Log: Provide Information about SAS program execution.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a. Note :    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color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Numbers of observation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Data set names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b. Warning:    </a:t>
            </a: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Color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Execution Continue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c. Error:       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Color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Depend on error it will stop or continue the execution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Editor: The Place where SAS program is written, edited, submitted the program for execution.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Window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Result : It contains list of procedure which are submitted and executed successfully.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Explorer : Provide easy navigation to SAS library icon ,window system, my computer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2720" y="4799807"/>
            <a:ext cx="1473653" cy="14668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614263" y="5577840"/>
            <a:ext cx="718457" cy="23513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7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6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6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038275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79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76963"/>
          </a:xfrm>
        </p:spPr>
      </p:pic>
    </p:spTree>
    <p:extLst>
      <p:ext uri="{BB962C8B-B14F-4D97-AF65-F5344CB8AC3E}">
        <p14:creationId xmlns:p14="http://schemas.microsoft.com/office/powerpoint/2010/main" xmlns="" val="42876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19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r>
              <a:rPr lang="en-US" dirty="0" smtClean="0"/>
              <a:t>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02814315"/>
              </p:ext>
            </p:extLst>
          </p:nvPr>
        </p:nvGraphicFramePr>
        <p:xfrm>
          <a:off x="1521303" y="1069423"/>
          <a:ext cx="9720826" cy="4157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299">
                  <a:extLst>
                    <a:ext uri="{9D8B030D-6E8A-4147-A177-3AD203B41FA5}">
                      <a16:colId xmlns:a16="http://schemas.microsoft.com/office/drawing/2014/main" xmlns="" val="437064558"/>
                    </a:ext>
                  </a:extLst>
                </a:gridCol>
                <a:gridCol w="8529527">
                  <a:extLst>
                    <a:ext uri="{9D8B030D-6E8A-4147-A177-3AD203B41FA5}">
                      <a16:colId xmlns:a16="http://schemas.microsoft.com/office/drawing/2014/main" xmlns="" val="1188344953"/>
                    </a:ext>
                  </a:extLst>
                </a:gridCol>
              </a:tblGrid>
              <a:tr h="3061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SAS Syllabus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4504173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Introduction of  SAS, Data Step, and Step Boundary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92639452"/>
                  </a:ext>
                </a:extLst>
              </a:tr>
              <a:tr h="612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</a:rPr>
                        <a:t>SAS Library &amp; related things 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</a:rPr>
                        <a:t>Introduction of SAS Procedure with Proc print and Proc contents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92778305"/>
                  </a:ext>
                </a:extLst>
              </a:tr>
              <a:tr h="612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</a:rPr>
                        <a:t>Backend process  : PDV 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>
                          <a:effectLst/>
                        </a:rPr>
                        <a:t>Filtrations : Slicing , Dicing , if , where, keep, drop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2451391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Combining Data : Horizontal and Vertical merging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4946012"/>
                  </a:ext>
                </a:extLst>
              </a:tr>
              <a:tr h="3061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Manipulation :  SAS functions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91872340"/>
                  </a:ext>
                </a:extLst>
              </a:tr>
              <a:tr h="569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>
                          <a:effectLst/>
                        </a:rPr>
                        <a:t>Data Importing : File ref, length statement, Datelines, cards, miss over, </a:t>
                      </a:r>
                      <a:r>
                        <a:rPr lang="en-US" sz="1400" dirty="0" err="1">
                          <a:effectLst/>
                        </a:rPr>
                        <a:t>trun</a:t>
                      </a:r>
                      <a:r>
                        <a:rPr lang="en-US" sz="1400" dirty="0">
                          <a:effectLst/>
                        </a:rPr>
                        <a:t> cover 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>
                          <a:effectLst/>
                        </a:rPr>
                        <a:t>Descriptive Statistics : </a:t>
                      </a:r>
                      <a:r>
                        <a:rPr lang="en-US" sz="1400" dirty="0" err="1">
                          <a:effectLst/>
                        </a:rPr>
                        <a:t>Proc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freq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Proc</a:t>
                      </a:r>
                      <a:r>
                        <a:rPr lang="en-US" sz="1400" dirty="0">
                          <a:effectLst/>
                        </a:rPr>
                        <a:t> means, </a:t>
                      </a:r>
                      <a:r>
                        <a:rPr lang="en-US" sz="1400" dirty="0" err="1">
                          <a:effectLst/>
                        </a:rPr>
                        <a:t>Proc</a:t>
                      </a:r>
                      <a:r>
                        <a:rPr lang="en-US" sz="1400" dirty="0">
                          <a:effectLst/>
                        </a:rPr>
                        <a:t> summary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3363504"/>
                  </a:ext>
                </a:extLst>
              </a:tr>
              <a:tr h="526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>
                          <a:effectLst/>
                        </a:rPr>
                        <a:t>Formatting Data :Format , informant , label, </a:t>
                      </a:r>
                      <a:r>
                        <a:rPr lang="en-US" sz="1400" dirty="0" err="1">
                          <a:effectLst/>
                        </a:rPr>
                        <a:t>attrib</a:t>
                      </a:r>
                      <a:r>
                        <a:rPr lang="en-US" sz="1400" dirty="0">
                          <a:effectLst/>
                        </a:rPr>
                        <a:t> statements, length statement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 smtClean="0">
                          <a:effectLst/>
                        </a:rPr>
                        <a:t>Creating Reports : Title, Footnotes, Option, ODS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11327732"/>
                  </a:ext>
                </a:extLst>
              </a:tr>
              <a:tr h="612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>
                          <a:effectLst/>
                        </a:rPr>
                        <a:t>Summarization data: Retain, Sum statement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400" dirty="0">
                          <a:effectLst/>
                        </a:rPr>
                        <a:t>Loops : do over loop &amp; do, do while &amp; do until loop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2938837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  <a:endParaRPr lang="en-US" dirty="0" smtClean="0"/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4" y="1169987"/>
            <a:ext cx="5038725" cy="211931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409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Topic: Data Step , </a:t>
            </a:r>
            <a:r>
              <a:rPr lang="en-US" dirty="0" smtClean="0"/>
              <a:t>Boundary, Statement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274" y="3405187"/>
            <a:ext cx="8508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DATA step</a:t>
            </a:r>
            <a:r>
              <a:rPr lang="en-US" sz="1400" dirty="0"/>
              <a:t> consists of a group of </a:t>
            </a:r>
            <a:r>
              <a:rPr lang="en-US" sz="1400" b="1" dirty="0"/>
              <a:t>SAS</a:t>
            </a:r>
            <a:r>
              <a:rPr lang="en-US" sz="1400" dirty="0"/>
              <a:t> statements that begins with a DATA statement. The DATA statement </a:t>
            </a:r>
            <a:endParaRPr lang="en-US" sz="1400" dirty="0" smtClean="0"/>
          </a:p>
          <a:p>
            <a:r>
              <a:rPr lang="en-US" sz="1400" dirty="0" smtClean="0"/>
              <a:t>begins </a:t>
            </a:r>
            <a:r>
              <a:rPr lang="en-US" sz="1400" dirty="0"/>
              <a:t>the process of building a </a:t>
            </a:r>
            <a:r>
              <a:rPr lang="en-US" sz="1400" b="1" dirty="0"/>
              <a:t>SAS</a:t>
            </a:r>
            <a:r>
              <a:rPr lang="en-US" sz="1400" dirty="0"/>
              <a:t> data set and names the data set. The statements that make up the </a:t>
            </a:r>
            <a:r>
              <a:rPr lang="en-US" sz="1400" b="1" dirty="0"/>
              <a:t>DATA step</a:t>
            </a:r>
            <a:r>
              <a:rPr lang="en-US" sz="1400" dirty="0"/>
              <a:t> </a:t>
            </a:r>
            <a:endParaRPr lang="en-US" sz="1400" dirty="0" smtClean="0"/>
          </a:p>
          <a:p>
            <a:r>
              <a:rPr lang="en-US" sz="1400" dirty="0" smtClean="0"/>
              <a:t>are </a:t>
            </a:r>
            <a:r>
              <a:rPr lang="en-US" sz="1400" dirty="0"/>
              <a:t>compiled, and the syntax is </a:t>
            </a:r>
            <a:r>
              <a:rPr lang="en-US" sz="1400" dirty="0" smtClean="0"/>
              <a:t>checked.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8274" y="4511436"/>
            <a:ext cx="112176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Statement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SAS Statement  begin with SAS  identifying Keyword and end with semi column (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Properties:-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1.1   A Single SAS statement can be written in multiple row.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1.2   Multiple SAS statement is written in single row.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1.3   One or more blank separated the word.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Boundary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Program ends 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  identifying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e.g.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of new SAS program.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Step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combination of SAS statements ,the SAS step begin or start with identifying keyword i.e.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with step boundary.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2343" y="1306286"/>
            <a:ext cx="6309360" cy="209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2314" y="1274491"/>
            <a:ext cx="6562635" cy="186761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4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13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59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Topic: Data Step , </a:t>
            </a:r>
            <a:r>
              <a:rPr lang="en-US" dirty="0" smtClean="0"/>
              <a:t>Boundary, Statement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3648"/>
            <a:ext cx="108966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727324"/>
            <a:ext cx="3171826" cy="1463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" y="4190999"/>
            <a:ext cx="9738233" cy="1511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5" y="5654675"/>
            <a:ext cx="4556125" cy="12033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0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59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Exercise 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288" y="1037326"/>
            <a:ext cx="9373331" cy="4639112"/>
          </a:xfrm>
        </p:spPr>
      </p:pic>
    </p:spTree>
    <p:extLst>
      <p:ext uri="{BB962C8B-B14F-4D97-AF65-F5344CB8AC3E}">
        <p14:creationId xmlns:p14="http://schemas.microsoft.com/office/powerpoint/2010/main" xmlns="" val="39065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681"/>
            <a:ext cx="10515600" cy="58532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9685" y="2684113"/>
            <a:ext cx="46880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0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0333"/>
            <a:ext cx="12192000" cy="59576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Genpact Internal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3173" y="243842"/>
            <a:ext cx="2081346" cy="208134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3493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03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SAS &amp; Why SAS ??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0333"/>
            <a:ext cx="12192000" cy="59576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("Statistical Analysis System") is a software suite developed by SAS Institute for advanced analytics, multivariate analyses, business intelligence, data management, and predictive analytics.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brief description about the 3 ecosystems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 has been the undisputed market leader in commercial analytics space. The software offers huge array of statistical functions, has good GUI (Enterprise Guide &amp; Miner) for people to learn quickly and provides awesome technical support. However, it ends up being the most expensive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and currently being updated with latest trends like SAS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 &amp;Python).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the Open source counterpart of SAS, which has traditionally been used in academics and research. Because of its open source nature, latest techniques get released quickly. There is a lot of documentation available over the internet and it is a very cost-effective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Python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origination as an open source scripting language, Python usage has grown over time. Today, it sports libraries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functions for almost any statistical operation / model building you may want to do. Since introduction of pandas, it has become very strong in operations on structured 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স্যাস লোগো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1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3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145" y="2739917"/>
            <a:ext cx="1250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321985"/>
            <a:ext cx="25593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5761" y="3640226"/>
            <a:ext cx="39764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Graphical User Interface (GUI</a:t>
            </a:r>
            <a:r>
              <a:rPr lang="en-US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37943" y="700522"/>
            <a:ext cx="15810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BASE SAS</a:t>
            </a:r>
            <a:endParaRPr lang="en-US" sz="2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7943" y="1906760"/>
            <a:ext cx="18210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Advance SAS</a:t>
            </a:r>
            <a:endParaRPr 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60393" y="3381128"/>
            <a:ext cx="23128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Integration (DI)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15473" y="3792107"/>
            <a:ext cx="23026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Analytics (VA)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15473" y="4258385"/>
            <a:ext cx="23267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Enterprise guide(EG)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5473" y="4725866"/>
            <a:ext cx="28730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Intelligence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(CI)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 rot="19617902">
            <a:off x="2525650" y="2582809"/>
            <a:ext cx="1049893" cy="17896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9997">
            <a:off x="2519685" y="3503010"/>
            <a:ext cx="1049893" cy="17896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 rot="20475836">
            <a:off x="6444817" y="1295974"/>
            <a:ext cx="1044688" cy="15471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750163">
            <a:off x="6447648" y="1727793"/>
            <a:ext cx="1049893" cy="17896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1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Of SAS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464"/>
            <a:ext cx="10515600" cy="52494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:-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highly flexible and integrated software environment that is used to access, manipulate, manage, analyze and report of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29200" y="2638698"/>
            <a:ext cx="0" cy="3187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063931" y="4049488"/>
            <a:ext cx="6089469" cy="7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32311" y="2832564"/>
            <a:ext cx="2084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Access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79520" y="2724789"/>
            <a:ext cx="2514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Manage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9687" y="4550896"/>
            <a:ext cx="242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Analyze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6494" y="4550896"/>
            <a:ext cx="2143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Report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0896" y="2478705"/>
            <a:ext cx="701435" cy="4921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5152" y="2494525"/>
            <a:ext cx="957097" cy="3595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8677" y="2360419"/>
            <a:ext cx="476404" cy="6277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3076" y="5538656"/>
            <a:ext cx="1039314" cy="4979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6298" y="5538656"/>
            <a:ext cx="1714500" cy="3593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683" y="2340549"/>
            <a:ext cx="484288" cy="4842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078" y="2922918"/>
            <a:ext cx="556766" cy="5270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9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4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</p:spPr>
      </p:pic>
    </p:spTree>
    <p:extLst>
      <p:ext uri="{BB962C8B-B14F-4D97-AF65-F5344CB8AC3E}">
        <p14:creationId xmlns:p14="http://schemas.microsoft.com/office/powerpoint/2010/main" xmlns="" val="14342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</a:t>
            </a:r>
            <a:r>
              <a:rPr lang="en-US" dirty="0" smtClean="0"/>
              <a:t>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3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26229</TotalTime>
  <Words>758</Words>
  <Application>Microsoft Office PowerPoint</Application>
  <PresentationFormat>Custom</PresentationFormat>
  <Paragraphs>147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Syllabus :</vt:lpstr>
      <vt:lpstr>Slide 3</vt:lpstr>
      <vt:lpstr>What is SAS &amp; Why SAS ??</vt:lpstr>
      <vt:lpstr>Slide 5</vt:lpstr>
      <vt:lpstr>Slide 6</vt:lpstr>
      <vt:lpstr>Foundation Of SAS</vt:lpstr>
      <vt:lpstr>Slide 8</vt:lpstr>
      <vt:lpstr>Slide 9</vt:lpstr>
      <vt:lpstr>Slide 10</vt:lpstr>
      <vt:lpstr>Slide 11</vt:lpstr>
      <vt:lpstr>Slide 12</vt:lpstr>
      <vt:lpstr>SAS Session</vt:lpstr>
      <vt:lpstr>SAS Session</vt:lpstr>
      <vt:lpstr>Slide 15</vt:lpstr>
      <vt:lpstr>Slide 16</vt:lpstr>
      <vt:lpstr>Slide 17</vt:lpstr>
      <vt:lpstr>Slide 18</vt:lpstr>
      <vt:lpstr>Slide 19</vt:lpstr>
      <vt:lpstr>Topic: Data Step , Boundary, Statement  </vt:lpstr>
      <vt:lpstr>Topic: Data Step , Boundary, Statement  </vt:lpstr>
      <vt:lpstr>Exercise :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SAS &amp; Why SAS ??</dc:title>
  <dc:creator>Shashi Kumar</dc:creator>
  <cp:lastModifiedBy>SHASHI</cp:lastModifiedBy>
  <cp:revision>123</cp:revision>
  <dcterms:created xsi:type="dcterms:W3CDTF">2018-10-28T10:09:07Z</dcterms:created>
  <dcterms:modified xsi:type="dcterms:W3CDTF">2019-02-12T17:03:08Z</dcterms:modified>
</cp:coreProperties>
</file>