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285" r:id="rId2"/>
    <p:sldId id="277" r:id="rId3"/>
    <p:sldId id="278" r:id="rId4"/>
    <p:sldId id="259" r:id="rId5"/>
    <p:sldId id="260" r:id="rId6"/>
    <p:sldId id="280" r:id="rId7"/>
    <p:sldId id="281" r:id="rId8"/>
    <p:sldId id="283" r:id="rId9"/>
    <p:sldId id="282" r:id="rId10"/>
    <p:sldId id="284"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C39A2-7A29-4994-AF9C-7443F589F12E}" type="datetimeFigureOut">
              <a:rPr lang="en-US" smtClean="0"/>
              <a:pPr/>
              <a:t>2/16/2019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Presented By : Shashi Kumar</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BAE274-FE9D-47A2-A892-30BDF009A2BD}" type="slidenum">
              <a:rPr lang="en-US" smtClean="0"/>
              <a:pPr/>
              <a:t>‹#›</a:t>
            </a:fld>
            <a:endParaRPr lang="en-US"/>
          </a:p>
        </p:txBody>
      </p:sp>
    </p:spTree>
    <p:extLst>
      <p:ext uri="{BB962C8B-B14F-4D97-AF65-F5344CB8AC3E}">
        <p14:creationId xmlns="" xmlns:p14="http://schemas.microsoft.com/office/powerpoint/2010/main" val="9786177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30B93-0E23-49FA-8907-A0FE5DBF64E7}" type="datetimeFigureOut">
              <a:rPr lang="en-US" smtClean="0"/>
              <a:pPr/>
              <a:t>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Presented By : Shashi Kumar</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204E8-6D48-4FD9-B158-DC5FD26BE38B}" type="slidenum">
              <a:rPr lang="en-US" smtClean="0"/>
              <a:pPr/>
              <a:t>‹#›</a:t>
            </a:fld>
            <a:endParaRPr lang="en-US"/>
          </a:p>
        </p:txBody>
      </p:sp>
    </p:spTree>
    <p:extLst>
      <p:ext uri="{BB962C8B-B14F-4D97-AF65-F5344CB8AC3E}">
        <p14:creationId xmlns="" xmlns:p14="http://schemas.microsoft.com/office/powerpoint/2010/main" val="15222638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8204E8-6D48-4FD9-B158-DC5FD26BE38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Tree>
    <p:extLst>
      <p:ext uri="{BB962C8B-B14F-4D97-AF65-F5344CB8AC3E}">
        <p14:creationId xmlns="" xmlns:p14="http://schemas.microsoft.com/office/powerpoint/2010/main" val="165664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E5259-E11C-4741-93BA-39B78979E12D}" type="datetime1">
              <a:rPr lang="en-US" smtClean="0"/>
              <a:pPr/>
              <a:t>2/16/2019</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24785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DE29E-4BB1-4CA1-B345-258B83C3E3E0}" type="datetime1">
              <a:rPr lang="en-US" smtClean="0"/>
              <a:pPr/>
              <a:t>2/16/2019</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281478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549C0-6798-4A8B-BDA1-096341B8C9D1}" type="datetime1">
              <a:rPr lang="en-US" smtClean="0"/>
              <a:pPr/>
              <a:t>2/16/2019</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10975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693F10-A8B6-42C8-AED7-4DEFCB61F452}" type="datetime1">
              <a:rPr lang="en-US" smtClean="0"/>
              <a:pPr/>
              <a:t>2/16/2019</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251137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AD923-C622-46CD-8690-69FEED4D36D2}" type="datetime1">
              <a:rPr lang="en-US" smtClean="0"/>
              <a:pPr/>
              <a:t>2/16/2019</a:t>
            </a:fld>
            <a:endParaRPr lang="en-US"/>
          </a:p>
        </p:txBody>
      </p:sp>
      <p:sp>
        <p:nvSpPr>
          <p:cNvPr id="5" name="Footer Placeholder 4"/>
          <p:cNvSpPr>
            <a:spLocks noGrp="1"/>
          </p:cNvSpPr>
          <p:nvPr>
            <p:ph type="ftr" sz="quarter" idx="11"/>
          </p:nvPr>
        </p:nvSpPr>
        <p:spPr/>
        <p:txBody>
          <a:bodyPr/>
          <a:lstStyle/>
          <a:p>
            <a:r>
              <a:rPr lang="en-US" smtClean="0"/>
              <a:t>Presented By : Shashi Kumar</a:t>
            </a:r>
            <a:endParaRPr lang="en-US"/>
          </a:p>
        </p:txBody>
      </p:sp>
      <p:sp>
        <p:nvSpPr>
          <p:cNvPr id="6" name="Slide Number Placeholder 5"/>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404609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8C1E8-4C00-4A89-943A-8F62EBAAE4A6}" type="datetime1">
              <a:rPr lang="en-US" smtClean="0"/>
              <a:pPr/>
              <a:t>2/16/2019</a:t>
            </a:fld>
            <a:endParaRPr lang="en-US"/>
          </a:p>
        </p:txBody>
      </p:sp>
      <p:sp>
        <p:nvSpPr>
          <p:cNvPr id="6" name="Footer Placeholder 5"/>
          <p:cNvSpPr>
            <a:spLocks noGrp="1"/>
          </p:cNvSpPr>
          <p:nvPr>
            <p:ph type="ftr" sz="quarter" idx="11"/>
          </p:nvPr>
        </p:nvSpPr>
        <p:spPr/>
        <p:txBody>
          <a:bodyPr/>
          <a:lstStyle/>
          <a:p>
            <a:r>
              <a:rPr lang="en-US" smtClean="0"/>
              <a:t>Presented By : Shashi Kumar</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8047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F0C8ED-33A2-4ACB-BAF6-B0A58784E842}" type="datetime1">
              <a:rPr lang="en-US" smtClean="0"/>
              <a:pPr/>
              <a:t>2/16/2019</a:t>
            </a:fld>
            <a:endParaRPr lang="en-US"/>
          </a:p>
        </p:txBody>
      </p:sp>
      <p:sp>
        <p:nvSpPr>
          <p:cNvPr id="8" name="Footer Placeholder 7"/>
          <p:cNvSpPr>
            <a:spLocks noGrp="1"/>
          </p:cNvSpPr>
          <p:nvPr>
            <p:ph type="ftr" sz="quarter" idx="11"/>
          </p:nvPr>
        </p:nvSpPr>
        <p:spPr/>
        <p:txBody>
          <a:bodyPr/>
          <a:lstStyle/>
          <a:p>
            <a:r>
              <a:rPr lang="en-US" smtClean="0"/>
              <a:t>Presented By : Shashi Kumar</a:t>
            </a:r>
            <a:endParaRPr lang="en-US"/>
          </a:p>
        </p:txBody>
      </p:sp>
      <p:sp>
        <p:nvSpPr>
          <p:cNvPr id="9" name="Slide Number Placeholder 8"/>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6471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B85223-A08A-44FF-BF1E-7180F17902CF}" type="datetime1">
              <a:rPr lang="en-US" smtClean="0"/>
              <a:pPr/>
              <a:t>2/16/2019</a:t>
            </a:fld>
            <a:endParaRPr lang="en-US"/>
          </a:p>
        </p:txBody>
      </p:sp>
      <p:sp>
        <p:nvSpPr>
          <p:cNvPr id="4" name="Footer Placeholder 3"/>
          <p:cNvSpPr>
            <a:spLocks noGrp="1"/>
          </p:cNvSpPr>
          <p:nvPr>
            <p:ph type="ftr" sz="quarter" idx="11"/>
          </p:nvPr>
        </p:nvSpPr>
        <p:spPr/>
        <p:txBody>
          <a:bodyPr/>
          <a:lstStyle/>
          <a:p>
            <a:r>
              <a:rPr lang="en-US" smtClean="0"/>
              <a:t>Presented By : Shashi Kumar</a:t>
            </a:r>
            <a:endParaRPr lang="en-US"/>
          </a:p>
        </p:txBody>
      </p:sp>
      <p:sp>
        <p:nvSpPr>
          <p:cNvPr id="5" name="Slide Number Placeholder 4"/>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18736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3517B-52C4-4CE7-AD75-A0B4CD210644}" type="datetime1">
              <a:rPr lang="en-US" smtClean="0"/>
              <a:pPr/>
              <a:t>2/16/2019</a:t>
            </a:fld>
            <a:endParaRPr lang="en-US"/>
          </a:p>
        </p:txBody>
      </p:sp>
      <p:sp>
        <p:nvSpPr>
          <p:cNvPr id="3" name="Footer Placeholder 2"/>
          <p:cNvSpPr>
            <a:spLocks noGrp="1"/>
          </p:cNvSpPr>
          <p:nvPr>
            <p:ph type="ftr" sz="quarter" idx="11"/>
          </p:nvPr>
        </p:nvSpPr>
        <p:spPr/>
        <p:txBody>
          <a:bodyPr/>
          <a:lstStyle/>
          <a:p>
            <a:r>
              <a:rPr lang="en-US" smtClean="0"/>
              <a:t>Presented By : Shashi Kumar</a:t>
            </a:r>
            <a:endParaRPr lang="en-US"/>
          </a:p>
        </p:txBody>
      </p:sp>
      <p:sp>
        <p:nvSpPr>
          <p:cNvPr id="4" name="Slide Number Placeholder 3"/>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237311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70B732-1F12-45CF-B587-9213D64DAC2D}" type="datetime1">
              <a:rPr lang="en-US" smtClean="0"/>
              <a:pPr/>
              <a:t>2/16/2019</a:t>
            </a:fld>
            <a:endParaRPr lang="en-US"/>
          </a:p>
        </p:txBody>
      </p:sp>
      <p:sp>
        <p:nvSpPr>
          <p:cNvPr id="6" name="Footer Placeholder 5"/>
          <p:cNvSpPr>
            <a:spLocks noGrp="1"/>
          </p:cNvSpPr>
          <p:nvPr>
            <p:ph type="ftr" sz="quarter" idx="11"/>
          </p:nvPr>
        </p:nvSpPr>
        <p:spPr/>
        <p:txBody>
          <a:bodyPr/>
          <a:lstStyle/>
          <a:p>
            <a:r>
              <a:rPr lang="en-US" smtClean="0"/>
              <a:t>Presented By : Shashi Kumar</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43475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D8673-8F2C-4D80-A6EE-3EF9AAAB8363}" type="datetime1">
              <a:rPr lang="en-US" smtClean="0"/>
              <a:pPr/>
              <a:t>2/16/2019</a:t>
            </a:fld>
            <a:endParaRPr lang="en-US"/>
          </a:p>
        </p:txBody>
      </p:sp>
      <p:sp>
        <p:nvSpPr>
          <p:cNvPr id="6" name="Footer Placeholder 5"/>
          <p:cNvSpPr>
            <a:spLocks noGrp="1"/>
          </p:cNvSpPr>
          <p:nvPr>
            <p:ph type="ftr" sz="quarter" idx="11"/>
          </p:nvPr>
        </p:nvSpPr>
        <p:spPr/>
        <p:txBody>
          <a:bodyPr/>
          <a:lstStyle/>
          <a:p>
            <a:r>
              <a:rPr lang="en-US" smtClean="0"/>
              <a:t>Presented By : Shashi Kumar</a:t>
            </a:r>
            <a:endParaRPr lang="en-US"/>
          </a:p>
        </p:txBody>
      </p:sp>
      <p:sp>
        <p:nvSpPr>
          <p:cNvPr id="7" name="Slide Number Placeholder 6"/>
          <p:cNvSpPr>
            <a:spLocks noGrp="1"/>
          </p:cNvSpPr>
          <p:nvPr>
            <p:ph type="sldNum" sz="quarter" idx="12"/>
          </p:nvPr>
        </p:nvSpPr>
        <p:spPr/>
        <p:txBody>
          <a:body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56640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ADE2A-42EA-4486-AF05-1A11C3EF98B1}" type="datetime1">
              <a:rPr lang="en-US" smtClean="0"/>
              <a:pPr/>
              <a:t>2/16/2019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Classification: Genpact Internal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97549-F7FA-4709-8D24-5E9EBB686658}" type="slidenum">
              <a:rPr lang="en-US" smtClean="0"/>
              <a:pPr/>
              <a:t>‹#›</a:t>
            </a:fld>
            <a:endParaRPr lang="en-US"/>
          </a:p>
        </p:txBody>
      </p:sp>
    </p:spTree>
    <p:extLst>
      <p:ext uri="{BB962C8B-B14F-4D97-AF65-F5344CB8AC3E}">
        <p14:creationId xmlns="" xmlns:p14="http://schemas.microsoft.com/office/powerpoint/2010/main" val="7221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nkd.in/fNSUTD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lnkd.in/fNSUTDE"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nkd.in/fNSUT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409" y="1092631"/>
            <a:ext cx="10515600" cy="2789918"/>
          </a:xfrm>
        </p:spPr>
        <p:txBody>
          <a:bodyPr>
            <a:normAutofit/>
          </a:bodyPr>
          <a:lstStyle/>
          <a:p>
            <a:pPr marL="0" indent="0">
              <a:buNone/>
            </a:pPr>
            <a:endParaRPr lang="en-US" dirty="0" smtClean="0"/>
          </a:p>
          <a:p>
            <a:pPr marL="0" indent="0">
              <a:buNone/>
            </a:pPr>
            <a:endParaRPr lang="en-US" dirty="0"/>
          </a:p>
          <a:p>
            <a:pPr marL="0" indent="0" algn="ctr">
              <a:buNone/>
            </a:pPr>
            <a:r>
              <a:rPr lang="en-US" sz="4400" dirty="0" smtClean="0"/>
              <a:t>CLASS : 2</a:t>
            </a:r>
            <a:endParaRPr lang="en-US" sz="4400" dirty="0" smtClean="0"/>
          </a:p>
          <a:p>
            <a:pPr marL="0" indent="0" algn="ctr">
              <a:buNone/>
            </a:pPr>
            <a:r>
              <a:rPr lang="en-US" sz="6600" dirty="0" smtClean="0">
                <a:latin typeface="Times New Roman" panose="02020603050405020304" pitchFamily="18" charset="0"/>
                <a:cs typeface="Times New Roman" panose="02020603050405020304" pitchFamily="18" charset="0"/>
              </a:rPr>
              <a:t>SAS Tutorial </a:t>
            </a:r>
            <a:endParaRPr lang="en-US" sz="6600" dirty="0">
              <a:latin typeface="Times New Roman" panose="02020603050405020304" pitchFamily="18" charset="0"/>
              <a:cs typeface="Times New Roman" panose="02020603050405020304" pitchFamily="18" charset="0"/>
            </a:endParaRPr>
          </a:p>
        </p:txBody>
      </p:sp>
      <p:pic>
        <p:nvPicPr>
          <p:cNvPr id="5" name="Picture 2" descr="স্যাস লোগো.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81260" y="607962"/>
            <a:ext cx="1409700" cy="6096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227712" y="4242287"/>
            <a:ext cx="1067640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Presented By : Shashi Kumar</a:t>
            </a:r>
            <a:endParaRPr lang="en-US" sz="32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a:p>
        </p:txBody>
      </p:sp>
    </p:spTree>
    <p:extLst>
      <p:ext uri="{BB962C8B-B14F-4D97-AF65-F5344CB8AC3E}">
        <p14:creationId xmlns="" xmlns:p14="http://schemas.microsoft.com/office/powerpoint/2010/main" val="395770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7780" y="909637"/>
            <a:ext cx="5618254" cy="5629275"/>
          </a:xfrm>
        </p:spPr>
      </p:pic>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Proc Contents:-</a:t>
            </a:r>
            <a:endParaRPr lang="en-US" sz="3600"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826034" y="909637"/>
            <a:ext cx="6229350" cy="2905125"/>
          </a:xfrm>
          <a:prstGeom prst="rect">
            <a:avLst/>
          </a:prstGeom>
        </p:spPr>
      </p:pic>
    </p:spTree>
    <p:extLst>
      <p:ext uri="{BB962C8B-B14F-4D97-AF65-F5344CB8AC3E}">
        <p14:creationId xmlns="" xmlns:p14="http://schemas.microsoft.com/office/powerpoint/2010/main" val="3917163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Exercise:-</a:t>
            </a:r>
            <a:endParaRPr lang="en-US" sz="3600" dirty="0"/>
          </a:p>
        </p:txBody>
      </p:sp>
      <p:sp>
        <p:nvSpPr>
          <p:cNvPr id="3" name="Footer Placeholder 2"/>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
        <p:nvSpPr>
          <p:cNvPr id="7" name="Content Placeholder 6"/>
          <p:cNvSpPr txBox="1">
            <a:spLocks noGrp="1"/>
          </p:cNvSpPr>
          <p:nvPr>
            <p:ph idx="1"/>
          </p:nvPr>
        </p:nvSpPr>
        <p:spPr>
          <a:xfrm>
            <a:off x="838200" y="1825625"/>
            <a:ext cx="10515600" cy="2506327"/>
          </a:xfrm>
          <a:prstGeom prst="rect">
            <a:avLst/>
          </a:prstGeom>
          <a:noFill/>
        </p:spPr>
        <p:txBody>
          <a:bodyPr wrap="square" rtlCol="0">
            <a:spAutoFit/>
          </a:bodyPr>
          <a:lstStyle/>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one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Set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3513161" y="1588756"/>
            <a:ext cx="6399711" cy="2062103"/>
          </a:xfrm>
          <a:prstGeom prst="rect">
            <a:avLst/>
          </a:prstGeom>
          <a:noFill/>
        </p:spPr>
        <p:txBody>
          <a:bodyPr wrap="square" rtlCol="0">
            <a:spAutoFit/>
          </a:bodyPr>
          <a:lstStyle/>
          <a:p>
            <a:r>
              <a:rPr lang="en-US" sz="2000" dirty="0" err="1" smtClean="0">
                <a:solidFill>
                  <a:srgbClr val="002060"/>
                </a:solidFill>
                <a:latin typeface="Times New Roman" panose="02020603050405020304" pitchFamily="18" charset="0"/>
                <a:cs typeface="Times New Roman" panose="02020603050405020304" pitchFamily="18" charset="0"/>
              </a:rPr>
              <a:t>Libname</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sk</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D60093"/>
                </a:solidFill>
                <a:latin typeface="Times New Roman" panose="02020603050405020304" pitchFamily="18" charset="0"/>
                <a:cs typeface="Times New Roman" panose="02020603050405020304" pitchFamily="18" charset="0"/>
              </a:rPr>
              <a:t>“D:\</a:t>
            </a:r>
            <a:r>
              <a:rPr lang="en-US" sz="2000" dirty="0" smtClean="0">
                <a:solidFill>
                  <a:srgbClr val="D60093"/>
                </a:solidFill>
                <a:latin typeface="Times New Roman" panose="02020603050405020304" pitchFamily="18" charset="0"/>
                <a:cs typeface="Times New Roman" panose="02020603050405020304" pitchFamily="18" charset="0"/>
              </a:rPr>
              <a:t>Users\7032xxxxx\Desktop\SAS </a:t>
            </a:r>
            <a:r>
              <a:rPr lang="en-US" sz="2000" dirty="0">
                <a:solidFill>
                  <a:srgbClr val="D60093"/>
                </a:solidFill>
                <a:latin typeface="Times New Roman" panose="02020603050405020304" pitchFamily="18" charset="0"/>
                <a:cs typeface="Times New Roman" panose="02020603050405020304" pitchFamily="18" charset="0"/>
              </a:rPr>
              <a:t>CLASS</a:t>
            </a:r>
            <a:r>
              <a:rPr lang="en-US" sz="2000" dirty="0" smtClean="0">
                <a:solidFill>
                  <a:srgbClr val="D60093"/>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000" dirty="0" smtClean="0">
                <a:solidFill>
                  <a:srgbClr val="002060"/>
                </a:solidFill>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sk.two</a:t>
            </a: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002060"/>
                </a:solidFill>
                <a:latin typeface="Times New Roman" panose="02020603050405020304" pitchFamily="18" charset="0"/>
                <a:cs typeface="Times New Roman" panose="02020603050405020304" pitchFamily="18" charset="0"/>
              </a:rPr>
              <a:t>Set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 </a:t>
            </a:r>
          </a:p>
          <a:p>
            <a:r>
              <a:rPr lang="en-US" sz="2000" dirty="0" smtClean="0">
                <a:solidFill>
                  <a:srgbClr val="002060"/>
                </a:solidFill>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p>
          <a:p>
            <a:endParaRPr lang="en-US" sz="2400" dirty="0"/>
          </a:p>
        </p:txBody>
      </p:sp>
      <p:sp>
        <p:nvSpPr>
          <p:cNvPr id="9" name="TextBox 8"/>
          <p:cNvSpPr txBox="1"/>
          <p:nvPr/>
        </p:nvSpPr>
        <p:spPr>
          <a:xfrm>
            <a:off x="534074" y="4307779"/>
            <a:ext cx="10187873" cy="954107"/>
          </a:xfrm>
          <a:prstGeom prst="rect">
            <a:avLst/>
          </a:prstGeom>
          <a:noFill/>
        </p:spPr>
        <p:txBody>
          <a:bodyPr wrap="square" rtlCol="0">
            <a:spAutoFit/>
          </a:bodyPr>
          <a:lstStyle/>
          <a:p>
            <a:r>
              <a:rPr lang="en-US" b="1" dirty="0" smtClean="0">
                <a:solidFill>
                  <a:srgbClr val="002060"/>
                </a:solidFill>
              </a:rPr>
              <a:t>2.  </a:t>
            </a:r>
            <a:r>
              <a:rPr lang="en-US" b="1" dirty="0" err="1" smtClean="0">
                <a:solidFill>
                  <a:srgbClr val="002060"/>
                </a:solidFill>
              </a:rPr>
              <a:t>proc</a:t>
            </a:r>
            <a:r>
              <a:rPr lang="en-US" dirty="0" smtClean="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a:t>sashelp.class;</a:t>
            </a:r>
            <a:r>
              <a:rPr lang="en-US" b="1" dirty="0" err="1">
                <a:solidFill>
                  <a:srgbClr val="002060"/>
                </a:solidFill>
              </a:rPr>
              <a:t>run</a:t>
            </a:r>
            <a:r>
              <a:rPr lang="en-US" dirty="0" smtClean="0">
                <a:solidFill>
                  <a:srgbClr val="002060"/>
                </a:solidFill>
              </a:rPr>
              <a:t>;</a:t>
            </a:r>
          </a:p>
          <a:p>
            <a:r>
              <a:rPr lang="en-US" b="1" dirty="0" smtClean="0">
                <a:solidFill>
                  <a:srgbClr val="002060"/>
                </a:solidFill>
                <a:latin typeface="Times New Roman" panose="02020603050405020304" pitchFamily="18" charset="0"/>
                <a:cs typeface="Times New Roman" panose="02020603050405020304" pitchFamily="18" charset="0"/>
              </a:rPr>
              <a:t>3. </a:t>
            </a:r>
            <a:r>
              <a:rPr lang="en-US" b="1" dirty="0" err="1" smtClean="0">
                <a:solidFill>
                  <a:srgbClr val="002060"/>
                </a:solidFill>
                <a:latin typeface="Times New Roman" panose="02020603050405020304" pitchFamily="18" charset="0"/>
                <a:cs typeface="Times New Roman" panose="02020603050405020304" pitchFamily="18" charset="0"/>
              </a:rPr>
              <a:t>proc</a:t>
            </a:r>
            <a:r>
              <a:rPr lang="en-US" b="1" dirty="0" smtClean="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contents </a:t>
            </a:r>
            <a:r>
              <a:rPr lang="en-US" dirty="0">
                <a:latin typeface="Times New Roman" panose="02020603050405020304" pitchFamily="18" charset="0"/>
                <a:cs typeface="Times New Roman" panose="02020603050405020304" pitchFamily="18" charset="0"/>
              </a:rPr>
              <a:t>data=</a:t>
            </a:r>
            <a:r>
              <a:rPr lang="en-US" dirty="0" err="1">
                <a:latin typeface="Times New Roman" panose="02020603050405020304" pitchFamily="18" charset="0"/>
                <a:cs typeface="Times New Roman" panose="02020603050405020304" pitchFamily="18" charset="0"/>
              </a:rPr>
              <a:t>sashelp.class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run</a:t>
            </a:r>
            <a:r>
              <a:rPr lang="en-US" dirty="0">
                <a:latin typeface="Times New Roman" panose="02020603050405020304" pitchFamily="18" charset="0"/>
                <a:cs typeface="Times New Roman" panose="02020603050405020304" pitchFamily="18" charset="0"/>
              </a:rPr>
              <a:t>;</a:t>
            </a:r>
            <a:endParaRPr lang="en-US" dirty="0">
              <a:solidFill>
                <a:srgbClr val="002060"/>
              </a:solidFill>
            </a:endParaRPr>
          </a:p>
          <a:p>
            <a:endParaRPr lang="en-US" dirty="0"/>
          </a:p>
        </p:txBody>
      </p:sp>
      <p:sp>
        <p:nvSpPr>
          <p:cNvPr id="10" name="TextBox 9"/>
          <p:cNvSpPr txBox="1"/>
          <p:nvPr/>
        </p:nvSpPr>
        <p:spPr>
          <a:xfrm>
            <a:off x="534074" y="1003412"/>
            <a:ext cx="10964708" cy="369332"/>
          </a:xfrm>
          <a:prstGeom prst="rect">
            <a:avLst/>
          </a:prstGeom>
          <a:noFill/>
        </p:spPr>
        <p:txBody>
          <a:bodyPr wrap="square" rtlCol="0">
            <a:spAutoFit/>
          </a:bodyPr>
          <a:lstStyle/>
          <a:p>
            <a:r>
              <a:rPr lang="en-US" dirty="0" smtClean="0"/>
              <a:t>1. </a:t>
            </a:r>
            <a:r>
              <a:rPr lang="en-US" b="1" dirty="0" smtClean="0"/>
              <a:t>Create Permanent Library </a:t>
            </a:r>
            <a:endParaRPr lang="en-US" b="1" dirty="0"/>
          </a:p>
        </p:txBody>
      </p:sp>
    </p:spTree>
    <p:extLst>
      <p:ext uri="{BB962C8B-B14F-4D97-AF65-F5344CB8AC3E}">
        <p14:creationId xmlns="" xmlns:p14="http://schemas.microsoft.com/office/powerpoint/2010/main" val="98983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Presented By : Shashi Kumar</a:t>
            </a:r>
            <a:endParaRPr lang="en-US"/>
          </a:p>
        </p:txBody>
      </p:sp>
      <p:sp>
        <p:nvSpPr>
          <p:cNvPr id="5" name="Rectangle 4"/>
          <p:cNvSpPr/>
          <p:nvPr/>
        </p:nvSpPr>
        <p:spPr>
          <a:xfrm>
            <a:off x="3280809" y="2967335"/>
            <a:ext cx="5630387" cy="1323439"/>
          </a:xfrm>
          <a:prstGeom prst="rect">
            <a:avLst/>
          </a:prstGeom>
          <a:noFill/>
        </p:spPr>
        <p:txBody>
          <a:bodyPr wrap="none" lIns="91440" tIns="45720" rIns="91440" bIns="45720">
            <a:spAutoFit/>
          </a:bodyPr>
          <a:lstStyle/>
          <a:p>
            <a:pPr algn="ct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132421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5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r>
              <a:rPr lang="en-US" dirty="0"/>
              <a:t>Topic: </a:t>
            </a:r>
            <a:r>
              <a:rPr lang="en-US" dirty="0" smtClean="0"/>
              <a:t>SAS Variable</a:t>
            </a:r>
            <a:endParaRPr lang="en-US" dirty="0"/>
          </a:p>
        </p:txBody>
      </p:sp>
      <p:graphicFrame>
        <p:nvGraphicFramePr>
          <p:cNvPr id="9" name="Content Placeholder 8"/>
          <p:cNvGraphicFramePr>
            <a:graphicFrameLocks noGrp="1"/>
          </p:cNvGraphicFramePr>
          <p:nvPr>
            <p:ph idx="1"/>
            <p:extLst>
              <p:ext uri="{D42A27DB-BD31-4B8C-83A1-F6EECF244321}">
                <p14:modId xmlns="" xmlns:p14="http://schemas.microsoft.com/office/powerpoint/2010/main" val="337886812"/>
              </p:ext>
            </p:extLst>
          </p:nvPr>
        </p:nvGraphicFramePr>
        <p:xfrm>
          <a:off x="825137" y="1544744"/>
          <a:ext cx="10578736" cy="3758776"/>
        </p:xfrm>
        <a:graphic>
          <a:graphicData uri="http://schemas.openxmlformats.org/drawingml/2006/table">
            <a:tbl>
              <a:tblPr firstRow="1" bandRow="1">
                <a:tableStyleId>{5940675A-B579-460E-94D1-54222C63F5DA}</a:tableStyleId>
              </a:tblPr>
              <a:tblGrid>
                <a:gridCol w="5289368">
                  <a:extLst>
                    <a:ext uri="{9D8B030D-6E8A-4147-A177-3AD203B41FA5}">
                      <a16:colId xmlns="" xmlns:a16="http://schemas.microsoft.com/office/drawing/2014/main" val="1015450382"/>
                    </a:ext>
                  </a:extLst>
                </a:gridCol>
                <a:gridCol w="5289368">
                  <a:extLst>
                    <a:ext uri="{9D8B030D-6E8A-4147-A177-3AD203B41FA5}">
                      <a16:colId xmlns="" xmlns:a16="http://schemas.microsoft.com/office/drawing/2014/main" val="1123033036"/>
                    </a:ext>
                  </a:extLst>
                </a:gridCol>
              </a:tblGrid>
              <a:tr h="619790">
                <a:tc>
                  <a:txBody>
                    <a:bodyPr/>
                    <a:lstStyle/>
                    <a:p>
                      <a:pPr algn="ctr"/>
                      <a:r>
                        <a:rPr lang="en-US" sz="2400" b="1" dirty="0" smtClean="0">
                          <a:latin typeface="Times New Roman" panose="02020603050405020304" pitchFamily="18" charset="0"/>
                          <a:cs typeface="Times New Roman" panose="02020603050405020304" pitchFamily="18" charset="0"/>
                        </a:rPr>
                        <a:t>Numeric</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Character</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32531203"/>
                  </a:ext>
                </a:extLst>
              </a:tr>
              <a:tr h="593786">
                <a:tc>
                  <a:txBody>
                    <a:bodyPr/>
                    <a:lstStyle/>
                    <a:p>
                      <a:r>
                        <a:rPr lang="en-US" dirty="0" smtClean="0">
                          <a:latin typeface="Times New Roman" panose="02020603050405020304" pitchFamily="18" charset="0"/>
                          <a:cs typeface="Times New Roman" panose="02020603050405020304" pitchFamily="18" charset="0"/>
                        </a:rPr>
                        <a:t>It can hold 0-9,integer number, decimal number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It can hold any character values, such as letter</a:t>
                      </a:r>
                      <a:r>
                        <a:rPr lang="en-US" baseline="0" dirty="0" smtClean="0">
                          <a:latin typeface="Times New Roman" panose="02020603050405020304" pitchFamily="18" charset="0"/>
                          <a:cs typeface="Times New Roman" panose="02020603050405020304" pitchFamily="18" charset="0"/>
                        </a:rPr>
                        <a:t> or number, special character and “ “ (blank)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4334673"/>
                  </a:ext>
                </a:extLst>
              </a:tr>
              <a:tr h="344019">
                <a:tc>
                  <a:txBody>
                    <a:bodyPr/>
                    <a:lstStyle/>
                    <a:p>
                      <a:r>
                        <a:rPr lang="en-US" dirty="0" smtClean="0">
                          <a:latin typeface="Times New Roman" panose="02020603050405020304" pitchFamily="18" charset="0"/>
                          <a:cs typeface="Times New Roman" panose="02020603050405020304" pitchFamily="18" charset="0"/>
                        </a:rPr>
                        <a:t>Right align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Left align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7053273"/>
                  </a:ext>
                </a:extLst>
              </a:tr>
              <a:tr h="395786">
                <a:tc>
                  <a:txBody>
                    <a:bodyPr/>
                    <a:lstStyle/>
                    <a:p>
                      <a:r>
                        <a:rPr lang="en-US" b="0" dirty="0" smtClean="0">
                          <a:latin typeface="Times New Roman" panose="02020603050405020304" pitchFamily="18" charset="0"/>
                          <a:cs typeface="Times New Roman" panose="02020603050405020304" pitchFamily="18" charset="0"/>
                        </a:rPr>
                        <a:t>Missing Value/Blank  assign</a:t>
                      </a:r>
                      <a:r>
                        <a:rPr lang="en-US" b="0" baseline="0" dirty="0" smtClean="0">
                          <a:latin typeface="Times New Roman" panose="02020603050405020304" pitchFamily="18" charset="0"/>
                          <a:cs typeface="Times New Roman" panose="02020603050405020304" pitchFamily="18" charset="0"/>
                        </a:rPr>
                        <a:t> as </a:t>
                      </a:r>
                      <a:r>
                        <a:rPr lang="en-US" b="1" baseline="0" dirty="0" smtClean="0">
                          <a:latin typeface="Times New Roman" panose="02020603050405020304" pitchFamily="18" charset="0"/>
                          <a:cs typeface="Times New Roman" panose="02020603050405020304" pitchFamily="18" charset="0"/>
                        </a:rPr>
                        <a:t>.</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dot</a:t>
                      </a:r>
                      <a:r>
                        <a:rPr lang="en-US" b="0" baseline="0" dirty="0" smtClean="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Missing Value/Blank   assign</a:t>
                      </a:r>
                      <a:r>
                        <a:rPr lang="en-US" b="0" baseline="0" dirty="0" smtClean="0">
                          <a:latin typeface="Times New Roman" panose="02020603050405020304" pitchFamily="18" charset="0"/>
                          <a:cs typeface="Times New Roman" panose="02020603050405020304" pitchFamily="18" charset="0"/>
                        </a:rPr>
                        <a:t> as  “  “ (</a:t>
                      </a:r>
                      <a:r>
                        <a:rPr lang="en-US" b="1" baseline="0" dirty="0" smtClean="0">
                          <a:latin typeface="Times New Roman" panose="02020603050405020304" pitchFamily="18" charset="0"/>
                          <a:cs typeface="Times New Roman" panose="02020603050405020304" pitchFamily="18" charset="0"/>
                        </a:rPr>
                        <a:t>Space</a:t>
                      </a:r>
                      <a:r>
                        <a:rPr lang="en-US" b="0" baseline="0" dirty="0" smtClean="0">
                          <a:latin typeface="Times New Roman" panose="02020603050405020304" pitchFamily="18" charset="0"/>
                          <a:cs typeface="Times New Roman" panose="02020603050405020304" pitchFamily="18" charset="0"/>
                        </a:rPr>
                        <a:t>)</a:t>
                      </a:r>
                      <a:endParaRPr lang="en-US"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57764586"/>
                  </a:ext>
                </a:extLst>
              </a:tr>
              <a:tr h="395786">
                <a:tc>
                  <a:txBody>
                    <a:bodyPr/>
                    <a:lstStyle/>
                    <a:p>
                      <a:r>
                        <a:rPr lang="en-US" dirty="0" smtClean="0">
                          <a:latin typeface="Times New Roman" panose="02020603050405020304" pitchFamily="18" charset="0"/>
                          <a:cs typeface="Times New Roman" panose="02020603050405020304" pitchFamily="18" charset="0"/>
                        </a:rPr>
                        <a:t>Default length is </a:t>
                      </a:r>
                      <a:r>
                        <a:rPr lang="en-US" b="1" dirty="0" smtClean="0">
                          <a:latin typeface="Times New Roman" panose="02020603050405020304" pitchFamily="18" charset="0"/>
                          <a:cs typeface="Times New Roman" panose="02020603050405020304" pitchFamily="18" charset="0"/>
                        </a:rPr>
                        <a:t>8 bytes</a:t>
                      </a:r>
                      <a:endParaRPr lang="en-US"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Default length is </a:t>
                      </a:r>
                      <a:r>
                        <a:rPr lang="en-US" b="1" dirty="0" smtClean="0">
                          <a:latin typeface="Times New Roman" panose="02020603050405020304" pitchFamily="18" charset="0"/>
                          <a:cs typeface="Times New Roman" panose="02020603050405020304" pitchFamily="18" charset="0"/>
                        </a:rPr>
                        <a:t>8 bytes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086031931"/>
                  </a:ext>
                </a:extLst>
              </a:tr>
              <a:tr h="344019">
                <a:tc>
                  <a:txBody>
                    <a:bodyPr/>
                    <a:lstStyle/>
                    <a:p>
                      <a:r>
                        <a:rPr lang="en-US" dirty="0" smtClean="0">
                          <a:latin typeface="Times New Roman" panose="02020603050405020304" pitchFamily="18" charset="0"/>
                          <a:cs typeface="Times New Roman" panose="02020603050405020304" pitchFamily="18" charset="0"/>
                        </a:rPr>
                        <a:t>16-17 digit number when 8 bytes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8 bytes hold 8 character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727329257"/>
                  </a:ext>
                </a:extLst>
              </a:tr>
              <a:tr h="344019">
                <a:tc>
                  <a:txBody>
                    <a:bodyPr/>
                    <a:lstStyle/>
                    <a:p>
                      <a:r>
                        <a:rPr lang="en-US" dirty="0" smtClean="0">
                          <a:latin typeface="Times New Roman" panose="02020603050405020304" pitchFamily="18" charset="0"/>
                          <a:cs typeface="Times New Roman" panose="02020603050405020304" pitchFamily="18" charset="0"/>
                        </a:rPr>
                        <a:t>Minimum length is </a:t>
                      </a:r>
                      <a:r>
                        <a:rPr lang="en-US" b="1" dirty="0" smtClean="0">
                          <a:latin typeface="Times New Roman" panose="02020603050405020304" pitchFamily="18" charset="0"/>
                          <a:cs typeface="Times New Roman" panose="02020603050405020304" pitchFamily="18" charset="0"/>
                        </a:rPr>
                        <a:t>3 bytes</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Minimum length is </a:t>
                      </a:r>
                      <a:r>
                        <a:rPr lang="en-US" b="1" dirty="0" smtClean="0">
                          <a:latin typeface="Times New Roman" panose="02020603050405020304" pitchFamily="18" charset="0"/>
                          <a:cs typeface="Times New Roman" panose="02020603050405020304" pitchFamily="18" charset="0"/>
                        </a:rPr>
                        <a:t>1 bytes</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686466728"/>
                  </a:ext>
                </a:extLst>
              </a:tr>
              <a:tr h="344019">
                <a:tc>
                  <a:txBody>
                    <a:bodyPr/>
                    <a:lstStyle/>
                    <a:p>
                      <a:r>
                        <a:rPr lang="en-US" dirty="0" smtClean="0">
                          <a:latin typeface="Times New Roman" panose="02020603050405020304" pitchFamily="18" charset="0"/>
                          <a:cs typeface="Times New Roman" panose="02020603050405020304" pitchFamily="18" charset="0"/>
                        </a:rPr>
                        <a:t>Maximum length</a:t>
                      </a:r>
                      <a:r>
                        <a:rPr lang="en-US" baseline="0" dirty="0" smtClean="0">
                          <a:latin typeface="Times New Roman" panose="02020603050405020304" pitchFamily="18" charset="0"/>
                          <a:cs typeface="Times New Roman" panose="02020603050405020304" pitchFamily="18" charset="0"/>
                        </a:rPr>
                        <a:t> is infinite (depend on RAM Size)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Maximum length is 32767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470295991"/>
                  </a:ext>
                </a:extLst>
              </a:tr>
            </a:tbl>
          </a:graphicData>
        </a:graphic>
      </p:graphicFrame>
      <p:sp>
        <p:nvSpPr>
          <p:cNvPr id="3" name="Footer Placeholder 2"/>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 xmlns:p14="http://schemas.microsoft.com/office/powerpoint/2010/main" val="221567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5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fontScale="90000"/>
          </a:bodyPr>
          <a:lstStyle/>
          <a:p>
            <a:r>
              <a:rPr lang="en-US" dirty="0"/>
              <a:t>Topic: </a:t>
            </a:r>
            <a:r>
              <a:rPr lang="en-US" dirty="0" smtClean="0"/>
              <a:t>SAS Naming Convention for Variable and Data set</a:t>
            </a:r>
            <a:endParaRPr lang="en-US" dirty="0"/>
          </a:p>
        </p:txBody>
      </p:sp>
      <p:sp>
        <p:nvSpPr>
          <p:cNvPr id="4" name="Content Placeholder 3"/>
          <p:cNvSpPr>
            <a:spLocks noGrp="1"/>
          </p:cNvSpPr>
          <p:nvPr>
            <p:ph idx="1"/>
          </p:nvPr>
        </p:nvSpPr>
        <p:spPr>
          <a:xfrm>
            <a:off x="642257" y="1263922"/>
            <a:ext cx="10515600" cy="1753598"/>
          </a:xfrm>
        </p:spPr>
        <p:txBody>
          <a:bodyPr>
            <a:normAutofit/>
          </a:bodyPr>
          <a:lstStyle/>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Name can hold maximum </a:t>
            </a:r>
            <a:r>
              <a:rPr lang="en-US" sz="1800" b="1" dirty="0" smtClean="0">
                <a:latin typeface="Times New Roman" panose="02020603050405020304" pitchFamily="18" charset="0"/>
                <a:cs typeface="Times New Roman" panose="02020603050405020304" pitchFamily="18" charset="0"/>
              </a:rPr>
              <a:t>32</a:t>
            </a:r>
            <a:r>
              <a:rPr lang="en-US" sz="1800" dirty="0" smtClean="0">
                <a:latin typeface="Times New Roman" panose="02020603050405020304" pitchFamily="18" charset="0"/>
                <a:cs typeface="Times New Roman" panose="02020603050405020304" pitchFamily="18" charset="0"/>
              </a:rPr>
              <a:t> character.</a:t>
            </a: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Name should begin with _ (under score) or letter and seconds onwards letter can be  _ (under score),letter or numeric.</a:t>
            </a: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Special Character not permitted except </a:t>
            </a:r>
            <a:r>
              <a:rPr lang="en-US" sz="1800" b="1" dirty="0" smtClean="0">
                <a:latin typeface="Times New Roman" panose="02020603050405020304" pitchFamily="18" charset="0"/>
                <a:cs typeface="Times New Roman" panose="02020603050405020304" pitchFamily="18" charset="0"/>
              </a:rPr>
              <a:t>_</a:t>
            </a:r>
            <a:r>
              <a:rPr lang="en-US" sz="1800" dirty="0" smtClean="0">
                <a:latin typeface="Times New Roman" panose="02020603050405020304" pitchFamily="18" charset="0"/>
                <a:cs typeface="Times New Roman" panose="02020603050405020304" pitchFamily="18" charset="0"/>
              </a:rPr>
              <a:t> (under score).</a:t>
            </a: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SAS name is case insensitive ,it may be upper, lower or prop case.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423478336"/>
              </p:ext>
            </p:extLst>
          </p:nvPr>
        </p:nvGraphicFramePr>
        <p:xfrm>
          <a:off x="1156789" y="3203575"/>
          <a:ext cx="2881811" cy="2966720"/>
        </p:xfrm>
        <a:graphic>
          <a:graphicData uri="http://schemas.openxmlformats.org/drawingml/2006/table">
            <a:tbl>
              <a:tblPr firstRow="1" bandRow="1">
                <a:tableStyleId>{5940675A-B579-460E-94D1-54222C63F5DA}</a:tableStyleId>
              </a:tblPr>
              <a:tblGrid>
                <a:gridCol w="936071">
                  <a:extLst>
                    <a:ext uri="{9D8B030D-6E8A-4147-A177-3AD203B41FA5}">
                      <a16:colId xmlns="" xmlns:a16="http://schemas.microsoft.com/office/drawing/2014/main" val="895695162"/>
                    </a:ext>
                  </a:extLst>
                </a:gridCol>
                <a:gridCol w="1945740">
                  <a:extLst>
                    <a:ext uri="{9D8B030D-6E8A-4147-A177-3AD203B41FA5}">
                      <a16:colId xmlns="" xmlns:a16="http://schemas.microsoft.com/office/drawing/2014/main" val="4204577251"/>
                    </a:ext>
                  </a:extLst>
                </a:gridCol>
              </a:tblGrid>
              <a:tr h="370840">
                <a:tc>
                  <a:txBody>
                    <a:bodyPr/>
                    <a:lstStyle/>
                    <a:p>
                      <a:r>
                        <a:rPr lang="en-US" dirty="0" smtClean="0"/>
                        <a:t>test</a:t>
                      </a:r>
                      <a:endParaRPr lang="en-US" dirty="0"/>
                    </a:p>
                  </a:txBody>
                  <a:tcPr/>
                </a:tc>
                <a:tc>
                  <a:txBody>
                    <a:bodyPr/>
                    <a:lstStyle/>
                    <a:p>
                      <a:endParaRPr lang="en-US" dirty="0"/>
                    </a:p>
                  </a:txBody>
                  <a:tcPr/>
                </a:tc>
                <a:extLst>
                  <a:ext uri="{0D108BD9-81ED-4DB2-BD59-A6C34878D82A}">
                    <a16:rowId xmlns="" xmlns:a16="http://schemas.microsoft.com/office/drawing/2014/main" val="3968774702"/>
                  </a:ext>
                </a:extLst>
              </a:tr>
              <a:tr h="370840">
                <a:tc>
                  <a:txBody>
                    <a:bodyPr/>
                    <a:lstStyle/>
                    <a:p>
                      <a:r>
                        <a:rPr lang="en-US" dirty="0" smtClean="0"/>
                        <a:t>test123</a:t>
                      </a:r>
                      <a:endParaRPr lang="en-US" dirty="0"/>
                    </a:p>
                  </a:txBody>
                  <a:tcPr/>
                </a:tc>
                <a:tc>
                  <a:txBody>
                    <a:bodyPr/>
                    <a:lstStyle/>
                    <a:p>
                      <a:endParaRPr lang="en-US" dirty="0"/>
                    </a:p>
                  </a:txBody>
                  <a:tcPr/>
                </a:tc>
                <a:extLst>
                  <a:ext uri="{0D108BD9-81ED-4DB2-BD59-A6C34878D82A}">
                    <a16:rowId xmlns="" xmlns:a16="http://schemas.microsoft.com/office/drawing/2014/main" val="964275487"/>
                  </a:ext>
                </a:extLst>
              </a:tr>
              <a:tr h="370840">
                <a:tc>
                  <a:txBody>
                    <a:bodyPr/>
                    <a:lstStyle/>
                    <a:p>
                      <a:r>
                        <a:rPr lang="en-US" dirty="0" smtClean="0"/>
                        <a:t>_test</a:t>
                      </a:r>
                      <a:endParaRPr lang="en-US" dirty="0"/>
                    </a:p>
                  </a:txBody>
                  <a:tcPr/>
                </a:tc>
                <a:tc>
                  <a:txBody>
                    <a:bodyPr/>
                    <a:lstStyle/>
                    <a:p>
                      <a:endParaRPr lang="en-US" dirty="0"/>
                    </a:p>
                  </a:txBody>
                  <a:tcPr/>
                </a:tc>
                <a:extLst>
                  <a:ext uri="{0D108BD9-81ED-4DB2-BD59-A6C34878D82A}">
                    <a16:rowId xmlns="" xmlns:a16="http://schemas.microsoft.com/office/drawing/2014/main" val="1649982158"/>
                  </a:ext>
                </a:extLst>
              </a:tr>
              <a:tr h="370840">
                <a:tc>
                  <a:txBody>
                    <a:bodyPr/>
                    <a:lstStyle/>
                    <a:p>
                      <a:r>
                        <a:rPr lang="en-US" dirty="0" smtClean="0"/>
                        <a:t>@test</a:t>
                      </a:r>
                      <a:endParaRPr lang="en-US" dirty="0"/>
                    </a:p>
                  </a:txBody>
                  <a:tcPr/>
                </a:tc>
                <a:tc>
                  <a:txBody>
                    <a:bodyPr/>
                    <a:lstStyle/>
                    <a:p>
                      <a:endParaRPr lang="en-US" dirty="0"/>
                    </a:p>
                  </a:txBody>
                  <a:tcPr/>
                </a:tc>
                <a:extLst>
                  <a:ext uri="{0D108BD9-81ED-4DB2-BD59-A6C34878D82A}">
                    <a16:rowId xmlns="" xmlns:a16="http://schemas.microsoft.com/office/drawing/2014/main" val="844690010"/>
                  </a:ext>
                </a:extLst>
              </a:tr>
              <a:tr h="370840">
                <a:tc>
                  <a:txBody>
                    <a:bodyPr/>
                    <a:lstStyle/>
                    <a:p>
                      <a:r>
                        <a:rPr lang="en-US" dirty="0" smtClean="0"/>
                        <a:t>4test</a:t>
                      </a:r>
                      <a:endParaRPr lang="en-US" dirty="0"/>
                    </a:p>
                  </a:txBody>
                  <a:tcPr/>
                </a:tc>
                <a:tc>
                  <a:txBody>
                    <a:bodyPr/>
                    <a:lstStyle/>
                    <a:p>
                      <a:endParaRPr lang="en-US" dirty="0"/>
                    </a:p>
                  </a:txBody>
                  <a:tcPr/>
                </a:tc>
                <a:extLst>
                  <a:ext uri="{0D108BD9-81ED-4DB2-BD59-A6C34878D82A}">
                    <a16:rowId xmlns="" xmlns:a16="http://schemas.microsoft.com/office/drawing/2014/main" val="696049519"/>
                  </a:ext>
                </a:extLst>
              </a:tr>
              <a:tr h="370840">
                <a:tc>
                  <a:txBody>
                    <a:bodyPr/>
                    <a:lstStyle/>
                    <a:p>
                      <a:r>
                        <a:rPr lang="en-US" dirty="0" smtClean="0"/>
                        <a:t>Test&amp;</a:t>
                      </a:r>
                      <a:endParaRPr lang="en-US" dirty="0"/>
                    </a:p>
                  </a:txBody>
                  <a:tcPr/>
                </a:tc>
                <a:tc>
                  <a:txBody>
                    <a:bodyPr/>
                    <a:lstStyle/>
                    <a:p>
                      <a:endParaRPr lang="en-US"/>
                    </a:p>
                  </a:txBody>
                  <a:tcPr/>
                </a:tc>
                <a:extLst>
                  <a:ext uri="{0D108BD9-81ED-4DB2-BD59-A6C34878D82A}">
                    <a16:rowId xmlns="" xmlns:a16="http://schemas.microsoft.com/office/drawing/2014/main" val="2781640128"/>
                  </a:ext>
                </a:extLst>
              </a:tr>
              <a:tr h="370840">
                <a:tc>
                  <a:txBody>
                    <a:bodyPr/>
                    <a:lstStyle/>
                    <a:p>
                      <a:r>
                        <a:rPr lang="en-US" dirty="0" smtClean="0"/>
                        <a:t>TEST</a:t>
                      </a:r>
                      <a:endParaRPr lang="en-US" dirty="0"/>
                    </a:p>
                  </a:txBody>
                  <a:tcPr/>
                </a:tc>
                <a:tc>
                  <a:txBody>
                    <a:bodyPr/>
                    <a:lstStyle/>
                    <a:p>
                      <a:endParaRPr lang="en-US" dirty="0"/>
                    </a:p>
                  </a:txBody>
                  <a:tcPr/>
                </a:tc>
                <a:extLst>
                  <a:ext uri="{0D108BD9-81ED-4DB2-BD59-A6C34878D82A}">
                    <a16:rowId xmlns="" xmlns:a16="http://schemas.microsoft.com/office/drawing/2014/main" val="3187641186"/>
                  </a:ext>
                </a:extLst>
              </a:tr>
              <a:tr h="370840">
                <a:tc>
                  <a:txBody>
                    <a:bodyPr/>
                    <a:lstStyle/>
                    <a:p>
                      <a:r>
                        <a:rPr lang="en-US" dirty="0" smtClean="0"/>
                        <a:t>_12test</a:t>
                      </a:r>
                      <a:endParaRPr lang="en-US" dirty="0"/>
                    </a:p>
                  </a:txBody>
                  <a:tcPr/>
                </a:tc>
                <a:tc>
                  <a:txBody>
                    <a:bodyPr/>
                    <a:lstStyle/>
                    <a:p>
                      <a:endParaRPr lang="en-US" dirty="0"/>
                    </a:p>
                  </a:txBody>
                  <a:tcPr/>
                </a:tc>
                <a:extLst>
                  <a:ext uri="{0D108BD9-81ED-4DB2-BD59-A6C34878D82A}">
                    <a16:rowId xmlns="" xmlns:a16="http://schemas.microsoft.com/office/drawing/2014/main" val="2481414468"/>
                  </a:ext>
                </a:extLst>
              </a:tr>
            </a:tbl>
          </a:graphicData>
        </a:graphic>
      </p:graphicFrame>
      <p:sp>
        <p:nvSpPr>
          <p:cNvPr id="8" name="Multiply 7"/>
          <p:cNvSpPr/>
          <p:nvPr/>
        </p:nvSpPr>
        <p:spPr>
          <a:xfrm>
            <a:off x="2429693" y="4389120"/>
            <a:ext cx="457200" cy="2351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2429693" y="4729297"/>
            <a:ext cx="457200" cy="2351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2429693" y="5108664"/>
            <a:ext cx="457200" cy="2351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11221" y="3286306"/>
            <a:ext cx="294144" cy="288927"/>
          </a:xfrm>
          <a:prstGeom prst="rect">
            <a:avLst/>
          </a:prstGeom>
        </p:spPr>
      </p:pic>
      <p:pic>
        <p:nvPicPr>
          <p:cNvPr id="14" name="Picture 1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93802" y="3595462"/>
            <a:ext cx="294144" cy="288927"/>
          </a:xfrm>
          <a:prstGeom prst="rect">
            <a:avLst/>
          </a:prstGeom>
        </p:spPr>
      </p:pic>
      <p:pic>
        <p:nvPicPr>
          <p:cNvPr id="15" name="Picture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93802" y="4013472"/>
            <a:ext cx="294144" cy="288927"/>
          </a:xfrm>
          <a:prstGeom prst="rect">
            <a:avLst/>
          </a:prstGeom>
        </p:spPr>
      </p:pic>
      <p:pic>
        <p:nvPicPr>
          <p:cNvPr id="16" name="Picture 1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41550" y="5842280"/>
            <a:ext cx="294144" cy="288927"/>
          </a:xfrm>
          <a:prstGeom prst="rect">
            <a:avLst/>
          </a:prstGeom>
        </p:spPr>
      </p:pic>
      <p:pic>
        <p:nvPicPr>
          <p:cNvPr id="17" name="Picture 1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89446" y="5472161"/>
            <a:ext cx="294144" cy="288927"/>
          </a:xfrm>
          <a:prstGeom prst="rect">
            <a:avLst/>
          </a:prstGeom>
        </p:spPr>
      </p:pic>
      <p:sp>
        <p:nvSpPr>
          <p:cNvPr id="3" name="Footer Placeholder 2"/>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3"/>
              </a:rPr>
              <a:t>https://lnkd.in/fNSUTDE</a:t>
            </a:r>
            <a:endParaRPr lang="en-US" dirty="0"/>
          </a:p>
        </p:txBody>
      </p:sp>
    </p:spTree>
    <p:extLst>
      <p:ext uri="{BB962C8B-B14F-4D97-AF65-F5344CB8AC3E}">
        <p14:creationId xmlns="" xmlns:p14="http://schemas.microsoft.com/office/powerpoint/2010/main" val="103829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599"/>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Library : </a:t>
            </a:r>
            <a:endParaRPr lang="en-US" sz="3600" dirty="0"/>
          </a:p>
        </p:txBody>
      </p:sp>
      <p:sp>
        <p:nvSpPr>
          <p:cNvPr id="3" name="Content Placeholder 2"/>
          <p:cNvSpPr>
            <a:spLocks noGrp="1"/>
          </p:cNvSpPr>
          <p:nvPr>
            <p:ph idx="1"/>
          </p:nvPr>
        </p:nvSpPr>
        <p:spPr>
          <a:xfrm>
            <a:off x="0" y="609598"/>
            <a:ext cx="12192000" cy="624840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endParaRPr lang="en-US" sz="1400" dirty="0" smtClean="0"/>
          </a:p>
          <a:p>
            <a:r>
              <a:rPr lang="en-US" sz="1400" dirty="0" smtClean="0"/>
              <a:t> </a:t>
            </a:r>
            <a:r>
              <a:rPr lang="en-US" sz="1400" dirty="0"/>
              <a:t>SAS library is simply a collection of SAS files that are stored in the same folder or directory on your computer. Other files can be stored in the same folder or directory, but only the files that have SAS file extensions are recognized as part of the SAS library</a:t>
            </a:r>
            <a:r>
              <a:rPr lang="en-US" sz="1400" dirty="0" smtClean="0"/>
              <a:t>.</a:t>
            </a:r>
          </a:p>
          <a:p>
            <a:r>
              <a:rPr lang="en-US" sz="1400" dirty="0" smtClean="0"/>
              <a:t>Depending upon on your need SAS library is of two types : </a:t>
            </a:r>
          </a:p>
          <a:p>
            <a:pPr marL="0" indent="0">
              <a:buNone/>
            </a:pPr>
            <a:endParaRPr lang="en-US" sz="1600" dirty="0"/>
          </a:p>
        </p:txBody>
      </p:sp>
      <p:sp>
        <p:nvSpPr>
          <p:cNvPr id="4" name="Rectangle 3"/>
          <p:cNvSpPr/>
          <p:nvPr/>
        </p:nvSpPr>
        <p:spPr>
          <a:xfrm>
            <a:off x="368300" y="2076449"/>
            <a:ext cx="14732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Work as Temp</a:t>
            </a:r>
            <a:endParaRPr lang="en-US" sz="1600" dirty="0"/>
          </a:p>
        </p:txBody>
      </p:sp>
      <p:sp>
        <p:nvSpPr>
          <p:cNvPr id="5" name="Rectangle 4"/>
          <p:cNvSpPr/>
          <p:nvPr/>
        </p:nvSpPr>
        <p:spPr>
          <a:xfrm>
            <a:off x="10363200" y="2076449"/>
            <a:ext cx="15113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Sashelp</a:t>
            </a:r>
            <a:r>
              <a:rPr lang="en-US" sz="1600" dirty="0"/>
              <a:t> or lib ref are permanent</a:t>
            </a:r>
          </a:p>
        </p:txBody>
      </p:sp>
      <p:sp>
        <p:nvSpPr>
          <p:cNvPr id="6" name="Chevron 5"/>
          <p:cNvSpPr/>
          <p:nvPr/>
        </p:nvSpPr>
        <p:spPr>
          <a:xfrm rot="5400000">
            <a:off x="717550" y="3482974"/>
            <a:ext cx="774700" cy="6223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rot="5400000">
            <a:off x="10850563" y="3433762"/>
            <a:ext cx="762000" cy="6000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68300" y="4325936"/>
            <a:ext cx="1473200" cy="119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All content deleted after SAS session</a:t>
            </a:r>
          </a:p>
        </p:txBody>
      </p:sp>
      <p:sp>
        <p:nvSpPr>
          <p:cNvPr id="9" name="Rectangle 8"/>
          <p:cNvSpPr/>
          <p:nvPr/>
        </p:nvSpPr>
        <p:spPr>
          <a:xfrm>
            <a:off x="10494963" y="4325936"/>
            <a:ext cx="1473200" cy="119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Content retained even after SAS session</a:t>
            </a:r>
          </a:p>
        </p:txBody>
      </p:sp>
      <p:pic>
        <p:nvPicPr>
          <p:cNvPr id="10" name="Picture 9"/>
          <p:cNvPicPr>
            <a:picLocks noChangeAspect="1"/>
          </p:cNvPicPr>
          <p:nvPr/>
        </p:nvPicPr>
        <p:blipFill>
          <a:blip r:embed="rId3"/>
          <a:stretch>
            <a:fillRect/>
          </a:stretch>
        </p:blipFill>
        <p:spPr>
          <a:xfrm>
            <a:off x="3848893" y="1955004"/>
            <a:ext cx="3513138" cy="2795589"/>
          </a:xfrm>
          <a:prstGeom prst="rect">
            <a:avLst/>
          </a:prstGeom>
        </p:spPr>
      </p:pic>
      <p:pic>
        <p:nvPicPr>
          <p:cNvPr id="11" name="Picture 10"/>
          <p:cNvPicPr>
            <a:picLocks noChangeAspect="1"/>
          </p:cNvPicPr>
          <p:nvPr/>
        </p:nvPicPr>
        <p:blipFill>
          <a:blip r:embed="rId4"/>
          <a:stretch>
            <a:fillRect/>
          </a:stretch>
        </p:blipFill>
        <p:spPr>
          <a:xfrm>
            <a:off x="3176587" y="5027612"/>
            <a:ext cx="836613" cy="984248"/>
          </a:xfrm>
          <a:prstGeom prst="rect">
            <a:avLst/>
          </a:prstGeom>
        </p:spPr>
      </p:pic>
      <p:pic>
        <p:nvPicPr>
          <p:cNvPr id="12" name="Picture 11"/>
          <p:cNvPicPr>
            <a:picLocks noChangeAspect="1"/>
          </p:cNvPicPr>
          <p:nvPr/>
        </p:nvPicPr>
        <p:blipFill>
          <a:blip r:embed="rId5"/>
          <a:stretch>
            <a:fillRect/>
          </a:stretch>
        </p:blipFill>
        <p:spPr>
          <a:xfrm>
            <a:off x="4430712" y="5028231"/>
            <a:ext cx="894557" cy="1065855"/>
          </a:xfrm>
          <a:prstGeom prst="rect">
            <a:avLst/>
          </a:prstGeom>
        </p:spPr>
      </p:pic>
      <p:pic>
        <p:nvPicPr>
          <p:cNvPr id="13" name="Picture 12"/>
          <p:cNvPicPr>
            <a:picLocks noChangeAspect="1"/>
          </p:cNvPicPr>
          <p:nvPr/>
        </p:nvPicPr>
        <p:blipFill>
          <a:blip r:embed="rId6"/>
          <a:stretch>
            <a:fillRect/>
          </a:stretch>
        </p:blipFill>
        <p:spPr>
          <a:xfrm>
            <a:off x="5788817" y="5027612"/>
            <a:ext cx="840583" cy="991888"/>
          </a:xfrm>
          <a:prstGeom prst="rect">
            <a:avLst/>
          </a:prstGeom>
        </p:spPr>
      </p:pic>
      <p:pic>
        <p:nvPicPr>
          <p:cNvPr id="14" name="Picture 13"/>
          <p:cNvPicPr>
            <a:picLocks noChangeAspect="1"/>
          </p:cNvPicPr>
          <p:nvPr/>
        </p:nvPicPr>
        <p:blipFill>
          <a:blip r:embed="rId7"/>
          <a:stretch>
            <a:fillRect/>
          </a:stretch>
        </p:blipFill>
        <p:spPr>
          <a:xfrm>
            <a:off x="7046912" y="5079354"/>
            <a:ext cx="1447971" cy="648345"/>
          </a:xfrm>
          <a:prstGeom prst="rect">
            <a:avLst/>
          </a:prstGeom>
        </p:spPr>
      </p:pic>
      <p:sp>
        <p:nvSpPr>
          <p:cNvPr id="15" name="TextBox 14"/>
          <p:cNvSpPr txBox="1"/>
          <p:nvPr/>
        </p:nvSpPr>
        <p:spPr>
          <a:xfrm>
            <a:off x="3117711" y="6034579"/>
            <a:ext cx="798617" cy="369332"/>
          </a:xfrm>
          <a:prstGeom prst="rect">
            <a:avLst/>
          </a:prstGeom>
          <a:noFill/>
        </p:spPr>
        <p:txBody>
          <a:bodyPr wrap="none" rtlCol="0">
            <a:spAutoFit/>
          </a:bodyPr>
          <a:lstStyle/>
          <a:p>
            <a:r>
              <a:rPr lang="en-US" sz="1400" dirty="0" smtClean="0"/>
              <a:t>Dataset</a:t>
            </a:r>
            <a:r>
              <a:rPr lang="en-US" dirty="0" smtClean="0"/>
              <a:t> </a:t>
            </a:r>
            <a:endParaRPr lang="en-US" dirty="0"/>
          </a:p>
        </p:txBody>
      </p:sp>
      <p:sp>
        <p:nvSpPr>
          <p:cNvPr id="16" name="TextBox 15"/>
          <p:cNvSpPr txBox="1"/>
          <p:nvPr/>
        </p:nvSpPr>
        <p:spPr>
          <a:xfrm>
            <a:off x="4604966" y="6094086"/>
            <a:ext cx="546047" cy="307777"/>
          </a:xfrm>
          <a:prstGeom prst="rect">
            <a:avLst/>
          </a:prstGeom>
          <a:noFill/>
        </p:spPr>
        <p:txBody>
          <a:bodyPr wrap="none" rtlCol="0">
            <a:spAutoFit/>
          </a:bodyPr>
          <a:lstStyle/>
          <a:p>
            <a:r>
              <a:rPr lang="en-US" sz="1400" dirty="0" smtClean="0"/>
              <a:t>View</a:t>
            </a:r>
            <a:endParaRPr lang="en-US" sz="1400" dirty="0"/>
          </a:p>
        </p:txBody>
      </p:sp>
      <p:sp>
        <p:nvSpPr>
          <p:cNvPr id="17" name="TextBox 16"/>
          <p:cNvSpPr txBox="1"/>
          <p:nvPr/>
        </p:nvSpPr>
        <p:spPr>
          <a:xfrm>
            <a:off x="5897148" y="6066772"/>
            <a:ext cx="732252" cy="307777"/>
          </a:xfrm>
          <a:prstGeom prst="rect">
            <a:avLst/>
          </a:prstGeom>
          <a:noFill/>
        </p:spPr>
        <p:txBody>
          <a:bodyPr wrap="none" rtlCol="0">
            <a:spAutoFit/>
          </a:bodyPr>
          <a:lstStyle/>
          <a:p>
            <a:r>
              <a:rPr lang="en-US" sz="1400" dirty="0" smtClean="0"/>
              <a:t>Catalog</a:t>
            </a:r>
            <a:endParaRPr lang="en-US" sz="1400" dirty="0"/>
          </a:p>
        </p:txBody>
      </p:sp>
      <p:sp>
        <p:nvSpPr>
          <p:cNvPr id="18" name="TextBox 17"/>
          <p:cNvSpPr txBox="1"/>
          <p:nvPr/>
        </p:nvSpPr>
        <p:spPr>
          <a:xfrm>
            <a:off x="7137131" y="6066772"/>
            <a:ext cx="1081002" cy="307777"/>
          </a:xfrm>
          <a:prstGeom prst="rect">
            <a:avLst/>
          </a:prstGeom>
          <a:noFill/>
        </p:spPr>
        <p:txBody>
          <a:bodyPr wrap="none" rtlCol="0">
            <a:spAutoFit/>
          </a:bodyPr>
          <a:lstStyle/>
          <a:p>
            <a:r>
              <a:rPr lang="en-US" sz="1400" dirty="0" smtClean="0"/>
              <a:t>SAS </a:t>
            </a:r>
            <a:r>
              <a:rPr lang="en-US" sz="1400" dirty="0" err="1" smtClean="0"/>
              <a:t>pgm</a:t>
            </a:r>
            <a:r>
              <a:rPr lang="en-US" sz="1400" dirty="0" smtClean="0"/>
              <a:t> file</a:t>
            </a:r>
            <a:endParaRPr lang="en-US" sz="1400" dirty="0"/>
          </a:p>
        </p:txBody>
      </p:sp>
      <p:sp>
        <p:nvSpPr>
          <p:cNvPr id="20" name="Footer Placeholder 19"/>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8"/>
              </a:rPr>
              <a:t>https://lnkd.in/fNSUTDE</a:t>
            </a:r>
            <a:endParaRPr lang="en-US" dirty="0"/>
          </a:p>
        </p:txBody>
      </p:sp>
    </p:spTree>
    <p:extLst>
      <p:ext uri="{BB962C8B-B14F-4D97-AF65-F5344CB8AC3E}">
        <p14:creationId xmlns="" xmlns:p14="http://schemas.microsoft.com/office/powerpoint/2010/main" val="2850269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6070600"/>
          </a:xfrm>
        </p:spPr>
        <p:txBody>
          <a:bodyPr/>
          <a:lstStyle/>
          <a:p>
            <a:pPr marL="0" indent="0">
              <a:buNone/>
            </a:pPr>
            <a:r>
              <a:rPr lang="en-US" dirty="0" smtClean="0"/>
              <a:t>Syntax: </a:t>
            </a:r>
            <a:endParaRPr lang="en-US" dirty="0"/>
          </a:p>
          <a:p>
            <a:pPr marL="0" indent="0">
              <a:buNone/>
            </a:pPr>
            <a:r>
              <a:rPr lang="en-US" dirty="0" err="1" smtClean="0"/>
              <a:t>Libname</a:t>
            </a:r>
            <a:r>
              <a:rPr lang="en-US" dirty="0" smtClean="0"/>
              <a:t> &lt;</a:t>
            </a:r>
            <a:r>
              <a:rPr lang="en-US" dirty="0" err="1" smtClean="0"/>
              <a:t>libref</a:t>
            </a:r>
            <a:r>
              <a:rPr lang="en-US" dirty="0" smtClean="0"/>
              <a:t>&gt; &lt;engine&gt; path;</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i.e.  </a:t>
            </a:r>
            <a:r>
              <a:rPr lang="en-US" sz="2000" dirty="0" err="1" smtClean="0">
                <a:solidFill>
                  <a:srgbClr val="002060"/>
                </a:solidFill>
                <a:latin typeface="Times New Roman" panose="02020603050405020304" pitchFamily="18" charset="0"/>
                <a:cs typeface="Times New Roman" panose="02020603050405020304" pitchFamily="18" charset="0"/>
              </a:rPr>
              <a:t>Libname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D:\Users\703215742\Desktop\SAS CLASS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LIBNAME statement specifies </a:t>
            </a:r>
            <a:r>
              <a:rPr lang="en-US" sz="1400" b="1" i="1" dirty="0" err="1">
                <a:latin typeface="Times New Roman" panose="02020603050405020304" pitchFamily="18" charset="0"/>
                <a:cs typeface="Times New Roman" panose="02020603050405020304" pitchFamily="18" charset="0"/>
              </a:rPr>
              <a:t>sk</a:t>
            </a:r>
            <a:r>
              <a:rPr lang="en-US" sz="1400" dirty="0">
                <a:latin typeface="Times New Roman" panose="02020603050405020304" pitchFamily="18" charset="0"/>
                <a:cs typeface="Times New Roman" panose="02020603050405020304" pitchFamily="18" charset="0"/>
              </a:rPr>
              <a:t> as a reference to a SAS library. The EXCEL engine specifies the engine that supports the connection to the file type .</a:t>
            </a:r>
            <a:r>
              <a:rPr lang="en-US" sz="1400" dirty="0" smtClean="0">
                <a:latin typeface="Times New Roman" panose="02020603050405020304" pitchFamily="18" charset="0"/>
                <a:cs typeface="Times New Roman" panose="02020603050405020304" pitchFamily="18" charset="0"/>
              </a:rPr>
              <a:t>XLSX.</a:t>
            </a:r>
            <a:endParaRPr lang="en-US" sz="1400" dirty="0">
              <a:latin typeface="Times New Roman" panose="02020603050405020304" pitchFamily="18" charset="0"/>
              <a:cs typeface="Times New Roman" panose="02020603050405020304" pitchFamily="18" charset="0"/>
            </a:endParaRPr>
          </a:p>
          <a:p>
            <a:pPr marL="0" indent="0">
              <a:buNone/>
            </a:pPr>
            <a:r>
              <a:rPr lang="en-US" sz="12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Libname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sk</a:t>
            </a:r>
            <a:r>
              <a:rPr lang="en-US" sz="2000" dirty="0" smtClean="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EXCEL</a:t>
            </a:r>
            <a:r>
              <a:rPr lang="en-US" sz="2000" dirty="0">
                <a:latin typeface="Times New Roman" panose="02020603050405020304" pitchFamily="18" charset="0"/>
                <a:cs typeface="Times New Roman" panose="02020603050405020304" pitchFamily="18" charset="0"/>
              </a:rPr>
              <a:t> “D:\Users\703215742\Desktop\SAS </a:t>
            </a:r>
            <a:r>
              <a:rPr lang="en-US" sz="2000" dirty="0" smtClean="0">
                <a:latin typeface="Times New Roman" panose="02020603050405020304" pitchFamily="18" charset="0"/>
                <a:cs typeface="Times New Roman" panose="02020603050405020304" pitchFamily="18" charset="0"/>
              </a:rPr>
              <a:t>CLASS\file.xlsx”;</a:t>
            </a:r>
          </a:p>
          <a:p>
            <a:pPr marL="0" indent="0">
              <a:buNone/>
            </a:pPr>
            <a:r>
              <a:rPr lang="en-US" sz="1200" dirty="0" smtClean="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Libname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D:\Users\703215742\Desktop\SAS CLASS\file.xlsx</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Access </a:t>
            </a:r>
            <a:r>
              <a:rPr lang="en-US" sz="1800" b="1" dirty="0" err="1" smtClean="0">
                <a:latin typeface="Times New Roman" panose="02020603050405020304" pitchFamily="18" charset="0"/>
                <a:cs typeface="Times New Roman" panose="02020603050405020304" pitchFamily="18" charset="0"/>
              </a:rPr>
              <a:t>Tera</a:t>
            </a:r>
            <a:r>
              <a:rPr lang="en-US" sz="1800" b="1" dirty="0" smtClean="0">
                <a:latin typeface="Times New Roman" panose="02020603050405020304" pitchFamily="18" charset="0"/>
                <a:cs typeface="Times New Roman" panose="02020603050405020304" pitchFamily="18" charset="0"/>
              </a:rPr>
              <a:t> Data in SAS:</a:t>
            </a:r>
          </a:p>
          <a:p>
            <a:pPr marL="0" indent="0">
              <a:buNone/>
            </a:pPr>
            <a:r>
              <a:rPr lang="en-US" sz="1800" dirty="0" err="1">
                <a:solidFill>
                  <a:srgbClr val="002060"/>
                </a:solidFill>
                <a:latin typeface="Times New Roman" panose="02020603050405020304" pitchFamily="18" charset="0"/>
                <a:cs typeface="Times New Roman" panose="02020603050405020304" pitchFamily="18" charset="0"/>
              </a:rPr>
              <a:t>libname</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sk</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teradata</a:t>
            </a:r>
            <a:r>
              <a:rPr lang="en-US" sz="1800" dirty="0">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user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userid</a:t>
            </a:r>
            <a:r>
              <a:rPr lang="en-US" sz="1800" dirty="0">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password</a:t>
            </a:r>
            <a:r>
              <a:rPr lang="en-US" sz="1800" dirty="0">
                <a:latin typeface="Times New Roman" panose="02020603050405020304" pitchFamily="18" charset="0"/>
                <a:cs typeface="Times New Roman" panose="02020603050405020304" pitchFamily="18" charset="0"/>
              </a:rPr>
              <a:t>="password" </a:t>
            </a:r>
            <a:r>
              <a:rPr lang="en-US" sz="1800" dirty="0">
                <a:solidFill>
                  <a:srgbClr val="002060"/>
                </a:solidFill>
                <a:latin typeface="Times New Roman" panose="02020603050405020304" pitchFamily="18" charset="0"/>
                <a:cs typeface="Times New Roman" panose="02020603050405020304" pitchFamily="18" charset="0"/>
              </a:rPr>
              <a:t>mode=</a:t>
            </a:r>
            <a:r>
              <a:rPr lang="en-US" sz="1800" dirty="0" err="1">
                <a:latin typeface="Times New Roman" panose="02020603050405020304" pitchFamily="18" charset="0"/>
                <a:cs typeface="Times New Roman" panose="02020603050405020304" pitchFamily="18" charset="0"/>
              </a:rPr>
              <a:t>teradata</a:t>
            </a:r>
            <a:r>
              <a:rPr lang="en-US" sz="1800" dirty="0">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server</a:t>
            </a:r>
            <a:r>
              <a:rPr lang="en-US" sz="1800" dirty="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servername</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connection</a:t>
            </a:r>
            <a:r>
              <a:rPr lang="en-US" sz="1800" dirty="0" smtClean="0">
                <a:latin typeface="Times New Roman" panose="02020603050405020304" pitchFamily="18" charset="0"/>
                <a:cs typeface="Times New Roman" panose="02020603050405020304" pitchFamily="18" charset="0"/>
              </a:rPr>
              <a:t>=global </a:t>
            </a:r>
            <a:r>
              <a:rPr lang="en-US" sz="1800" dirty="0" err="1" smtClean="0">
                <a:solidFill>
                  <a:srgbClr val="002060"/>
                </a:solidFill>
                <a:latin typeface="Times New Roman" panose="02020603050405020304" pitchFamily="18" charset="0"/>
                <a:cs typeface="Times New Roman" panose="02020603050405020304" pitchFamily="18" charset="0"/>
              </a:rPr>
              <a:t>dbmstemp</a:t>
            </a:r>
            <a:r>
              <a:rPr lang="en-US" sz="1800" dirty="0" smtClean="0">
                <a:latin typeface="Times New Roman" panose="02020603050405020304" pitchFamily="18" charset="0"/>
                <a:cs typeface="Times New Roman" panose="02020603050405020304" pitchFamily="18" charset="0"/>
              </a:rPr>
              <a:t>=yes;</a:t>
            </a:r>
          </a:p>
          <a:p>
            <a:pPr marL="0" indent="0">
              <a:buNone/>
            </a:pPr>
            <a:endParaRPr lang="en-US" sz="1800"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Library : Temporary to permanent </a:t>
            </a:r>
            <a:endParaRPr lang="en-US" sz="3600" dirty="0"/>
          </a:p>
        </p:txBody>
      </p:sp>
      <p:sp>
        <p:nvSpPr>
          <p:cNvPr id="6" name="TextBox 5"/>
          <p:cNvSpPr txBox="1"/>
          <p:nvPr/>
        </p:nvSpPr>
        <p:spPr>
          <a:xfrm>
            <a:off x="339636" y="4674408"/>
            <a:ext cx="10829108"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libref</a:t>
            </a:r>
            <a:r>
              <a:rPr lang="en-US" b="1" dirty="0" smtClean="0">
                <a:latin typeface="Times New Roman" panose="02020603050405020304" pitchFamily="18" charset="0"/>
                <a:cs typeface="Times New Roman" panose="02020603050405020304" pitchFamily="18" charset="0"/>
              </a:rPr>
              <a:t>&gt; : - Naming Convention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Name can hold maximum </a:t>
            </a:r>
            <a:r>
              <a:rPr lang="en-US" b="1"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character.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Name should begin with _ (under score) or letter and seconds onwards letter can be  _ (under score),letter or numeric.</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Special Character not permitted except </a:t>
            </a:r>
            <a:r>
              <a:rPr lang="en-US" b="1"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 (under score).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SAS name is case insensitive ,it may be upper, lower or prop case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2" name="Footer Placeholder 1"/>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 xmlns:p14="http://schemas.microsoft.com/office/powerpoint/2010/main" val="3647195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6070600"/>
          </a:xfrm>
        </p:spPr>
        <p:txBody>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Library : Temporary to Permanent </a:t>
            </a:r>
            <a:endParaRPr lang="en-US" sz="3600" dirty="0"/>
          </a:p>
        </p:txBody>
      </p:sp>
      <p:sp>
        <p:nvSpPr>
          <p:cNvPr id="2" name="TextBox 1"/>
          <p:cNvSpPr txBox="1"/>
          <p:nvPr/>
        </p:nvSpPr>
        <p:spPr>
          <a:xfrm>
            <a:off x="1072787" y="2271778"/>
            <a:ext cx="2508068" cy="1292662"/>
          </a:xfrm>
          <a:prstGeom prst="rect">
            <a:avLst/>
          </a:prstGeom>
          <a:noFill/>
        </p:spPr>
        <p:txBody>
          <a:bodyPr wrap="square" rtlCol="0">
            <a:spAutoFit/>
          </a:bodyPr>
          <a:lstStyle/>
          <a:p>
            <a:r>
              <a:rPr lang="en-US" sz="2000" dirty="0" smtClean="0">
                <a:solidFill>
                  <a:srgbClr val="002060"/>
                </a:solidFill>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one</a:t>
            </a: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002060"/>
                </a:solidFill>
                <a:latin typeface="Times New Roman" panose="02020603050405020304" pitchFamily="18" charset="0"/>
                <a:cs typeface="Times New Roman" panose="02020603050405020304" pitchFamily="18" charset="0"/>
              </a:rPr>
              <a:t>Set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002060"/>
                </a:solidFill>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p>
          <a:p>
            <a:endParaRPr lang="en-US" dirty="0"/>
          </a:p>
        </p:txBody>
      </p:sp>
      <p:sp>
        <p:nvSpPr>
          <p:cNvPr id="8" name="TextBox 7"/>
          <p:cNvSpPr txBox="1"/>
          <p:nvPr/>
        </p:nvSpPr>
        <p:spPr>
          <a:xfrm>
            <a:off x="5331821" y="2164186"/>
            <a:ext cx="6399711" cy="2062103"/>
          </a:xfrm>
          <a:prstGeom prst="rect">
            <a:avLst/>
          </a:prstGeom>
          <a:noFill/>
        </p:spPr>
        <p:txBody>
          <a:bodyPr wrap="square" rtlCol="0">
            <a:spAutoFit/>
          </a:bodyPr>
          <a:lstStyle/>
          <a:p>
            <a:r>
              <a:rPr lang="en-US" sz="2000" dirty="0" err="1" smtClean="0">
                <a:solidFill>
                  <a:srgbClr val="002060"/>
                </a:solidFill>
                <a:latin typeface="Times New Roman" panose="02020603050405020304" pitchFamily="18" charset="0"/>
                <a:cs typeface="Times New Roman" panose="02020603050405020304" pitchFamily="18" charset="0"/>
              </a:rPr>
              <a:t>Libname</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sk</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D60093"/>
                </a:solidFill>
                <a:latin typeface="Times New Roman" panose="02020603050405020304" pitchFamily="18" charset="0"/>
                <a:cs typeface="Times New Roman" panose="02020603050405020304" pitchFamily="18" charset="0"/>
              </a:rPr>
              <a:t>“D:\</a:t>
            </a:r>
            <a:r>
              <a:rPr lang="en-US" sz="2000" dirty="0" smtClean="0">
                <a:solidFill>
                  <a:srgbClr val="D60093"/>
                </a:solidFill>
                <a:latin typeface="Times New Roman" panose="02020603050405020304" pitchFamily="18" charset="0"/>
                <a:cs typeface="Times New Roman" panose="02020603050405020304" pitchFamily="18" charset="0"/>
              </a:rPr>
              <a:t>Users\7032xxxxx\Desktop\SAS </a:t>
            </a:r>
            <a:r>
              <a:rPr lang="en-US" sz="2000" dirty="0">
                <a:solidFill>
                  <a:srgbClr val="D60093"/>
                </a:solidFill>
                <a:latin typeface="Times New Roman" panose="02020603050405020304" pitchFamily="18" charset="0"/>
                <a:cs typeface="Times New Roman" panose="02020603050405020304" pitchFamily="18" charset="0"/>
              </a:rPr>
              <a:t>CLASS</a:t>
            </a:r>
            <a:r>
              <a:rPr lang="en-US" sz="2000" dirty="0" smtClean="0">
                <a:solidFill>
                  <a:srgbClr val="D60093"/>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000" dirty="0" smtClean="0">
                <a:solidFill>
                  <a:srgbClr val="002060"/>
                </a:solidFill>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sk.two</a:t>
            </a: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002060"/>
                </a:solidFill>
                <a:latin typeface="Times New Roman" panose="02020603050405020304" pitchFamily="18" charset="0"/>
                <a:cs typeface="Times New Roman" panose="02020603050405020304" pitchFamily="18" charset="0"/>
              </a:rPr>
              <a:t>Set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 </a:t>
            </a:r>
          </a:p>
          <a:p>
            <a:r>
              <a:rPr lang="en-US" sz="2000" dirty="0" smtClean="0">
                <a:solidFill>
                  <a:srgbClr val="002060"/>
                </a:solidFill>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p>
          <a:p>
            <a:endParaRPr lang="en-US" sz="2400" dirty="0"/>
          </a:p>
        </p:txBody>
      </p:sp>
      <p:sp>
        <p:nvSpPr>
          <p:cNvPr id="5" name="TextBox 4"/>
          <p:cNvSpPr txBox="1"/>
          <p:nvPr/>
        </p:nvSpPr>
        <p:spPr>
          <a:xfrm>
            <a:off x="341810" y="4715479"/>
            <a:ext cx="5086349" cy="58477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Dataset </a:t>
            </a:r>
            <a:r>
              <a:rPr lang="en-US" b="1" dirty="0" smtClean="0">
                <a:latin typeface="Times New Roman" panose="02020603050405020304" pitchFamily="18" charset="0"/>
                <a:cs typeface="Times New Roman" panose="02020603050405020304" pitchFamily="18" charset="0"/>
              </a:rPr>
              <a:t>one</a:t>
            </a:r>
            <a:r>
              <a:rPr lang="en-US" dirty="0" smtClean="0">
                <a:latin typeface="Times New Roman" panose="02020603050405020304" pitchFamily="18" charset="0"/>
                <a:cs typeface="Times New Roman" panose="02020603050405020304" pitchFamily="18" charset="0"/>
              </a:rPr>
              <a:t> is stored in temporary library “</a:t>
            </a:r>
            <a:r>
              <a:rPr lang="en-US" b="1" dirty="0" smtClean="0">
                <a:latin typeface="Times New Roman" panose="02020603050405020304" pitchFamily="18" charset="0"/>
                <a:cs typeface="Times New Roman" panose="02020603050405020304" pitchFamily="18" charset="0"/>
              </a:rPr>
              <a:t>Work</a:t>
            </a:r>
            <a:r>
              <a:rPr lang="en-US"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All content deleted after SAS </a:t>
            </a:r>
            <a:r>
              <a:rPr lang="en-US" sz="1400" dirty="0" smtClean="0">
                <a:latin typeface="Times New Roman" panose="02020603050405020304" pitchFamily="18" charset="0"/>
                <a:cs typeface="Times New Roman" panose="02020603050405020304" pitchFamily="18" charset="0"/>
              </a:rPr>
              <a:t>session)</a:t>
            </a:r>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94093" y="4689529"/>
            <a:ext cx="5431972" cy="113877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Dataset </a:t>
            </a:r>
            <a:r>
              <a:rPr lang="en-US" b="1" dirty="0" smtClean="0">
                <a:latin typeface="Times New Roman" panose="02020603050405020304" pitchFamily="18" charset="0"/>
                <a:cs typeface="Times New Roman" panose="02020603050405020304" pitchFamily="18" charset="0"/>
              </a:rPr>
              <a:t>two</a:t>
            </a:r>
            <a:r>
              <a:rPr lang="en-US" dirty="0" smtClean="0">
                <a:latin typeface="Times New Roman" panose="02020603050405020304" pitchFamily="18" charset="0"/>
                <a:cs typeface="Times New Roman" panose="02020603050405020304" pitchFamily="18" charset="0"/>
              </a:rPr>
              <a:t> is stored in Permanent  library “</a:t>
            </a:r>
            <a:r>
              <a:rPr lang="en-US" b="1" dirty="0" err="1" smtClean="0">
                <a:latin typeface="Times New Roman" panose="02020603050405020304" pitchFamily="18" charset="0"/>
                <a:cs typeface="Times New Roman" panose="02020603050405020304" pitchFamily="18" charset="0"/>
              </a:rPr>
              <a:t>sk</a:t>
            </a:r>
            <a:r>
              <a:rPr lang="en-US"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(Content </a:t>
            </a:r>
            <a:r>
              <a:rPr lang="en-US" sz="1400" dirty="0">
                <a:latin typeface="Times New Roman" panose="02020603050405020304" pitchFamily="18" charset="0"/>
                <a:cs typeface="Times New Roman" panose="02020603050405020304" pitchFamily="18" charset="0"/>
              </a:rPr>
              <a:t>retained even after SAS </a:t>
            </a:r>
            <a:r>
              <a:rPr lang="en-US" sz="1400" dirty="0" smtClean="0">
                <a:latin typeface="Times New Roman" panose="02020603050405020304" pitchFamily="18" charset="0"/>
                <a:cs typeface="Times New Roman" panose="02020603050405020304" pitchFamily="18" charset="0"/>
              </a:rPr>
              <a:t>session)</a:t>
            </a:r>
            <a:endParaRPr lang="en-US" sz="14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10" name="Up Arrow 9"/>
          <p:cNvSpPr/>
          <p:nvPr/>
        </p:nvSpPr>
        <p:spPr>
          <a:xfrm>
            <a:off x="2144486" y="3829524"/>
            <a:ext cx="376646" cy="5376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8400233" y="3860137"/>
            <a:ext cx="262888" cy="507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5478" y="1150646"/>
            <a:ext cx="8606139" cy="646331"/>
          </a:xfrm>
          <a:prstGeom prst="rect">
            <a:avLst/>
          </a:prstGeom>
          <a:noFill/>
        </p:spPr>
        <p:txBody>
          <a:bodyPr wrap="none" lIns="91440" tIns="45720" rIns="91440" bIns="45720">
            <a:spAutoFit/>
          </a:bodyPr>
          <a:lstStyle/>
          <a:p>
            <a:pPr algn="ctr"/>
            <a:r>
              <a:rPr lang="en-US" sz="3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Temporary       to          Permanent Library</a:t>
            </a: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 xmlns:p14="http://schemas.microsoft.com/office/powerpoint/2010/main" val="770399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6070600"/>
          </a:xfrm>
        </p:spPr>
        <p:txBody>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Proc Print :-</a:t>
            </a:r>
            <a:endParaRPr lang="en-US" sz="3600" dirty="0"/>
          </a:p>
        </p:txBody>
      </p:sp>
      <p:sp>
        <p:nvSpPr>
          <p:cNvPr id="2" name="TextBox 1"/>
          <p:cNvSpPr txBox="1"/>
          <p:nvPr/>
        </p:nvSpPr>
        <p:spPr>
          <a:xfrm>
            <a:off x="718456" y="922344"/>
            <a:ext cx="9261565" cy="6186309"/>
          </a:xfrm>
          <a:prstGeom prst="rect">
            <a:avLst/>
          </a:prstGeom>
          <a:noFill/>
        </p:spPr>
        <p:txBody>
          <a:bodyPr wrap="square" rtlCol="0">
            <a:spAutoFit/>
          </a:bodyPr>
          <a:lstStyle/>
          <a:p>
            <a:r>
              <a:rPr lang="en-US" b="1" u="sng" dirty="0" err="1" smtClean="0">
                <a:solidFill>
                  <a:srgbClr val="002060"/>
                </a:solidFill>
              </a:rPr>
              <a:t>Syntex</a:t>
            </a:r>
            <a:r>
              <a:rPr lang="en-US" b="1" u="sng" dirty="0" smtClean="0">
                <a:solidFill>
                  <a:srgbClr val="002060"/>
                </a:solidFill>
              </a:rPr>
              <a:t>:- </a:t>
            </a:r>
          </a:p>
          <a:p>
            <a:r>
              <a:rPr lang="en-US" b="1" dirty="0" err="1" smtClean="0">
                <a:solidFill>
                  <a:srgbClr val="002060"/>
                </a:solidFill>
              </a:rPr>
              <a:t>proc</a:t>
            </a:r>
            <a:r>
              <a:rPr lang="en-US" dirty="0" smtClean="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smtClean="0"/>
              <a:t>=input data &lt;option&gt;;</a:t>
            </a:r>
          </a:p>
          <a:p>
            <a:r>
              <a:rPr lang="en-US" dirty="0" err="1" smtClean="0">
                <a:solidFill>
                  <a:srgbClr val="002060"/>
                </a:solidFill>
              </a:rPr>
              <a:t>Var</a:t>
            </a:r>
            <a:r>
              <a:rPr lang="en-US" dirty="0" smtClean="0"/>
              <a:t> var1 var2…</a:t>
            </a:r>
            <a:r>
              <a:rPr lang="en-US" dirty="0" err="1" smtClean="0"/>
              <a:t>varn</a:t>
            </a:r>
            <a:r>
              <a:rPr lang="en-US" dirty="0" smtClean="0"/>
              <a:t>;</a:t>
            </a:r>
          </a:p>
          <a:p>
            <a:r>
              <a:rPr lang="en-US" dirty="0" smtClean="0">
                <a:solidFill>
                  <a:srgbClr val="002060"/>
                </a:solidFill>
              </a:rPr>
              <a:t>Id</a:t>
            </a:r>
            <a:r>
              <a:rPr lang="en-US" dirty="0" smtClean="0"/>
              <a:t> var1 var2 …</a:t>
            </a:r>
            <a:r>
              <a:rPr lang="en-US" dirty="0" err="1" smtClean="0"/>
              <a:t>varn</a:t>
            </a:r>
            <a:r>
              <a:rPr lang="en-US" dirty="0" smtClean="0"/>
              <a:t>;</a:t>
            </a:r>
          </a:p>
          <a:p>
            <a:r>
              <a:rPr lang="en-US" b="1" dirty="0" smtClean="0">
                <a:solidFill>
                  <a:srgbClr val="002060"/>
                </a:solidFill>
              </a:rPr>
              <a:t>run</a:t>
            </a:r>
            <a:r>
              <a:rPr lang="en-US" dirty="0" smtClean="0">
                <a:solidFill>
                  <a:srgbClr val="002060"/>
                </a:solidFill>
              </a:rPr>
              <a:t>;</a:t>
            </a:r>
          </a:p>
          <a:p>
            <a:endParaRPr lang="en-US" dirty="0"/>
          </a:p>
          <a:p>
            <a:r>
              <a:rPr lang="en-US" b="1" dirty="0" err="1" smtClean="0"/>
              <a:t>Var</a:t>
            </a:r>
            <a:r>
              <a:rPr lang="en-US" dirty="0" smtClean="0"/>
              <a:t> : It define the variables and observation in o/p window.</a:t>
            </a:r>
          </a:p>
          <a:p>
            <a:r>
              <a:rPr lang="en-US" b="1" dirty="0" smtClean="0"/>
              <a:t>Id</a:t>
            </a:r>
            <a:r>
              <a:rPr lang="en-US" dirty="0" smtClean="0"/>
              <a:t>: It suppress the observation column and id variable comes the first variable in o/p window.</a:t>
            </a:r>
          </a:p>
          <a:p>
            <a:endParaRPr lang="en-US" dirty="0"/>
          </a:p>
          <a:p>
            <a:r>
              <a:rPr lang="en-US" b="1" dirty="0" smtClean="0"/>
              <a:t>Options:-</a:t>
            </a:r>
          </a:p>
          <a:p>
            <a:r>
              <a:rPr lang="en-US" b="1" dirty="0" smtClean="0"/>
              <a:t>Noobs</a:t>
            </a:r>
            <a:r>
              <a:rPr lang="en-US" dirty="0" smtClean="0"/>
              <a:t>:- It suppress the observation column in the </a:t>
            </a:r>
            <a:r>
              <a:rPr lang="en-US" dirty="0" err="1" smtClean="0"/>
              <a:t>proc</a:t>
            </a:r>
            <a:r>
              <a:rPr lang="en-US" dirty="0" smtClean="0"/>
              <a:t> print o/p.</a:t>
            </a:r>
          </a:p>
          <a:p>
            <a:r>
              <a:rPr lang="en-US" b="1" dirty="0" smtClean="0"/>
              <a:t>Double</a:t>
            </a:r>
            <a:r>
              <a:rPr lang="en-US" dirty="0" smtClean="0"/>
              <a:t>:- It provides space between the observation.</a:t>
            </a:r>
          </a:p>
          <a:p>
            <a:r>
              <a:rPr lang="en-US" b="1" dirty="0" err="1" smtClean="0"/>
              <a:t>Obs</a:t>
            </a:r>
            <a:r>
              <a:rPr lang="en-US" b="1" dirty="0" smtClean="0"/>
              <a:t>=n</a:t>
            </a:r>
            <a:r>
              <a:rPr lang="en-US" dirty="0" smtClean="0"/>
              <a:t>:- It give the first n observation from the dataset.</a:t>
            </a:r>
          </a:p>
          <a:p>
            <a:endParaRPr lang="en-US" dirty="0" smtClean="0"/>
          </a:p>
          <a:p>
            <a:r>
              <a:rPr lang="en-US" b="1" dirty="0" smtClean="0">
                <a:solidFill>
                  <a:srgbClr val="002060"/>
                </a:solidFill>
              </a:rPr>
              <a:t>Examples:-</a:t>
            </a:r>
          </a:p>
          <a:p>
            <a:r>
              <a:rPr lang="en-US" b="1" dirty="0" err="1" smtClean="0">
                <a:solidFill>
                  <a:srgbClr val="002060"/>
                </a:solidFill>
              </a:rPr>
              <a:t>proc</a:t>
            </a:r>
            <a:r>
              <a:rPr lang="en-US" dirty="0" smtClean="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smtClean="0"/>
              <a:t>sashelp.class;</a:t>
            </a:r>
            <a:r>
              <a:rPr lang="en-US" b="1" dirty="0" err="1" smtClean="0">
                <a:solidFill>
                  <a:srgbClr val="002060"/>
                </a:solidFill>
              </a:rPr>
              <a:t>run</a:t>
            </a:r>
            <a:r>
              <a:rPr lang="en-US" dirty="0" smtClean="0">
                <a:solidFill>
                  <a:srgbClr val="002060"/>
                </a:solidFill>
              </a:rPr>
              <a:t>;</a:t>
            </a:r>
          </a:p>
          <a:p>
            <a:r>
              <a:rPr lang="en-US" b="1" dirty="0" err="1">
                <a:solidFill>
                  <a:srgbClr val="002060"/>
                </a:solidFill>
              </a:rPr>
              <a:t>proc</a:t>
            </a:r>
            <a:r>
              <a:rPr lang="en-US" dirty="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a:t>sashelp.class</a:t>
            </a:r>
            <a:r>
              <a:rPr lang="en-US" dirty="0" smtClean="0"/>
              <a:t>; </a:t>
            </a:r>
            <a:r>
              <a:rPr lang="en-US" b="1" dirty="0" err="1">
                <a:solidFill>
                  <a:srgbClr val="002060"/>
                </a:solidFill>
              </a:rPr>
              <a:t>var</a:t>
            </a:r>
            <a:r>
              <a:rPr lang="en-US" dirty="0" smtClean="0"/>
              <a:t> age </a:t>
            </a:r>
            <a:r>
              <a:rPr lang="en-US" dirty="0" err="1" smtClean="0"/>
              <a:t>sex;</a:t>
            </a:r>
            <a:r>
              <a:rPr lang="en-US" b="1" dirty="0" err="1" smtClean="0">
                <a:solidFill>
                  <a:srgbClr val="002060"/>
                </a:solidFill>
              </a:rPr>
              <a:t>run</a:t>
            </a:r>
            <a:r>
              <a:rPr lang="en-US" dirty="0" smtClean="0">
                <a:solidFill>
                  <a:srgbClr val="002060"/>
                </a:solidFill>
              </a:rPr>
              <a:t>;</a:t>
            </a:r>
          </a:p>
          <a:p>
            <a:r>
              <a:rPr lang="en-US" b="1" dirty="0" err="1">
                <a:solidFill>
                  <a:srgbClr val="002060"/>
                </a:solidFill>
              </a:rPr>
              <a:t>proc</a:t>
            </a:r>
            <a:r>
              <a:rPr lang="en-US" dirty="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a:t>sashelp.class</a:t>
            </a:r>
            <a:r>
              <a:rPr lang="en-US" dirty="0" smtClean="0"/>
              <a:t>; </a:t>
            </a:r>
            <a:r>
              <a:rPr lang="en-US" b="1" dirty="0">
                <a:solidFill>
                  <a:srgbClr val="002060"/>
                </a:solidFill>
              </a:rPr>
              <a:t>id</a:t>
            </a:r>
            <a:r>
              <a:rPr lang="en-US" dirty="0" smtClean="0"/>
              <a:t> </a:t>
            </a:r>
            <a:r>
              <a:rPr lang="en-US" dirty="0" err="1" smtClean="0"/>
              <a:t>age;</a:t>
            </a:r>
            <a:r>
              <a:rPr lang="en-US" b="1" dirty="0" err="1" smtClean="0">
                <a:solidFill>
                  <a:srgbClr val="002060"/>
                </a:solidFill>
              </a:rPr>
              <a:t>run</a:t>
            </a:r>
            <a:r>
              <a:rPr lang="en-US" dirty="0" smtClean="0">
                <a:solidFill>
                  <a:srgbClr val="002060"/>
                </a:solidFill>
              </a:rPr>
              <a:t>;</a:t>
            </a:r>
          </a:p>
          <a:p>
            <a:r>
              <a:rPr lang="en-US" b="1" dirty="0" err="1">
                <a:solidFill>
                  <a:srgbClr val="002060"/>
                </a:solidFill>
              </a:rPr>
              <a:t>proc</a:t>
            </a:r>
            <a:r>
              <a:rPr lang="en-US" dirty="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smtClean="0"/>
              <a:t>sashelp.class</a:t>
            </a:r>
            <a:r>
              <a:rPr lang="en-US" dirty="0" smtClean="0"/>
              <a:t> </a:t>
            </a:r>
            <a:r>
              <a:rPr lang="en-US" b="1" dirty="0">
                <a:solidFill>
                  <a:srgbClr val="002060"/>
                </a:solidFill>
              </a:rPr>
              <a:t>double</a:t>
            </a:r>
            <a:r>
              <a:rPr lang="en-US" dirty="0" smtClean="0"/>
              <a:t> ;</a:t>
            </a:r>
            <a:r>
              <a:rPr lang="en-US" b="1" dirty="0" smtClean="0">
                <a:solidFill>
                  <a:srgbClr val="002060"/>
                </a:solidFill>
              </a:rPr>
              <a:t>run</a:t>
            </a:r>
            <a:r>
              <a:rPr lang="en-US" dirty="0" smtClean="0">
                <a:solidFill>
                  <a:srgbClr val="002060"/>
                </a:solidFill>
              </a:rPr>
              <a:t>;</a:t>
            </a:r>
          </a:p>
          <a:p>
            <a:r>
              <a:rPr lang="en-US" b="1" dirty="0" err="1">
                <a:solidFill>
                  <a:srgbClr val="002060"/>
                </a:solidFill>
              </a:rPr>
              <a:t>proc</a:t>
            </a:r>
            <a:r>
              <a:rPr lang="en-US" dirty="0">
                <a:solidFill>
                  <a:srgbClr val="002060"/>
                </a:solidFill>
              </a:rPr>
              <a:t> </a:t>
            </a:r>
            <a:r>
              <a:rPr lang="en-US" b="1" dirty="0">
                <a:solidFill>
                  <a:srgbClr val="002060"/>
                </a:solidFill>
              </a:rPr>
              <a:t>print</a:t>
            </a:r>
            <a:r>
              <a:rPr lang="en-US" dirty="0">
                <a:solidFill>
                  <a:srgbClr val="002060"/>
                </a:solidFill>
              </a:rPr>
              <a:t> </a:t>
            </a:r>
            <a:r>
              <a:rPr lang="en-US" dirty="0">
                <a:solidFill>
                  <a:schemeClr val="accent5"/>
                </a:solidFill>
              </a:rPr>
              <a:t>data</a:t>
            </a:r>
            <a:r>
              <a:rPr lang="en-US" dirty="0"/>
              <a:t> =</a:t>
            </a:r>
            <a:r>
              <a:rPr lang="en-US" dirty="0" err="1" smtClean="0"/>
              <a:t>sashelp.class</a:t>
            </a:r>
            <a:r>
              <a:rPr lang="en-US" dirty="0" smtClean="0"/>
              <a:t> (</a:t>
            </a:r>
            <a:r>
              <a:rPr lang="en-US" b="1" dirty="0" err="1">
                <a:solidFill>
                  <a:srgbClr val="002060"/>
                </a:solidFill>
              </a:rPr>
              <a:t>obs</a:t>
            </a:r>
            <a:r>
              <a:rPr lang="en-US" dirty="0" smtClean="0"/>
              <a:t>=10);</a:t>
            </a:r>
            <a:r>
              <a:rPr lang="en-US" b="1" dirty="0">
                <a:solidFill>
                  <a:srgbClr val="002060"/>
                </a:solidFill>
              </a:rPr>
              <a:t>run</a:t>
            </a:r>
            <a:r>
              <a:rPr lang="en-US" dirty="0">
                <a:solidFill>
                  <a:srgbClr val="002060"/>
                </a:solidFill>
              </a:rPr>
              <a:t>;</a:t>
            </a:r>
          </a:p>
          <a:p>
            <a:endParaRPr lang="en-US" dirty="0">
              <a:solidFill>
                <a:srgbClr val="002060"/>
              </a:solidFill>
            </a:endParaRPr>
          </a:p>
          <a:p>
            <a:endParaRPr lang="en-US" dirty="0">
              <a:solidFill>
                <a:srgbClr val="002060"/>
              </a:solidFill>
            </a:endParaRPr>
          </a:p>
        </p:txBody>
      </p:sp>
      <p:sp>
        <p:nvSpPr>
          <p:cNvPr id="5" name="Footer Placeholder 4"/>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 xmlns:p14="http://schemas.microsoft.com/office/powerpoint/2010/main" val="1938763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6070600"/>
          </a:xfrm>
        </p:spPr>
        <p:txBody>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Proc Print :-</a:t>
            </a:r>
            <a:endParaRPr lang="en-US" sz="36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45080" y="847725"/>
            <a:ext cx="9563100" cy="6010275"/>
          </a:xfrm>
          <a:prstGeom prst="rect">
            <a:avLst/>
          </a:prstGeom>
        </p:spPr>
      </p:pic>
      <p:sp>
        <p:nvSpPr>
          <p:cNvPr id="6" name="TextBox 5"/>
          <p:cNvSpPr txBox="1"/>
          <p:nvPr/>
        </p:nvSpPr>
        <p:spPr>
          <a:xfrm>
            <a:off x="2704011" y="171231"/>
            <a:ext cx="4349931" cy="707886"/>
          </a:xfrm>
          <a:prstGeom prst="rect">
            <a:avLst/>
          </a:prstGeom>
          <a:noFill/>
        </p:spPr>
        <p:txBody>
          <a:bodyPr wrap="square" rtlCol="0">
            <a:spAutoFit/>
          </a:bodyPr>
          <a:lstStyle/>
          <a:p>
            <a:r>
              <a:rPr lang="en-US" sz="2000" b="1" dirty="0" err="1">
                <a:solidFill>
                  <a:srgbClr val="002060"/>
                </a:solidFill>
              </a:rPr>
              <a:t>proc</a:t>
            </a:r>
            <a:r>
              <a:rPr lang="en-US" sz="2000" dirty="0">
                <a:solidFill>
                  <a:srgbClr val="002060"/>
                </a:solidFill>
              </a:rPr>
              <a:t> </a:t>
            </a:r>
            <a:r>
              <a:rPr lang="en-US" sz="2000" b="1" dirty="0">
                <a:solidFill>
                  <a:srgbClr val="002060"/>
                </a:solidFill>
              </a:rPr>
              <a:t>print</a:t>
            </a:r>
            <a:r>
              <a:rPr lang="en-US" sz="2000" dirty="0">
                <a:solidFill>
                  <a:srgbClr val="002060"/>
                </a:solidFill>
              </a:rPr>
              <a:t> </a:t>
            </a:r>
            <a:r>
              <a:rPr lang="en-US" sz="2000" dirty="0">
                <a:solidFill>
                  <a:schemeClr val="accent5"/>
                </a:solidFill>
              </a:rPr>
              <a:t>data</a:t>
            </a:r>
            <a:r>
              <a:rPr lang="en-US" sz="2000" dirty="0"/>
              <a:t> =</a:t>
            </a:r>
            <a:r>
              <a:rPr lang="en-US" sz="2000" dirty="0" err="1"/>
              <a:t>sashelp.class;</a:t>
            </a:r>
            <a:r>
              <a:rPr lang="en-US" sz="2000" b="1" dirty="0" err="1">
                <a:solidFill>
                  <a:srgbClr val="002060"/>
                </a:solidFill>
              </a:rPr>
              <a:t>run</a:t>
            </a:r>
            <a:r>
              <a:rPr lang="en-US" sz="2000" dirty="0">
                <a:solidFill>
                  <a:srgbClr val="002060"/>
                </a:solidFill>
              </a:rPr>
              <a:t>;</a:t>
            </a:r>
          </a:p>
          <a:p>
            <a:endParaRPr lang="en-US" sz="2000" dirty="0"/>
          </a:p>
        </p:txBody>
      </p:sp>
    </p:spTree>
    <p:extLst>
      <p:ext uri="{BB962C8B-B14F-4D97-AF65-F5344CB8AC3E}">
        <p14:creationId xmlns="" xmlns:p14="http://schemas.microsoft.com/office/powerpoint/2010/main" val="4219915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60706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Syntax:-</a:t>
            </a:r>
          </a:p>
          <a:p>
            <a:pPr marL="0" indent="0">
              <a:buNone/>
            </a:pP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proc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contents </a:t>
            </a:r>
            <a:r>
              <a:rPr lang="en-US" sz="2000" dirty="0" smtClean="0">
                <a:latin typeface="Times New Roman" panose="02020603050405020304" pitchFamily="18" charset="0"/>
                <a:cs typeface="Times New Roman" panose="02020603050405020304" pitchFamily="18" charset="0"/>
              </a:rPr>
              <a:t>data=input data &lt;option&gt;;</a:t>
            </a:r>
            <a:r>
              <a:rPr lang="en-US" sz="2000" b="1" dirty="0" smtClean="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It display description portion of dataset by default by show the result in three parts.</a:t>
            </a:r>
          </a:p>
          <a:p>
            <a:pPr marL="514350" indent="-514350">
              <a:buFont typeface="+mj-lt"/>
              <a:buAutoNum type="arabicPeriod"/>
            </a:pPr>
            <a:r>
              <a:rPr lang="en-US" sz="1400" dirty="0" smtClean="0">
                <a:latin typeface="Times New Roman" panose="02020603050405020304" pitchFamily="18" charset="0"/>
                <a:cs typeface="Times New Roman" panose="02020603050405020304" pitchFamily="18" charset="0"/>
              </a:rPr>
              <a:t>Attributes</a:t>
            </a:r>
          </a:p>
          <a:p>
            <a:pPr marL="514350" indent="-514350">
              <a:buFont typeface="+mj-lt"/>
              <a:buAutoNum type="arabicPeriod"/>
            </a:pPr>
            <a:r>
              <a:rPr lang="en-US" sz="1400" dirty="0" smtClean="0">
                <a:latin typeface="Times New Roman" panose="02020603050405020304" pitchFamily="18" charset="0"/>
                <a:cs typeface="Times New Roman" panose="02020603050405020304" pitchFamily="18" charset="0"/>
              </a:rPr>
              <a:t>Engine/Host</a:t>
            </a:r>
          </a:p>
          <a:p>
            <a:pPr marL="514350" indent="-514350">
              <a:buFont typeface="+mj-lt"/>
              <a:buAutoNum type="arabicPeriod"/>
            </a:pPr>
            <a:r>
              <a:rPr lang="en-US" sz="1400" dirty="0" smtClean="0">
                <a:latin typeface="Times New Roman" panose="02020603050405020304" pitchFamily="18" charset="0"/>
                <a:cs typeface="Times New Roman" panose="02020603050405020304" pitchFamily="18" charset="0"/>
              </a:rPr>
              <a:t>List of Variables</a:t>
            </a:r>
          </a:p>
          <a:p>
            <a:pPr marL="514350" indent="-514350">
              <a:buFont typeface="+mj-lt"/>
              <a:buAutoNum type="arabicPeriod"/>
            </a:pPr>
            <a:endParaRPr lang="en-US" sz="14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Examples:- </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proc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contents </a:t>
            </a:r>
            <a:r>
              <a:rPr lang="en-US" sz="2000" dirty="0" smtClean="0">
                <a:latin typeface="Times New Roman" panose="02020603050405020304" pitchFamily="18" charset="0"/>
                <a:cs typeface="Times New Roman" panose="02020603050405020304" pitchFamily="18" charset="0"/>
              </a:rPr>
              <a:t>data=</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proc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contents </a:t>
            </a:r>
            <a:r>
              <a:rPr lang="en-US" sz="2000" dirty="0" smtClean="0">
                <a:latin typeface="Times New Roman" panose="02020603050405020304" pitchFamily="18" charset="0"/>
                <a:cs typeface="Times New Roman" panose="02020603050405020304" pitchFamily="18" charset="0"/>
              </a:rPr>
              <a:t>data=</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varnum</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proc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contents </a:t>
            </a:r>
            <a:r>
              <a:rPr lang="en-US" sz="2000" dirty="0" smtClean="0">
                <a:latin typeface="Times New Roman" panose="02020603050405020304" pitchFamily="18" charset="0"/>
                <a:cs typeface="Times New Roman" panose="02020603050405020304" pitchFamily="18" charset="0"/>
              </a:rPr>
              <a:t>data=</a:t>
            </a:r>
            <a:r>
              <a:rPr lang="en-US" sz="2000" dirty="0" err="1" smtClean="0">
                <a:latin typeface="Times New Roman" panose="02020603050405020304" pitchFamily="18" charset="0"/>
                <a:cs typeface="Times New Roman" panose="02020603050405020304" pitchFamily="18" charset="0"/>
              </a:rPr>
              <a:t>sashelp</a:t>
            </a:r>
            <a:r>
              <a:rPr lang="en-US" sz="2000" dirty="0" smtClean="0">
                <a:latin typeface="Times New Roman" panose="02020603050405020304" pitchFamily="18" charset="0"/>
                <a:cs typeface="Times New Roman" panose="02020603050405020304" pitchFamily="18" charset="0"/>
              </a:rPr>
              <a:t>._all_; </a:t>
            </a:r>
            <a:r>
              <a:rPr lang="en-US" sz="2000" b="1" dirty="0">
                <a:latin typeface="Times New Roman" panose="02020603050405020304" pitchFamily="18" charset="0"/>
                <a:cs typeface="Times New Roman" panose="02020603050405020304" pitchFamily="18" charset="0"/>
              </a:rPr>
              <a:t>run</a:t>
            </a:r>
            <a:r>
              <a:rPr lang="en-US" sz="2000" dirty="0" smtClean="0">
                <a:latin typeface="Times New Roman" panose="02020603050405020304" pitchFamily="18" charset="0"/>
                <a:cs typeface="Times New Roman" panose="02020603050405020304" pitchFamily="18" charset="0"/>
              </a:rPr>
              <a:t>;</a:t>
            </a:r>
            <a:r>
              <a:rPr lang="en-US" sz="2000" b="1" dirty="0">
                <a:solidFill>
                  <a:srgbClr val="002060"/>
                </a:solidFill>
                <a:latin typeface="Times New Roman" panose="02020603050405020304" pitchFamily="18" charset="0"/>
                <a:cs typeface="Times New Roman" panose="02020603050405020304" pitchFamily="18" charset="0"/>
              </a:rPr>
              <a:t> </a:t>
            </a:r>
            <a:endParaRPr lang="en-US" sz="2000" b="1"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proc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contents </a:t>
            </a:r>
            <a:r>
              <a:rPr lang="en-US" sz="2000" dirty="0" smtClean="0">
                <a:latin typeface="Times New Roman" panose="02020603050405020304" pitchFamily="18" charset="0"/>
                <a:cs typeface="Times New Roman" panose="02020603050405020304" pitchFamily="18" charset="0"/>
              </a:rPr>
              <a:t>data=</a:t>
            </a:r>
            <a:r>
              <a:rPr lang="en-US" sz="2000" dirty="0" err="1" smtClean="0">
                <a:latin typeface="Times New Roman" panose="02020603050405020304" pitchFamily="18" charset="0"/>
                <a:cs typeface="Times New Roman" panose="02020603050405020304" pitchFamily="18" charset="0"/>
              </a:rPr>
              <a:t>sashelp.class</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nods</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run</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787400"/>
          </a:xfr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dirty="0" smtClean="0"/>
              <a:t>Proc Contents:-</a:t>
            </a:r>
            <a:endParaRPr lang="en-US" sz="3600" dirty="0"/>
          </a:p>
        </p:txBody>
      </p:sp>
      <p:sp>
        <p:nvSpPr>
          <p:cNvPr id="2" name="Footer Placeholder 1"/>
          <p:cNvSpPr>
            <a:spLocks noGrp="1"/>
          </p:cNvSpPr>
          <p:nvPr>
            <p:ph type="ftr" sz="quarter" idx="11"/>
          </p:nvPr>
        </p:nvSpPr>
        <p:spPr/>
        <p:txBody>
          <a:bodyPr/>
          <a:lstStyle/>
          <a:p>
            <a:r>
              <a:rPr lang="en-US" dirty="0" smtClean="0"/>
              <a:t>Presented By : Shashi Kumar</a:t>
            </a:r>
          </a:p>
          <a:p>
            <a:r>
              <a:rPr lang="en-IN" dirty="0" smtClean="0"/>
              <a:t>YouTube Channel : </a:t>
            </a:r>
            <a:r>
              <a:rPr lang="en-IN" b="1" dirty="0" smtClean="0">
                <a:hlinkClick r:id="rId2"/>
              </a:rPr>
              <a:t>https://lnkd.in/fNSUTDE</a:t>
            </a:r>
            <a:endParaRPr lang="en-US" dirty="0"/>
          </a:p>
        </p:txBody>
      </p:sp>
    </p:spTree>
    <p:extLst>
      <p:ext uri="{BB962C8B-B14F-4D97-AF65-F5344CB8AC3E}">
        <p14:creationId xmlns="" xmlns:p14="http://schemas.microsoft.com/office/powerpoint/2010/main" val="1021721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26207</TotalTime>
  <Words>835</Words>
  <Application>Microsoft Office PowerPoint</Application>
  <PresentationFormat>Custom</PresentationFormat>
  <Paragraphs>149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Topic: SAS Variable</vt:lpstr>
      <vt:lpstr>Topic: SAS Naming Convention for Variable and Data set</vt:lpstr>
      <vt:lpstr>Library : </vt:lpstr>
      <vt:lpstr>Library : Temporary to permanent </vt:lpstr>
      <vt:lpstr>Library : Temporary to Permanent </vt:lpstr>
      <vt:lpstr>Proc Print :-</vt:lpstr>
      <vt:lpstr>Proc Print :-</vt:lpstr>
      <vt:lpstr>Proc Contents:-</vt:lpstr>
      <vt:lpstr>Proc Contents:-</vt:lpstr>
      <vt:lpstr>Exercise:-</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SAS &amp; Why SAS ??</dc:title>
  <dc:creator>Shashi Kumar</dc:creator>
  <cp:lastModifiedBy>SHASHI</cp:lastModifiedBy>
  <cp:revision>119</cp:revision>
  <dcterms:created xsi:type="dcterms:W3CDTF">2018-10-28T10:09:07Z</dcterms:created>
  <dcterms:modified xsi:type="dcterms:W3CDTF">2019-02-16T16:10:56Z</dcterms:modified>
</cp:coreProperties>
</file>