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6"/>
  </p:notesMasterIdLst>
  <p:handoutMasterIdLst>
    <p:handoutMasterId r:id="rId17"/>
  </p:handoutMasterIdLst>
  <p:sldIdLst>
    <p:sldId id="285" r:id="rId2"/>
    <p:sldId id="263" r:id="rId3"/>
    <p:sldId id="264" r:id="rId4"/>
    <p:sldId id="265" r:id="rId5"/>
    <p:sldId id="268" r:id="rId6"/>
    <p:sldId id="266" r:id="rId7"/>
    <p:sldId id="267" r:id="rId8"/>
    <p:sldId id="301" r:id="rId9"/>
    <p:sldId id="302" r:id="rId10"/>
    <p:sldId id="303" r:id="rId11"/>
    <p:sldId id="306" r:id="rId12"/>
    <p:sldId id="304" r:id="rId13"/>
    <p:sldId id="307" r:id="rId14"/>
    <p:sldId id="30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3" d="2"/>
        <a:sy n="3" d="2"/>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DC39A2-7A29-4994-AF9C-7443F589F12E}" type="datetimeFigureOut">
              <a:rPr lang="en-US" smtClean="0"/>
              <a:pPr/>
              <a:t>2/24/2019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Presented By : Shashi Kumar</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BAE274-FE9D-47A2-A892-30BDF009A2BD}" type="slidenum">
              <a:rPr lang="en-US" smtClean="0"/>
              <a:pPr/>
              <a:t>‹#›</a:t>
            </a:fld>
            <a:endParaRPr lang="en-US"/>
          </a:p>
        </p:txBody>
      </p:sp>
    </p:spTree>
    <p:extLst>
      <p:ext uri="{BB962C8B-B14F-4D97-AF65-F5344CB8AC3E}">
        <p14:creationId xmlns:p14="http://schemas.microsoft.com/office/powerpoint/2010/main" xmlns="" val="97861778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930B93-0E23-49FA-8907-A0FE5DBF64E7}" type="datetimeFigureOut">
              <a:rPr lang="en-US" smtClean="0"/>
              <a:pPr/>
              <a:t>2/24/2019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Presented By : Shashi Kumar</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8204E8-6D48-4FD9-B158-DC5FD26BE38B}" type="slidenum">
              <a:rPr lang="en-US" smtClean="0"/>
              <a:pPr/>
              <a:t>‹#›</a:t>
            </a:fld>
            <a:endParaRPr lang="en-US"/>
          </a:p>
        </p:txBody>
      </p:sp>
    </p:spTree>
    <p:extLst>
      <p:ext uri="{BB962C8B-B14F-4D97-AF65-F5344CB8AC3E}">
        <p14:creationId xmlns:p14="http://schemas.microsoft.com/office/powerpoint/2010/main" xmlns="" val="15222638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Footer Placeholder 4"/>
          <p:cNvSpPr>
            <a:spLocks noGrp="1"/>
          </p:cNvSpPr>
          <p:nvPr>
            <p:ph type="ftr" sz="quarter" idx="10"/>
          </p:nvPr>
        </p:nvSpPr>
        <p:spPr/>
        <p:txBody>
          <a:bodyPr/>
          <a:lstStyle/>
          <a:p>
            <a:r>
              <a:rPr lang="en-IN" smtClean="0"/>
              <a:t>By: SHASHI KUMAR</a:t>
            </a:r>
            <a:endParaRPr lang="en-IN"/>
          </a:p>
        </p:txBody>
      </p:sp>
    </p:spTree>
    <p:extLst>
      <p:ext uri="{BB962C8B-B14F-4D97-AF65-F5344CB8AC3E}">
        <p14:creationId xmlns:p14="http://schemas.microsoft.com/office/powerpoint/2010/main" xmlns="" val="1829465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Footer Placeholder 4"/>
          <p:cNvSpPr>
            <a:spLocks noGrp="1"/>
          </p:cNvSpPr>
          <p:nvPr>
            <p:ph type="ftr" sz="quarter" idx="10"/>
          </p:nvPr>
        </p:nvSpPr>
        <p:spPr/>
        <p:txBody>
          <a:bodyPr/>
          <a:lstStyle/>
          <a:p>
            <a:r>
              <a:rPr lang="en-IN" smtClean="0"/>
              <a:t>By: SHASHI KUMAR</a:t>
            </a:r>
            <a:endParaRPr lang="en-IN"/>
          </a:p>
        </p:txBody>
      </p:sp>
    </p:spTree>
    <p:extLst>
      <p:ext uri="{BB962C8B-B14F-4D97-AF65-F5344CB8AC3E}">
        <p14:creationId xmlns:p14="http://schemas.microsoft.com/office/powerpoint/2010/main" xmlns="" val="77590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Footer Placeholder 4"/>
          <p:cNvSpPr>
            <a:spLocks noGrp="1"/>
          </p:cNvSpPr>
          <p:nvPr>
            <p:ph type="ftr" sz="quarter" idx="10"/>
          </p:nvPr>
        </p:nvSpPr>
        <p:spPr/>
        <p:txBody>
          <a:bodyPr/>
          <a:lstStyle/>
          <a:p>
            <a:r>
              <a:rPr lang="en-IN" smtClean="0"/>
              <a:t>By: SHASHI KUMAR</a:t>
            </a:r>
            <a:endParaRPr lang="en-IN"/>
          </a:p>
        </p:txBody>
      </p:sp>
    </p:spTree>
    <p:extLst>
      <p:ext uri="{BB962C8B-B14F-4D97-AF65-F5344CB8AC3E}">
        <p14:creationId xmlns:p14="http://schemas.microsoft.com/office/powerpoint/2010/main" xmlns="" val="292359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Footer Placeholder 4"/>
          <p:cNvSpPr>
            <a:spLocks noGrp="1"/>
          </p:cNvSpPr>
          <p:nvPr>
            <p:ph type="ftr" sz="quarter" idx="10"/>
          </p:nvPr>
        </p:nvSpPr>
        <p:spPr/>
        <p:txBody>
          <a:bodyPr/>
          <a:lstStyle/>
          <a:p>
            <a:r>
              <a:rPr lang="en-IN" smtClean="0"/>
              <a:t>By: SHASHI KUMAR</a:t>
            </a:r>
            <a:endParaRPr lang="en-IN"/>
          </a:p>
        </p:txBody>
      </p:sp>
    </p:spTree>
    <p:extLst>
      <p:ext uri="{BB962C8B-B14F-4D97-AF65-F5344CB8AC3E}">
        <p14:creationId xmlns:p14="http://schemas.microsoft.com/office/powerpoint/2010/main" xmlns="" val="1877000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Footer Placeholder 4"/>
          <p:cNvSpPr>
            <a:spLocks noGrp="1"/>
          </p:cNvSpPr>
          <p:nvPr>
            <p:ph type="ftr" sz="quarter" idx="10"/>
          </p:nvPr>
        </p:nvSpPr>
        <p:spPr/>
        <p:txBody>
          <a:bodyPr/>
          <a:lstStyle/>
          <a:p>
            <a:r>
              <a:rPr lang="en-IN" smtClean="0"/>
              <a:t>By: SHASHI KUMAR</a:t>
            </a:r>
            <a:endParaRPr lang="en-IN"/>
          </a:p>
        </p:txBody>
      </p:sp>
    </p:spTree>
    <p:extLst>
      <p:ext uri="{BB962C8B-B14F-4D97-AF65-F5344CB8AC3E}">
        <p14:creationId xmlns:p14="http://schemas.microsoft.com/office/powerpoint/2010/main" xmlns="" val="1350844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6C333B-4E76-47BA-BF7C-A50B5D64E2CF}" type="datetime1">
              <a:rPr lang="en-US" smtClean="0"/>
              <a:t>2/24/2019</a:t>
            </a:fld>
            <a:endParaRPr lang="en-US"/>
          </a:p>
        </p:txBody>
      </p:sp>
      <p:sp>
        <p:nvSpPr>
          <p:cNvPr id="5" name="Footer Placeholder 4"/>
          <p:cNvSpPr>
            <a:spLocks noGrp="1"/>
          </p:cNvSpPr>
          <p:nvPr>
            <p:ph type="ftr" sz="quarter" idx="11"/>
          </p:nvPr>
        </p:nvSpPr>
        <p:spPr/>
        <p:txBody>
          <a:bodyPr/>
          <a:lstStyle/>
          <a:p>
            <a:r>
              <a:rPr lang="en-IN" smtClean="0"/>
              <a:t>Presented By : Shashi Kumar YouTube Channel : https://lnkd.in/fNSUTDE</a:t>
            </a:r>
            <a:endParaRPr lang="en-US"/>
          </a:p>
        </p:txBody>
      </p:sp>
      <p:sp>
        <p:nvSpPr>
          <p:cNvPr id="6" name="Slide Number Placeholder 5"/>
          <p:cNvSpPr>
            <a:spLocks noGrp="1"/>
          </p:cNvSpPr>
          <p:nvPr>
            <p:ph type="sldNum" sz="quarter" idx="12"/>
          </p:nvPr>
        </p:nvSpPr>
        <p:spPr/>
        <p:txBody>
          <a:bodyPr/>
          <a:lstStyle/>
          <a:p>
            <a:fld id="{E2B97549-F7FA-4709-8D24-5E9EBB686658}" type="slidenum">
              <a:rPr lang="en-US" smtClean="0"/>
              <a:pPr/>
              <a:t>‹#›</a:t>
            </a:fld>
            <a:endParaRPr lang="en-US"/>
          </a:p>
        </p:txBody>
      </p:sp>
    </p:spTree>
    <p:extLst>
      <p:ext uri="{BB962C8B-B14F-4D97-AF65-F5344CB8AC3E}">
        <p14:creationId xmlns:p14="http://schemas.microsoft.com/office/powerpoint/2010/main" xmlns="" val="247850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AD0F6A-03DD-4B96-82C1-06D52B4918AB}" type="datetime1">
              <a:rPr lang="en-US" smtClean="0"/>
              <a:t>2/24/2019</a:t>
            </a:fld>
            <a:endParaRPr lang="en-US"/>
          </a:p>
        </p:txBody>
      </p:sp>
      <p:sp>
        <p:nvSpPr>
          <p:cNvPr id="5" name="Footer Placeholder 4"/>
          <p:cNvSpPr>
            <a:spLocks noGrp="1"/>
          </p:cNvSpPr>
          <p:nvPr>
            <p:ph type="ftr" sz="quarter" idx="11"/>
          </p:nvPr>
        </p:nvSpPr>
        <p:spPr/>
        <p:txBody>
          <a:bodyPr/>
          <a:lstStyle/>
          <a:p>
            <a:r>
              <a:rPr lang="en-IN" smtClean="0"/>
              <a:t>Presented By : Shashi Kumar YouTube Channel : https://lnkd.in/fNSUTDE</a:t>
            </a:r>
            <a:endParaRPr lang="en-US"/>
          </a:p>
        </p:txBody>
      </p:sp>
      <p:sp>
        <p:nvSpPr>
          <p:cNvPr id="6" name="Slide Number Placeholder 5"/>
          <p:cNvSpPr>
            <a:spLocks noGrp="1"/>
          </p:cNvSpPr>
          <p:nvPr>
            <p:ph type="sldNum" sz="quarter" idx="12"/>
          </p:nvPr>
        </p:nvSpPr>
        <p:spPr/>
        <p:txBody>
          <a:bodyPr/>
          <a:lstStyle/>
          <a:p>
            <a:fld id="{E2B97549-F7FA-4709-8D24-5E9EBB686658}" type="slidenum">
              <a:rPr lang="en-US" smtClean="0"/>
              <a:pPr/>
              <a:t>‹#›</a:t>
            </a:fld>
            <a:endParaRPr lang="en-US"/>
          </a:p>
        </p:txBody>
      </p:sp>
    </p:spTree>
    <p:extLst>
      <p:ext uri="{BB962C8B-B14F-4D97-AF65-F5344CB8AC3E}">
        <p14:creationId xmlns:p14="http://schemas.microsoft.com/office/powerpoint/2010/main" xmlns="" val="2814789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A04732-9182-4709-B550-725CC7DE4361}" type="datetime1">
              <a:rPr lang="en-US" smtClean="0"/>
              <a:t>2/24/2019</a:t>
            </a:fld>
            <a:endParaRPr lang="en-US"/>
          </a:p>
        </p:txBody>
      </p:sp>
      <p:sp>
        <p:nvSpPr>
          <p:cNvPr id="5" name="Footer Placeholder 4"/>
          <p:cNvSpPr>
            <a:spLocks noGrp="1"/>
          </p:cNvSpPr>
          <p:nvPr>
            <p:ph type="ftr" sz="quarter" idx="11"/>
          </p:nvPr>
        </p:nvSpPr>
        <p:spPr/>
        <p:txBody>
          <a:bodyPr/>
          <a:lstStyle/>
          <a:p>
            <a:r>
              <a:rPr lang="en-IN" smtClean="0"/>
              <a:t>Presented By : Shashi Kumar YouTube Channel : https://lnkd.in/fNSUTDE</a:t>
            </a:r>
            <a:endParaRPr lang="en-US"/>
          </a:p>
        </p:txBody>
      </p:sp>
      <p:sp>
        <p:nvSpPr>
          <p:cNvPr id="6" name="Slide Number Placeholder 5"/>
          <p:cNvSpPr>
            <a:spLocks noGrp="1"/>
          </p:cNvSpPr>
          <p:nvPr>
            <p:ph type="sldNum" sz="quarter" idx="12"/>
          </p:nvPr>
        </p:nvSpPr>
        <p:spPr/>
        <p:txBody>
          <a:bodyPr/>
          <a:lstStyle/>
          <a:p>
            <a:fld id="{E2B97549-F7FA-4709-8D24-5E9EBB686658}" type="slidenum">
              <a:rPr lang="en-US" smtClean="0"/>
              <a:pPr/>
              <a:t>‹#›</a:t>
            </a:fld>
            <a:endParaRPr lang="en-US"/>
          </a:p>
        </p:txBody>
      </p:sp>
    </p:spTree>
    <p:extLst>
      <p:ext uri="{BB962C8B-B14F-4D97-AF65-F5344CB8AC3E}">
        <p14:creationId xmlns:p14="http://schemas.microsoft.com/office/powerpoint/2010/main" xmlns="" val="109754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128E05-4D4F-40DD-A6CB-1B795FCE639C}" type="datetime1">
              <a:rPr lang="en-US" smtClean="0"/>
              <a:t>2/24/2019</a:t>
            </a:fld>
            <a:endParaRPr lang="en-US"/>
          </a:p>
        </p:txBody>
      </p:sp>
      <p:sp>
        <p:nvSpPr>
          <p:cNvPr id="5" name="Footer Placeholder 4"/>
          <p:cNvSpPr>
            <a:spLocks noGrp="1"/>
          </p:cNvSpPr>
          <p:nvPr>
            <p:ph type="ftr" sz="quarter" idx="11"/>
          </p:nvPr>
        </p:nvSpPr>
        <p:spPr/>
        <p:txBody>
          <a:bodyPr/>
          <a:lstStyle/>
          <a:p>
            <a:r>
              <a:rPr lang="en-IN" smtClean="0"/>
              <a:t>Presented By : Shashi Kumar YouTube Channel : https://lnkd.in/fNSUTDE</a:t>
            </a:r>
            <a:endParaRPr lang="en-US"/>
          </a:p>
        </p:txBody>
      </p:sp>
      <p:sp>
        <p:nvSpPr>
          <p:cNvPr id="6" name="Slide Number Placeholder 5"/>
          <p:cNvSpPr>
            <a:spLocks noGrp="1"/>
          </p:cNvSpPr>
          <p:nvPr>
            <p:ph type="sldNum" sz="quarter" idx="12"/>
          </p:nvPr>
        </p:nvSpPr>
        <p:spPr/>
        <p:txBody>
          <a:bodyPr/>
          <a:lstStyle/>
          <a:p>
            <a:fld id="{E2B97549-F7FA-4709-8D24-5E9EBB686658}" type="slidenum">
              <a:rPr lang="en-US" smtClean="0"/>
              <a:pPr/>
              <a:t>‹#›</a:t>
            </a:fld>
            <a:endParaRPr lang="en-US"/>
          </a:p>
        </p:txBody>
      </p:sp>
    </p:spTree>
    <p:extLst>
      <p:ext uri="{BB962C8B-B14F-4D97-AF65-F5344CB8AC3E}">
        <p14:creationId xmlns:p14="http://schemas.microsoft.com/office/powerpoint/2010/main" xmlns="" val="2511371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771003-BDC0-441B-BCF4-ADB335CF0EC0}" type="datetime1">
              <a:rPr lang="en-US" smtClean="0"/>
              <a:t>2/24/2019</a:t>
            </a:fld>
            <a:endParaRPr lang="en-US"/>
          </a:p>
        </p:txBody>
      </p:sp>
      <p:sp>
        <p:nvSpPr>
          <p:cNvPr id="5" name="Footer Placeholder 4"/>
          <p:cNvSpPr>
            <a:spLocks noGrp="1"/>
          </p:cNvSpPr>
          <p:nvPr>
            <p:ph type="ftr" sz="quarter" idx="11"/>
          </p:nvPr>
        </p:nvSpPr>
        <p:spPr/>
        <p:txBody>
          <a:bodyPr/>
          <a:lstStyle/>
          <a:p>
            <a:r>
              <a:rPr lang="en-IN" smtClean="0"/>
              <a:t>Presented By : Shashi Kumar YouTube Channel : https://lnkd.in/fNSUTDE</a:t>
            </a:r>
            <a:endParaRPr lang="en-US"/>
          </a:p>
        </p:txBody>
      </p:sp>
      <p:sp>
        <p:nvSpPr>
          <p:cNvPr id="6" name="Slide Number Placeholder 5"/>
          <p:cNvSpPr>
            <a:spLocks noGrp="1"/>
          </p:cNvSpPr>
          <p:nvPr>
            <p:ph type="sldNum" sz="quarter" idx="12"/>
          </p:nvPr>
        </p:nvSpPr>
        <p:spPr/>
        <p:txBody>
          <a:bodyPr/>
          <a:lstStyle/>
          <a:p>
            <a:fld id="{E2B97549-F7FA-4709-8D24-5E9EBB686658}" type="slidenum">
              <a:rPr lang="en-US" smtClean="0"/>
              <a:pPr/>
              <a:t>‹#›</a:t>
            </a:fld>
            <a:endParaRPr lang="en-US"/>
          </a:p>
        </p:txBody>
      </p:sp>
    </p:spTree>
    <p:extLst>
      <p:ext uri="{BB962C8B-B14F-4D97-AF65-F5344CB8AC3E}">
        <p14:creationId xmlns:p14="http://schemas.microsoft.com/office/powerpoint/2010/main" xmlns="" val="404609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739261-6595-4EC9-B5D6-A74DDAC09359}" type="datetime1">
              <a:rPr lang="en-US" smtClean="0"/>
              <a:t>2/24/2019</a:t>
            </a:fld>
            <a:endParaRPr lang="en-US"/>
          </a:p>
        </p:txBody>
      </p:sp>
      <p:sp>
        <p:nvSpPr>
          <p:cNvPr id="6" name="Footer Placeholder 5"/>
          <p:cNvSpPr>
            <a:spLocks noGrp="1"/>
          </p:cNvSpPr>
          <p:nvPr>
            <p:ph type="ftr" sz="quarter" idx="11"/>
          </p:nvPr>
        </p:nvSpPr>
        <p:spPr/>
        <p:txBody>
          <a:bodyPr/>
          <a:lstStyle/>
          <a:p>
            <a:r>
              <a:rPr lang="en-IN" smtClean="0"/>
              <a:t>Presented By : Shashi Kumar YouTube Channel : https://lnkd.in/fNSUTDE</a:t>
            </a:r>
            <a:endParaRPr lang="en-US"/>
          </a:p>
        </p:txBody>
      </p:sp>
      <p:sp>
        <p:nvSpPr>
          <p:cNvPr id="7" name="Slide Number Placeholder 6"/>
          <p:cNvSpPr>
            <a:spLocks noGrp="1"/>
          </p:cNvSpPr>
          <p:nvPr>
            <p:ph type="sldNum" sz="quarter" idx="12"/>
          </p:nvPr>
        </p:nvSpPr>
        <p:spPr/>
        <p:txBody>
          <a:bodyPr/>
          <a:lstStyle/>
          <a:p>
            <a:fld id="{E2B97549-F7FA-4709-8D24-5E9EBB686658}" type="slidenum">
              <a:rPr lang="en-US" smtClean="0"/>
              <a:pPr/>
              <a:t>‹#›</a:t>
            </a:fld>
            <a:endParaRPr lang="en-US"/>
          </a:p>
        </p:txBody>
      </p:sp>
    </p:spTree>
    <p:extLst>
      <p:ext uri="{BB962C8B-B14F-4D97-AF65-F5344CB8AC3E}">
        <p14:creationId xmlns:p14="http://schemas.microsoft.com/office/powerpoint/2010/main" xmlns="" val="80475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21A602-0B95-437F-9E88-2B2C0ADBF59F}" type="datetime1">
              <a:rPr lang="en-US" smtClean="0"/>
              <a:t>2/24/2019</a:t>
            </a:fld>
            <a:endParaRPr lang="en-US"/>
          </a:p>
        </p:txBody>
      </p:sp>
      <p:sp>
        <p:nvSpPr>
          <p:cNvPr id="8" name="Footer Placeholder 7"/>
          <p:cNvSpPr>
            <a:spLocks noGrp="1"/>
          </p:cNvSpPr>
          <p:nvPr>
            <p:ph type="ftr" sz="quarter" idx="11"/>
          </p:nvPr>
        </p:nvSpPr>
        <p:spPr/>
        <p:txBody>
          <a:bodyPr/>
          <a:lstStyle/>
          <a:p>
            <a:r>
              <a:rPr lang="en-IN" smtClean="0"/>
              <a:t>Presented By : Shashi Kumar YouTube Channel : https://lnkd.in/fNSUTDE</a:t>
            </a:r>
            <a:endParaRPr lang="en-US"/>
          </a:p>
        </p:txBody>
      </p:sp>
      <p:sp>
        <p:nvSpPr>
          <p:cNvPr id="9" name="Slide Number Placeholder 8"/>
          <p:cNvSpPr>
            <a:spLocks noGrp="1"/>
          </p:cNvSpPr>
          <p:nvPr>
            <p:ph type="sldNum" sz="quarter" idx="12"/>
          </p:nvPr>
        </p:nvSpPr>
        <p:spPr/>
        <p:txBody>
          <a:bodyPr/>
          <a:lstStyle/>
          <a:p>
            <a:fld id="{E2B97549-F7FA-4709-8D24-5E9EBB686658}" type="slidenum">
              <a:rPr lang="en-US" smtClean="0"/>
              <a:pPr/>
              <a:t>‹#›</a:t>
            </a:fld>
            <a:endParaRPr lang="en-US"/>
          </a:p>
        </p:txBody>
      </p:sp>
    </p:spTree>
    <p:extLst>
      <p:ext uri="{BB962C8B-B14F-4D97-AF65-F5344CB8AC3E}">
        <p14:creationId xmlns:p14="http://schemas.microsoft.com/office/powerpoint/2010/main" xmlns="" val="647153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3E00E4-B8AC-490F-AC1A-BBC973689C4D}" type="datetime1">
              <a:rPr lang="en-US" smtClean="0"/>
              <a:t>2/24/2019</a:t>
            </a:fld>
            <a:endParaRPr lang="en-US"/>
          </a:p>
        </p:txBody>
      </p:sp>
      <p:sp>
        <p:nvSpPr>
          <p:cNvPr id="4" name="Footer Placeholder 3"/>
          <p:cNvSpPr>
            <a:spLocks noGrp="1"/>
          </p:cNvSpPr>
          <p:nvPr>
            <p:ph type="ftr" sz="quarter" idx="11"/>
          </p:nvPr>
        </p:nvSpPr>
        <p:spPr/>
        <p:txBody>
          <a:bodyPr/>
          <a:lstStyle/>
          <a:p>
            <a:r>
              <a:rPr lang="en-IN" smtClean="0"/>
              <a:t>Presented By : Shashi Kumar YouTube Channel : https://lnkd.in/fNSUTDE</a:t>
            </a:r>
            <a:endParaRPr lang="en-US"/>
          </a:p>
        </p:txBody>
      </p:sp>
      <p:sp>
        <p:nvSpPr>
          <p:cNvPr id="5" name="Slide Number Placeholder 4"/>
          <p:cNvSpPr>
            <a:spLocks noGrp="1"/>
          </p:cNvSpPr>
          <p:nvPr>
            <p:ph type="sldNum" sz="quarter" idx="12"/>
          </p:nvPr>
        </p:nvSpPr>
        <p:spPr/>
        <p:txBody>
          <a:bodyPr/>
          <a:lstStyle/>
          <a:p>
            <a:fld id="{E2B97549-F7FA-4709-8D24-5E9EBB686658}" type="slidenum">
              <a:rPr lang="en-US" smtClean="0"/>
              <a:pPr/>
              <a:t>‹#›</a:t>
            </a:fld>
            <a:endParaRPr lang="en-US"/>
          </a:p>
        </p:txBody>
      </p:sp>
    </p:spTree>
    <p:extLst>
      <p:ext uri="{BB962C8B-B14F-4D97-AF65-F5344CB8AC3E}">
        <p14:creationId xmlns:p14="http://schemas.microsoft.com/office/powerpoint/2010/main" xmlns="" val="1873672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DCD54F-403A-4641-B4F7-3FFA81E787BF}" type="datetime1">
              <a:rPr lang="en-US" smtClean="0"/>
              <a:t>2/24/2019</a:t>
            </a:fld>
            <a:endParaRPr lang="en-US"/>
          </a:p>
        </p:txBody>
      </p:sp>
      <p:sp>
        <p:nvSpPr>
          <p:cNvPr id="3" name="Footer Placeholder 2"/>
          <p:cNvSpPr>
            <a:spLocks noGrp="1"/>
          </p:cNvSpPr>
          <p:nvPr>
            <p:ph type="ftr" sz="quarter" idx="11"/>
          </p:nvPr>
        </p:nvSpPr>
        <p:spPr/>
        <p:txBody>
          <a:bodyPr/>
          <a:lstStyle/>
          <a:p>
            <a:r>
              <a:rPr lang="en-IN" smtClean="0"/>
              <a:t>Presented By : Shashi Kumar YouTube Channel : https://lnkd.in/fNSUTDE</a:t>
            </a:r>
            <a:endParaRPr lang="en-US"/>
          </a:p>
        </p:txBody>
      </p:sp>
      <p:sp>
        <p:nvSpPr>
          <p:cNvPr id="4" name="Slide Number Placeholder 3"/>
          <p:cNvSpPr>
            <a:spLocks noGrp="1"/>
          </p:cNvSpPr>
          <p:nvPr>
            <p:ph type="sldNum" sz="quarter" idx="12"/>
          </p:nvPr>
        </p:nvSpPr>
        <p:spPr/>
        <p:txBody>
          <a:bodyPr/>
          <a:lstStyle/>
          <a:p>
            <a:fld id="{E2B97549-F7FA-4709-8D24-5E9EBB686658}" type="slidenum">
              <a:rPr lang="en-US" smtClean="0"/>
              <a:pPr/>
              <a:t>‹#›</a:t>
            </a:fld>
            <a:endParaRPr lang="en-US"/>
          </a:p>
        </p:txBody>
      </p:sp>
    </p:spTree>
    <p:extLst>
      <p:ext uri="{BB962C8B-B14F-4D97-AF65-F5344CB8AC3E}">
        <p14:creationId xmlns:p14="http://schemas.microsoft.com/office/powerpoint/2010/main" xmlns="" val="2373115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9E2F7B-4164-45BD-AC8A-EFF040CC858E}" type="datetime1">
              <a:rPr lang="en-US" smtClean="0"/>
              <a:t>2/24/2019</a:t>
            </a:fld>
            <a:endParaRPr lang="en-US"/>
          </a:p>
        </p:txBody>
      </p:sp>
      <p:sp>
        <p:nvSpPr>
          <p:cNvPr id="6" name="Footer Placeholder 5"/>
          <p:cNvSpPr>
            <a:spLocks noGrp="1"/>
          </p:cNvSpPr>
          <p:nvPr>
            <p:ph type="ftr" sz="quarter" idx="11"/>
          </p:nvPr>
        </p:nvSpPr>
        <p:spPr/>
        <p:txBody>
          <a:bodyPr/>
          <a:lstStyle/>
          <a:p>
            <a:r>
              <a:rPr lang="en-IN" smtClean="0"/>
              <a:t>Presented By : Shashi Kumar YouTube Channel : https://lnkd.in/fNSUTDE</a:t>
            </a:r>
            <a:endParaRPr lang="en-US"/>
          </a:p>
        </p:txBody>
      </p:sp>
      <p:sp>
        <p:nvSpPr>
          <p:cNvPr id="7" name="Slide Number Placeholder 6"/>
          <p:cNvSpPr>
            <a:spLocks noGrp="1"/>
          </p:cNvSpPr>
          <p:nvPr>
            <p:ph type="sldNum" sz="quarter" idx="12"/>
          </p:nvPr>
        </p:nvSpPr>
        <p:spPr/>
        <p:txBody>
          <a:bodyPr/>
          <a:lstStyle/>
          <a:p>
            <a:fld id="{E2B97549-F7FA-4709-8D24-5E9EBB686658}" type="slidenum">
              <a:rPr lang="en-US" smtClean="0"/>
              <a:pPr/>
              <a:t>‹#›</a:t>
            </a:fld>
            <a:endParaRPr lang="en-US"/>
          </a:p>
        </p:txBody>
      </p:sp>
    </p:spTree>
    <p:extLst>
      <p:ext uri="{BB962C8B-B14F-4D97-AF65-F5344CB8AC3E}">
        <p14:creationId xmlns:p14="http://schemas.microsoft.com/office/powerpoint/2010/main" xmlns="" val="434759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BE665C-900E-4AFF-B65E-83F03D2524ED}" type="datetime1">
              <a:rPr lang="en-US" smtClean="0"/>
              <a:t>2/24/2019</a:t>
            </a:fld>
            <a:endParaRPr lang="en-US"/>
          </a:p>
        </p:txBody>
      </p:sp>
      <p:sp>
        <p:nvSpPr>
          <p:cNvPr id="6" name="Footer Placeholder 5"/>
          <p:cNvSpPr>
            <a:spLocks noGrp="1"/>
          </p:cNvSpPr>
          <p:nvPr>
            <p:ph type="ftr" sz="quarter" idx="11"/>
          </p:nvPr>
        </p:nvSpPr>
        <p:spPr/>
        <p:txBody>
          <a:bodyPr/>
          <a:lstStyle/>
          <a:p>
            <a:r>
              <a:rPr lang="en-IN" smtClean="0"/>
              <a:t>Presented By : Shashi Kumar YouTube Channel : https://lnkd.in/fNSUTDE</a:t>
            </a:r>
            <a:endParaRPr lang="en-US"/>
          </a:p>
        </p:txBody>
      </p:sp>
      <p:sp>
        <p:nvSpPr>
          <p:cNvPr id="7" name="Slide Number Placeholder 6"/>
          <p:cNvSpPr>
            <a:spLocks noGrp="1"/>
          </p:cNvSpPr>
          <p:nvPr>
            <p:ph type="sldNum" sz="quarter" idx="12"/>
          </p:nvPr>
        </p:nvSpPr>
        <p:spPr/>
        <p:txBody>
          <a:bodyPr/>
          <a:lstStyle/>
          <a:p>
            <a:fld id="{E2B97549-F7FA-4709-8D24-5E9EBB686658}" type="slidenum">
              <a:rPr lang="en-US" smtClean="0"/>
              <a:pPr/>
              <a:t>‹#›</a:t>
            </a:fld>
            <a:endParaRPr lang="en-US"/>
          </a:p>
        </p:txBody>
      </p:sp>
    </p:spTree>
    <p:extLst>
      <p:ext uri="{BB962C8B-B14F-4D97-AF65-F5344CB8AC3E}">
        <p14:creationId xmlns:p14="http://schemas.microsoft.com/office/powerpoint/2010/main" xmlns="" val="566409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527A1-38DD-44A0-81CB-52BE291154E4}" type="datetime1">
              <a:rPr lang="en-US" smtClean="0"/>
              <a:t>2/24/2019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Presented By : Shashi Kumar YouTube Channel : https://lnkd.in/fNSUTDE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97549-F7FA-4709-8D24-5E9EBB686658}" type="slidenum">
              <a:rPr lang="en-US" smtClean="0"/>
              <a:pPr/>
              <a:t>‹#›</a:t>
            </a:fld>
            <a:endParaRPr lang="en-US"/>
          </a:p>
        </p:txBody>
      </p:sp>
    </p:spTree>
    <p:extLst>
      <p:ext uri="{BB962C8B-B14F-4D97-AF65-F5344CB8AC3E}">
        <p14:creationId xmlns:p14="http://schemas.microsoft.com/office/powerpoint/2010/main" xmlns="" val="72210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nkd.in/fNSUTD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lnkd.in/fNSUTD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lnkd.in/fNSUTDE"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lnkd.in/fNSUTDE"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lnkd.in/fNSUTDE"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lnkd.in/fNSUTD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lnkd.in/fNSUTD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lnkd.in/fNSUTDE"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lnkd.in/fNSUTD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lnkd.in/fNSUTDE"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hyperlink" Target="https://lnkd.in/fNSUT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lnkd.in/fNSUTD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lnkd.in/fNSUT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lnkd.in/fNSUTD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0409" y="1092631"/>
            <a:ext cx="10515600" cy="2789918"/>
          </a:xfrm>
        </p:spPr>
        <p:txBody>
          <a:bodyPr>
            <a:normAutofit fontScale="92500" lnSpcReduction="20000"/>
          </a:bodyPr>
          <a:lstStyle/>
          <a:p>
            <a:pPr marL="0" indent="0">
              <a:buNone/>
            </a:pPr>
            <a:endParaRPr lang="en-US" dirty="0" smtClean="0"/>
          </a:p>
          <a:p>
            <a:pPr marL="0" indent="0">
              <a:buNone/>
            </a:pPr>
            <a:endParaRPr lang="en-US" dirty="0"/>
          </a:p>
          <a:p>
            <a:pPr marL="0" indent="0" algn="ctr">
              <a:buNone/>
            </a:pPr>
            <a:r>
              <a:rPr lang="en-US" sz="4400" dirty="0">
                <a:latin typeface="Times New Roman" panose="02020603050405020304" pitchFamily="18" charset="0"/>
                <a:cs typeface="Times New Roman" panose="02020603050405020304" pitchFamily="18" charset="0"/>
              </a:rPr>
              <a:t>Class : 3</a:t>
            </a:r>
          </a:p>
          <a:p>
            <a:pPr marL="0" indent="0">
              <a:buNone/>
            </a:pPr>
            <a:endParaRPr lang="en-US" dirty="0" smtClean="0"/>
          </a:p>
          <a:p>
            <a:pPr marL="0" indent="0" algn="ctr">
              <a:buNone/>
            </a:pPr>
            <a:r>
              <a:rPr lang="en-US" sz="6600" dirty="0" smtClean="0">
                <a:latin typeface="Times New Roman" panose="02020603050405020304" pitchFamily="18" charset="0"/>
                <a:cs typeface="Times New Roman" panose="02020603050405020304" pitchFamily="18" charset="0"/>
              </a:rPr>
              <a:t>SAS Tutorial </a:t>
            </a:r>
          </a:p>
        </p:txBody>
      </p:sp>
      <p:pic>
        <p:nvPicPr>
          <p:cNvPr id="5" name="Picture 2" descr="স্যাস লোগো.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081260" y="607962"/>
            <a:ext cx="1409700" cy="6096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227712" y="4242287"/>
            <a:ext cx="10676409" cy="584775"/>
          </a:xfrm>
          <a:prstGeom prst="rect">
            <a:avLst/>
          </a:prstGeom>
          <a:noFill/>
        </p:spPr>
        <p:txBody>
          <a:bodyPr wrap="square" lIns="91440" tIns="45720" rIns="91440" bIns="45720">
            <a:spAutoFit/>
          </a:bodyPr>
          <a:lstStyle/>
          <a:p>
            <a:pPr algn="ctr"/>
            <a:r>
              <a:rPr lang="en-US" sz="3200" b="0" cap="none" spc="0" dirty="0" smtClean="0">
                <a:ln w="0"/>
                <a:solidFill>
                  <a:schemeClr val="accent1"/>
                </a:solidFill>
                <a:effectLst>
                  <a:outerShdw blurRad="38100" dist="25400" dir="5400000" algn="ctr" rotWithShape="0">
                    <a:srgbClr val="6E747A">
                      <a:alpha val="43000"/>
                    </a:srgbClr>
                  </a:outerShdw>
                </a:effectLst>
                <a:latin typeface="Algerian" panose="04020705040A02060702" pitchFamily="82" charset="0"/>
              </a:rPr>
              <a:t>Presented By : Shashi Kumar</a:t>
            </a:r>
            <a:endParaRPr lang="en-US" sz="3200" b="0" cap="none" spc="0" dirty="0">
              <a:ln w="0"/>
              <a:solidFill>
                <a:schemeClr val="accent1"/>
              </a:solidFill>
              <a:effectLst>
                <a:outerShdw blurRad="38100" dist="25400" dir="5400000" algn="ctr" rotWithShape="0">
                  <a:srgbClr val="6E747A">
                    <a:alpha val="43000"/>
                  </a:srgbClr>
                </a:outerShdw>
              </a:effectLst>
              <a:latin typeface="Algerian" panose="04020705040A02060702" pitchFamily="82" charset="0"/>
            </a:endParaRPr>
          </a:p>
        </p:txBody>
      </p:sp>
      <p:sp>
        <p:nvSpPr>
          <p:cNvPr id="4" name="Footer Placeholder 3"/>
          <p:cNvSpPr>
            <a:spLocks noGrp="1"/>
          </p:cNvSpPr>
          <p:nvPr>
            <p:ph type="ftr" sz="quarter" idx="11"/>
          </p:nvPr>
        </p:nvSpPr>
        <p:spPr/>
        <p:txBody>
          <a:bodyPr/>
          <a:lstStyle/>
          <a:p>
            <a:r>
              <a:rPr lang="en-US" dirty="0" smtClean="0"/>
              <a:t>Presented By : Shashi Kumar</a:t>
            </a:r>
          </a:p>
          <a:p>
            <a:r>
              <a:rPr lang="en-IN" dirty="0" smtClean="0"/>
              <a:t>YouTube Channel : </a:t>
            </a:r>
            <a:r>
              <a:rPr lang="en-IN" b="1" dirty="0" smtClean="0">
                <a:hlinkClick r:id="rId3"/>
              </a:rPr>
              <a:t>https://lnkd.in/fNSUTDE</a:t>
            </a:r>
            <a:endParaRPr lang="en-US" dirty="0"/>
          </a:p>
        </p:txBody>
      </p:sp>
    </p:spTree>
    <p:extLst>
      <p:ext uri="{BB962C8B-B14F-4D97-AF65-F5344CB8AC3E}">
        <p14:creationId xmlns:p14="http://schemas.microsoft.com/office/powerpoint/2010/main" xmlns="" val="3957701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52007" y="1428736"/>
            <a:ext cx="9756250" cy="4929222"/>
          </a:xfrm>
        </p:spPr>
        <p:txBody>
          <a:bodyPr/>
          <a:lstStyle/>
          <a:p>
            <a:pPr algn="l"/>
            <a:endParaRPr lang="en-US" dirty="0" smtClean="0"/>
          </a:p>
          <a:p>
            <a:pPr algn="l"/>
            <a:endParaRPr lang="en-US" dirty="0"/>
          </a:p>
          <a:p>
            <a:pPr algn="l"/>
            <a:endParaRPr lang="en-US" dirty="0" smtClean="0"/>
          </a:p>
          <a:p>
            <a:pPr algn="l"/>
            <a:endParaRPr lang="en-US" u="sng" dirty="0" smtClean="0">
              <a:solidFill>
                <a:schemeClr val="tx1"/>
              </a:solidFill>
            </a:endParaRPr>
          </a:p>
          <a:p>
            <a:pPr algn="l"/>
            <a:endParaRPr lang="en-US" u="sng" dirty="0"/>
          </a:p>
        </p:txBody>
      </p:sp>
      <p:sp>
        <p:nvSpPr>
          <p:cNvPr id="5" name="Footer Placeholder 4"/>
          <p:cNvSpPr>
            <a:spLocks noGrp="1"/>
          </p:cNvSpPr>
          <p:nvPr>
            <p:ph type="ftr" sz="quarter" idx="11"/>
          </p:nvPr>
        </p:nvSpPr>
        <p:spPr/>
        <p:txBody>
          <a:bodyPr/>
          <a:lstStyle/>
          <a:p>
            <a:r>
              <a:rPr lang="en-US" dirty="0" smtClean="0"/>
              <a:t>Presented By : Shashi Kumar</a:t>
            </a:r>
          </a:p>
          <a:p>
            <a:r>
              <a:rPr lang="en-IN" dirty="0" smtClean="0"/>
              <a:t>YouTube Channel : </a:t>
            </a:r>
            <a:r>
              <a:rPr lang="en-IN" b="1" dirty="0" smtClean="0">
                <a:hlinkClick r:id="rId3"/>
              </a:rPr>
              <a:t>https://lnkd.in/fNSUTDE</a:t>
            </a:r>
            <a:endParaRPr lang="en-US" dirty="0" smtClean="0"/>
          </a:p>
          <a:p>
            <a:endParaRPr lang="en-IN" b="1" dirty="0">
              <a:solidFill>
                <a:schemeClr val="accent3">
                  <a:lumMod val="50000"/>
                </a:schemeClr>
              </a:solidFill>
              <a:latin typeface="Franklin Gothic Book" pitchFamily="34" charset="0"/>
            </a:endParaRPr>
          </a:p>
        </p:txBody>
      </p:sp>
      <p:sp>
        <p:nvSpPr>
          <p:cNvPr id="7" name="Title 1"/>
          <p:cNvSpPr txBox="1">
            <a:spLocks/>
          </p:cNvSpPr>
          <p:nvPr/>
        </p:nvSpPr>
        <p:spPr>
          <a:xfrm>
            <a:off x="0" y="1"/>
            <a:ext cx="12192000" cy="1054099"/>
          </a:xfrm>
          <a:prstGeom prst="rect">
            <a:avLst/>
          </a:prstGeo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smtClean="0"/>
              <a:t>IF/Where/Keep/Drop Statement:</a:t>
            </a:r>
            <a:endParaRPr lang="en-US" sz="3600" dirty="0"/>
          </a:p>
        </p:txBody>
      </p:sp>
      <p:sp>
        <p:nvSpPr>
          <p:cNvPr id="2" name="Rectangle 1"/>
          <p:cNvSpPr/>
          <p:nvPr/>
        </p:nvSpPr>
        <p:spPr>
          <a:xfrm>
            <a:off x="4074240" y="2241494"/>
            <a:ext cx="3050697" cy="115716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6600">
                <a:solidFill>
                  <a:schemeClr val="accent2"/>
                </a:solidFill>
                <a:prstDash val="solid"/>
              </a:ln>
              <a:solidFill>
                <a:srgbClr val="FFFFFF"/>
              </a:solidFill>
              <a:effectLst>
                <a:outerShdw dist="38100" dir="2700000" algn="tl" rotWithShape="0">
                  <a:schemeClr val="accent2"/>
                </a:outerShdw>
              </a:effectLst>
            </a:endParaRPr>
          </a:p>
        </p:txBody>
      </p:sp>
      <p:sp>
        <p:nvSpPr>
          <p:cNvPr id="6" name="TextBox 5"/>
          <p:cNvSpPr txBox="1"/>
          <p:nvPr/>
        </p:nvSpPr>
        <p:spPr>
          <a:xfrm>
            <a:off x="4563908" y="3584766"/>
            <a:ext cx="2896948"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IF/Keep/Drop Statements</a:t>
            </a:r>
            <a:endParaRPr lang="en-US" sz="1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52007" y="2635408"/>
            <a:ext cx="3222729"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WHERE/(Keep/Drop in set statement)</a:t>
            </a:r>
            <a:endParaRPr lang="en-US" sz="1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904569" y="2563826"/>
            <a:ext cx="3238163"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Keep/Drop in dataset Statement</a:t>
            </a:r>
            <a:endParaRPr lang="en-US" sz="1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256411" y="2554385"/>
            <a:ext cx="2548991" cy="584775"/>
          </a:xfrm>
          <a:prstGeom prst="rect">
            <a:avLst/>
          </a:prstGeom>
          <a:noFill/>
        </p:spPr>
        <p:txBody>
          <a:bodyPr wrap="square" rtlCol="0">
            <a:spAutoFit/>
          </a:bodyPr>
          <a:lstStyle/>
          <a:p>
            <a:pPr algn="ctr"/>
            <a:r>
              <a:rPr lang="en-US" sz="3200" b="1" dirty="0" smtClean="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PDV</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753365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Presented By : Shashi Kumar</a:t>
            </a:r>
          </a:p>
          <a:p>
            <a:r>
              <a:rPr lang="en-IN" dirty="0" smtClean="0"/>
              <a:t>YouTube Channel : </a:t>
            </a:r>
            <a:r>
              <a:rPr lang="en-IN" b="1" dirty="0" smtClean="0">
                <a:hlinkClick r:id="rId3"/>
              </a:rPr>
              <a:t>https://lnkd.in/fNSUTDE</a:t>
            </a:r>
            <a:endParaRPr lang="en-US" dirty="0" smtClean="0"/>
          </a:p>
          <a:p>
            <a:endParaRPr lang="en-IN" b="1" dirty="0">
              <a:solidFill>
                <a:schemeClr val="accent3">
                  <a:lumMod val="50000"/>
                </a:schemeClr>
              </a:solidFill>
              <a:latin typeface="Franklin Gothic Book" pitchFamily="34" charset="0"/>
            </a:endParaRPr>
          </a:p>
        </p:txBody>
      </p:sp>
      <p:sp>
        <p:nvSpPr>
          <p:cNvPr id="7" name="Title 1"/>
          <p:cNvSpPr txBox="1">
            <a:spLocks/>
          </p:cNvSpPr>
          <p:nvPr/>
        </p:nvSpPr>
        <p:spPr>
          <a:xfrm>
            <a:off x="0" y="1"/>
            <a:ext cx="12192000" cy="1054099"/>
          </a:xfrm>
          <a:prstGeom prst="rect">
            <a:avLst/>
          </a:prstGeo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smtClean="0"/>
              <a:t>IF/Where/Keep/Drop Statement:</a:t>
            </a:r>
            <a:endParaRPr lang="en-US" sz="3600" dirty="0"/>
          </a:p>
        </p:txBody>
      </p:sp>
      <p:sp>
        <p:nvSpPr>
          <p:cNvPr id="4" name="TextBox 3"/>
          <p:cNvSpPr txBox="1"/>
          <p:nvPr/>
        </p:nvSpPr>
        <p:spPr>
          <a:xfrm>
            <a:off x="404949" y="1232791"/>
            <a:ext cx="5486400" cy="6217087"/>
          </a:xfrm>
          <a:prstGeom prst="rect">
            <a:avLst/>
          </a:prstGeom>
          <a:noFill/>
        </p:spPr>
        <p:txBody>
          <a:bodyPr wrap="square" rtlCol="0">
            <a:spAutoFit/>
          </a:bodyPr>
          <a:lstStyle/>
          <a:p>
            <a:r>
              <a:rPr lang="en-US" sz="2000" b="1" dirty="0" smtClean="0">
                <a:solidFill>
                  <a:srgbClr val="002060"/>
                </a:solidFill>
                <a:latin typeface="Times New Roman" panose="02020603050405020304" pitchFamily="18" charset="0"/>
                <a:cs typeface="Times New Roman" panose="02020603050405020304" pitchFamily="18" charset="0"/>
              </a:rPr>
              <a:t>Data</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one;</a:t>
            </a:r>
          </a:p>
          <a:p>
            <a:r>
              <a:rPr lang="en-US" sz="2000" dirty="0">
                <a:solidFill>
                  <a:srgbClr val="0070C0"/>
                </a:solidFill>
                <a:latin typeface="Times New Roman" panose="02020603050405020304" pitchFamily="18" charset="0"/>
                <a:cs typeface="Times New Roman" panose="02020603050405020304" pitchFamily="18" charset="0"/>
              </a:rPr>
              <a:t>set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sashelp.class</a:t>
            </a:r>
            <a:r>
              <a:rPr lang="en-US" sz="2000" dirty="0">
                <a:latin typeface="Times New Roman" panose="02020603050405020304" pitchFamily="18" charset="0"/>
                <a:cs typeface="Times New Roman" panose="02020603050405020304" pitchFamily="18" charset="0"/>
              </a:rPr>
              <a:t>;</a:t>
            </a:r>
          </a:p>
          <a:p>
            <a:r>
              <a:rPr lang="en-US" sz="2000" b="1" dirty="0">
                <a:solidFill>
                  <a:srgbClr val="002060"/>
                </a:solidFill>
                <a:latin typeface="Times New Roman" panose="02020603050405020304" pitchFamily="18" charset="0"/>
                <a:cs typeface="Times New Roman" panose="02020603050405020304" pitchFamily="18" charset="0"/>
              </a:rPr>
              <a:t>run</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002060"/>
                </a:solidFill>
                <a:latin typeface="Times New Roman" panose="02020603050405020304" pitchFamily="18" charset="0"/>
                <a:cs typeface="Times New Roman" panose="02020603050405020304" pitchFamily="18" charset="0"/>
              </a:rPr>
              <a:t>Data</a:t>
            </a:r>
            <a:r>
              <a:rPr lang="en-US" sz="2000" dirty="0">
                <a:latin typeface="Times New Roman" panose="02020603050405020304" pitchFamily="18" charset="0"/>
                <a:cs typeface="Times New Roman" panose="02020603050405020304" pitchFamily="18" charset="0"/>
              </a:rPr>
              <a:t> two;</a:t>
            </a:r>
          </a:p>
          <a:p>
            <a:r>
              <a:rPr lang="en-US" sz="2000" dirty="0">
                <a:solidFill>
                  <a:srgbClr val="0070C0"/>
                </a:solidFill>
                <a:latin typeface="Times New Roman" panose="02020603050405020304" pitchFamily="18" charset="0"/>
                <a:cs typeface="Times New Roman" panose="02020603050405020304" pitchFamily="18" charset="0"/>
              </a:rPr>
              <a:t>set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sashelp.class</a:t>
            </a:r>
            <a:r>
              <a:rPr lang="en-US" sz="2000" dirty="0">
                <a:latin typeface="Times New Roman" panose="02020603050405020304" pitchFamily="18" charset="0"/>
                <a:cs typeface="Times New Roman" panose="02020603050405020304" pitchFamily="18" charset="0"/>
              </a:rPr>
              <a:t>;</a:t>
            </a:r>
          </a:p>
          <a:p>
            <a:r>
              <a:rPr lang="en-US" sz="2000" dirty="0">
                <a:solidFill>
                  <a:srgbClr val="0070C0"/>
                </a:solidFill>
                <a:latin typeface="Times New Roman" panose="02020603050405020304" pitchFamily="18" charset="0"/>
                <a:cs typeface="Times New Roman" panose="02020603050405020304" pitchFamily="18" charset="0"/>
              </a:rPr>
              <a:t>Keep</a:t>
            </a:r>
            <a:r>
              <a:rPr lang="en-US" sz="2000" dirty="0">
                <a:latin typeface="Times New Roman" panose="02020603050405020304" pitchFamily="18" charset="0"/>
                <a:cs typeface="Times New Roman" panose="02020603050405020304" pitchFamily="18" charset="0"/>
              </a:rPr>
              <a:t> Name age ;</a:t>
            </a:r>
          </a:p>
          <a:p>
            <a:r>
              <a:rPr lang="en-US" sz="2000" b="1" dirty="0">
                <a:solidFill>
                  <a:srgbClr val="002060"/>
                </a:solidFill>
                <a:latin typeface="Times New Roman" panose="02020603050405020304" pitchFamily="18" charset="0"/>
                <a:cs typeface="Times New Roman" panose="02020603050405020304" pitchFamily="18" charset="0"/>
              </a:rPr>
              <a:t>run</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002060"/>
                </a:solidFill>
                <a:latin typeface="Times New Roman" panose="02020603050405020304" pitchFamily="18" charset="0"/>
                <a:cs typeface="Times New Roman" panose="02020603050405020304" pitchFamily="18" charset="0"/>
              </a:rPr>
              <a:t>Data</a:t>
            </a:r>
            <a:r>
              <a:rPr lang="en-US" sz="2000" dirty="0">
                <a:latin typeface="Times New Roman" panose="02020603050405020304" pitchFamily="18" charset="0"/>
                <a:cs typeface="Times New Roman" panose="02020603050405020304" pitchFamily="18" charset="0"/>
              </a:rPr>
              <a:t> three;</a:t>
            </a:r>
          </a:p>
          <a:p>
            <a:r>
              <a:rPr lang="en-US" sz="2000" dirty="0">
                <a:solidFill>
                  <a:srgbClr val="0070C0"/>
                </a:solidFill>
                <a:latin typeface="Times New Roman" panose="02020603050405020304" pitchFamily="18" charset="0"/>
                <a:cs typeface="Times New Roman" panose="02020603050405020304" pitchFamily="18" charset="0"/>
              </a:rPr>
              <a:t>set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sashelp.class</a:t>
            </a:r>
            <a:r>
              <a:rPr lang="en-US" sz="2000" dirty="0">
                <a:latin typeface="Times New Roman" panose="02020603050405020304" pitchFamily="18" charset="0"/>
                <a:cs typeface="Times New Roman" panose="02020603050405020304" pitchFamily="18" charset="0"/>
              </a:rPr>
              <a:t>(</a:t>
            </a:r>
            <a:r>
              <a:rPr lang="en-US" sz="2000" dirty="0">
                <a:solidFill>
                  <a:srgbClr val="0070C0"/>
                </a:solidFill>
                <a:latin typeface="Times New Roman" panose="02020603050405020304" pitchFamily="18" charset="0"/>
                <a:cs typeface="Times New Roman" panose="02020603050405020304" pitchFamily="18" charset="0"/>
              </a:rPr>
              <a:t>keep</a:t>
            </a:r>
            <a:r>
              <a:rPr lang="en-US" sz="2000" dirty="0">
                <a:latin typeface="Times New Roman" panose="02020603050405020304" pitchFamily="18" charset="0"/>
                <a:cs typeface="Times New Roman" panose="02020603050405020304" pitchFamily="18" charset="0"/>
              </a:rPr>
              <a:t>=Name age);</a:t>
            </a:r>
          </a:p>
          <a:p>
            <a:r>
              <a:rPr lang="en-US" sz="2000" b="1" dirty="0">
                <a:solidFill>
                  <a:srgbClr val="002060"/>
                </a:solidFill>
                <a:latin typeface="Times New Roman" panose="02020603050405020304" pitchFamily="18" charset="0"/>
                <a:cs typeface="Times New Roman" panose="02020603050405020304" pitchFamily="18" charset="0"/>
              </a:rPr>
              <a:t>run</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002060"/>
                </a:solidFill>
                <a:latin typeface="Times New Roman" panose="02020603050405020304" pitchFamily="18" charset="0"/>
                <a:cs typeface="Times New Roman" panose="02020603050405020304" pitchFamily="18" charset="0"/>
              </a:rPr>
              <a:t>Data</a:t>
            </a:r>
            <a:r>
              <a:rPr lang="en-US" sz="2000" dirty="0">
                <a:latin typeface="Times New Roman" panose="02020603050405020304" pitchFamily="18" charset="0"/>
                <a:cs typeface="Times New Roman" panose="02020603050405020304" pitchFamily="18" charset="0"/>
              </a:rPr>
              <a:t> four(</a:t>
            </a:r>
            <a:r>
              <a:rPr lang="en-US" sz="2000" dirty="0">
                <a:solidFill>
                  <a:srgbClr val="0070C0"/>
                </a:solidFill>
                <a:latin typeface="Times New Roman" panose="02020603050405020304" pitchFamily="18" charset="0"/>
                <a:cs typeface="Times New Roman" panose="02020603050405020304" pitchFamily="18" charset="0"/>
              </a:rPr>
              <a:t>keep</a:t>
            </a:r>
            <a:r>
              <a:rPr lang="en-US" sz="2000" dirty="0">
                <a:latin typeface="Times New Roman" panose="02020603050405020304" pitchFamily="18" charset="0"/>
                <a:cs typeface="Times New Roman" panose="02020603050405020304" pitchFamily="18" charset="0"/>
              </a:rPr>
              <a:t>=Name age);</a:t>
            </a:r>
          </a:p>
          <a:p>
            <a:r>
              <a:rPr lang="en-US" sz="2000" dirty="0">
                <a:solidFill>
                  <a:srgbClr val="0070C0"/>
                </a:solidFill>
                <a:latin typeface="Times New Roman" panose="02020603050405020304" pitchFamily="18" charset="0"/>
                <a:cs typeface="Times New Roman" panose="02020603050405020304" pitchFamily="18" charset="0"/>
              </a:rPr>
              <a:t>set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sashelp.class</a:t>
            </a:r>
            <a:r>
              <a:rPr lang="en-US" sz="2000" dirty="0">
                <a:latin typeface="Times New Roman" panose="02020603050405020304" pitchFamily="18" charset="0"/>
                <a:cs typeface="Times New Roman" panose="02020603050405020304" pitchFamily="18" charset="0"/>
              </a:rPr>
              <a:t>;</a:t>
            </a:r>
          </a:p>
          <a:p>
            <a:r>
              <a:rPr lang="en-US" sz="2000" b="1" dirty="0">
                <a:solidFill>
                  <a:srgbClr val="002060"/>
                </a:solidFill>
                <a:latin typeface="Times New Roman" panose="02020603050405020304" pitchFamily="18" charset="0"/>
                <a:cs typeface="Times New Roman" panose="02020603050405020304" pitchFamily="18" charset="0"/>
              </a:rPr>
              <a:t>run</a:t>
            </a:r>
            <a:r>
              <a:rPr lang="en-US" sz="2000" dirty="0">
                <a:latin typeface="Times New Roman" panose="02020603050405020304" pitchFamily="18" charset="0"/>
                <a:cs typeface="Times New Roman" panose="02020603050405020304" pitchFamily="18" charset="0"/>
              </a:rPr>
              <a:t>;</a:t>
            </a:r>
          </a:p>
          <a:p>
            <a:endParaRPr lang="en-US" dirty="0"/>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6753497" y="1489166"/>
            <a:ext cx="4872446" cy="4247317"/>
          </a:xfrm>
          <a:prstGeom prst="rect">
            <a:avLst/>
          </a:prstGeom>
          <a:noFill/>
        </p:spPr>
        <p:txBody>
          <a:bodyPr wrap="square" rtlCol="0">
            <a:spAutoFit/>
          </a:bodyPr>
          <a:lstStyle/>
          <a:p>
            <a:r>
              <a:rPr lang="en-US" b="1" dirty="0">
                <a:solidFill>
                  <a:srgbClr val="002060"/>
                </a:solidFill>
              </a:rPr>
              <a:t>Data</a:t>
            </a:r>
            <a:r>
              <a:rPr lang="en-US" dirty="0"/>
              <a:t> four1(drop=sex);</a:t>
            </a:r>
          </a:p>
          <a:p>
            <a:r>
              <a:rPr lang="en-US" dirty="0">
                <a:solidFill>
                  <a:srgbClr val="0070C0"/>
                </a:solidFill>
              </a:rPr>
              <a:t>set</a:t>
            </a:r>
            <a:r>
              <a:rPr lang="en-US" dirty="0"/>
              <a:t> </a:t>
            </a:r>
            <a:r>
              <a:rPr lang="en-US" dirty="0" err="1"/>
              <a:t>sashelp.class</a:t>
            </a:r>
            <a:r>
              <a:rPr lang="en-US" dirty="0"/>
              <a:t>(</a:t>
            </a:r>
            <a:r>
              <a:rPr lang="en-US" dirty="0">
                <a:solidFill>
                  <a:srgbClr val="0070C0"/>
                </a:solidFill>
              </a:rPr>
              <a:t>Drop</a:t>
            </a:r>
            <a:r>
              <a:rPr lang="en-US" dirty="0"/>
              <a:t>=Height Weight);</a:t>
            </a:r>
          </a:p>
          <a:p>
            <a:r>
              <a:rPr lang="en-US" dirty="0"/>
              <a:t>Salary= age*</a:t>
            </a:r>
            <a:r>
              <a:rPr lang="en-US" b="1" dirty="0">
                <a:solidFill>
                  <a:srgbClr val="00B050"/>
                </a:solidFill>
              </a:rPr>
              <a:t>1000</a:t>
            </a:r>
            <a:r>
              <a:rPr lang="en-US" dirty="0"/>
              <a:t>;</a:t>
            </a:r>
          </a:p>
          <a:p>
            <a:r>
              <a:rPr lang="en-US" dirty="0">
                <a:solidFill>
                  <a:srgbClr val="0070C0"/>
                </a:solidFill>
              </a:rPr>
              <a:t>drop</a:t>
            </a:r>
            <a:r>
              <a:rPr lang="en-US" dirty="0"/>
              <a:t> age;</a:t>
            </a:r>
          </a:p>
          <a:p>
            <a:r>
              <a:rPr lang="en-US" b="1" dirty="0">
                <a:solidFill>
                  <a:srgbClr val="002060"/>
                </a:solidFill>
              </a:rPr>
              <a:t>run</a:t>
            </a:r>
            <a:r>
              <a:rPr lang="en-US" dirty="0"/>
              <a:t>;</a:t>
            </a:r>
            <a:endParaRPr lang="en-US" sz="2000" dirty="0">
              <a:latin typeface="Times New Roman" panose="02020603050405020304" pitchFamily="18" charset="0"/>
              <a:cs typeface="Times New Roman" panose="02020603050405020304" pitchFamily="18" charset="0"/>
            </a:endParaRPr>
          </a:p>
          <a:p>
            <a:endParaRPr lang="en-US" b="1" dirty="0" smtClean="0">
              <a:solidFill>
                <a:srgbClr val="002060"/>
              </a:solidFill>
              <a:latin typeface="Times New Roman" panose="02020603050405020304" pitchFamily="18" charset="0"/>
              <a:cs typeface="Times New Roman" panose="02020603050405020304" pitchFamily="18" charset="0"/>
            </a:endParaRPr>
          </a:p>
          <a:p>
            <a:r>
              <a:rPr lang="en-US" b="1" dirty="0" smtClean="0">
                <a:solidFill>
                  <a:srgbClr val="002060"/>
                </a:solidFill>
                <a:latin typeface="Times New Roman" panose="02020603050405020304" pitchFamily="18" charset="0"/>
                <a:cs typeface="Times New Roman" panose="02020603050405020304" pitchFamily="18" charset="0"/>
              </a:rPr>
              <a:t>Data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five;</a:t>
            </a:r>
          </a:p>
          <a:p>
            <a:r>
              <a:rPr lang="en-US" dirty="0">
                <a:solidFill>
                  <a:srgbClr val="0070C0"/>
                </a:solidFill>
                <a:latin typeface="Times New Roman" panose="02020603050405020304" pitchFamily="18" charset="0"/>
                <a:cs typeface="Times New Roman" panose="02020603050405020304" pitchFamily="18" charset="0"/>
              </a:rPr>
              <a:t>set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sashelp.class</a:t>
            </a:r>
            <a:r>
              <a:rPr lang="en-US" dirty="0">
                <a:latin typeface="Times New Roman" panose="02020603050405020304" pitchFamily="18" charset="0"/>
                <a:cs typeface="Times New Roman" panose="02020603050405020304" pitchFamily="18" charset="0"/>
              </a:rPr>
              <a:t>;</a:t>
            </a:r>
          </a:p>
          <a:p>
            <a:r>
              <a:rPr lang="en-US" dirty="0">
                <a:solidFill>
                  <a:srgbClr val="0070C0"/>
                </a:solidFill>
                <a:latin typeface="Times New Roman" panose="02020603050405020304" pitchFamily="18" charset="0"/>
                <a:cs typeface="Times New Roman" panose="02020603050405020304" pitchFamily="18" charset="0"/>
              </a:rPr>
              <a:t>if</a:t>
            </a:r>
            <a:r>
              <a:rPr lang="en-US" dirty="0">
                <a:latin typeface="Times New Roman" panose="02020603050405020304" pitchFamily="18" charset="0"/>
                <a:cs typeface="Times New Roman" panose="02020603050405020304" pitchFamily="18" charset="0"/>
              </a:rPr>
              <a:t> age &gt;</a:t>
            </a:r>
            <a:r>
              <a:rPr lang="en-US" b="1" dirty="0" smtClean="0">
                <a:latin typeface="Times New Roman" panose="02020603050405020304" pitchFamily="18" charset="0"/>
                <a:cs typeface="Times New Roman" panose="02020603050405020304" pitchFamily="18" charset="0"/>
              </a:rPr>
              <a:t>14</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a:solidFill>
                  <a:srgbClr val="002060"/>
                </a:solidFill>
                <a:latin typeface="Times New Roman" panose="02020603050405020304" pitchFamily="18" charset="0"/>
                <a:cs typeface="Times New Roman" panose="02020603050405020304" pitchFamily="18" charset="0"/>
              </a:rPr>
              <a:t>run</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a:solidFill>
                  <a:srgbClr val="002060"/>
                </a:solidFill>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six;</a:t>
            </a:r>
          </a:p>
          <a:p>
            <a:r>
              <a:rPr lang="en-US" dirty="0">
                <a:solidFill>
                  <a:srgbClr val="0070C0"/>
                </a:solidFill>
                <a:latin typeface="Times New Roman" panose="02020603050405020304" pitchFamily="18" charset="0"/>
                <a:cs typeface="Times New Roman" panose="02020603050405020304" pitchFamily="18" charset="0"/>
              </a:rPr>
              <a:t>Set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sashelp.class</a:t>
            </a:r>
            <a:r>
              <a:rPr lang="en-US" dirty="0">
                <a:latin typeface="Times New Roman" panose="02020603050405020304" pitchFamily="18" charset="0"/>
                <a:cs typeface="Times New Roman" panose="02020603050405020304" pitchFamily="18" charset="0"/>
              </a:rPr>
              <a:t>;</a:t>
            </a:r>
          </a:p>
          <a:p>
            <a:r>
              <a:rPr lang="en-US" dirty="0">
                <a:solidFill>
                  <a:srgbClr val="0070C0"/>
                </a:solidFill>
                <a:latin typeface="Times New Roman" panose="02020603050405020304" pitchFamily="18" charset="0"/>
                <a:cs typeface="Times New Roman" panose="02020603050405020304" pitchFamily="18" charset="0"/>
              </a:rPr>
              <a:t>where</a:t>
            </a:r>
            <a:r>
              <a:rPr lang="en-US" dirty="0">
                <a:latin typeface="Times New Roman" panose="02020603050405020304" pitchFamily="18" charset="0"/>
                <a:cs typeface="Times New Roman" panose="02020603050405020304" pitchFamily="18" charset="0"/>
              </a:rPr>
              <a:t> age &gt; </a:t>
            </a:r>
            <a:r>
              <a:rPr lang="en-US" b="1" dirty="0" smtClean="0">
                <a:latin typeface="Times New Roman" panose="02020603050405020304" pitchFamily="18" charset="0"/>
                <a:cs typeface="Times New Roman" panose="02020603050405020304" pitchFamily="18" charset="0"/>
              </a:rPr>
              <a:t>14</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a:solidFill>
                  <a:srgbClr val="002060"/>
                </a:solidFill>
                <a:latin typeface="Times New Roman" panose="02020603050405020304" pitchFamily="18" charset="0"/>
                <a:cs typeface="Times New Roman" panose="02020603050405020304" pitchFamily="18" charset="0"/>
              </a:rPr>
              <a:t>run</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942798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Presented By : Shashi Kumar</a:t>
            </a:r>
          </a:p>
          <a:p>
            <a:r>
              <a:rPr lang="en-IN" dirty="0" smtClean="0"/>
              <a:t>YouTube Channel : </a:t>
            </a:r>
            <a:r>
              <a:rPr lang="en-IN" b="1" dirty="0" smtClean="0">
                <a:hlinkClick r:id="rId3"/>
              </a:rPr>
              <a:t>https://lnkd.in/fNSUTDE</a:t>
            </a:r>
            <a:endParaRPr lang="en-US" dirty="0" smtClean="0"/>
          </a:p>
          <a:p>
            <a:endParaRPr lang="en-IN" b="1" dirty="0">
              <a:solidFill>
                <a:schemeClr val="accent3">
                  <a:lumMod val="50000"/>
                </a:schemeClr>
              </a:solidFill>
              <a:latin typeface="Franklin Gothic Book" pitchFamily="34" charset="0"/>
            </a:endParaRPr>
          </a:p>
        </p:txBody>
      </p:sp>
      <p:sp>
        <p:nvSpPr>
          <p:cNvPr id="7" name="Title 1"/>
          <p:cNvSpPr txBox="1">
            <a:spLocks/>
          </p:cNvSpPr>
          <p:nvPr/>
        </p:nvSpPr>
        <p:spPr>
          <a:xfrm>
            <a:off x="0" y="1"/>
            <a:ext cx="12192000" cy="1054099"/>
          </a:xfrm>
          <a:prstGeom prst="rect">
            <a:avLst/>
          </a:prstGeo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smtClean="0"/>
              <a:t>IF -THEN / </a:t>
            </a:r>
            <a:r>
              <a:rPr lang="en-US" sz="3600" dirty="0"/>
              <a:t>IF -THEN </a:t>
            </a:r>
            <a:r>
              <a:rPr lang="en-US" sz="3600" dirty="0" smtClean="0"/>
              <a:t>–Else Statement :</a:t>
            </a:r>
            <a:endParaRPr lang="en-US" sz="3600" dirty="0"/>
          </a:p>
        </p:txBody>
      </p:sp>
      <p:sp>
        <p:nvSpPr>
          <p:cNvPr id="14" name="TextBox 13"/>
          <p:cNvSpPr txBox="1"/>
          <p:nvPr/>
        </p:nvSpPr>
        <p:spPr>
          <a:xfrm>
            <a:off x="364142" y="1456566"/>
            <a:ext cx="6247051" cy="461665"/>
          </a:xfrm>
          <a:prstGeom prst="rect">
            <a:avLst/>
          </a:prstGeom>
          <a:noFill/>
        </p:spPr>
        <p:txBody>
          <a:bodyPr wrap="square" rtlCol="0">
            <a:spAutoFit/>
          </a:bodyPr>
          <a:lstStyle/>
          <a:p>
            <a:r>
              <a:rPr lang="en-US" sz="2400" dirty="0" smtClean="0">
                <a:solidFill>
                  <a:srgbClr val="0070C0"/>
                </a:solidFill>
                <a:latin typeface="Times New Roman" panose="02020603050405020304" pitchFamily="18" charset="0"/>
                <a:cs typeface="Times New Roman" panose="02020603050405020304" pitchFamily="18" charset="0"/>
              </a:rPr>
              <a:t>IF</a:t>
            </a:r>
            <a:r>
              <a:rPr lang="en-US" sz="2400" dirty="0" smtClean="0">
                <a:latin typeface="Times New Roman" panose="02020603050405020304" pitchFamily="18" charset="0"/>
                <a:cs typeface="Times New Roman" panose="02020603050405020304" pitchFamily="18" charset="0"/>
              </a:rPr>
              <a:t> Condition/expression </a:t>
            </a:r>
            <a:r>
              <a:rPr lang="en-US" sz="2400" dirty="0" smtClean="0">
                <a:solidFill>
                  <a:srgbClr val="0070C0"/>
                </a:solidFill>
                <a:latin typeface="Times New Roman" panose="02020603050405020304" pitchFamily="18" charset="0"/>
                <a:cs typeface="Times New Roman" panose="02020603050405020304" pitchFamily="18" charset="0"/>
              </a:rPr>
              <a:t>THEN</a:t>
            </a:r>
            <a:r>
              <a:rPr lang="en-US" sz="2400" dirty="0" smtClean="0">
                <a:latin typeface="Times New Roman" panose="02020603050405020304" pitchFamily="18" charset="0"/>
                <a:cs typeface="Times New Roman" panose="02020603050405020304" pitchFamily="18" charset="0"/>
              </a:rPr>
              <a:t> statement;</a:t>
            </a:r>
            <a:endParaRPr lang="en-US" sz="2400" dirty="0">
              <a:latin typeface="Times New Roman" panose="02020603050405020304" pitchFamily="18" charset="0"/>
              <a:cs typeface="Times New Roman" panose="02020603050405020304" pitchFamily="18" charset="0"/>
            </a:endParaRPr>
          </a:p>
        </p:txBody>
      </p:sp>
      <p:grpSp>
        <p:nvGrpSpPr>
          <p:cNvPr id="38" name="Group 37"/>
          <p:cNvGrpSpPr/>
          <p:nvPr/>
        </p:nvGrpSpPr>
        <p:grpSpPr>
          <a:xfrm>
            <a:off x="8109857" y="1544160"/>
            <a:ext cx="3723011" cy="4853668"/>
            <a:chOff x="3306291" y="1761896"/>
            <a:chExt cx="3723011" cy="4853668"/>
          </a:xfrm>
        </p:grpSpPr>
        <p:grpSp>
          <p:nvGrpSpPr>
            <p:cNvPr id="36" name="Group 35"/>
            <p:cNvGrpSpPr/>
            <p:nvPr/>
          </p:nvGrpSpPr>
          <p:grpSpPr>
            <a:xfrm>
              <a:off x="3306291" y="1761896"/>
              <a:ext cx="3723011" cy="4853668"/>
              <a:chOff x="3306291" y="1761896"/>
              <a:chExt cx="3723011" cy="4853668"/>
            </a:xfrm>
          </p:grpSpPr>
          <p:grpSp>
            <p:nvGrpSpPr>
              <p:cNvPr id="34" name="Group 33"/>
              <p:cNvGrpSpPr/>
              <p:nvPr/>
            </p:nvGrpSpPr>
            <p:grpSpPr>
              <a:xfrm>
                <a:off x="3306291" y="1761896"/>
                <a:ext cx="3723011" cy="4853668"/>
                <a:chOff x="6611193" y="1502682"/>
                <a:chExt cx="3723011" cy="4853668"/>
              </a:xfrm>
            </p:grpSpPr>
            <p:sp>
              <p:nvSpPr>
                <p:cNvPr id="15" name="Flowchart: Decision 14"/>
                <p:cNvSpPr/>
                <p:nvPr/>
              </p:nvSpPr>
              <p:spPr>
                <a:xfrm>
                  <a:off x="6611193" y="1891016"/>
                  <a:ext cx="2480556" cy="1361635"/>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p:cNvSpPr/>
                <p:nvPr/>
              </p:nvSpPr>
              <p:spPr>
                <a:xfrm>
                  <a:off x="6611193" y="3907932"/>
                  <a:ext cx="2650373" cy="6771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Oval 16"/>
                <p:cNvSpPr/>
                <p:nvPr/>
              </p:nvSpPr>
              <p:spPr>
                <a:xfrm>
                  <a:off x="7563394" y="5122778"/>
                  <a:ext cx="590006" cy="5805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1" name="Straight Arrow Connector 20"/>
                <p:cNvCxnSpPr>
                  <a:stCxn id="15" idx="2"/>
                </p:cNvCxnSpPr>
                <p:nvPr/>
              </p:nvCxnSpPr>
              <p:spPr>
                <a:xfrm>
                  <a:off x="7851471" y="3252651"/>
                  <a:ext cx="0" cy="655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847811" y="4585063"/>
                  <a:ext cx="3660" cy="535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7851471" y="1502682"/>
                  <a:ext cx="6926" cy="382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847811" y="5701069"/>
                  <a:ext cx="0" cy="655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flipH="1">
                  <a:off x="8167204" y="2571833"/>
                  <a:ext cx="938349" cy="2841237"/>
                </a:xfrm>
                <a:prstGeom prst="bentConnector3">
                  <a:avLst>
                    <a:gd name="adj1" fmla="val -141299"/>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854934" y="3370217"/>
                  <a:ext cx="1072638" cy="369332"/>
                </a:xfrm>
                <a:prstGeom prst="rect">
                  <a:avLst/>
                </a:prstGeom>
                <a:noFill/>
              </p:spPr>
              <p:txBody>
                <a:bodyPr wrap="square" rtlCol="0">
                  <a:spAutoFit/>
                </a:bodyPr>
                <a:lstStyle/>
                <a:p>
                  <a:r>
                    <a:rPr lang="en-US" dirty="0" smtClean="0"/>
                    <a:t>True</a:t>
                  </a:r>
                  <a:endParaRPr lang="en-US" dirty="0"/>
                </a:p>
              </p:txBody>
            </p:sp>
            <p:sp>
              <p:nvSpPr>
                <p:cNvPr id="33" name="TextBox 32"/>
                <p:cNvSpPr txBox="1"/>
                <p:nvPr/>
              </p:nvSpPr>
              <p:spPr>
                <a:xfrm>
                  <a:off x="9261566" y="2136645"/>
                  <a:ext cx="1072638" cy="369332"/>
                </a:xfrm>
                <a:prstGeom prst="rect">
                  <a:avLst/>
                </a:prstGeom>
                <a:noFill/>
              </p:spPr>
              <p:txBody>
                <a:bodyPr wrap="square" rtlCol="0">
                  <a:spAutoFit/>
                </a:bodyPr>
                <a:lstStyle/>
                <a:p>
                  <a:r>
                    <a:rPr lang="en-US" dirty="0" smtClean="0"/>
                    <a:t>False</a:t>
                  </a:r>
                  <a:endParaRPr lang="en-US" dirty="0"/>
                </a:p>
              </p:txBody>
            </p:sp>
          </p:grpSp>
          <p:sp>
            <p:nvSpPr>
              <p:cNvPr id="35" name="TextBox 34"/>
              <p:cNvSpPr txBox="1"/>
              <p:nvPr/>
            </p:nvSpPr>
            <p:spPr>
              <a:xfrm>
                <a:off x="3972515" y="4302296"/>
                <a:ext cx="2103388" cy="369332"/>
              </a:xfrm>
              <a:prstGeom prst="rect">
                <a:avLst/>
              </a:prstGeom>
              <a:noFill/>
            </p:spPr>
            <p:txBody>
              <a:bodyPr wrap="square" rtlCol="0">
                <a:spAutoFit/>
              </a:bodyPr>
              <a:lstStyle/>
              <a:p>
                <a:r>
                  <a:rPr lang="en-US" b="1" dirty="0" smtClean="0"/>
                  <a:t>Statement</a:t>
                </a:r>
                <a:endParaRPr lang="en-US" b="1" dirty="0"/>
              </a:p>
            </p:txBody>
          </p:sp>
        </p:grpSp>
        <p:sp>
          <p:nvSpPr>
            <p:cNvPr id="37" name="TextBox 36"/>
            <p:cNvSpPr txBox="1"/>
            <p:nvPr/>
          </p:nvSpPr>
          <p:spPr>
            <a:xfrm>
              <a:off x="3815143" y="2682185"/>
              <a:ext cx="1516333" cy="369332"/>
            </a:xfrm>
            <a:prstGeom prst="rect">
              <a:avLst/>
            </a:prstGeom>
            <a:noFill/>
          </p:spPr>
          <p:txBody>
            <a:bodyPr wrap="square" rtlCol="0">
              <a:spAutoFit/>
            </a:bodyPr>
            <a:lstStyle/>
            <a:p>
              <a:r>
                <a:rPr lang="en-US" b="1" dirty="0" smtClean="0"/>
                <a:t>Condition</a:t>
              </a:r>
              <a:endParaRPr lang="en-US" b="1" dirty="0"/>
            </a:p>
          </p:txBody>
        </p:sp>
      </p:grpSp>
      <p:sp>
        <p:nvSpPr>
          <p:cNvPr id="39" name="TextBox 38"/>
          <p:cNvSpPr txBox="1"/>
          <p:nvPr/>
        </p:nvSpPr>
        <p:spPr>
          <a:xfrm>
            <a:off x="279039" y="3690952"/>
            <a:ext cx="5251269" cy="3139321"/>
          </a:xfrm>
          <a:prstGeom prst="rect">
            <a:avLst/>
          </a:prstGeom>
          <a:noFill/>
        </p:spPr>
        <p:txBody>
          <a:bodyPr wrap="square" rtlCol="0">
            <a:spAutoFit/>
          </a:bodyPr>
          <a:lstStyle/>
          <a:p>
            <a:r>
              <a:rPr lang="en-US" b="1" dirty="0">
                <a:solidFill>
                  <a:srgbClr val="002060"/>
                </a:solidFill>
              </a:rPr>
              <a:t>Data</a:t>
            </a:r>
            <a:r>
              <a:rPr lang="en-US" dirty="0"/>
              <a:t> </a:t>
            </a:r>
            <a:r>
              <a:rPr lang="en-US" dirty="0" smtClean="0"/>
              <a:t>six1;</a:t>
            </a:r>
            <a:endParaRPr lang="en-US" dirty="0"/>
          </a:p>
          <a:p>
            <a:r>
              <a:rPr lang="en-US" dirty="0">
                <a:solidFill>
                  <a:srgbClr val="0070C0"/>
                </a:solidFill>
              </a:rPr>
              <a:t>Set</a:t>
            </a:r>
            <a:r>
              <a:rPr lang="en-US" dirty="0"/>
              <a:t> </a:t>
            </a:r>
            <a:r>
              <a:rPr lang="en-US" dirty="0" err="1"/>
              <a:t>sashelp.class</a:t>
            </a:r>
            <a:r>
              <a:rPr lang="en-US" dirty="0"/>
              <a:t>;</a:t>
            </a:r>
          </a:p>
          <a:p>
            <a:r>
              <a:rPr lang="en-US" dirty="0">
                <a:solidFill>
                  <a:srgbClr val="0070C0"/>
                </a:solidFill>
              </a:rPr>
              <a:t>if</a:t>
            </a:r>
            <a:r>
              <a:rPr lang="en-US" dirty="0"/>
              <a:t> age=</a:t>
            </a:r>
            <a:r>
              <a:rPr lang="en-US" b="1" dirty="0">
                <a:solidFill>
                  <a:srgbClr val="00B050"/>
                </a:solidFill>
              </a:rPr>
              <a:t>15</a:t>
            </a:r>
            <a:r>
              <a:rPr lang="en-US" dirty="0"/>
              <a:t> </a:t>
            </a:r>
            <a:r>
              <a:rPr lang="en-US" dirty="0">
                <a:solidFill>
                  <a:srgbClr val="0070C0"/>
                </a:solidFill>
              </a:rPr>
              <a:t>then</a:t>
            </a:r>
            <a:r>
              <a:rPr lang="en-US" dirty="0"/>
              <a:t> salary=age*</a:t>
            </a:r>
            <a:r>
              <a:rPr lang="en-US" b="1" dirty="0">
                <a:solidFill>
                  <a:srgbClr val="00B050"/>
                </a:solidFill>
              </a:rPr>
              <a:t>1000</a:t>
            </a:r>
            <a:r>
              <a:rPr lang="en-US" dirty="0"/>
              <a:t>;</a:t>
            </a:r>
          </a:p>
          <a:p>
            <a:r>
              <a:rPr lang="en-US" b="1" dirty="0">
                <a:solidFill>
                  <a:srgbClr val="002060"/>
                </a:solidFill>
              </a:rPr>
              <a:t>run</a:t>
            </a:r>
            <a:r>
              <a:rPr lang="en-US" dirty="0" smtClean="0"/>
              <a:t>;</a:t>
            </a:r>
          </a:p>
          <a:p>
            <a:endParaRPr lang="en-US" dirty="0"/>
          </a:p>
          <a:p>
            <a:r>
              <a:rPr lang="en-US" b="1" dirty="0">
                <a:solidFill>
                  <a:srgbClr val="002060"/>
                </a:solidFill>
              </a:rPr>
              <a:t>Data</a:t>
            </a:r>
            <a:r>
              <a:rPr lang="en-US" dirty="0"/>
              <a:t> six1;</a:t>
            </a:r>
          </a:p>
          <a:p>
            <a:r>
              <a:rPr lang="en-US" dirty="0">
                <a:solidFill>
                  <a:srgbClr val="0070C0"/>
                </a:solidFill>
              </a:rPr>
              <a:t>Set</a:t>
            </a:r>
            <a:r>
              <a:rPr lang="en-US" dirty="0"/>
              <a:t> </a:t>
            </a:r>
            <a:r>
              <a:rPr lang="en-US" dirty="0" err="1"/>
              <a:t>sashelp.class</a:t>
            </a:r>
            <a:r>
              <a:rPr lang="en-US" dirty="0"/>
              <a:t>;</a:t>
            </a:r>
          </a:p>
          <a:p>
            <a:r>
              <a:rPr lang="en-US" dirty="0">
                <a:solidFill>
                  <a:srgbClr val="0070C0"/>
                </a:solidFill>
              </a:rPr>
              <a:t>if</a:t>
            </a:r>
            <a:r>
              <a:rPr lang="en-US" dirty="0"/>
              <a:t> </a:t>
            </a:r>
            <a:r>
              <a:rPr lang="en-US" dirty="0" smtClean="0"/>
              <a:t>age &lt; </a:t>
            </a:r>
            <a:r>
              <a:rPr lang="en-US" b="1" dirty="0" smtClean="0">
                <a:solidFill>
                  <a:srgbClr val="00B050"/>
                </a:solidFill>
              </a:rPr>
              <a:t>15</a:t>
            </a:r>
            <a:r>
              <a:rPr lang="en-US" dirty="0" smtClean="0"/>
              <a:t> </a:t>
            </a:r>
            <a:r>
              <a:rPr lang="en-US" dirty="0">
                <a:solidFill>
                  <a:srgbClr val="0070C0"/>
                </a:solidFill>
              </a:rPr>
              <a:t>then</a:t>
            </a:r>
            <a:r>
              <a:rPr lang="en-US" dirty="0"/>
              <a:t> salary=age*</a:t>
            </a:r>
            <a:r>
              <a:rPr lang="en-US" b="1" dirty="0">
                <a:solidFill>
                  <a:srgbClr val="00B050"/>
                </a:solidFill>
              </a:rPr>
              <a:t>1000</a:t>
            </a:r>
            <a:r>
              <a:rPr lang="en-US" dirty="0"/>
              <a:t>;</a:t>
            </a:r>
          </a:p>
          <a:p>
            <a:r>
              <a:rPr lang="en-US" dirty="0">
                <a:solidFill>
                  <a:srgbClr val="0070C0"/>
                </a:solidFill>
              </a:rPr>
              <a:t>else</a:t>
            </a:r>
            <a:r>
              <a:rPr lang="en-US" dirty="0"/>
              <a:t> </a:t>
            </a:r>
            <a:r>
              <a:rPr lang="en-US" dirty="0">
                <a:solidFill>
                  <a:srgbClr val="0070C0"/>
                </a:solidFill>
              </a:rPr>
              <a:t>if</a:t>
            </a:r>
            <a:r>
              <a:rPr lang="en-US" dirty="0"/>
              <a:t> age=</a:t>
            </a:r>
            <a:r>
              <a:rPr lang="en-US" b="1" dirty="0">
                <a:solidFill>
                  <a:srgbClr val="00B050"/>
                </a:solidFill>
              </a:rPr>
              <a:t>15</a:t>
            </a:r>
            <a:r>
              <a:rPr lang="en-US" dirty="0"/>
              <a:t> </a:t>
            </a:r>
            <a:r>
              <a:rPr lang="en-US" dirty="0">
                <a:solidFill>
                  <a:srgbClr val="0070C0"/>
                </a:solidFill>
              </a:rPr>
              <a:t>then</a:t>
            </a:r>
            <a:r>
              <a:rPr lang="en-US" dirty="0"/>
              <a:t> salary=age*</a:t>
            </a:r>
            <a:r>
              <a:rPr lang="en-US" b="1" dirty="0">
                <a:solidFill>
                  <a:srgbClr val="00B050"/>
                </a:solidFill>
              </a:rPr>
              <a:t>2000</a:t>
            </a:r>
            <a:r>
              <a:rPr lang="en-US" dirty="0"/>
              <a:t>;</a:t>
            </a:r>
          </a:p>
          <a:p>
            <a:r>
              <a:rPr lang="en-US" dirty="0">
                <a:solidFill>
                  <a:srgbClr val="0070C0"/>
                </a:solidFill>
              </a:rPr>
              <a:t>else </a:t>
            </a:r>
            <a:r>
              <a:rPr lang="en-US" dirty="0"/>
              <a:t>salary=age*</a:t>
            </a:r>
            <a:r>
              <a:rPr lang="en-US" b="1" dirty="0">
                <a:solidFill>
                  <a:srgbClr val="00B050"/>
                </a:solidFill>
              </a:rPr>
              <a:t>3000</a:t>
            </a:r>
            <a:r>
              <a:rPr lang="en-US" dirty="0"/>
              <a:t>;</a:t>
            </a:r>
          </a:p>
          <a:p>
            <a:r>
              <a:rPr lang="en-US" b="1" dirty="0">
                <a:solidFill>
                  <a:srgbClr val="002060"/>
                </a:solidFill>
              </a:rPr>
              <a:t>run</a:t>
            </a:r>
            <a:r>
              <a:rPr lang="en-US" dirty="0"/>
              <a:t>;</a:t>
            </a:r>
          </a:p>
        </p:txBody>
      </p:sp>
      <p:sp>
        <p:nvSpPr>
          <p:cNvPr id="40" name="TextBox 39"/>
          <p:cNvSpPr txBox="1"/>
          <p:nvPr/>
        </p:nvSpPr>
        <p:spPr>
          <a:xfrm>
            <a:off x="364142" y="1937124"/>
            <a:ext cx="6247051" cy="1938992"/>
          </a:xfrm>
          <a:prstGeom prst="rect">
            <a:avLst/>
          </a:prstGeom>
          <a:noFill/>
        </p:spPr>
        <p:txBody>
          <a:bodyPr wrap="square" rtlCol="0">
            <a:spAutoFit/>
          </a:bodyPr>
          <a:lstStyle/>
          <a:p>
            <a:r>
              <a:rPr lang="en-US" sz="2400" dirty="0" smtClean="0">
                <a:solidFill>
                  <a:srgbClr val="0070C0"/>
                </a:solidFill>
                <a:latin typeface="Times New Roman" panose="02020603050405020304" pitchFamily="18" charset="0"/>
                <a:cs typeface="Times New Roman" panose="02020603050405020304" pitchFamily="18" charset="0"/>
              </a:rPr>
              <a:t>------------------------------------------------------</a:t>
            </a:r>
          </a:p>
          <a:p>
            <a:r>
              <a:rPr lang="en-US" sz="2400" dirty="0" smtClean="0">
                <a:solidFill>
                  <a:srgbClr val="0070C0"/>
                </a:solidFill>
                <a:latin typeface="Times New Roman" panose="02020603050405020304" pitchFamily="18" charset="0"/>
                <a:cs typeface="Times New Roman" panose="02020603050405020304" pitchFamily="18" charset="0"/>
              </a:rPr>
              <a:t>IF</a:t>
            </a:r>
            <a:r>
              <a:rPr lang="en-US" sz="2400" dirty="0" smtClean="0">
                <a:latin typeface="Times New Roman" panose="02020603050405020304" pitchFamily="18" charset="0"/>
                <a:cs typeface="Times New Roman" panose="02020603050405020304" pitchFamily="18" charset="0"/>
              </a:rPr>
              <a:t> Condition/expression </a:t>
            </a:r>
            <a:r>
              <a:rPr lang="en-US" sz="2400" dirty="0" smtClean="0">
                <a:solidFill>
                  <a:srgbClr val="0070C0"/>
                </a:solidFill>
                <a:latin typeface="Times New Roman" panose="02020603050405020304" pitchFamily="18" charset="0"/>
                <a:cs typeface="Times New Roman" panose="02020603050405020304" pitchFamily="18" charset="0"/>
              </a:rPr>
              <a:t>THEN</a:t>
            </a:r>
            <a:r>
              <a:rPr lang="en-US" sz="2400" dirty="0" smtClean="0">
                <a:latin typeface="Times New Roman" panose="02020603050405020304" pitchFamily="18" charset="0"/>
                <a:cs typeface="Times New Roman" panose="02020603050405020304" pitchFamily="18" charset="0"/>
              </a:rPr>
              <a:t> statement1;</a:t>
            </a:r>
          </a:p>
          <a:p>
            <a:r>
              <a:rPr lang="en-US" sz="2400" dirty="0" smtClean="0">
                <a:solidFill>
                  <a:srgbClr val="0070C0"/>
                </a:solidFill>
                <a:latin typeface="Times New Roman" panose="02020603050405020304" pitchFamily="18" charset="0"/>
                <a:cs typeface="Times New Roman" panose="02020603050405020304" pitchFamily="18" charset="0"/>
              </a:rPr>
              <a:t>Else</a:t>
            </a:r>
            <a:r>
              <a:rPr lang="en-US" sz="2400" dirty="0" smtClean="0">
                <a:latin typeface="Times New Roman" panose="02020603050405020304" pitchFamily="18" charset="0"/>
                <a:cs typeface="Times New Roman" panose="02020603050405020304" pitchFamily="18" charset="0"/>
              </a:rPr>
              <a:t> </a:t>
            </a:r>
            <a:r>
              <a:rPr lang="en-US" sz="2400" dirty="0">
                <a:solidFill>
                  <a:srgbClr val="0070C0"/>
                </a:solidFill>
                <a:latin typeface="Times New Roman" panose="02020603050405020304" pitchFamily="18" charset="0"/>
                <a:cs typeface="Times New Roman" panose="02020603050405020304" pitchFamily="18" charset="0"/>
              </a:rPr>
              <a:t>IF</a:t>
            </a:r>
            <a:r>
              <a:rPr lang="en-US" sz="2400" dirty="0">
                <a:latin typeface="Times New Roman" panose="02020603050405020304" pitchFamily="18" charset="0"/>
                <a:cs typeface="Times New Roman" panose="02020603050405020304" pitchFamily="18" charset="0"/>
              </a:rPr>
              <a:t> Condition/expression </a:t>
            </a:r>
            <a:r>
              <a:rPr lang="en-US" sz="2400" dirty="0">
                <a:solidFill>
                  <a:srgbClr val="0070C0"/>
                </a:solidFill>
                <a:latin typeface="Times New Roman" panose="02020603050405020304" pitchFamily="18" charset="0"/>
                <a:cs typeface="Times New Roman" panose="02020603050405020304" pitchFamily="18" charset="0"/>
              </a:rPr>
              <a:t>THEN</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statement2;</a:t>
            </a:r>
          </a:p>
          <a:p>
            <a:r>
              <a:rPr lang="en-US" sz="2400" dirty="0" smtClean="0">
                <a:solidFill>
                  <a:srgbClr val="0070C0"/>
                </a:solidFill>
                <a:latin typeface="Times New Roman" panose="02020603050405020304" pitchFamily="18" charset="0"/>
                <a:cs typeface="Times New Roman" panose="02020603050405020304" pitchFamily="18" charset="0"/>
              </a:rPr>
              <a:t>Else</a:t>
            </a:r>
            <a:r>
              <a:rPr lang="en-US" sz="2400" dirty="0" smtClean="0">
                <a:latin typeface="Times New Roman" panose="02020603050405020304" pitchFamily="18" charset="0"/>
                <a:cs typeface="Times New Roman" panose="02020603050405020304" pitchFamily="18" charset="0"/>
              </a:rPr>
              <a:t> Statement3;</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592133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Presented By : Shashi Kumar</a:t>
            </a:r>
          </a:p>
          <a:p>
            <a:r>
              <a:rPr lang="en-IN" dirty="0" smtClean="0"/>
              <a:t>YouTube Channel : </a:t>
            </a:r>
            <a:r>
              <a:rPr lang="en-IN" b="1" dirty="0" smtClean="0">
                <a:hlinkClick r:id="rId3"/>
              </a:rPr>
              <a:t>https://lnkd.in/fNSUTDE</a:t>
            </a:r>
            <a:endParaRPr lang="en-US" dirty="0"/>
          </a:p>
        </p:txBody>
      </p:sp>
      <p:sp>
        <p:nvSpPr>
          <p:cNvPr id="7" name="Title 1"/>
          <p:cNvSpPr txBox="1">
            <a:spLocks/>
          </p:cNvSpPr>
          <p:nvPr/>
        </p:nvSpPr>
        <p:spPr>
          <a:xfrm>
            <a:off x="0" y="1"/>
            <a:ext cx="12192000" cy="1054099"/>
          </a:xfrm>
          <a:prstGeom prst="rect">
            <a:avLst/>
          </a:prstGeo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smtClean="0"/>
              <a:t>IF -THEN-DO  </a:t>
            </a:r>
            <a:r>
              <a:rPr lang="en-US" sz="3600" dirty="0"/>
              <a:t>S</a:t>
            </a:r>
            <a:r>
              <a:rPr lang="en-US" sz="3600" dirty="0" smtClean="0"/>
              <a:t>tatement :</a:t>
            </a:r>
            <a:endParaRPr lang="en-US" sz="3600" dirty="0"/>
          </a:p>
        </p:txBody>
      </p:sp>
      <p:sp>
        <p:nvSpPr>
          <p:cNvPr id="14" name="TextBox 13"/>
          <p:cNvSpPr txBox="1"/>
          <p:nvPr/>
        </p:nvSpPr>
        <p:spPr>
          <a:xfrm>
            <a:off x="307498" y="1221897"/>
            <a:ext cx="6247051" cy="4401205"/>
          </a:xfrm>
          <a:prstGeom prst="rect">
            <a:avLst/>
          </a:prstGeom>
          <a:noFill/>
        </p:spPr>
        <p:txBody>
          <a:bodyPr wrap="square" rtlCol="0">
            <a:spAutoFit/>
          </a:bodyPr>
          <a:lstStyle/>
          <a:p>
            <a:r>
              <a:rPr lang="en-US" sz="1600" dirty="0" smtClean="0">
                <a:solidFill>
                  <a:srgbClr val="0070C0"/>
                </a:solidFill>
                <a:latin typeface="Times New Roman" panose="02020603050405020304" pitchFamily="18" charset="0"/>
                <a:cs typeface="Times New Roman" panose="02020603050405020304" pitchFamily="18" charset="0"/>
              </a:rPr>
              <a:t>IF</a:t>
            </a:r>
            <a:r>
              <a:rPr lang="en-US" sz="1600" dirty="0" smtClean="0">
                <a:latin typeface="Times New Roman" panose="02020603050405020304" pitchFamily="18" charset="0"/>
                <a:cs typeface="Times New Roman" panose="02020603050405020304" pitchFamily="18" charset="0"/>
              </a:rPr>
              <a:t> Condition/expression </a:t>
            </a:r>
            <a:r>
              <a:rPr lang="en-US" sz="1600" dirty="0" smtClean="0">
                <a:solidFill>
                  <a:srgbClr val="0070C0"/>
                </a:solidFill>
                <a:latin typeface="Times New Roman" panose="02020603050405020304" pitchFamily="18" charset="0"/>
                <a:cs typeface="Times New Roman" panose="02020603050405020304" pitchFamily="18" charset="0"/>
              </a:rPr>
              <a:t>THEN</a:t>
            </a:r>
            <a:r>
              <a:rPr lang="en-US" sz="1600" dirty="0" smtClean="0">
                <a:latin typeface="Times New Roman" panose="02020603050405020304" pitchFamily="18" charset="0"/>
                <a:cs typeface="Times New Roman" panose="02020603050405020304" pitchFamily="18" charset="0"/>
              </a:rPr>
              <a:t>  do;</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statement1;</a:t>
            </a:r>
          </a:p>
          <a:p>
            <a:r>
              <a:rPr lang="en-US" sz="1600" dirty="0" smtClean="0">
                <a:latin typeface="Times New Roman" panose="02020603050405020304" pitchFamily="18" charset="0"/>
                <a:cs typeface="Times New Roman" panose="02020603050405020304" pitchFamily="18" charset="0"/>
              </a:rPr>
              <a:t>           statement2;</a:t>
            </a:r>
          </a:p>
          <a:p>
            <a:r>
              <a:rPr lang="en-US" sz="1600" dirty="0" smtClean="0">
                <a:solidFill>
                  <a:srgbClr val="0070C0"/>
                </a:solidFill>
                <a:latin typeface="Times New Roman" panose="02020603050405020304" pitchFamily="18" charset="0"/>
                <a:cs typeface="Times New Roman" panose="02020603050405020304" pitchFamily="18" charset="0"/>
              </a:rPr>
              <a:t>End</a:t>
            </a:r>
            <a:r>
              <a:rPr lang="en-US" sz="1600" dirty="0" smtClean="0">
                <a:latin typeface="Times New Roman" panose="02020603050405020304" pitchFamily="18" charset="0"/>
                <a:cs typeface="Times New Roman" panose="02020603050405020304" pitchFamily="18" charset="0"/>
              </a:rPr>
              <a:t>;</a:t>
            </a:r>
          </a:p>
          <a:p>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sz="1600" dirty="0">
                <a:solidFill>
                  <a:srgbClr val="0070C0"/>
                </a:solidFill>
                <a:latin typeface="Times New Roman" panose="02020603050405020304" pitchFamily="18" charset="0"/>
                <a:cs typeface="Times New Roman" panose="02020603050405020304" pitchFamily="18" charset="0"/>
              </a:rPr>
              <a:t>IF</a:t>
            </a:r>
            <a:r>
              <a:rPr lang="en-US" sz="1600" dirty="0">
                <a:latin typeface="Times New Roman" panose="02020603050405020304" pitchFamily="18" charset="0"/>
                <a:cs typeface="Times New Roman" panose="02020603050405020304" pitchFamily="18" charset="0"/>
              </a:rPr>
              <a:t> Condition/expression </a:t>
            </a:r>
            <a:r>
              <a:rPr lang="en-US" sz="1600" dirty="0">
                <a:solidFill>
                  <a:srgbClr val="0070C0"/>
                </a:solidFill>
                <a:latin typeface="Times New Roman" panose="02020603050405020304" pitchFamily="18" charset="0"/>
                <a:cs typeface="Times New Roman" panose="02020603050405020304" pitchFamily="18" charset="0"/>
              </a:rPr>
              <a:t>THEN</a:t>
            </a:r>
            <a:r>
              <a:rPr lang="en-US" sz="1600" dirty="0">
                <a:latin typeface="Times New Roman" panose="02020603050405020304" pitchFamily="18" charset="0"/>
                <a:cs typeface="Times New Roman" panose="02020603050405020304" pitchFamily="18" charset="0"/>
              </a:rPr>
              <a:t>  do;</a:t>
            </a:r>
          </a:p>
          <a:p>
            <a:r>
              <a:rPr lang="en-US" sz="1600" dirty="0">
                <a:latin typeface="Times New Roman" panose="02020603050405020304" pitchFamily="18" charset="0"/>
                <a:cs typeface="Times New Roman" panose="02020603050405020304" pitchFamily="18" charset="0"/>
              </a:rPr>
              <a:t>           statement1;</a:t>
            </a:r>
          </a:p>
          <a:p>
            <a:r>
              <a:rPr lang="en-US" sz="1600" dirty="0">
                <a:latin typeface="Times New Roman" panose="02020603050405020304" pitchFamily="18" charset="0"/>
                <a:cs typeface="Times New Roman" panose="02020603050405020304" pitchFamily="18" charset="0"/>
              </a:rPr>
              <a:t>           statement2;</a:t>
            </a:r>
          </a:p>
          <a:p>
            <a:r>
              <a:rPr lang="en-US" sz="1600" dirty="0">
                <a:solidFill>
                  <a:srgbClr val="0070C0"/>
                </a:solidFill>
                <a:latin typeface="Times New Roman" panose="02020603050405020304" pitchFamily="18" charset="0"/>
                <a:cs typeface="Times New Roman" panose="02020603050405020304" pitchFamily="18" charset="0"/>
              </a:rPr>
              <a:t>End</a:t>
            </a:r>
            <a:r>
              <a:rPr lang="en-US" sz="1600" dirty="0">
                <a:latin typeface="Times New Roman" panose="02020603050405020304" pitchFamily="18" charset="0"/>
                <a:cs typeface="Times New Roman" panose="02020603050405020304" pitchFamily="18" charset="0"/>
              </a:rPr>
              <a:t>;</a:t>
            </a:r>
          </a:p>
          <a:p>
            <a:r>
              <a:rPr lang="en-US" sz="1600" dirty="0" smtClean="0">
                <a:solidFill>
                  <a:srgbClr val="0070C0"/>
                </a:solidFill>
                <a:latin typeface="Times New Roman" panose="02020603050405020304" pitchFamily="18" charset="0"/>
                <a:cs typeface="Times New Roman" panose="02020603050405020304" pitchFamily="18" charset="0"/>
              </a:rPr>
              <a:t>Else IF</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Condition/expression </a:t>
            </a:r>
            <a:r>
              <a:rPr lang="en-US" sz="1600" dirty="0">
                <a:solidFill>
                  <a:srgbClr val="0070C0"/>
                </a:solidFill>
                <a:latin typeface="Times New Roman" panose="02020603050405020304" pitchFamily="18" charset="0"/>
                <a:cs typeface="Times New Roman" panose="02020603050405020304" pitchFamily="18" charset="0"/>
              </a:rPr>
              <a:t>THEN</a:t>
            </a:r>
            <a:r>
              <a:rPr lang="en-US" sz="1600" dirty="0">
                <a:latin typeface="Times New Roman" panose="02020603050405020304" pitchFamily="18" charset="0"/>
                <a:cs typeface="Times New Roman" panose="02020603050405020304" pitchFamily="18" charset="0"/>
              </a:rPr>
              <a:t>  do;</a:t>
            </a:r>
          </a:p>
          <a:p>
            <a:r>
              <a:rPr lang="en-US" sz="1600" dirty="0">
                <a:latin typeface="Times New Roman" panose="02020603050405020304" pitchFamily="18" charset="0"/>
                <a:cs typeface="Times New Roman" panose="02020603050405020304" pitchFamily="18" charset="0"/>
              </a:rPr>
              <a:t>           statement1;</a:t>
            </a:r>
          </a:p>
          <a:p>
            <a:r>
              <a:rPr lang="en-US" sz="1600" dirty="0">
                <a:latin typeface="Times New Roman" panose="02020603050405020304" pitchFamily="18" charset="0"/>
                <a:cs typeface="Times New Roman" panose="02020603050405020304" pitchFamily="18" charset="0"/>
              </a:rPr>
              <a:t>           statement2;</a:t>
            </a:r>
          </a:p>
          <a:p>
            <a:r>
              <a:rPr lang="en-US" sz="1600" dirty="0">
                <a:solidFill>
                  <a:srgbClr val="0070C0"/>
                </a:solidFill>
                <a:latin typeface="Times New Roman" panose="02020603050405020304" pitchFamily="18" charset="0"/>
                <a:cs typeface="Times New Roman" panose="02020603050405020304" pitchFamily="18" charset="0"/>
              </a:rPr>
              <a:t>End</a:t>
            </a:r>
            <a:r>
              <a:rPr lang="en-US" sz="1600" dirty="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12" name="Flowchart: Decision 11"/>
          <p:cNvSpPr/>
          <p:nvPr/>
        </p:nvSpPr>
        <p:spPr>
          <a:xfrm>
            <a:off x="7783286" y="1891016"/>
            <a:ext cx="2480556" cy="1361635"/>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p:cNvSpPr/>
          <p:nvPr/>
        </p:nvSpPr>
        <p:spPr>
          <a:xfrm>
            <a:off x="7783286" y="3907933"/>
            <a:ext cx="2650373" cy="3035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Oval 15"/>
          <p:cNvSpPr/>
          <p:nvPr/>
        </p:nvSpPr>
        <p:spPr>
          <a:xfrm>
            <a:off x="8735487" y="5122778"/>
            <a:ext cx="590006" cy="5805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7" name="Straight Arrow Connector 16"/>
          <p:cNvCxnSpPr>
            <a:stCxn id="12" idx="2"/>
          </p:cNvCxnSpPr>
          <p:nvPr/>
        </p:nvCxnSpPr>
        <p:spPr>
          <a:xfrm>
            <a:off x="9023564" y="3252651"/>
            <a:ext cx="0" cy="655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9023564" y="4860937"/>
            <a:ext cx="3463" cy="259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9023564" y="1502682"/>
            <a:ext cx="6926" cy="382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9019904" y="5701069"/>
            <a:ext cx="0" cy="655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flipH="1">
            <a:off x="9354142" y="2571833"/>
            <a:ext cx="938349" cy="2841237"/>
          </a:xfrm>
          <a:prstGeom prst="bentConnector3">
            <a:avLst>
              <a:gd name="adj1" fmla="val -141299"/>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027027" y="3370217"/>
            <a:ext cx="1072638" cy="369332"/>
          </a:xfrm>
          <a:prstGeom prst="rect">
            <a:avLst/>
          </a:prstGeom>
          <a:noFill/>
        </p:spPr>
        <p:txBody>
          <a:bodyPr wrap="square" rtlCol="0">
            <a:spAutoFit/>
          </a:bodyPr>
          <a:lstStyle/>
          <a:p>
            <a:r>
              <a:rPr lang="en-US" dirty="0" smtClean="0"/>
              <a:t>True</a:t>
            </a:r>
            <a:endParaRPr lang="en-US" dirty="0"/>
          </a:p>
        </p:txBody>
      </p:sp>
      <p:sp>
        <p:nvSpPr>
          <p:cNvPr id="23" name="TextBox 22"/>
          <p:cNvSpPr txBox="1"/>
          <p:nvPr/>
        </p:nvSpPr>
        <p:spPr>
          <a:xfrm>
            <a:off x="10433659" y="2136645"/>
            <a:ext cx="1072638" cy="369332"/>
          </a:xfrm>
          <a:prstGeom prst="rect">
            <a:avLst/>
          </a:prstGeom>
          <a:noFill/>
        </p:spPr>
        <p:txBody>
          <a:bodyPr wrap="square" rtlCol="0">
            <a:spAutoFit/>
          </a:bodyPr>
          <a:lstStyle/>
          <a:p>
            <a:r>
              <a:rPr lang="en-US" dirty="0" smtClean="0"/>
              <a:t>False</a:t>
            </a:r>
            <a:endParaRPr lang="en-US" dirty="0"/>
          </a:p>
        </p:txBody>
      </p:sp>
      <p:sp>
        <p:nvSpPr>
          <p:cNvPr id="11" name="TextBox 10"/>
          <p:cNvSpPr txBox="1"/>
          <p:nvPr/>
        </p:nvSpPr>
        <p:spPr>
          <a:xfrm>
            <a:off x="8330271" y="3872128"/>
            <a:ext cx="2103388" cy="369332"/>
          </a:xfrm>
          <a:prstGeom prst="rect">
            <a:avLst/>
          </a:prstGeom>
          <a:noFill/>
        </p:spPr>
        <p:txBody>
          <a:bodyPr wrap="square" rtlCol="0">
            <a:spAutoFit/>
          </a:bodyPr>
          <a:lstStyle/>
          <a:p>
            <a:r>
              <a:rPr lang="en-US" b="1" dirty="0" smtClean="0"/>
              <a:t>Statement1</a:t>
            </a:r>
            <a:endParaRPr lang="en-US" b="1" dirty="0"/>
          </a:p>
        </p:txBody>
      </p:sp>
      <p:sp>
        <p:nvSpPr>
          <p:cNvPr id="9" name="TextBox 8"/>
          <p:cNvSpPr txBox="1"/>
          <p:nvPr/>
        </p:nvSpPr>
        <p:spPr>
          <a:xfrm>
            <a:off x="8292138" y="2422971"/>
            <a:ext cx="1516333" cy="369332"/>
          </a:xfrm>
          <a:prstGeom prst="rect">
            <a:avLst/>
          </a:prstGeom>
          <a:noFill/>
        </p:spPr>
        <p:txBody>
          <a:bodyPr wrap="square" rtlCol="0">
            <a:spAutoFit/>
          </a:bodyPr>
          <a:lstStyle/>
          <a:p>
            <a:r>
              <a:rPr lang="en-US" b="1" dirty="0" smtClean="0"/>
              <a:t>Condition</a:t>
            </a:r>
            <a:endParaRPr lang="en-US" b="1" dirty="0"/>
          </a:p>
        </p:txBody>
      </p:sp>
      <p:sp>
        <p:nvSpPr>
          <p:cNvPr id="26" name="Rectangle 25"/>
          <p:cNvSpPr/>
          <p:nvPr/>
        </p:nvSpPr>
        <p:spPr>
          <a:xfrm>
            <a:off x="7757208" y="4551052"/>
            <a:ext cx="2650373" cy="3035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Statement2</a:t>
            </a:r>
            <a:endParaRPr lang="en-US" b="1" dirty="0"/>
          </a:p>
        </p:txBody>
      </p:sp>
      <p:cxnSp>
        <p:nvCxnSpPr>
          <p:cNvPr id="27" name="Straight Arrow Connector 26"/>
          <p:cNvCxnSpPr/>
          <p:nvPr/>
        </p:nvCxnSpPr>
        <p:spPr>
          <a:xfrm>
            <a:off x="9019480" y="4229217"/>
            <a:ext cx="424" cy="315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27582" y="4557724"/>
            <a:ext cx="3042635" cy="20313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solidFill>
                  <a:srgbClr val="002060"/>
                </a:solidFill>
              </a:rPr>
              <a:t>Data</a:t>
            </a:r>
            <a:r>
              <a:rPr lang="en-US" dirty="0"/>
              <a:t> </a:t>
            </a:r>
            <a:r>
              <a:rPr lang="en-US" dirty="0" smtClean="0"/>
              <a:t>six11;</a:t>
            </a:r>
            <a:endParaRPr lang="en-US" dirty="0"/>
          </a:p>
          <a:p>
            <a:r>
              <a:rPr lang="en-US" dirty="0">
                <a:solidFill>
                  <a:srgbClr val="0070C0"/>
                </a:solidFill>
              </a:rPr>
              <a:t>Set</a:t>
            </a:r>
            <a:r>
              <a:rPr lang="en-US" dirty="0"/>
              <a:t> </a:t>
            </a:r>
            <a:r>
              <a:rPr lang="en-US" dirty="0" err="1"/>
              <a:t>sashelp.class</a:t>
            </a:r>
            <a:r>
              <a:rPr lang="en-US" dirty="0"/>
              <a:t>;</a:t>
            </a:r>
          </a:p>
          <a:p>
            <a:r>
              <a:rPr lang="en-US" dirty="0">
                <a:solidFill>
                  <a:srgbClr val="0070C0"/>
                </a:solidFill>
              </a:rPr>
              <a:t>if</a:t>
            </a:r>
            <a:r>
              <a:rPr lang="en-US" dirty="0"/>
              <a:t> age=</a:t>
            </a:r>
            <a:r>
              <a:rPr lang="en-US" b="1" dirty="0">
                <a:solidFill>
                  <a:srgbClr val="00B050"/>
                </a:solidFill>
              </a:rPr>
              <a:t>15</a:t>
            </a:r>
            <a:r>
              <a:rPr lang="en-US" dirty="0"/>
              <a:t> </a:t>
            </a:r>
            <a:r>
              <a:rPr lang="en-US" dirty="0" smtClean="0">
                <a:solidFill>
                  <a:srgbClr val="0070C0"/>
                </a:solidFill>
              </a:rPr>
              <a:t>then do;</a:t>
            </a:r>
          </a:p>
          <a:p>
            <a:r>
              <a:rPr lang="en-US" dirty="0" smtClean="0"/>
              <a:t> </a:t>
            </a:r>
            <a:r>
              <a:rPr lang="en-US" dirty="0"/>
              <a:t>S</a:t>
            </a:r>
            <a:r>
              <a:rPr lang="en-US" dirty="0" smtClean="0"/>
              <a:t>alary=age*</a:t>
            </a:r>
            <a:r>
              <a:rPr lang="en-US" b="1" dirty="0" smtClean="0">
                <a:solidFill>
                  <a:srgbClr val="00B050"/>
                </a:solidFill>
              </a:rPr>
              <a:t>1000</a:t>
            </a:r>
            <a:r>
              <a:rPr lang="en-US" dirty="0" smtClean="0"/>
              <a:t>;</a:t>
            </a:r>
          </a:p>
          <a:p>
            <a:r>
              <a:rPr lang="en-US" dirty="0" smtClean="0"/>
              <a:t>Bonus= age *</a:t>
            </a:r>
            <a:r>
              <a:rPr lang="en-US" dirty="0" smtClean="0">
                <a:solidFill>
                  <a:srgbClr val="00B050"/>
                </a:solidFill>
              </a:rPr>
              <a:t>10</a:t>
            </a:r>
            <a:r>
              <a:rPr lang="en-US" dirty="0" smtClean="0"/>
              <a:t>;</a:t>
            </a:r>
          </a:p>
          <a:p>
            <a:r>
              <a:rPr lang="en-US" dirty="0" smtClean="0">
                <a:solidFill>
                  <a:srgbClr val="0070C0"/>
                </a:solidFill>
              </a:rPr>
              <a:t>End;</a:t>
            </a:r>
            <a:endParaRPr lang="en-US" dirty="0">
              <a:solidFill>
                <a:srgbClr val="0070C0"/>
              </a:solidFill>
            </a:endParaRPr>
          </a:p>
          <a:p>
            <a:r>
              <a:rPr lang="en-US" b="1" dirty="0">
                <a:solidFill>
                  <a:srgbClr val="002060"/>
                </a:solidFill>
              </a:rPr>
              <a:t>run</a:t>
            </a:r>
            <a:r>
              <a:rPr lang="en-US" dirty="0"/>
              <a:t>;</a:t>
            </a:r>
          </a:p>
        </p:txBody>
      </p:sp>
    </p:spTree>
    <p:extLst>
      <p:ext uri="{BB962C8B-B14F-4D97-AF65-F5344CB8AC3E}">
        <p14:creationId xmlns:p14="http://schemas.microsoft.com/office/powerpoint/2010/main" xmlns="" val="31725704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smtClean="0"/>
              <a:t>Presented By : Shashi Kumar</a:t>
            </a:r>
          </a:p>
          <a:p>
            <a:r>
              <a:rPr lang="en-IN" dirty="0" smtClean="0"/>
              <a:t>YouTube Channel : </a:t>
            </a:r>
            <a:r>
              <a:rPr lang="en-IN" b="1" dirty="0" smtClean="0">
                <a:hlinkClick r:id="rId2"/>
              </a:rPr>
              <a:t>https://lnkd.in/fNSUTDE</a:t>
            </a:r>
            <a:endParaRPr lang="en-US" dirty="0"/>
          </a:p>
        </p:txBody>
      </p:sp>
      <p:sp>
        <p:nvSpPr>
          <p:cNvPr id="5" name="Rectangle 4"/>
          <p:cNvSpPr/>
          <p:nvPr/>
        </p:nvSpPr>
        <p:spPr>
          <a:xfrm>
            <a:off x="3010542" y="2967335"/>
            <a:ext cx="6170921" cy="1446550"/>
          </a:xfrm>
          <a:prstGeom prst="rect">
            <a:avLst/>
          </a:prstGeom>
          <a:noFill/>
        </p:spPr>
        <p:txBody>
          <a:bodyPr wrap="none" lIns="91440" tIns="45720" rIns="91440" bIns="45720">
            <a:spAutoFit/>
          </a:bodyPr>
          <a:lstStyle/>
          <a:p>
            <a:pPr algn="ctr"/>
            <a:r>
              <a:rPr lang="en-US" sz="8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 …</a:t>
            </a:r>
            <a:endParaRPr lang="en-US" sz="8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xmlns="" val="3925398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00099"/>
          </a:xfr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normAutofit/>
          </a:bodyPr>
          <a:lstStyle/>
          <a:p>
            <a:r>
              <a:rPr lang="en-US" sz="3600" dirty="0"/>
              <a:t>PDV : Program Data Vector </a:t>
            </a:r>
          </a:p>
        </p:txBody>
      </p:sp>
      <p:sp>
        <p:nvSpPr>
          <p:cNvPr id="3" name="Content Placeholder 2"/>
          <p:cNvSpPr>
            <a:spLocks noGrp="1"/>
          </p:cNvSpPr>
          <p:nvPr>
            <p:ph idx="1"/>
          </p:nvPr>
        </p:nvSpPr>
        <p:spPr>
          <a:xfrm>
            <a:off x="0" y="800100"/>
            <a:ext cx="12192000" cy="6057900"/>
          </a:xfrm>
        </p:spPr>
        <p:txBody>
          <a:bodyPr>
            <a:normAutofit/>
          </a:bodyPr>
          <a:lstStyle/>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Before </a:t>
            </a:r>
            <a:r>
              <a:rPr lang="en-US" sz="2000" dirty="0">
                <a:latin typeface="Times New Roman" panose="02020603050405020304" pitchFamily="18" charset="0"/>
                <a:cs typeface="Times New Roman" panose="02020603050405020304" pitchFamily="18" charset="0"/>
              </a:rPr>
              <a:t>Actually moving to the PDV section let us try to explorer how </a:t>
            </a:r>
            <a:r>
              <a:rPr lang="en-US" sz="2000" dirty="0" smtClean="0">
                <a:latin typeface="Times New Roman" panose="02020603050405020304" pitchFamily="18" charset="0"/>
                <a:cs typeface="Times New Roman" panose="02020603050405020304" pitchFamily="18" charset="0"/>
              </a:rPr>
              <a:t>SAS </a:t>
            </a:r>
            <a:r>
              <a:rPr lang="en-US" sz="2000" dirty="0">
                <a:latin typeface="Times New Roman" panose="02020603050405020304" pitchFamily="18" charset="0"/>
                <a:cs typeface="Times New Roman" panose="02020603050405020304" pitchFamily="18" charset="0"/>
              </a:rPr>
              <a:t>actually its data/steps in a sequence.</a:t>
            </a:r>
          </a:p>
          <a:p>
            <a:pPr marL="0" indent="0">
              <a:buNone/>
            </a:pPr>
            <a:r>
              <a:rPr lang="en-US" sz="2000" dirty="0">
                <a:latin typeface="Times New Roman" panose="02020603050405020304" pitchFamily="18" charset="0"/>
                <a:cs typeface="Times New Roman" panose="02020603050405020304" pitchFamily="18" charset="0"/>
              </a:rPr>
              <a:t>SAS initiate its code into two parts : </a:t>
            </a:r>
          </a:p>
          <a:p>
            <a:pPr marL="0" indent="0">
              <a:buNone/>
            </a:pPr>
            <a:r>
              <a:rPr lang="en-US" sz="2000" dirty="0">
                <a:latin typeface="Times New Roman" panose="02020603050405020304" pitchFamily="18" charset="0"/>
                <a:cs typeface="Times New Roman" panose="02020603050405020304" pitchFamily="18" charset="0"/>
              </a:rPr>
              <a:t>1. Compilation Phase</a:t>
            </a:r>
          </a:p>
          <a:p>
            <a:pPr marL="0" indent="0">
              <a:buNone/>
            </a:pPr>
            <a:r>
              <a:rPr lang="en-US" sz="2000" dirty="0">
                <a:latin typeface="Times New Roman" panose="02020603050405020304" pitchFamily="18" charset="0"/>
                <a:cs typeface="Times New Roman" panose="02020603050405020304" pitchFamily="18" charset="0"/>
              </a:rPr>
              <a:t>2. Execution Phase</a:t>
            </a:r>
          </a:p>
          <a:p>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compilation phase SAS checks the syntax of the submitted code and if there is a syntax error then </a:t>
            </a:r>
            <a:r>
              <a:rPr lang="en-US" sz="2000" dirty="0" smtClean="0">
                <a:latin typeface="Times New Roman" panose="02020603050405020304" pitchFamily="18" charset="0"/>
                <a:cs typeface="Times New Roman" panose="02020603050405020304" pitchFamily="18" charset="0"/>
              </a:rPr>
              <a:t>SAS </a:t>
            </a:r>
            <a:r>
              <a:rPr lang="en-US" sz="2000" dirty="0">
                <a:latin typeface="Times New Roman" panose="02020603050405020304" pitchFamily="18" charset="0"/>
                <a:cs typeface="Times New Roman" panose="02020603050405020304" pitchFamily="18" charset="0"/>
              </a:rPr>
              <a:t>stops the further process and </a:t>
            </a:r>
            <a:r>
              <a:rPr lang="en-US" sz="2000" dirty="0" smtClean="0">
                <a:latin typeface="Times New Roman" panose="02020603050405020304" pitchFamily="18" charset="0"/>
                <a:cs typeface="Times New Roman" panose="02020603050405020304" pitchFamily="18" charset="0"/>
              </a:rPr>
              <a:t>at </a:t>
            </a:r>
            <a:r>
              <a:rPr lang="en-US" sz="2000" dirty="0">
                <a:latin typeface="Times New Roman" panose="02020603050405020304" pitchFamily="18" charset="0"/>
                <a:cs typeface="Times New Roman" panose="02020603050405020304" pitchFamily="18" charset="0"/>
              </a:rPr>
              <a:t>the end of the compilation phase </a:t>
            </a:r>
            <a:r>
              <a:rPr lang="en-US" sz="2000" dirty="0" smtClean="0">
                <a:latin typeface="Times New Roman" panose="02020603050405020304" pitchFamily="18" charset="0"/>
                <a:cs typeface="Times New Roman" panose="02020603050405020304" pitchFamily="18" charset="0"/>
              </a:rPr>
              <a:t>(i.e. </a:t>
            </a:r>
            <a:r>
              <a:rPr lang="en-US" sz="2000" dirty="0">
                <a:latin typeface="Times New Roman" panose="02020603050405020304" pitchFamily="18" charset="0"/>
                <a:cs typeface="Times New Roman" panose="02020603050405020304" pitchFamily="18" charset="0"/>
              </a:rPr>
              <a:t>after checking syntax and good to go) SAS </a:t>
            </a:r>
            <a:r>
              <a:rPr lang="en-US" sz="2000" dirty="0" smtClean="0">
                <a:latin typeface="Times New Roman" panose="02020603050405020304" pitchFamily="18" charset="0"/>
                <a:cs typeface="Times New Roman" panose="02020603050405020304" pitchFamily="18" charset="0"/>
              </a:rPr>
              <a:t>creates </a:t>
            </a:r>
            <a:r>
              <a:rPr lang="en-US" sz="2000" dirty="0">
                <a:latin typeface="Times New Roman" panose="02020603050405020304" pitchFamily="18" charset="0"/>
                <a:cs typeface="Times New Roman" panose="02020603050405020304" pitchFamily="18" charset="0"/>
              </a:rPr>
              <a:t>the descriptor portion of the dataset</a:t>
            </a:r>
            <a:r>
              <a:rPr lang="en-US" sz="2000" dirty="0" smtClean="0">
                <a:latin typeface="Times New Roman" panose="02020603050405020304" pitchFamily="18" charset="0"/>
                <a:cs typeface="Times New Roman" panose="02020603050405020304" pitchFamily="18" charset="0"/>
              </a:rPr>
              <a:t>.</a:t>
            </a:r>
          </a:p>
        </p:txBody>
      </p:sp>
      <p:sp>
        <p:nvSpPr>
          <p:cNvPr id="5" name="Footer Placeholder 4"/>
          <p:cNvSpPr>
            <a:spLocks noGrp="1"/>
          </p:cNvSpPr>
          <p:nvPr>
            <p:ph type="ftr" sz="quarter" idx="11"/>
          </p:nvPr>
        </p:nvSpPr>
        <p:spPr/>
        <p:txBody>
          <a:bodyPr/>
          <a:lstStyle/>
          <a:p>
            <a:r>
              <a:rPr lang="en-US" dirty="0" smtClean="0"/>
              <a:t>Presented By : Shashi Kumar</a:t>
            </a:r>
          </a:p>
          <a:p>
            <a:r>
              <a:rPr lang="en-IN" dirty="0" smtClean="0"/>
              <a:t>YouTube Channel : </a:t>
            </a:r>
            <a:r>
              <a:rPr lang="en-IN" b="1" dirty="0" smtClean="0">
                <a:hlinkClick r:id="rId2"/>
              </a:rPr>
              <a:t>https://lnkd.in/fNSUTDE</a:t>
            </a:r>
            <a:endParaRPr lang="en-US" dirty="0"/>
          </a:p>
        </p:txBody>
      </p:sp>
    </p:spTree>
    <p:extLst>
      <p:ext uri="{BB962C8B-B14F-4D97-AF65-F5344CB8AC3E}">
        <p14:creationId xmlns:p14="http://schemas.microsoft.com/office/powerpoint/2010/main" xmlns="" val="2115622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53219"/>
          </a:xfr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sz="3600" dirty="0"/>
              <a:t>Compilation</a:t>
            </a:r>
            <a:r>
              <a:rPr lang="en-US" sz="3600" dirty="0" smtClean="0"/>
              <a:t> Phase : </a:t>
            </a:r>
            <a:endParaRPr lang="en-US" sz="3600" dirty="0"/>
          </a:p>
        </p:txBody>
      </p:sp>
      <p:pic>
        <p:nvPicPr>
          <p:cNvPr id="7" name="Picture 6"/>
          <p:cNvPicPr>
            <a:picLocks noChangeAspect="1"/>
          </p:cNvPicPr>
          <p:nvPr/>
        </p:nvPicPr>
        <p:blipFill>
          <a:blip r:embed="rId2"/>
          <a:stretch>
            <a:fillRect/>
          </a:stretch>
        </p:blipFill>
        <p:spPr>
          <a:xfrm>
            <a:off x="0" y="1029867"/>
            <a:ext cx="5714220" cy="2616200"/>
          </a:xfrm>
          <a:prstGeom prst="rect">
            <a:avLst/>
          </a:prstGeom>
        </p:spPr>
      </p:pic>
      <p:pic>
        <p:nvPicPr>
          <p:cNvPr id="8" name="Picture 7"/>
          <p:cNvPicPr>
            <a:picLocks noChangeAspect="1"/>
          </p:cNvPicPr>
          <p:nvPr/>
        </p:nvPicPr>
        <p:blipFill>
          <a:blip r:embed="rId3"/>
          <a:stretch>
            <a:fillRect/>
          </a:stretch>
        </p:blipFill>
        <p:spPr>
          <a:xfrm>
            <a:off x="6972300" y="935783"/>
            <a:ext cx="5219700" cy="5785692"/>
          </a:xfrm>
          <a:prstGeom prst="rect">
            <a:avLst/>
          </a:prstGeom>
        </p:spPr>
      </p:pic>
      <p:sp>
        <p:nvSpPr>
          <p:cNvPr id="9" name="Right Arrow 8"/>
          <p:cNvSpPr/>
          <p:nvPr/>
        </p:nvSpPr>
        <p:spPr>
          <a:xfrm>
            <a:off x="6096000" y="2184400"/>
            <a:ext cx="723900" cy="622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dirty="0" smtClean="0"/>
              <a:t>Presented By : Shashi Kumar</a:t>
            </a:r>
          </a:p>
          <a:p>
            <a:r>
              <a:rPr lang="en-IN" dirty="0" smtClean="0"/>
              <a:t>YouTube Channel : </a:t>
            </a:r>
            <a:r>
              <a:rPr lang="en-IN" b="1" dirty="0" smtClean="0">
                <a:hlinkClick r:id="rId4"/>
              </a:rPr>
              <a:t>https://lnkd.in/fNSUTDE</a:t>
            </a:r>
            <a:endParaRPr lang="en-US" dirty="0"/>
          </a:p>
        </p:txBody>
      </p:sp>
      <p:sp>
        <p:nvSpPr>
          <p:cNvPr id="4" name="Rectangle 3"/>
          <p:cNvSpPr/>
          <p:nvPr/>
        </p:nvSpPr>
        <p:spPr>
          <a:xfrm>
            <a:off x="361950" y="3841205"/>
            <a:ext cx="6096000" cy="923330"/>
          </a:xfrm>
          <a:prstGeom prst="rect">
            <a:avLst/>
          </a:prstGeom>
        </p:spPr>
        <p:txBody>
          <a:bodyPr>
            <a:spAutoFit/>
          </a:bodyPr>
          <a:lstStyle/>
          <a:p>
            <a:pPr marL="514350" indent="-514350">
              <a:buFont typeface="+mj-lt"/>
              <a:buAutoNum type="arabicPeriod"/>
            </a:pPr>
            <a:r>
              <a:rPr lang="en-US" dirty="0"/>
              <a:t>Syntax Error</a:t>
            </a:r>
          </a:p>
          <a:p>
            <a:pPr marL="514350" indent="-514350">
              <a:buFont typeface="+mj-lt"/>
              <a:buAutoNum type="arabicPeriod"/>
            </a:pPr>
            <a:r>
              <a:rPr lang="en-US" dirty="0"/>
              <a:t>Create PDV</a:t>
            </a:r>
          </a:p>
          <a:p>
            <a:pPr marL="514350" indent="-514350">
              <a:buFont typeface="+mj-lt"/>
              <a:buAutoNum type="arabicPeriod"/>
            </a:pPr>
            <a:r>
              <a:rPr lang="en-US" dirty="0"/>
              <a:t>Create descriptor portion </a:t>
            </a:r>
          </a:p>
        </p:txBody>
      </p:sp>
    </p:spTree>
    <p:extLst>
      <p:ext uri="{BB962C8B-B14F-4D97-AF65-F5344CB8AC3E}">
        <p14:creationId xmlns:p14="http://schemas.microsoft.com/office/powerpoint/2010/main" xmlns="" val="808390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5" y="0"/>
            <a:ext cx="12192000" cy="901700"/>
          </a:xfr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normAutofit/>
          </a:bodyPr>
          <a:lstStyle/>
          <a:p>
            <a:r>
              <a:rPr lang="en-US" sz="3600" dirty="0"/>
              <a:t>Compilation Phase: </a:t>
            </a:r>
          </a:p>
        </p:txBody>
      </p:sp>
      <p:graphicFrame>
        <p:nvGraphicFramePr>
          <p:cNvPr id="9" name="Table 8"/>
          <p:cNvGraphicFramePr>
            <a:graphicFrameLocks noGrp="1"/>
          </p:cNvGraphicFramePr>
          <p:nvPr>
            <p:extLst>
              <p:ext uri="{D42A27DB-BD31-4B8C-83A1-F6EECF244321}">
                <p14:modId xmlns:p14="http://schemas.microsoft.com/office/powerpoint/2010/main" xmlns="" val="2933486245"/>
              </p:ext>
            </p:extLst>
          </p:nvPr>
        </p:nvGraphicFramePr>
        <p:xfrm>
          <a:off x="3493119" y="1804583"/>
          <a:ext cx="5205762" cy="4351337"/>
        </p:xfrm>
        <a:graphic>
          <a:graphicData uri="http://schemas.openxmlformats.org/drawingml/2006/table">
            <a:tbl>
              <a:tblPr/>
              <a:tblGrid>
                <a:gridCol w="2602881">
                  <a:extLst>
                    <a:ext uri="{9D8B030D-6E8A-4147-A177-3AD203B41FA5}">
                      <a16:colId xmlns:a16="http://schemas.microsoft.com/office/drawing/2014/main" xmlns="" val="20000"/>
                    </a:ext>
                  </a:extLst>
                </a:gridCol>
                <a:gridCol w="2602881">
                  <a:extLst>
                    <a:ext uri="{9D8B030D-6E8A-4147-A177-3AD203B41FA5}">
                      <a16:colId xmlns:a16="http://schemas.microsoft.com/office/drawing/2014/main" xmlns="" val="20001"/>
                    </a:ext>
                  </a:extLst>
                </a:gridCol>
              </a:tblGrid>
              <a:tr h="861968">
                <a:tc>
                  <a:txBody>
                    <a:bodyPr/>
                    <a:lstStyle/>
                    <a:p>
                      <a:pPr algn="l"/>
                      <a:endParaRPr lang="en-US" sz="900" dirty="0">
                        <a:solidFill>
                          <a:srgbClr val="000000"/>
                        </a:solidFill>
                        <a:effectLst/>
                        <a:latin typeface="arial" panose="020B0604020202020204" pitchFamily="34" charset="0"/>
                      </a:endParaRPr>
                    </a:p>
                  </a:txBody>
                  <a:tcPr marL="23577" marR="23577" marT="23577" marB="23577">
                    <a:lnL>
                      <a:noFill/>
                    </a:lnL>
                    <a:lnR>
                      <a:noFill/>
                    </a:lnR>
                    <a:lnT>
                      <a:noFill/>
                    </a:lnT>
                    <a:lnB>
                      <a:noFill/>
                    </a:lnB>
                    <a:solidFill>
                      <a:srgbClr val="FFFFFF"/>
                    </a:solidFill>
                  </a:tcPr>
                </a:tc>
                <a:tc>
                  <a:txBody>
                    <a:bodyPr/>
                    <a:lstStyle/>
                    <a:p>
                      <a:pPr algn="l"/>
                      <a:endParaRPr lang="en-US" sz="900" b="0" i="0">
                        <a:solidFill>
                          <a:srgbClr val="000000"/>
                        </a:solidFill>
                        <a:effectLst/>
                        <a:latin typeface="arial" panose="020B0604020202020204" pitchFamily="34" charset="0"/>
                      </a:endParaRPr>
                    </a:p>
                  </a:txBody>
                  <a:tcPr marL="23577" marR="23577" marT="23577" marB="23577">
                    <a:lnL>
                      <a:noFill/>
                    </a:lnL>
                    <a:lnR>
                      <a:noFill/>
                    </a:lnR>
                    <a:lnT>
                      <a:noFill/>
                    </a:lnT>
                    <a:lnB>
                      <a:noFill/>
                    </a:lnB>
                    <a:solidFill>
                      <a:srgbClr val="FFFFFF"/>
                    </a:solidFill>
                  </a:tcPr>
                </a:tc>
                <a:extLst>
                  <a:ext uri="{0D108BD9-81ED-4DB2-BD59-A6C34878D82A}">
                    <a16:rowId xmlns:a16="http://schemas.microsoft.com/office/drawing/2014/main" xmlns="" val="10000"/>
                  </a:ext>
                </a:extLst>
              </a:tr>
              <a:tr h="2491598">
                <a:tc>
                  <a:txBody>
                    <a:bodyPr/>
                    <a:lstStyle/>
                    <a:p>
                      <a:pPr algn="l"/>
                      <a:endParaRPr lang="en-US" sz="900" dirty="0">
                        <a:solidFill>
                          <a:srgbClr val="000000"/>
                        </a:solidFill>
                        <a:effectLst/>
                        <a:latin typeface="arial" panose="020B0604020202020204" pitchFamily="34" charset="0"/>
                      </a:endParaRPr>
                    </a:p>
                  </a:txBody>
                  <a:tcPr marL="23577" marR="23577" marT="23577" marB="23577">
                    <a:lnL>
                      <a:noFill/>
                    </a:lnL>
                    <a:lnR>
                      <a:noFill/>
                    </a:lnR>
                    <a:lnT>
                      <a:noFill/>
                    </a:lnT>
                    <a:lnB>
                      <a:noFill/>
                    </a:lnB>
                    <a:solidFill>
                      <a:srgbClr val="FFFFFF"/>
                    </a:solidFill>
                  </a:tcPr>
                </a:tc>
                <a:tc>
                  <a:txBody>
                    <a:bodyPr/>
                    <a:lstStyle/>
                    <a:p>
                      <a:pPr algn="l"/>
                      <a:endParaRPr lang="en-US" sz="900" b="0" i="0" dirty="0">
                        <a:solidFill>
                          <a:srgbClr val="000000"/>
                        </a:solidFill>
                        <a:effectLst/>
                        <a:latin typeface="arial" panose="020B0604020202020204" pitchFamily="34" charset="0"/>
                      </a:endParaRPr>
                    </a:p>
                  </a:txBody>
                  <a:tcPr marL="23577" marR="23577" marT="23577" marB="23577">
                    <a:lnL>
                      <a:noFill/>
                    </a:lnL>
                    <a:lnR>
                      <a:noFill/>
                    </a:lnR>
                    <a:lnT>
                      <a:noFill/>
                    </a:lnT>
                    <a:lnB>
                      <a:noFill/>
                    </a:lnB>
                    <a:solidFill>
                      <a:srgbClr val="FFFFFF"/>
                    </a:solidFill>
                  </a:tcPr>
                </a:tc>
                <a:extLst>
                  <a:ext uri="{0D108BD9-81ED-4DB2-BD59-A6C34878D82A}">
                    <a16:rowId xmlns:a16="http://schemas.microsoft.com/office/drawing/2014/main" xmlns="" val="10001"/>
                  </a:ext>
                </a:extLst>
              </a:tr>
              <a:tr h="997771">
                <a:tc>
                  <a:txBody>
                    <a:bodyPr/>
                    <a:lstStyle/>
                    <a:p>
                      <a:pPr algn="l"/>
                      <a:endParaRPr lang="en-US" sz="900">
                        <a:solidFill>
                          <a:srgbClr val="000000"/>
                        </a:solidFill>
                        <a:effectLst/>
                        <a:latin typeface="arial" panose="020B0604020202020204" pitchFamily="34" charset="0"/>
                      </a:endParaRPr>
                    </a:p>
                  </a:txBody>
                  <a:tcPr marL="23577" marR="23577" marT="23577" marB="23577">
                    <a:lnL>
                      <a:noFill/>
                    </a:lnL>
                    <a:lnR>
                      <a:noFill/>
                    </a:lnR>
                    <a:lnT>
                      <a:noFill/>
                    </a:lnT>
                    <a:lnB>
                      <a:noFill/>
                    </a:lnB>
                    <a:solidFill>
                      <a:srgbClr val="FFFFFF"/>
                    </a:solidFill>
                  </a:tcPr>
                </a:tc>
                <a:tc>
                  <a:txBody>
                    <a:bodyPr/>
                    <a:lstStyle/>
                    <a:p>
                      <a:pPr algn="l"/>
                      <a:endParaRPr lang="en-US" sz="900" b="0" i="0" dirty="0">
                        <a:solidFill>
                          <a:srgbClr val="000000"/>
                        </a:solidFill>
                        <a:effectLst/>
                        <a:latin typeface="arial" panose="020B0604020202020204" pitchFamily="34" charset="0"/>
                      </a:endParaRPr>
                    </a:p>
                  </a:txBody>
                  <a:tcPr marL="23577" marR="23577" marT="23577" marB="23577">
                    <a:lnL>
                      <a:noFill/>
                    </a:lnL>
                    <a:lnR>
                      <a:noFill/>
                    </a:lnR>
                    <a:lnT>
                      <a:noFill/>
                    </a:lnT>
                    <a:lnB>
                      <a:noFill/>
                    </a:lnB>
                    <a:solidFill>
                      <a:srgbClr val="FFFFFF"/>
                    </a:solidFill>
                  </a:tcPr>
                </a:tc>
                <a:extLst>
                  <a:ext uri="{0D108BD9-81ED-4DB2-BD59-A6C34878D82A}">
                    <a16:rowId xmlns:a16="http://schemas.microsoft.com/office/drawing/2014/main" xmlns="" val="10002"/>
                  </a:ext>
                </a:extLst>
              </a:tr>
            </a:tbl>
          </a:graphicData>
        </a:graphic>
      </p:graphicFrame>
      <p:sp>
        <p:nvSpPr>
          <p:cNvPr id="11" name="Content Placeholder 10"/>
          <p:cNvSpPr>
            <a:spLocks noGrp="1"/>
          </p:cNvSpPr>
          <p:nvPr>
            <p:ph idx="1"/>
          </p:nvPr>
        </p:nvSpPr>
        <p:spPr>
          <a:xfrm>
            <a:off x="17054" y="901700"/>
            <a:ext cx="12174945" cy="5956300"/>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When you submit a DATA step for execution, SAS checks the syntax of the SAS statements and compiles them, that is, automatically translates the statements into machine code. In this phase, SAS identifies the type and length of each new variable, and determines whether a variable type conversion is necessary for each subsequent reference to a variable. During the compile phase, SAS creates the following three items</a:t>
            </a:r>
            <a:r>
              <a:rPr lang="en-US" sz="16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1800" b="1" dirty="0" smtClean="0">
                <a:latin typeface="Times New Roman" panose="02020603050405020304" pitchFamily="18" charset="0"/>
                <a:cs typeface="Times New Roman" panose="02020603050405020304" pitchFamily="18" charset="0"/>
              </a:rPr>
              <a:t>Input buffer :</a:t>
            </a:r>
          </a:p>
          <a:p>
            <a:pPr marL="0" indent="0">
              <a:buNone/>
            </a:pPr>
            <a:r>
              <a:rPr lang="en-US" sz="1600" dirty="0" smtClean="0">
                <a:latin typeface="Times New Roman" panose="02020603050405020304" pitchFamily="18" charset="0"/>
                <a:cs typeface="Times New Roman" panose="02020603050405020304" pitchFamily="18" charset="0"/>
              </a:rPr>
              <a:t>Is </a:t>
            </a:r>
            <a:r>
              <a:rPr lang="en-US" sz="1600" dirty="0">
                <a:latin typeface="Times New Roman" panose="02020603050405020304" pitchFamily="18" charset="0"/>
                <a:cs typeface="Times New Roman" panose="02020603050405020304" pitchFamily="18" charset="0"/>
              </a:rPr>
              <a:t>a logical area in memory into which SAS reads each record of raw data when SAS executes an INPUT statement. Note that this buffer is created only when the DATA step reads raw data. (When the DATA step reads a SAS data set, SAS reads the data directly into the program data vector</a:t>
            </a:r>
            <a:r>
              <a:rPr lang="en-US" sz="1600" dirty="0" smtClean="0">
                <a:latin typeface="Times New Roman" panose="02020603050405020304" pitchFamily="18" charset="0"/>
                <a:cs typeface="Times New Roman" panose="02020603050405020304" pitchFamily="18" charset="0"/>
              </a:rPr>
              <a:t>.)</a:t>
            </a:r>
          </a:p>
          <a:p>
            <a:pPr marL="457200" indent="-457200">
              <a:buFont typeface="+mj-lt"/>
              <a:buAutoNum type="arabicPeriod" startAt="2"/>
            </a:pPr>
            <a:r>
              <a:rPr lang="en-US" sz="1800" b="1" dirty="0" smtClean="0">
                <a:latin typeface="Times New Roman" panose="02020603050405020304" pitchFamily="18" charset="0"/>
                <a:cs typeface="Times New Roman" panose="02020603050405020304" pitchFamily="18" charset="0"/>
              </a:rPr>
              <a:t>Program Data Vector (PDV) :</a:t>
            </a:r>
          </a:p>
          <a:p>
            <a:pPr marL="0" indent="0">
              <a:buNone/>
            </a:pPr>
            <a:r>
              <a:rPr lang="en-US" sz="1600" dirty="0" smtClean="0">
                <a:latin typeface="Times New Roman" panose="02020603050405020304" pitchFamily="18" charset="0"/>
                <a:cs typeface="Times New Roman" panose="02020603050405020304" pitchFamily="18" charset="0"/>
              </a:rPr>
              <a:t>It is a logical area and virtual memory, which is used for manipulation purpose. It creates two automatically temporary variables.</a:t>
            </a:r>
          </a:p>
          <a:p>
            <a:pPr marL="342900" indent="-342900">
              <a:buFont typeface="+mj-lt"/>
              <a:buAutoNum type="arabicPeriod"/>
            </a:pPr>
            <a:r>
              <a:rPr lang="en-US" sz="1600" b="1" dirty="0" smtClean="0">
                <a:latin typeface="Times New Roman" panose="02020603050405020304" pitchFamily="18" charset="0"/>
                <a:cs typeface="Times New Roman" panose="02020603050405020304" pitchFamily="18" charset="0"/>
              </a:rPr>
              <a:t>_N_ </a:t>
            </a:r>
            <a:r>
              <a:rPr lang="en-US" sz="1600" dirty="0" smtClean="0">
                <a:latin typeface="Times New Roman" panose="02020603050405020304" pitchFamily="18" charset="0"/>
                <a:cs typeface="Times New Roman" panose="02020603050405020304" pitchFamily="18" charset="0"/>
              </a:rPr>
              <a:t>: It represent number of iteration done by data steps. Where one iteration equal to one observation.</a:t>
            </a:r>
          </a:p>
          <a:p>
            <a:pPr marL="342900" indent="-342900">
              <a:buFont typeface="+mj-lt"/>
              <a:buAutoNum type="arabicPeriod"/>
            </a:pPr>
            <a:r>
              <a:rPr lang="en-US" sz="1600" b="1" dirty="0" smtClean="0">
                <a:latin typeface="Times New Roman" panose="02020603050405020304" pitchFamily="18" charset="0"/>
                <a:cs typeface="Times New Roman" panose="02020603050405020304" pitchFamily="18" charset="0"/>
              </a:rPr>
              <a:t>_ERROR_ </a:t>
            </a:r>
            <a:r>
              <a:rPr lang="en-US" sz="1600" dirty="0" smtClean="0">
                <a:latin typeface="Times New Roman" panose="02020603050405020304" pitchFamily="18" charset="0"/>
                <a:cs typeface="Times New Roman" panose="02020603050405020304" pitchFamily="18" charset="0"/>
              </a:rPr>
              <a:t>: It represent data error in the record has two values.</a:t>
            </a:r>
          </a:p>
          <a:p>
            <a:pPr marL="342900" indent="-342900">
              <a:buFont typeface="+mj-lt"/>
              <a:buAutoNum type="alphaLcParenR"/>
            </a:pPr>
            <a:r>
              <a:rPr lang="en-US" sz="1600" b="1" dirty="0" smtClean="0">
                <a:latin typeface="Times New Roman" panose="02020603050405020304" pitchFamily="18" charset="0"/>
                <a:cs typeface="Times New Roman" panose="02020603050405020304" pitchFamily="18" charset="0"/>
              </a:rPr>
              <a:t>0 </a:t>
            </a:r>
            <a:r>
              <a:rPr lang="en-US" sz="1600" dirty="0" smtClean="0">
                <a:latin typeface="Times New Roman" panose="02020603050405020304" pitchFamily="18" charset="0"/>
                <a:cs typeface="Times New Roman" panose="02020603050405020304" pitchFamily="18" charset="0"/>
              </a:rPr>
              <a:t>: It represent no error in particular record.</a:t>
            </a:r>
          </a:p>
          <a:p>
            <a:pPr marL="342900" indent="-342900">
              <a:buFont typeface="+mj-lt"/>
              <a:buAutoNum type="alphaLcParenR"/>
            </a:pPr>
            <a:r>
              <a:rPr lang="en-US" sz="1600" b="1" dirty="0" smtClean="0">
                <a:latin typeface="Times New Roman" panose="02020603050405020304" pitchFamily="18" charset="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 It represent error in the specific record. It does not represent that how many error are there in the record.</a:t>
            </a:r>
          </a:p>
          <a:p>
            <a:pPr marL="0" indent="0">
              <a:buNone/>
            </a:pPr>
            <a:endParaRPr lang="en-US" sz="1800" b="1" dirty="0" smtClean="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	</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18" name="Rectangle 17"/>
          <p:cNvSpPr/>
          <p:nvPr/>
        </p:nvSpPr>
        <p:spPr>
          <a:xfrm>
            <a:off x="17054" y="4891133"/>
            <a:ext cx="12191999" cy="1077218"/>
          </a:xfrm>
          <a:prstGeom prst="rect">
            <a:avLst/>
          </a:prstGeom>
        </p:spPr>
        <p:txBody>
          <a:bodyPr wrap="square">
            <a:spAutoFit/>
          </a:bodyPr>
          <a:lstStyle/>
          <a:p>
            <a:pPr marL="342900" indent="-342900">
              <a:buFont typeface="+mj-lt"/>
              <a:buAutoNum type="arabicPeriod" startAt="3"/>
            </a:pPr>
            <a:r>
              <a:rPr lang="en-US" sz="1600" b="1" dirty="0" smtClean="0">
                <a:latin typeface="Times New Roman" panose="02020603050405020304" pitchFamily="18" charset="0"/>
                <a:cs typeface="Times New Roman" panose="02020603050405020304" pitchFamily="18" charset="0"/>
              </a:rPr>
              <a:t>Descriptor Information :</a:t>
            </a:r>
            <a:r>
              <a:rPr lang="en-US" sz="1600" dirty="0">
                <a:latin typeface="Times New Roman" panose="02020603050405020304" pitchFamily="18" charset="0"/>
                <a:cs typeface="Times New Roman" panose="02020603050405020304" pitchFamily="18" charset="0"/>
              </a:rPr>
              <a:t>	</a:t>
            </a:r>
          </a:p>
          <a:p>
            <a:r>
              <a:rPr lang="en-US" sz="1600" dirty="0" smtClean="0">
                <a:latin typeface="Times New Roman" panose="02020603050405020304" pitchFamily="18" charset="0"/>
                <a:cs typeface="Times New Roman" panose="02020603050405020304" pitchFamily="18" charset="0"/>
              </a:rPr>
              <a:t>Is </a:t>
            </a:r>
            <a:r>
              <a:rPr lang="en-US" sz="1600" dirty="0">
                <a:latin typeface="Times New Roman" panose="02020603050405020304" pitchFamily="18" charset="0"/>
                <a:cs typeface="Times New Roman" panose="02020603050405020304" pitchFamily="18" charset="0"/>
              </a:rPr>
              <a:t>information that SAS creates and maintains about each SAS data set, including data set attributes and variable attributes. It contains, for example, the name of the data set and its member type, the date and time that the data set was created, and the number, names and data types (character or numeric) of the variables.</a:t>
            </a:r>
          </a:p>
        </p:txBody>
      </p:sp>
      <p:sp>
        <p:nvSpPr>
          <p:cNvPr id="3" name="Footer Placeholder 2"/>
          <p:cNvSpPr>
            <a:spLocks noGrp="1"/>
          </p:cNvSpPr>
          <p:nvPr>
            <p:ph type="ftr" sz="quarter" idx="11"/>
          </p:nvPr>
        </p:nvSpPr>
        <p:spPr/>
        <p:txBody>
          <a:bodyPr/>
          <a:lstStyle/>
          <a:p>
            <a:r>
              <a:rPr lang="en-US" dirty="0" smtClean="0"/>
              <a:t>Presented By : Shashi Kumar</a:t>
            </a:r>
          </a:p>
          <a:p>
            <a:r>
              <a:rPr lang="en-IN" dirty="0" smtClean="0"/>
              <a:t>YouTube Channel : </a:t>
            </a:r>
            <a:r>
              <a:rPr lang="en-IN" b="1" dirty="0" smtClean="0">
                <a:hlinkClick r:id="rId2"/>
              </a:rPr>
              <a:t>https://lnkd.in/fNSUTDE</a:t>
            </a:r>
            <a:endParaRPr lang="en-US" dirty="0"/>
          </a:p>
        </p:txBody>
      </p:sp>
    </p:spTree>
    <p:extLst>
      <p:ext uri="{BB962C8B-B14F-4D97-AF65-F5344CB8AC3E}">
        <p14:creationId xmlns:p14="http://schemas.microsoft.com/office/powerpoint/2010/main" xmlns="" val="534710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04899"/>
          </a:xfr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normAutofit/>
          </a:bodyPr>
          <a:lstStyle/>
          <a:p>
            <a:r>
              <a:rPr lang="en-US" sz="3600" dirty="0"/>
              <a:t>Descriptor Portion : </a:t>
            </a:r>
          </a:p>
        </p:txBody>
      </p:sp>
      <p:sp>
        <p:nvSpPr>
          <p:cNvPr id="3" name="Content Placeholder 2"/>
          <p:cNvSpPr>
            <a:spLocks noGrp="1"/>
          </p:cNvSpPr>
          <p:nvPr>
            <p:ph idx="1"/>
          </p:nvPr>
        </p:nvSpPr>
        <p:spPr>
          <a:xfrm>
            <a:off x="0" y="1104900"/>
            <a:ext cx="12192000" cy="5753100"/>
          </a:xfrm>
        </p:spPr>
        <p:txBody>
          <a:bodyPr/>
          <a:lstStyle/>
          <a:p>
            <a:r>
              <a:rPr lang="en-US" sz="2000" dirty="0" smtClean="0"/>
              <a:t>How to see descriptor portion of the dataset in </a:t>
            </a:r>
            <a:r>
              <a:rPr lang="en-US" sz="2000" dirty="0" err="1" smtClean="0"/>
              <a:t>sas</a:t>
            </a:r>
            <a:r>
              <a:rPr lang="en-US" sz="2000" dirty="0" smtClean="0"/>
              <a:t> ??</a:t>
            </a:r>
          </a:p>
          <a:p>
            <a:endParaRPr lang="en-US" sz="2000" dirty="0" smtClean="0"/>
          </a:p>
          <a:p>
            <a:endParaRPr lang="en-US" dirty="0"/>
          </a:p>
          <a:p>
            <a:endParaRPr lang="en-US" dirty="0"/>
          </a:p>
        </p:txBody>
      </p:sp>
      <p:pic>
        <p:nvPicPr>
          <p:cNvPr id="5" name="Picture 4"/>
          <p:cNvPicPr>
            <a:picLocks noChangeAspect="1"/>
          </p:cNvPicPr>
          <p:nvPr/>
        </p:nvPicPr>
        <p:blipFill>
          <a:blip r:embed="rId2"/>
          <a:stretch>
            <a:fillRect/>
          </a:stretch>
        </p:blipFill>
        <p:spPr>
          <a:xfrm>
            <a:off x="111125" y="1547812"/>
            <a:ext cx="5006975" cy="630375"/>
          </a:xfrm>
          <a:prstGeom prst="rect">
            <a:avLst/>
          </a:prstGeom>
        </p:spPr>
      </p:pic>
      <p:pic>
        <p:nvPicPr>
          <p:cNvPr id="6" name="Picture 5"/>
          <p:cNvPicPr>
            <a:picLocks noChangeAspect="1"/>
          </p:cNvPicPr>
          <p:nvPr/>
        </p:nvPicPr>
        <p:blipFill>
          <a:blip r:embed="rId3"/>
          <a:stretch>
            <a:fillRect/>
          </a:stretch>
        </p:blipFill>
        <p:spPr>
          <a:xfrm>
            <a:off x="0" y="2041525"/>
            <a:ext cx="5006975" cy="2806563"/>
          </a:xfrm>
          <a:prstGeom prst="rect">
            <a:avLst/>
          </a:prstGeom>
        </p:spPr>
      </p:pic>
      <p:pic>
        <p:nvPicPr>
          <p:cNvPr id="7" name="Picture 6"/>
          <p:cNvPicPr>
            <a:picLocks noChangeAspect="1"/>
          </p:cNvPicPr>
          <p:nvPr/>
        </p:nvPicPr>
        <p:blipFill>
          <a:blip r:embed="rId4"/>
          <a:stretch>
            <a:fillRect/>
          </a:stretch>
        </p:blipFill>
        <p:spPr>
          <a:xfrm>
            <a:off x="5118100" y="1457325"/>
            <a:ext cx="6870700" cy="3161120"/>
          </a:xfrm>
          <a:prstGeom prst="rect">
            <a:avLst/>
          </a:prstGeom>
        </p:spPr>
      </p:pic>
      <p:pic>
        <p:nvPicPr>
          <p:cNvPr id="8" name="Picture 7"/>
          <p:cNvPicPr>
            <a:picLocks noChangeAspect="1"/>
          </p:cNvPicPr>
          <p:nvPr/>
        </p:nvPicPr>
        <p:blipFill>
          <a:blip r:embed="rId5"/>
          <a:stretch>
            <a:fillRect/>
          </a:stretch>
        </p:blipFill>
        <p:spPr>
          <a:xfrm>
            <a:off x="7054850" y="4522133"/>
            <a:ext cx="3492500" cy="2303763"/>
          </a:xfrm>
          <a:prstGeom prst="rect">
            <a:avLst/>
          </a:prstGeom>
        </p:spPr>
      </p:pic>
      <p:sp>
        <p:nvSpPr>
          <p:cNvPr id="9" name="Footer Placeholder 8"/>
          <p:cNvSpPr>
            <a:spLocks noGrp="1"/>
          </p:cNvSpPr>
          <p:nvPr>
            <p:ph type="ftr" sz="quarter" idx="11"/>
          </p:nvPr>
        </p:nvSpPr>
        <p:spPr/>
        <p:txBody>
          <a:bodyPr/>
          <a:lstStyle/>
          <a:p>
            <a:r>
              <a:rPr lang="en-US" dirty="0" smtClean="0"/>
              <a:t>Presented By : Shashi Kumar</a:t>
            </a:r>
          </a:p>
          <a:p>
            <a:r>
              <a:rPr lang="en-IN" dirty="0" smtClean="0"/>
              <a:t>YouTube Channel : </a:t>
            </a:r>
            <a:r>
              <a:rPr lang="en-IN" b="1" dirty="0" smtClean="0">
                <a:hlinkClick r:id="rId6"/>
              </a:rPr>
              <a:t>https://lnkd.in/fNSUTDE</a:t>
            </a:r>
            <a:endParaRPr lang="en-US" dirty="0"/>
          </a:p>
        </p:txBody>
      </p:sp>
    </p:spTree>
    <p:extLst>
      <p:ext uri="{BB962C8B-B14F-4D97-AF65-F5344CB8AC3E}">
        <p14:creationId xmlns:p14="http://schemas.microsoft.com/office/powerpoint/2010/main" xmlns="" val="1405631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799"/>
          </a:xfr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normAutofit/>
          </a:bodyPr>
          <a:lstStyle/>
          <a:p>
            <a:r>
              <a:rPr lang="en-US" sz="3600" dirty="0"/>
              <a:t>Execution Phase: </a:t>
            </a:r>
          </a:p>
        </p:txBody>
      </p:sp>
      <p:sp>
        <p:nvSpPr>
          <p:cNvPr id="3" name="Content Placeholder 2"/>
          <p:cNvSpPr>
            <a:spLocks noGrp="1"/>
          </p:cNvSpPr>
          <p:nvPr>
            <p:ph idx="1"/>
          </p:nvPr>
        </p:nvSpPr>
        <p:spPr>
          <a:xfrm>
            <a:off x="0" y="1066800"/>
            <a:ext cx="12192000" cy="4112103"/>
          </a:xfrm>
        </p:spPr>
        <p:txBody>
          <a:bodyPr>
            <a:normAutofit/>
          </a:bodyPr>
          <a:lstStyle/>
          <a:p>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DATA step begins with a DATA statement. Each time the DATA statement executes, a new iteration of the DATA step begins, and the _N_ automatic variable is incremented by 1</a:t>
            </a:r>
            <a:r>
              <a:rPr lang="en-US" sz="16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SAS sets the newly created program variables to missing in the program data vector (PDV</a:t>
            </a:r>
            <a:r>
              <a:rPr lang="en-US" sz="16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SAS reads a data record from a raw data file into the input buffer, or it reads an observation from a SAS data set directly into the program data vector. You can use an INPUT, MERGE, SET, MODIFY, or UPDATE statement to read a record</a:t>
            </a:r>
            <a:r>
              <a:rPr lang="en-US" sz="16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SAS executes any subsequent programming statements for the current record</a:t>
            </a:r>
            <a:r>
              <a:rPr lang="en-US" sz="16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At the end of the statements, an output, return, and reset occur automatically. SAS writes an observation to the SAS data set, the system automatically returns to the top of the DATA step, and the values of variables created by INPUT and assignment statements are reset to missing in the program data vector. Note that variables that you read with a SET, MERGE, MODIFY, or UPDATE statement are not reset to missing here</a:t>
            </a:r>
            <a:r>
              <a:rPr lang="en-US" sz="16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SAS counts another iteration, reads the next record or observation, and executes the subsequent programming statements for the current observation</a:t>
            </a:r>
            <a:r>
              <a:rPr lang="en-US" sz="16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The DATA </a:t>
            </a:r>
            <a:r>
              <a:rPr lang="en-US" sz="1600" dirty="0" smtClean="0">
                <a:latin typeface="Times New Roman" panose="02020603050405020304" pitchFamily="18" charset="0"/>
                <a:cs typeface="Times New Roman" panose="02020603050405020304" pitchFamily="18" charset="0"/>
              </a:rPr>
              <a:t>step </a:t>
            </a:r>
            <a:r>
              <a:rPr lang="en-US" sz="1600" dirty="0">
                <a:latin typeface="Times New Roman" panose="02020603050405020304" pitchFamily="18" charset="0"/>
                <a:cs typeface="Times New Roman" panose="02020603050405020304" pitchFamily="18" charset="0"/>
              </a:rPr>
              <a:t>terminates when SAS encounters the end-of-file in a SAS data set or a raw data </a:t>
            </a:r>
            <a:r>
              <a:rPr lang="en-US" sz="1600" dirty="0" smtClean="0">
                <a:latin typeface="Times New Roman" panose="02020603050405020304" pitchFamily="18" charset="0"/>
                <a:cs typeface="Times New Roman" panose="02020603050405020304" pitchFamily="18" charset="0"/>
              </a:rPr>
              <a:t>file.</a:t>
            </a:r>
          </a:p>
        </p:txBody>
      </p:sp>
      <p:sp>
        <p:nvSpPr>
          <p:cNvPr id="5" name="Footer Placeholder 4"/>
          <p:cNvSpPr>
            <a:spLocks noGrp="1"/>
          </p:cNvSpPr>
          <p:nvPr>
            <p:ph type="ftr" sz="quarter" idx="11"/>
          </p:nvPr>
        </p:nvSpPr>
        <p:spPr/>
        <p:txBody>
          <a:bodyPr/>
          <a:lstStyle/>
          <a:p>
            <a:r>
              <a:rPr lang="en-US" dirty="0" smtClean="0"/>
              <a:t>Presented By : Shashi Kumar</a:t>
            </a:r>
          </a:p>
          <a:p>
            <a:r>
              <a:rPr lang="en-IN" dirty="0" smtClean="0"/>
              <a:t>YouTube Channel : </a:t>
            </a:r>
            <a:r>
              <a:rPr lang="en-IN" b="1" dirty="0" smtClean="0">
                <a:hlinkClick r:id="rId2"/>
              </a:rPr>
              <a:t>https://lnkd.in/fNSUTDE</a:t>
            </a:r>
            <a:endParaRPr lang="en-US" dirty="0"/>
          </a:p>
        </p:txBody>
      </p:sp>
      <p:sp>
        <p:nvSpPr>
          <p:cNvPr id="4" name="TextBox 3"/>
          <p:cNvSpPr txBox="1"/>
          <p:nvPr/>
        </p:nvSpPr>
        <p:spPr>
          <a:xfrm>
            <a:off x="258945" y="5178903"/>
            <a:ext cx="4766209" cy="1077218"/>
          </a:xfrm>
          <a:prstGeom prst="rect">
            <a:avLst/>
          </a:prstGeom>
          <a:noFill/>
          <a:ln>
            <a:solidFill>
              <a:srgbClr val="FF0000"/>
            </a:solidFill>
          </a:ln>
        </p:spPr>
        <p:txBody>
          <a:bodyPr wrap="square" rtlCol="0">
            <a:spAutoFit/>
          </a:bodyPr>
          <a:lstStyle/>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Read data step and initializes with missing values.</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Set statement read one observation</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Implicit output/Return</a:t>
            </a:r>
          </a:p>
          <a:p>
            <a:endParaRPr lang="en-US" sz="1600" dirty="0"/>
          </a:p>
        </p:txBody>
      </p:sp>
    </p:spTree>
    <p:extLst>
      <p:ext uri="{BB962C8B-B14F-4D97-AF65-F5344CB8AC3E}">
        <p14:creationId xmlns:p14="http://schemas.microsoft.com/office/powerpoint/2010/main" xmlns="" val="24905785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54099"/>
          </a:xfr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normAutofit/>
          </a:bodyPr>
          <a:lstStyle/>
          <a:p>
            <a:r>
              <a:rPr lang="en-US" sz="3600" dirty="0"/>
              <a:t>PDV (Program Data Vector) :</a:t>
            </a:r>
          </a:p>
        </p:txBody>
      </p:sp>
      <p:sp>
        <p:nvSpPr>
          <p:cNvPr id="3" name="Content Placeholder 2"/>
          <p:cNvSpPr>
            <a:spLocks noGrp="1"/>
          </p:cNvSpPr>
          <p:nvPr>
            <p:ph idx="1"/>
          </p:nvPr>
        </p:nvSpPr>
        <p:spPr>
          <a:xfrm>
            <a:off x="0" y="1054100"/>
            <a:ext cx="12192000" cy="5803900"/>
          </a:xfrm>
        </p:spPr>
        <p:txBody>
          <a:bodyPr>
            <a:normAutofit/>
          </a:bodyPr>
          <a:lstStyle/>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It </a:t>
            </a:r>
            <a:r>
              <a:rPr lang="en-US" sz="1600" dirty="0">
                <a:latin typeface="Times New Roman" panose="02020603050405020304" pitchFamily="18" charset="0"/>
                <a:cs typeface="Times New Roman" panose="02020603050405020304" pitchFamily="18" charset="0"/>
              </a:rPr>
              <a:t>is a logical area and virtual memory, which is used for manipulation purpose. It creates two automatically temporary variables.</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_N_ </a:t>
            </a:r>
            <a:r>
              <a:rPr lang="en-US" sz="1600" dirty="0">
                <a:latin typeface="Times New Roman" panose="02020603050405020304" pitchFamily="18" charset="0"/>
                <a:cs typeface="Times New Roman" panose="02020603050405020304" pitchFamily="18" charset="0"/>
              </a:rPr>
              <a:t>: It represent number of iteration done by data steps. Where one iteration equal to one observation.</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_ERROR_ </a:t>
            </a:r>
            <a:r>
              <a:rPr lang="en-US" sz="1600" dirty="0">
                <a:latin typeface="Times New Roman" panose="02020603050405020304" pitchFamily="18" charset="0"/>
                <a:cs typeface="Times New Roman" panose="02020603050405020304" pitchFamily="18" charset="0"/>
              </a:rPr>
              <a:t>: It represent data error in the record has two values.</a:t>
            </a:r>
          </a:p>
          <a:p>
            <a:pPr marL="342900" indent="-342900">
              <a:buFont typeface="+mj-lt"/>
              <a:buAutoNum type="alphaLcParenR"/>
            </a:pPr>
            <a:r>
              <a:rPr lang="en-US" sz="1600" b="1" dirty="0">
                <a:latin typeface="Times New Roman" panose="02020603050405020304" pitchFamily="18" charset="0"/>
                <a:cs typeface="Times New Roman" panose="02020603050405020304" pitchFamily="18" charset="0"/>
              </a:rPr>
              <a:t>0 </a:t>
            </a:r>
            <a:r>
              <a:rPr lang="en-US" sz="1600" dirty="0">
                <a:latin typeface="Times New Roman" panose="02020603050405020304" pitchFamily="18" charset="0"/>
                <a:cs typeface="Times New Roman" panose="02020603050405020304" pitchFamily="18" charset="0"/>
              </a:rPr>
              <a:t>: It represent no error in particular record.</a:t>
            </a:r>
          </a:p>
          <a:p>
            <a:pPr marL="342900" indent="-342900">
              <a:buFont typeface="+mj-lt"/>
              <a:buAutoNum type="alphaLcParenR"/>
            </a:pPr>
            <a:r>
              <a:rPr lang="en-US" sz="1600" b="1"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 It represent error in the specific record. It does not represent that how many error are there in the record.</a:t>
            </a:r>
          </a:p>
          <a:p>
            <a:pPr marL="0" indent="0">
              <a:buNone/>
            </a:pP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20674" y="4568824"/>
            <a:ext cx="2162663" cy="1095375"/>
          </a:xfrm>
          <a:prstGeom prst="rect">
            <a:avLst/>
          </a:prstGeom>
        </p:spPr>
      </p:pic>
      <p:pic>
        <p:nvPicPr>
          <p:cNvPr id="7" name="Picture 6"/>
          <p:cNvPicPr>
            <a:picLocks noChangeAspect="1"/>
          </p:cNvPicPr>
          <p:nvPr/>
        </p:nvPicPr>
        <p:blipFill>
          <a:blip r:embed="rId3"/>
          <a:stretch>
            <a:fillRect/>
          </a:stretch>
        </p:blipFill>
        <p:spPr>
          <a:xfrm>
            <a:off x="4038600" y="4568824"/>
            <a:ext cx="7102475" cy="1060449"/>
          </a:xfrm>
          <a:prstGeom prst="rect">
            <a:avLst/>
          </a:prstGeom>
        </p:spPr>
      </p:pic>
      <p:sp>
        <p:nvSpPr>
          <p:cNvPr id="8" name="Right Arrow 7"/>
          <p:cNvSpPr/>
          <p:nvPr/>
        </p:nvSpPr>
        <p:spPr>
          <a:xfrm>
            <a:off x="2819400" y="4914900"/>
            <a:ext cx="609600"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8"/>
          <p:cNvSpPr>
            <a:spLocks noGrp="1"/>
          </p:cNvSpPr>
          <p:nvPr>
            <p:ph type="ftr" sz="quarter" idx="11"/>
          </p:nvPr>
        </p:nvSpPr>
        <p:spPr/>
        <p:txBody>
          <a:bodyPr/>
          <a:lstStyle/>
          <a:p>
            <a:r>
              <a:rPr lang="en-US" dirty="0" smtClean="0"/>
              <a:t>Presented By : Shashi Kumar</a:t>
            </a:r>
          </a:p>
          <a:p>
            <a:r>
              <a:rPr lang="en-IN" dirty="0" smtClean="0"/>
              <a:t>YouTube Channel : </a:t>
            </a:r>
            <a:r>
              <a:rPr lang="en-IN" b="1" dirty="0" smtClean="0">
                <a:hlinkClick r:id="rId4"/>
              </a:rPr>
              <a:t>https://lnkd.in/fNSUTDE</a:t>
            </a:r>
            <a:endParaRPr lang="en-US" dirty="0"/>
          </a:p>
        </p:txBody>
      </p:sp>
    </p:spTree>
    <p:extLst>
      <p:ext uri="{BB962C8B-B14F-4D97-AF65-F5344CB8AC3E}">
        <p14:creationId xmlns:p14="http://schemas.microsoft.com/office/powerpoint/2010/main" xmlns="" val="4214942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52007" y="1428736"/>
            <a:ext cx="9756250" cy="4929222"/>
          </a:xfrm>
        </p:spPr>
        <p:txBody>
          <a:bodyPr/>
          <a:lstStyle/>
          <a:p>
            <a:pPr algn="l"/>
            <a:endParaRPr lang="en-US" dirty="0" smtClean="0"/>
          </a:p>
          <a:p>
            <a:pPr algn="l"/>
            <a:endParaRPr lang="en-US" dirty="0"/>
          </a:p>
          <a:p>
            <a:pPr algn="l"/>
            <a:endParaRPr lang="en-US" dirty="0" smtClean="0"/>
          </a:p>
          <a:p>
            <a:pPr algn="l"/>
            <a:endParaRPr lang="en-US" u="sng" dirty="0" smtClean="0">
              <a:solidFill>
                <a:schemeClr val="tx1"/>
              </a:solidFill>
            </a:endParaRPr>
          </a:p>
          <a:p>
            <a:pPr algn="l"/>
            <a:endParaRPr lang="en-US" u="sng" dirty="0"/>
          </a:p>
          <a:p>
            <a:pPr algn="l"/>
            <a:r>
              <a:rPr lang="en-US" u="sng" dirty="0" smtClean="0">
                <a:solidFill>
                  <a:schemeClr val="tx1"/>
                </a:solidFill>
              </a:rPr>
              <a:t>Program:-</a:t>
            </a:r>
          </a:p>
          <a:p>
            <a:pPr algn="l"/>
            <a:r>
              <a:rPr lang="en-US" b="1" dirty="0" smtClean="0">
                <a:solidFill>
                  <a:srgbClr val="FF0000"/>
                </a:solidFill>
              </a:rPr>
              <a:t>A</a:t>
            </a:r>
            <a:r>
              <a:rPr lang="en-US" b="1" dirty="0" smtClean="0">
                <a:solidFill>
                  <a:schemeClr val="tx1"/>
                </a:solidFill>
              </a:rPr>
              <a:t>=</a:t>
            </a:r>
            <a:r>
              <a:rPr lang="en-US" b="1" dirty="0" smtClean="0">
                <a:solidFill>
                  <a:srgbClr val="002060"/>
                </a:solidFill>
              </a:rPr>
              <a:t>Data</a:t>
            </a:r>
            <a:r>
              <a:rPr lang="en-US" b="1" dirty="0" smtClean="0">
                <a:solidFill>
                  <a:schemeClr val="tx1"/>
                </a:solidFill>
              </a:rPr>
              <a:t> </a:t>
            </a:r>
            <a:r>
              <a:rPr lang="en-US" dirty="0" smtClean="0">
                <a:solidFill>
                  <a:schemeClr val="tx1"/>
                </a:solidFill>
              </a:rPr>
              <a:t>one</a:t>
            </a:r>
            <a:r>
              <a:rPr lang="en-US" b="1" dirty="0" smtClean="0">
                <a:solidFill>
                  <a:schemeClr val="tx1"/>
                </a:solidFill>
              </a:rPr>
              <a:t>;</a:t>
            </a:r>
          </a:p>
          <a:p>
            <a:pPr algn="l"/>
            <a:r>
              <a:rPr lang="en-US" b="1" dirty="0" smtClean="0">
                <a:solidFill>
                  <a:srgbClr val="FF0000"/>
                </a:solidFill>
              </a:rPr>
              <a:t>B</a:t>
            </a:r>
            <a:r>
              <a:rPr lang="en-US" b="1" dirty="0" smtClean="0">
                <a:solidFill>
                  <a:schemeClr val="tx1"/>
                </a:solidFill>
              </a:rPr>
              <a:t>=</a:t>
            </a:r>
            <a:r>
              <a:rPr lang="en-US" b="1" dirty="0" smtClean="0">
                <a:solidFill>
                  <a:srgbClr val="002060"/>
                </a:solidFill>
              </a:rPr>
              <a:t>Set</a:t>
            </a:r>
            <a:r>
              <a:rPr lang="en-US" b="1" dirty="0" smtClean="0">
                <a:solidFill>
                  <a:schemeClr val="tx1"/>
                </a:solidFill>
              </a:rPr>
              <a:t> </a:t>
            </a:r>
            <a:r>
              <a:rPr lang="en-US" dirty="0" smtClean="0">
                <a:solidFill>
                  <a:schemeClr val="tx1"/>
                </a:solidFill>
              </a:rPr>
              <a:t>test</a:t>
            </a:r>
            <a:r>
              <a:rPr lang="en-US" b="1" dirty="0" smtClean="0">
                <a:solidFill>
                  <a:schemeClr val="tx1"/>
                </a:solidFill>
              </a:rPr>
              <a:t>;</a:t>
            </a:r>
          </a:p>
          <a:p>
            <a:pPr algn="l"/>
            <a:r>
              <a:rPr lang="en-US" b="1" dirty="0" smtClean="0">
                <a:solidFill>
                  <a:srgbClr val="FF0000"/>
                </a:solidFill>
              </a:rPr>
              <a:t>C</a:t>
            </a:r>
            <a:r>
              <a:rPr lang="en-US" b="1" dirty="0" smtClean="0">
                <a:solidFill>
                  <a:schemeClr val="tx1"/>
                </a:solidFill>
              </a:rPr>
              <a:t>=</a:t>
            </a:r>
            <a:r>
              <a:rPr lang="en-US" b="1" dirty="0" smtClean="0">
                <a:solidFill>
                  <a:srgbClr val="002060"/>
                </a:solidFill>
              </a:rPr>
              <a:t>run</a:t>
            </a:r>
            <a:r>
              <a:rPr lang="en-US" b="1" dirty="0" smtClean="0">
                <a:solidFill>
                  <a:schemeClr val="tx1"/>
                </a:solidFill>
              </a:rPr>
              <a:t>;</a:t>
            </a:r>
            <a:endParaRPr lang="en-IN" b="1"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xmlns="" val="3810164291"/>
              </p:ext>
            </p:extLst>
          </p:nvPr>
        </p:nvGraphicFramePr>
        <p:xfrm>
          <a:off x="3024166" y="1500174"/>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tblGrid>
              <a:tr h="370840">
                <a:tc>
                  <a:txBody>
                    <a:bodyPr/>
                    <a:lstStyle/>
                    <a:p>
                      <a:r>
                        <a:rPr lang="en-US" dirty="0" smtClean="0"/>
                        <a:t>Name</a:t>
                      </a:r>
                      <a:endParaRPr lang="en-IN" dirty="0"/>
                    </a:p>
                  </a:txBody>
                  <a:tcPr/>
                </a:tc>
                <a:tc>
                  <a:txBody>
                    <a:bodyPr/>
                    <a:lstStyle/>
                    <a:p>
                      <a:r>
                        <a:rPr lang="en-US" dirty="0" smtClean="0"/>
                        <a:t>Age</a:t>
                      </a:r>
                      <a:endParaRPr lang="en-IN" dirty="0"/>
                    </a:p>
                  </a:txBody>
                  <a:tcPr/>
                </a:tc>
                <a:tc>
                  <a:txBody>
                    <a:bodyPr/>
                    <a:lstStyle/>
                    <a:p>
                      <a:r>
                        <a:rPr lang="en-US" dirty="0" smtClean="0"/>
                        <a:t>Gender</a:t>
                      </a:r>
                      <a:endParaRPr lang="en-IN" dirty="0"/>
                    </a:p>
                  </a:txBody>
                  <a:tcPr/>
                </a:tc>
                <a:extLst>
                  <a:ext uri="{0D108BD9-81ED-4DB2-BD59-A6C34878D82A}">
                    <a16:rowId xmlns:a16="http://schemas.microsoft.com/office/drawing/2014/main" xmlns="" val="10000"/>
                  </a:ext>
                </a:extLst>
              </a:tr>
              <a:tr h="370840">
                <a:tc>
                  <a:txBody>
                    <a:bodyPr/>
                    <a:lstStyle/>
                    <a:p>
                      <a:r>
                        <a:rPr lang="en-US" dirty="0" smtClean="0"/>
                        <a:t>Ram</a:t>
                      </a:r>
                      <a:endParaRPr lang="en-IN" dirty="0"/>
                    </a:p>
                  </a:txBody>
                  <a:tcPr/>
                </a:tc>
                <a:tc>
                  <a:txBody>
                    <a:bodyPr/>
                    <a:lstStyle/>
                    <a:p>
                      <a:r>
                        <a:rPr lang="en-US" dirty="0" smtClean="0"/>
                        <a:t>21</a:t>
                      </a:r>
                      <a:endParaRPr lang="en-IN" dirty="0"/>
                    </a:p>
                  </a:txBody>
                  <a:tcPr/>
                </a:tc>
                <a:tc>
                  <a:txBody>
                    <a:bodyPr/>
                    <a:lstStyle/>
                    <a:p>
                      <a:r>
                        <a:rPr lang="en-US" dirty="0" smtClean="0"/>
                        <a:t>M</a:t>
                      </a:r>
                      <a:endParaRPr lang="en-IN" dirty="0"/>
                    </a:p>
                  </a:txBody>
                  <a:tcPr/>
                </a:tc>
                <a:extLst>
                  <a:ext uri="{0D108BD9-81ED-4DB2-BD59-A6C34878D82A}">
                    <a16:rowId xmlns:a16="http://schemas.microsoft.com/office/drawing/2014/main" xmlns="" val="10001"/>
                  </a:ext>
                </a:extLst>
              </a:tr>
              <a:tr h="370840">
                <a:tc>
                  <a:txBody>
                    <a:bodyPr/>
                    <a:lstStyle/>
                    <a:p>
                      <a:r>
                        <a:rPr lang="en-US" dirty="0" err="1" smtClean="0"/>
                        <a:t>Sita</a:t>
                      </a:r>
                      <a:endParaRPr lang="en-IN" dirty="0"/>
                    </a:p>
                  </a:txBody>
                  <a:tcPr/>
                </a:tc>
                <a:tc>
                  <a:txBody>
                    <a:bodyPr/>
                    <a:lstStyle/>
                    <a:p>
                      <a:r>
                        <a:rPr lang="en-US" dirty="0" smtClean="0"/>
                        <a:t>20</a:t>
                      </a:r>
                      <a:endParaRPr lang="en-IN" dirty="0"/>
                    </a:p>
                  </a:txBody>
                  <a:tcPr/>
                </a:tc>
                <a:tc>
                  <a:txBody>
                    <a:bodyPr/>
                    <a:lstStyle/>
                    <a:p>
                      <a:r>
                        <a:rPr lang="en-US" dirty="0" smtClean="0"/>
                        <a:t>F</a:t>
                      </a:r>
                      <a:endParaRPr lang="en-IN" dirty="0"/>
                    </a:p>
                  </a:txBody>
                  <a:tcPr/>
                </a:tc>
                <a:extLst>
                  <a:ext uri="{0D108BD9-81ED-4DB2-BD59-A6C34878D82A}">
                    <a16:rowId xmlns:a16="http://schemas.microsoft.com/office/drawing/2014/main" xmlns="" val="10002"/>
                  </a:ext>
                </a:extLst>
              </a:tr>
              <a:tr h="370840">
                <a:tc>
                  <a:txBody>
                    <a:bodyPr/>
                    <a:lstStyle/>
                    <a:p>
                      <a:r>
                        <a:rPr lang="en-US" dirty="0" err="1" smtClean="0"/>
                        <a:t>Radha</a:t>
                      </a:r>
                      <a:endParaRPr lang="en-IN" dirty="0"/>
                    </a:p>
                  </a:txBody>
                  <a:tcPr/>
                </a:tc>
                <a:tc>
                  <a:txBody>
                    <a:bodyPr/>
                    <a:lstStyle/>
                    <a:p>
                      <a:r>
                        <a:rPr lang="en-US" dirty="0" smtClean="0"/>
                        <a:t>19</a:t>
                      </a:r>
                      <a:endParaRPr lang="en-IN" dirty="0"/>
                    </a:p>
                  </a:txBody>
                  <a:tcPr/>
                </a:tc>
                <a:tc>
                  <a:txBody>
                    <a:bodyPr/>
                    <a:lstStyle/>
                    <a:p>
                      <a:r>
                        <a:rPr lang="en-US" dirty="0" smtClean="0"/>
                        <a:t>F</a:t>
                      </a:r>
                      <a:endParaRPr lang="en-IN" dirty="0"/>
                    </a:p>
                  </a:txBody>
                  <a:tcPr/>
                </a:tc>
                <a:extLst>
                  <a:ext uri="{0D108BD9-81ED-4DB2-BD59-A6C34878D82A}">
                    <a16:rowId xmlns:a16="http://schemas.microsoft.com/office/drawing/2014/main" xmlns="" val="10003"/>
                  </a:ext>
                </a:extLst>
              </a:tr>
            </a:tbl>
          </a:graphicData>
        </a:graphic>
      </p:graphicFrame>
      <p:sp>
        <p:nvSpPr>
          <p:cNvPr id="5" name="Footer Placeholder 4"/>
          <p:cNvSpPr>
            <a:spLocks noGrp="1"/>
          </p:cNvSpPr>
          <p:nvPr>
            <p:ph type="ftr" sz="quarter" idx="11"/>
          </p:nvPr>
        </p:nvSpPr>
        <p:spPr/>
        <p:txBody>
          <a:bodyPr/>
          <a:lstStyle/>
          <a:p>
            <a:r>
              <a:rPr lang="en-US" dirty="0" smtClean="0"/>
              <a:t>Presented By : Shashi Kumar</a:t>
            </a:r>
          </a:p>
          <a:p>
            <a:r>
              <a:rPr lang="en-IN" dirty="0" smtClean="0"/>
              <a:t>YouTube Channel : </a:t>
            </a:r>
            <a:r>
              <a:rPr lang="en-IN" b="1" dirty="0" smtClean="0">
                <a:hlinkClick r:id="rId3"/>
              </a:rPr>
              <a:t>https://lnkd.in/fNSUTDE</a:t>
            </a:r>
            <a:endParaRPr lang="en-US" dirty="0" smtClean="0"/>
          </a:p>
          <a:p>
            <a:endParaRPr lang="en-US" sz="2400" dirty="0"/>
          </a:p>
        </p:txBody>
      </p:sp>
      <p:sp>
        <p:nvSpPr>
          <p:cNvPr id="7" name="Title 1"/>
          <p:cNvSpPr txBox="1">
            <a:spLocks/>
          </p:cNvSpPr>
          <p:nvPr/>
        </p:nvSpPr>
        <p:spPr>
          <a:xfrm>
            <a:off x="0" y="1"/>
            <a:ext cx="12192000" cy="1054099"/>
          </a:xfrm>
          <a:prstGeom prst="rect">
            <a:avLst/>
          </a:prstGeo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smtClean="0"/>
              <a:t>PDV (Program Data Vector) :</a:t>
            </a:r>
            <a:endParaRPr lang="en-US" sz="3600" dirty="0"/>
          </a:p>
        </p:txBody>
      </p:sp>
    </p:spTree>
    <p:extLst>
      <p:ext uri="{BB962C8B-B14F-4D97-AF65-F5344CB8AC3E}">
        <p14:creationId xmlns:p14="http://schemas.microsoft.com/office/powerpoint/2010/main" xmlns="" val="1373295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322" y="0"/>
            <a:ext cx="11537342" cy="6643710"/>
          </a:xfrm>
        </p:spPr>
        <p:txBody>
          <a:bodyPr/>
          <a:lstStyle/>
          <a:p>
            <a:pPr>
              <a:buFont typeface="Wingdings" pitchFamily="2" charset="2"/>
              <a:buChar char="Ø"/>
            </a:pPr>
            <a:r>
              <a:rPr lang="en-US" dirty="0" smtClean="0"/>
              <a:t>1</a:t>
            </a:r>
            <a:r>
              <a:rPr lang="en-US" sz="2400" dirty="0">
                <a:latin typeface="Times New Roman" pitchFamily="18" charset="0"/>
                <a:cs typeface="Times New Roman" pitchFamily="18" charset="0"/>
              </a:rPr>
              <a:t>. Read data step and initialize with missing value.</a:t>
            </a:r>
          </a:p>
          <a:p>
            <a:pPr>
              <a:buFont typeface="Wingdings" pitchFamily="2" charset="2"/>
              <a:buChar char="Ø"/>
            </a:pPr>
            <a:endParaRPr lang="en-US" sz="2400" dirty="0">
              <a:latin typeface="Times New Roman" pitchFamily="18" charset="0"/>
              <a:cs typeface="Times New Roman" pitchFamily="18" charset="0"/>
            </a:endParaRPr>
          </a:p>
          <a:p>
            <a:pPr>
              <a:buNone/>
            </a:pPr>
            <a:endParaRPr lang="en-US" dirty="0"/>
          </a:p>
          <a:p>
            <a:pPr>
              <a:buFont typeface="Wingdings" pitchFamily="2" charset="2"/>
              <a:buChar char="Ø"/>
            </a:pPr>
            <a:r>
              <a:rPr lang="en-US" dirty="0">
                <a:latin typeface="Times New Roman" pitchFamily="18" charset="0"/>
                <a:cs typeface="Times New Roman" pitchFamily="18" charset="0"/>
              </a:rPr>
              <a:t>2.Set statement read one observation</a:t>
            </a:r>
          </a:p>
          <a:p>
            <a:pPr>
              <a:buFont typeface="Wingdings" pitchFamily="2" charset="2"/>
              <a:buChar char="Ø"/>
            </a:pPr>
            <a:endParaRPr lang="en-US" dirty="0"/>
          </a:p>
          <a:p>
            <a:pPr>
              <a:buNone/>
            </a:pPr>
            <a:endParaRPr lang="en-US" dirty="0"/>
          </a:p>
          <a:p>
            <a:pPr>
              <a:buFont typeface="Wingdings" pitchFamily="2" charset="2"/>
              <a:buChar char="Ø"/>
            </a:pPr>
            <a:r>
              <a:rPr lang="en-US" dirty="0" smtClean="0"/>
              <a:t>3. Implicit output</a:t>
            </a:r>
          </a:p>
          <a:p>
            <a:pPr>
              <a:buNone/>
            </a:pPr>
            <a:endParaRPr lang="en-US" dirty="0" smtClean="0"/>
          </a:p>
          <a:p>
            <a:pPr>
              <a:buFont typeface="Wingdings" pitchFamily="2" charset="2"/>
              <a:buChar char="Ø"/>
            </a:pPr>
            <a:r>
              <a:rPr lang="en-US" dirty="0" smtClean="0"/>
              <a:t>4. Implicit Return</a:t>
            </a:r>
          </a:p>
          <a:p>
            <a:pPr>
              <a:buFont typeface="Wingdings" pitchFamily="2" charset="2"/>
              <a:buChar char="Ø"/>
            </a:pPr>
            <a:endParaRPr lang="en-US" dirty="0" smtClean="0"/>
          </a:p>
          <a:p>
            <a:pPr>
              <a:buFont typeface="Wingdings" pitchFamily="2" charset="2"/>
              <a:buChar char="Ø"/>
            </a:pPr>
            <a:endParaRPr lang="en-US" dirty="0" smtClean="0"/>
          </a:p>
          <a:p>
            <a:endParaRPr lang="en-US" dirty="0" smtClean="0"/>
          </a:p>
          <a:p>
            <a:endParaRPr lang="en-IN" dirty="0"/>
          </a:p>
        </p:txBody>
      </p:sp>
      <p:graphicFrame>
        <p:nvGraphicFramePr>
          <p:cNvPr id="4" name="Table 3"/>
          <p:cNvGraphicFramePr>
            <a:graphicFrameLocks noGrp="1"/>
          </p:cNvGraphicFramePr>
          <p:nvPr/>
        </p:nvGraphicFramePr>
        <p:xfrm>
          <a:off x="3571900" y="687056"/>
          <a:ext cx="6096000" cy="74168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xmlns="" val="20000"/>
                    </a:ext>
                  </a:extLst>
                </a:gridCol>
                <a:gridCol w="1016000">
                  <a:extLst>
                    <a:ext uri="{9D8B030D-6E8A-4147-A177-3AD203B41FA5}">
                      <a16:colId xmlns:a16="http://schemas.microsoft.com/office/drawing/2014/main" xmlns="" val="20001"/>
                    </a:ext>
                  </a:extLst>
                </a:gridCol>
                <a:gridCol w="1016000">
                  <a:extLst>
                    <a:ext uri="{9D8B030D-6E8A-4147-A177-3AD203B41FA5}">
                      <a16:colId xmlns:a16="http://schemas.microsoft.com/office/drawing/2014/main" xmlns="" val="20002"/>
                    </a:ext>
                  </a:extLst>
                </a:gridCol>
                <a:gridCol w="1016000">
                  <a:extLst>
                    <a:ext uri="{9D8B030D-6E8A-4147-A177-3AD203B41FA5}">
                      <a16:colId xmlns:a16="http://schemas.microsoft.com/office/drawing/2014/main" xmlns="" val="20003"/>
                    </a:ext>
                  </a:extLst>
                </a:gridCol>
                <a:gridCol w="1016000">
                  <a:extLst>
                    <a:ext uri="{9D8B030D-6E8A-4147-A177-3AD203B41FA5}">
                      <a16:colId xmlns:a16="http://schemas.microsoft.com/office/drawing/2014/main" xmlns="" val="20004"/>
                    </a:ext>
                  </a:extLst>
                </a:gridCol>
                <a:gridCol w="1016000">
                  <a:extLst>
                    <a:ext uri="{9D8B030D-6E8A-4147-A177-3AD203B41FA5}">
                      <a16:colId xmlns:a16="http://schemas.microsoft.com/office/drawing/2014/main" xmlns="" val="20005"/>
                    </a:ext>
                  </a:extLst>
                </a:gridCol>
              </a:tblGrid>
              <a:tr h="370840">
                <a:tc>
                  <a:txBody>
                    <a:bodyPr/>
                    <a:lstStyle/>
                    <a:p>
                      <a:endParaRPr lang="en-IN" dirty="0"/>
                    </a:p>
                  </a:txBody>
                  <a:tcPr/>
                </a:tc>
                <a:tc>
                  <a:txBody>
                    <a:bodyPr/>
                    <a:lstStyle/>
                    <a:p>
                      <a:r>
                        <a:rPr lang="en-US" dirty="0" smtClean="0"/>
                        <a:t>Name</a:t>
                      </a:r>
                      <a:endParaRPr lang="en-IN" dirty="0"/>
                    </a:p>
                  </a:txBody>
                  <a:tcPr/>
                </a:tc>
                <a:tc>
                  <a:txBody>
                    <a:bodyPr/>
                    <a:lstStyle/>
                    <a:p>
                      <a:r>
                        <a:rPr lang="en-US" dirty="0" smtClean="0"/>
                        <a:t>Age</a:t>
                      </a:r>
                      <a:endParaRPr lang="en-IN" dirty="0"/>
                    </a:p>
                  </a:txBody>
                  <a:tcPr/>
                </a:tc>
                <a:tc>
                  <a:txBody>
                    <a:bodyPr/>
                    <a:lstStyle/>
                    <a:p>
                      <a:r>
                        <a:rPr lang="en-US" dirty="0" smtClean="0"/>
                        <a:t>Gender</a:t>
                      </a:r>
                      <a:endParaRPr lang="en-IN" dirty="0"/>
                    </a:p>
                  </a:txBody>
                  <a:tcPr/>
                </a:tc>
                <a:tc>
                  <a:txBody>
                    <a:bodyPr/>
                    <a:lstStyle/>
                    <a:p>
                      <a:r>
                        <a:rPr lang="en-US" dirty="0" smtClean="0"/>
                        <a:t>_Error_</a:t>
                      </a:r>
                      <a:endParaRPr lang="en-IN" dirty="0"/>
                    </a:p>
                  </a:txBody>
                  <a:tcPr/>
                </a:tc>
                <a:tc>
                  <a:txBody>
                    <a:bodyPr/>
                    <a:lstStyle/>
                    <a:p>
                      <a:r>
                        <a:rPr lang="en-US" dirty="0" smtClean="0"/>
                        <a:t>_N_</a:t>
                      </a:r>
                      <a:endParaRPr lang="en-IN" dirty="0"/>
                    </a:p>
                  </a:txBody>
                  <a:tcPr/>
                </a:tc>
                <a:extLst>
                  <a:ext uri="{0D108BD9-81ED-4DB2-BD59-A6C34878D82A}">
                    <a16:rowId xmlns:a16="http://schemas.microsoft.com/office/drawing/2014/main" xmlns="" val="10000"/>
                  </a:ext>
                </a:extLst>
              </a:tr>
              <a:tr h="370840">
                <a:tc>
                  <a:txBody>
                    <a:bodyPr/>
                    <a:lstStyle/>
                    <a:p>
                      <a:r>
                        <a:rPr lang="en-US" dirty="0" smtClean="0">
                          <a:solidFill>
                            <a:srgbClr val="FF0000"/>
                          </a:solidFill>
                        </a:rPr>
                        <a:t>A</a:t>
                      </a:r>
                      <a:endParaRPr lang="en-IN" b="1" dirty="0">
                        <a:solidFill>
                          <a:srgbClr val="FF0000"/>
                        </a:solidFill>
                      </a:endParaRPr>
                    </a:p>
                  </a:txBody>
                  <a:tcPr>
                    <a:solidFill>
                      <a:schemeClr val="accent6">
                        <a:lumMod val="75000"/>
                      </a:schemeClr>
                    </a:solidFill>
                  </a:tcPr>
                </a:tc>
                <a:tc>
                  <a:txBody>
                    <a:bodyPr/>
                    <a:lstStyle/>
                    <a:p>
                      <a:endParaRPr lang="en-IN" b="1" dirty="0"/>
                    </a:p>
                  </a:txBody>
                  <a:tcPr>
                    <a:solidFill>
                      <a:schemeClr val="accent6">
                        <a:lumMod val="75000"/>
                      </a:schemeClr>
                    </a:solidFill>
                  </a:tcPr>
                </a:tc>
                <a:tc>
                  <a:txBody>
                    <a:bodyPr/>
                    <a:lstStyle/>
                    <a:p>
                      <a:r>
                        <a:rPr lang="en-US" dirty="0" smtClean="0"/>
                        <a:t>.</a:t>
                      </a:r>
                      <a:endParaRPr lang="en-IN" b="1" dirty="0"/>
                    </a:p>
                  </a:txBody>
                  <a:tcPr>
                    <a:solidFill>
                      <a:schemeClr val="accent6">
                        <a:lumMod val="75000"/>
                      </a:schemeClr>
                    </a:solidFill>
                  </a:tcPr>
                </a:tc>
                <a:tc>
                  <a:txBody>
                    <a:bodyPr/>
                    <a:lstStyle/>
                    <a:p>
                      <a:endParaRPr lang="en-IN" b="1" dirty="0"/>
                    </a:p>
                  </a:txBody>
                  <a:tcPr>
                    <a:solidFill>
                      <a:schemeClr val="accent6">
                        <a:lumMod val="75000"/>
                      </a:schemeClr>
                    </a:solidFill>
                  </a:tcPr>
                </a:tc>
                <a:tc>
                  <a:txBody>
                    <a:bodyPr/>
                    <a:lstStyle/>
                    <a:p>
                      <a:r>
                        <a:rPr lang="en-US" dirty="0" smtClean="0"/>
                        <a:t>0</a:t>
                      </a:r>
                      <a:endParaRPr lang="en-IN" b="1" dirty="0"/>
                    </a:p>
                  </a:txBody>
                  <a:tcPr>
                    <a:solidFill>
                      <a:schemeClr val="accent6">
                        <a:lumMod val="75000"/>
                      </a:schemeClr>
                    </a:solidFill>
                  </a:tcPr>
                </a:tc>
                <a:tc>
                  <a:txBody>
                    <a:bodyPr/>
                    <a:lstStyle/>
                    <a:p>
                      <a:r>
                        <a:rPr lang="en-US" dirty="0" smtClean="0"/>
                        <a:t>1</a:t>
                      </a:r>
                      <a:endParaRPr lang="en-IN" b="1" dirty="0"/>
                    </a:p>
                  </a:txBody>
                  <a:tcPr>
                    <a:solidFill>
                      <a:schemeClr val="accent6">
                        <a:lumMod val="75000"/>
                      </a:schemeClr>
                    </a:solidFill>
                  </a:tcPr>
                </a:tc>
                <a:extLst>
                  <a:ext uri="{0D108BD9-81ED-4DB2-BD59-A6C34878D82A}">
                    <a16:rowId xmlns:a16="http://schemas.microsoft.com/office/drawing/2014/main" xmlns=""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xmlns="" val="575850774"/>
              </p:ext>
            </p:extLst>
          </p:nvPr>
        </p:nvGraphicFramePr>
        <p:xfrm>
          <a:off x="3643338" y="1936390"/>
          <a:ext cx="6096000" cy="1097280"/>
        </p:xfrm>
        <a:graphic>
          <a:graphicData uri="http://schemas.openxmlformats.org/drawingml/2006/table">
            <a:tbl>
              <a:tblPr firstRow="1" bandRow="1">
                <a:tableStyleId>{D7AC3CCA-C797-4891-BE02-D94E43425B78}</a:tableStyleId>
              </a:tblPr>
              <a:tblGrid>
                <a:gridCol w="1016000">
                  <a:extLst>
                    <a:ext uri="{9D8B030D-6E8A-4147-A177-3AD203B41FA5}">
                      <a16:colId xmlns:a16="http://schemas.microsoft.com/office/drawing/2014/main" xmlns="" val="20000"/>
                    </a:ext>
                  </a:extLst>
                </a:gridCol>
                <a:gridCol w="1016000">
                  <a:extLst>
                    <a:ext uri="{9D8B030D-6E8A-4147-A177-3AD203B41FA5}">
                      <a16:colId xmlns:a16="http://schemas.microsoft.com/office/drawing/2014/main" xmlns="" val="20001"/>
                    </a:ext>
                  </a:extLst>
                </a:gridCol>
                <a:gridCol w="1016000">
                  <a:extLst>
                    <a:ext uri="{9D8B030D-6E8A-4147-A177-3AD203B41FA5}">
                      <a16:colId xmlns:a16="http://schemas.microsoft.com/office/drawing/2014/main" xmlns="" val="20002"/>
                    </a:ext>
                  </a:extLst>
                </a:gridCol>
                <a:gridCol w="1016000">
                  <a:extLst>
                    <a:ext uri="{9D8B030D-6E8A-4147-A177-3AD203B41FA5}">
                      <a16:colId xmlns:a16="http://schemas.microsoft.com/office/drawing/2014/main" xmlns="" val="20003"/>
                    </a:ext>
                  </a:extLst>
                </a:gridCol>
                <a:gridCol w="1016000">
                  <a:extLst>
                    <a:ext uri="{9D8B030D-6E8A-4147-A177-3AD203B41FA5}">
                      <a16:colId xmlns:a16="http://schemas.microsoft.com/office/drawing/2014/main" xmlns="" val="20004"/>
                    </a:ext>
                  </a:extLst>
                </a:gridCol>
                <a:gridCol w="1016000">
                  <a:extLst>
                    <a:ext uri="{9D8B030D-6E8A-4147-A177-3AD203B41FA5}">
                      <a16:colId xmlns:a16="http://schemas.microsoft.com/office/drawing/2014/main" xmlns="" val="20005"/>
                    </a:ext>
                  </a:extLst>
                </a:gridCol>
              </a:tblGrid>
              <a:tr h="308696">
                <a:tc>
                  <a:txBody>
                    <a:bodyPr/>
                    <a:lstStyle/>
                    <a:p>
                      <a:endParaRPr lang="en-IN" dirty="0"/>
                    </a:p>
                  </a:txBody>
                  <a:tcPr/>
                </a:tc>
                <a:tc>
                  <a:txBody>
                    <a:bodyPr/>
                    <a:lstStyle/>
                    <a:p>
                      <a:r>
                        <a:rPr lang="en-US" dirty="0" smtClean="0"/>
                        <a:t>Name</a:t>
                      </a:r>
                      <a:endParaRPr lang="en-IN" dirty="0"/>
                    </a:p>
                  </a:txBody>
                  <a:tcPr/>
                </a:tc>
                <a:tc>
                  <a:txBody>
                    <a:bodyPr/>
                    <a:lstStyle/>
                    <a:p>
                      <a:r>
                        <a:rPr lang="en-US" dirty="0" smtClean="0"/>
                        <a:t>Age</a:t>
                      </a:r>
                      <a:endParaRPr lang="en-IN" dirty="0"/>
                    </a:p>
                  </a:txBody>
                  <a:tcPr/>
                </a:tc>
                <a:tc>
                  <a:txBody>
                    <a:bodyPr/>
                    <a:lstStyle/>
                    <a:p>
                      <a:r>
                        <a:rPr lang="en-US" dirty="0" smtClean="0"/>
                        <a:t>Gender</a:t>
                      </a:r>
                      <a:endParaRPr lang="en-IN" dirty="0"/>
                    </a:p>
                  </a:txBody>
                  <a:tcPr/>
                </a:tc>
                <a:tc>
                  <a:txBody>
                    <a:bodyPr/>
                    <a:lstStyle/>
                    <a:p>
                      <a:r>
                        <a:rPr lang="en-US" dirty="0" smtClean="0"/>
                        <a:t>Error</a:t>
                      </a:r>
                      <a:endParaRPr lang="en-IN" dirty="0"/>
                    </a:p>
                  </a:txBody>
                  <a:tcPr/>
                </a:tc>
                <a:tc>
                  <a:txBody>
                    <a:bodyPr/>
                    <a:lstStyle/>
                    <a:p>
                      <a:r>
                        <a:rPr lang="en-US" dirty="0" smtClean="0"/>
                        <a:t>_N_</a:t>
                      </a:r>
                      <a:endParaRPr lang="en-IN" dirty="0"/>
                    </a:p>
                  </a:txBody>
                  <a:tcPr/>
                </a:tc>
                <a:extLst>
                  <a:ext uri="{0D108BD9-81ED-4DB2-BD59-A6C34878D82A}">
                    <a16:rowId xmlns:a16="http://schemas.microsoft.com/office/drawing/2014/main" xmlns="" val="10000"/>
                  </a:ext>
                </a:extLst>
              </a:tr>
              <a:tr h="308696">
                <a:tc>
                  <a:txBody>
                    <a:bodyPr/>
                    <a:lstStyle/>
                    <a:p>
                      <a:r>
                        <a:rPr lang="en-US" dirty="0" smtClean="0"/>
                        <a:t>A</a:t>
                      </a:r>
                      <a:endParaRPr lang="en-IN" dirty="0"/>
                    </a:p>
                  </a:txBody>
                  <a:tcPr/>
                </a:tc>
                <a:tc>
                  <a:txBody>
                    <a:bodyPr/>
                    <a:lstStyle/>
                    <a:p>
                      <a:endParaRPr lang="en-IN"/>
                    </a:p>
                  </a:txBody>
                  <a:tcPr/>
                </a:tc>
                <a:tc>
                  <a:txBody>
                    <a:bodyPr/>
                    <a:lstStyle/>
                    <a:p>
                      <a:r>
                        <a:rPr lang="en-US" dirty="0" smtClean="0"/>
                        <a:t>.</a:t>
                      </a:r>
                      <a:endParaRPr lang="en-IN" dirty="0"/>
                    </a:p>
                  </a:txBody>
                  <a:tcPr/>
                </a:tc>
                <a:tc>
                  <a:txBody>
                    <a:bodyPr/>
                    <a:lstStyle/>
                    <a:p>
                      <a:endParaRPr lang="en-IN" dirty="0"/>
                    </a:p>
                  </a:txBody>
                  <a:tcPr/>
                </a:tc>
                <a:tc>
                  <a:txBody>
                    <a:bodyPr/>
                    <a:lstStyle/>
                    <a:p>
                      <a:r>
                        <a:rPr lang="en-US" dirty="0" smtClean="0"/>
                        <a:t>0</a:t>
                      </a:r>
                      <a:endParaRPr lang="en-IN" dirty="0"/>
                    </a:p>
                  </a:txBody>
                  <a:tcPr/>
                </a:tc>
                <a:tc>
                  <a:txBody>
                    <a:bodyPr/>
                    <a:lstStyle/>
                    <a:p>
                      <a:r>
                        <a:rPr lang="en-US" dirty="0" smtClean="0"/>
                        <a:t>1</a:t>
                      </a:r>
                      <a:endParaRPr lang="en-IN" dirty="0"/>
                    </a:p>
                  </a:txBody>
                  <a:tcPr/>
                </a:tc>
                <a:extLst>
                  <a:ext uri="{0D108BD9-81ED-4DB2-BD59-A6C34878D82A}">
                    <a16:rowId xmlns:a16="http://schemas.microsoft.com/office/drawing/2014/main" xmlns="" val="10001"/>
                  </a:ext>
                </a:extLst>
              </a:tr>
              <a:tr h="308696">
                <a:tc>
                  <a:txBody>
                    <a:bodyPr/>
                    <a:lstStyle/>
                    <a:p>
                      <a:r>
                        <a:rPr lang="en-US" b="1" dirty="0" smtClean="0">
                          <a:solidFill>
                            <a:srgbClr val="FF0000"/>
                          </a:solidFill>
                        </a:rPr>
                        <a:t>B</a:t>
                      </a:r>
                      <a:endParaRPr lang="en-IN" b="1" dirty="0">
                        <a:solidFill>
                          <a:srgbClr val="FF0000"/>
                        </a:solidFill>
                      </a:endParaRPr>
                    </a:p>
                  </a:txBody>
                  <a:tcPr>
                    <a:solidFill>
                      <a:schemeClr val="accent6">
                        <a:lumMod val="75000"/>
                      </a:schemeClr>
                    </a:solidFill>
                  </a:tcPr>
                </a:tc>
                <a:tc>
                  <a:txBody>
                    <a:bodyPr/>
                    <a:lstStyle/>
                    <a:p>
                      <a:r>
                        <a:rPr lang="en-US" b="1" dirty="0" smtClean="0">
                          <a:solidFill>
                            <a:schemeClr val="tx1"/>
                          </a:solidFill>
                        </a:rPr>
                        <a:t>Ram</a:t>
                      </a:r>
                      <a:endParaRPr lang="en-IN" b="1" dirty="0">
                        <a:solidFill>
                          <a:schemeClr val="tx1"/>
                        </a:solidFill>
                      </a:endParaRPr>
                    </a:p>
                  </a:txBody>
                  <a:tcPr>
                    <a:solidFill>
                      <a:schemeClr val="accent6">
                        <a:lumMod val="75000"/>
                      </a:schemeClr>
                    </a:solidFill>
                  </a:tcPr>
                </a:tc>
                <a:tc>
                  <a:txBody>
                    <a:bodyPr/>
                    <a:lstStyle/>
                    <a:p>
                      <a:r>
                        <a:rPr lang="en-US" b="1" dirty="0" smtClean="0">
                          <a:solidFill>
                            <a:schemeClr val="tx1"/>
                          </a:solidFill>
                        </a:rPr>
                        <a:t>21</a:t>
                      </a:r>
                      <a:endParaRPr lang="en-IN" b="1" dirty="0">
                        <a:solidFill>
                          <a:schemeClr val="tx1"/>
                        </a:solidFill>
                      </a:endParaRPr>
                    </a:p>
                  </a:txBody>
                  <a:tcPr>
                    <a:solidFill>
                      <a:schemeClr val="accent6">
                        <a:lumMod val="75000"/>
                      </a:schemeClr>
                    </a:solidFill>
                  </a:tcPr>
                </a:tc>
                <a:tc>
                  <a:txBody>
                    <a:bodyPr/>
                    <a:lstStyle/>
                    <a:p>
                      <a:r>
                        <a:rPr lang="en-US" b="1" dirty="0" smtClean="0">
                          <a:solidFill>
                            <a:schemeClr val="tx1"/>
                          </a:solidFill>
                        </a:rPr>
                        <a:t>M</a:t>
                      </a:r>
                      <a:endParaRPr lang="en-IN" b="1" dirty="0">
                        <a:solidFill>
                          <a:schemeClr val="tx1"/>
                        </a:solidFill>
                      </a:endParaRPr>
                    </a:p>
                  </a:txBody>
                  <a:tcPr>
                    <a:solidFill>
                      <a:schemeClr val="accent6">
                        <a:lumMod val="75000"/>
                      </a:schemeClr>
                    </a:solidFill>
                  </a:tcPr>
                </a:tc>
                <a:tc>
                  <a:txBody>
                    <a:bodyPr/>
                    <a:lstStyle/>
                    <a:p>
                      <a:r>
                        <a:rPr lang="en-US" b="1" dirty="0" smtClean="0">
                          <a:solidFill>
                            <a:schemeClr val="tx1"/>
                          </a:solidFill>
                        </a:rPr>
                        <a:t>0</a:t>
                      </a:r>
                      <a:endParaRPr lang="en-IN" b="1" dirty="0">
                        <a:solidFill>
                          <a:schemeClr val="tx1"/>
                        </a:solidFill>
                      </a:endParaRPr>
                    </a:p>
                  </a:txBody>
                  <a:tcPr>
                    <a:solidFill>
                      <a:schemeClr val="accent6">
                        <a:lumMod val="75000"/>
                      </a:schemeClr>
                    </a:solidFill>
                  </a:tcPr>
                </a:tc>
                <a:tc>
                  <a:txBody>
                    <a:bodyPr/>
                    <a:lstStyle/>
                    <a:p>
                      <a:r>
                        <a:rPr lang="en-US" b="1" dirty="0" smtClean="0">
                          <a:solidFill>
                            <a:schemeClr val="tx1"/>
                          </a:solidFill>
                        </a:rPr>
                        <a:t>1</a:t>
                      </a:r>
                      <a:endParaRPr lang="en-IN" b="1" dirty="0">
                        <a:solidFill>
                          <a:schemeClr val="tx1"/>
                        </a:solidFill>
                      </a:endParaRPr>
                    </a:p>
                  </a:txBody>
                  <a:tcPr>
                    <a:solidFill>
                      <a:schemeClr val="accent6">
                        <a:lumMod val="75000"/>
                      </a:schemeClr>
                    </a:solidFill>
                  </a:tcPr>
                </a:tc>
                <a:extLst>
                  <a:ext uri="{0D108BD9-81ED-4DB2-BD59-A6C34878D82A}">
                    <a16:rowId xmlns:a16="http://schemas.microsoft.com/office/drawing/2014/main" xmlns=""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2229177844"/>
              </p:ext>
            </p:extLst>
          </p:nvPr>
        </p:nvGraphicFramePr>
        <p:xfrm>
          <a:off x="3643338" y="3331973"/>
          <a:ext cx="4064000" cy="74168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xmlns="" val="20000"/>
                    </a:ext>
                  </a:extLst>
                </a:gridCol>
                <a:gridCol w="1016000">
                  <a:extLst>
                    <a:ext uri="{9D8B030D-6E8A-4147-A177-3AD203B41FA5}">
                      <a16:colId xmlns:a16="http://schemas.microsoft.com/office/drawing/2014/main" xmlns="" val="20001"/>
                    </a:ext>
                  </a:extLst>
                </a:gridCol>
                <a:gridCol w="1016000">
                  <a:extLst>
                    <a:ext uri="{9D8B030D-6E8A-4147-A177-3AD203B41FA5}">
                      <a16:colId xmlns:a16="http://schemas.microsoft.com/office/drawing/2014/main" xmlns="" val="20002"/>
                    </a:ext>
                  </a:extLst>
                </a:gridCol>
                <a:gridCol w="1016000">
                  <a:extLst>
                    <a:ext uri="{9D8B030D-6E8A-4147-A177-3AD203B41FA5}">
                      <a16:colId xmlns:a16="http://schemas.microsoft.com/office/drawing/2014/main" xmlns="" val="20003"/>
                    </a:ext>
                  </a:extLst>
                </a:gridCol>
              </a:tblGrid>
              <a:tr h="370840">
                <a:tc>
                  <a:txBody>
                    <a:bodyPr/>
                    <a:lstStyle/>
                    <a:p>
                      <a:endParaRPr lang="en-IN" dirty="0"/>
                    </a:p>
                  </a:txBody>
                  <a:tcPr/>
                </a:tc>
                <a:tc>
                  <a:txBody>
                    <a:bodyPr/>
                    <a:lstStyle/>
                    <a:p>
                      <a:r>
                        <a:rPr lang="en-US" b="1" dirty="0" smtClean="0"/>
                        <a:t>Name</a:t>
                      </a:r>
                      <a:endParaRPr lang="en-IN" b="1" dirty="0"/>
                    </a:p>
                  </a:txBody>
                  <a:tcPr/>
                </a:tc>
                <a:tc>
                  <a:txBody>
                    <a:bodyPr/>
                    <a:lstStyle/>
                    <a:p>
                      <a:r>
                        <a:rPr lang="en-US" b="1" dirty="0" smtClean="0"/>
                        <a:t>Age</a:t>
                      </a:r>
                      <a:endParaRPr lang="en-IN" b="1" dirty="0"/>
                    </a:p>
                  </a:txBody>
                  <a:tcPr/>
                </a:tc>
                <a:tc>
                  <a:txBody>
                    <a:bodyPr/>
                    <a:lstStyle/>
                    <a:p>
                      <a:r>
                        <a:rPr lang="en-US" b="1" dirty="0" smtClean="0"/>
                        <a:t>Gender</a:t>
                      </a:r>
                      <a:endParaRPr lang="en-IN" b="1" dirty="0"/>
                    </a:p>
                  </a:txBody>
                  <a:tcPr/>
                </a:tc>
                <a:extLst>
                  <a:ext uri="{0D108BD9-81ED-4DB2-BD59-A6C34878D82A}">
                    <a16:rowId xmlns:a16="http://schemas.microsoft.com/office/drawing/2014/main" xmlns="" val="10000"/>
                  </a:ext>
                </a:extLst>
              </a:tr>
              <a:tr h="370840">
                <a:tc>
                  <a:txBody>
                    <a:bodyPr/>
                    <a:lstStyle/>
                    <a:p>
                      <a:r>
                        <a:rPr lang="en-US" dirty="0" smtClean="0">
                          <a:solidFill>
                            <a:srgbClr val="FF0000"/>
                          </a:solidFill>
                        </a:rPr>
                        <a:t>C</a:t>
                      </a:r>
                      <a:endParaRPr lang="en-IN" dirty="0">
                        <a:solidFill>
                          <a:srgbClr val="FF0000"/>
                        </a:solidFill>
                      </a:endParaRPr>
                    </a:p>
                  </a:txBody>
                  <a:tcPr>
                    <a:solidFill>
                      <a:schemeClr val="accent6">
                        <a:lumMod val="75000"/>
                      </a:schemeClr>
                    </a:solidFill>
                  </a:tcPr>
                </a:tc>
                <a:tc>
                  <a:txBody>
                    <a:bodyPr/>
                    <a:lstStyle/>
                    <a:p>
                      <a:r>
                        <a:rPr lang="en-US" dirty="0" smtClean="0"/>
                        <a:t>Ram</a:t>
                      </a:r>
                      <a:endParaRPr lang="en-IN" dirty="0"/>
                    </a:p>
                  </a:txBody>
                  <a:tcPr>
                    <a:solidFill>
                      <a:schemeClr val="accent6">
                        <a:lumMod val="75000"/>
                      </a:schemeClr>
                    </a:solidFill>
                  </a:tcPr>
                </a:tc>
                <a:tc>
                  <a:txBody>
                    <a:bodyPr/>
                    <a:lstStyle/>
                    <a:p>
                      <a:r>
                        <a:rPr lang="en-US" dirty="0" smtClean="0"/>
                        <a:t>21</a:t>
                      </a:r>
                      <a:endParaRPr lang="en-IN" dirty="0"/>
                    </a:p>
                  </a:txBody>
                  <a:tcPr>
                    <a:solidFill>
                      <a:schemeClr val="accent6">
                        <a:lumMod val="75000"/>
                      </a:schemeClr>
                    </a:solidFill>
                  </a:tcPr>
                </a:tc>
                <a:tc>
                  <a:txBody>
                    <a:bodyPr/>
                    <a:lstStyle/>
                    <a:p>
                      <a:r>
                        <a:rPr lang="en-US" dirty="0" smtClean="0"/>
                        <a:t>M</a:t>
                      </a:r>
                      <a:endParaRPr lang="en-IN" dirty="0"/>
                    </a:p>
                  </a:txBody>
                  <a:tcPr>
                    <a:solidFill>
                      <a:schemeClr val="accent6">
                        <a:lumMod val="75000"/>
                      </a:schemeClr>
                    </a:solidFill>
                  </a:tcPr>
                </a:tc>
                <a:extLst>
                  <a:ext uri="{0D108BD9-81ED-4DB2-BD59-A6C34878D82A}">
                    <a16:rowId xmlns:a16="http://schemas.microsoft.com/office/drawing/2014/main" xmlns=""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2711725225"/>
              </p:ext>
            </p:extLst>
          </p:nvPr>
        </p:nvGraphicFramePr>
        <p:xfrm>
          <a:off x="3610420" y="4610897"/>
          <a:ext cx="5738808" cy="1463040"/>
        </p:xfrm>
        <a:graphic>
          <a:graphicData uri="http://schemas.openxmlformats.org/drawingml/2006/table">
            <a:tbl>
              <a:tblPr firstRow="1" bandRow="1">
                <a:tableStyleId>{5940675A-B579-460E-94D1-54222C63F5DA}</a:tableStyleId>
              </a:tblPr>
              <a:tblGrid>
                <a:gridCol w="956468">
                  <a:extLst>
                    <a:ext uri="{9D8B030D-6E8A-4147-A177-3AD203B41FA5}">
                      <a16:colId xmlns:a16="http://schemas.microsoft.com/office/drawing/2014/main" xmlns="" val="20000"/>
                    </a:ext>
                  </a:extLst>
                </a:gridCol>
                <a:gridCol w="956468">
                  <a:extLst>
                    <a:ext uri="{9D8B030D-6E8A-4147-A177-3AD203B41FA5}">
                      <a16:colId xmlns:a16="http://schemas.microsoft.com/office/drawing/2014/main" xmlns="" val="20001"/>
                    </a:ext>
                  </a:extLst>
                </a:gridCol>
                <a:gridCol w="956468">
                  <a:extLst>
                    <a:ext uri="{9D8B030D-6E8A-4147-A177-3AD203B41FA5}">
                      <a16:colId xmlns:a16="http://schemas.microsoft.com/office/drawing/2014/main" xmlns="" val="20002"/>
                    </a:ext>
                  </a:extLst>
                </a:gridCol>
                <a:gridCol w="956468">
                  <a:extLst>
                    <a:ext uri="{9D8B030D-6E8A-4147-A177-3AD203B41FA5}">
                      <a16:colId xmlns:a16="http://schemas.microsoft.com/office/drawing/2014/main" xmlns="" val="20003"/>
                    </a:ext>
                  </a:extLst>
                </a:gridCol>
                <a:gridCol w="956468">
                  <a:extLst>
                    <a:ext uri="{9D8B030D-6E8A-4147-A177-3AD203B41FA5}">
                      <a16:colId xmlns:a16="http://schemas.microsoft.com/office/drawing/2014/main" xmlns="" val="20004"/>
                    </a:ext>
                  </a:extLst>
                </a:gridCol>
                <a:gridCol w="956468">
                  <a:extLst>
                    <a:ext uri="{9D8B030D-6E8A-4147-A177-3AD203B41FA5}">
                      <a16:colId xmlns:a16="http://schemas.microsoft.com/office/drawing/2014/main" xmlns="" val="20005"/>
                    </a:ext>
                  </a:extLst>
                </a:gridCol>
              </a:tblGrid>
              <a:tr h="357184">
                <a:tc>
                  <a:txBody>
                    <a:bodyPr/>
                    <a:lstStyle/>
                    <a:p>
                      <a:endParaRPr lang="en-IN" b="1" dirty="0"/>
                    </a:p>
                  </a:txBody>
                  <a:tcPr/>
                </a:tc>
                <a:tc>
                  <a:txBody>
                    <a:bodyPr/>
                    <a:lstStyle/>
                    <a:p>
                      <a:r>
                        <a:rPr lang="en-US" b="1" dirty="0" smtClean="0"/>
                        <a:t>Name</a:t>
                      </a:r>
                      <a:endParaRPr lang="en-IN" b="1" dirty="0"/>
                    </a:p>
                  </a:txBody>
                  <a:tcPr/>
                </a:tc>
                <a:tc>
                  <a:txBody>
                    <a:bodyPr/>
                    <a:lstStyle/>
                    <a:p>
                      <a:r>
                        <a:rPr lang="en-US" b="1" dirty="0" smtClean="0"/>
                        <a:t>Age</a:t>
                      </a:r>
                      <a:endParaRPr lang="en-IN" b="1" dirty="0"/>
                    </a:p>
                  </a:txBody>
                  <a:tcPr/>
                </a:tc>
                <a:tc>
                  <a:txBody>
                    <a:bodyPr/>
                    <a:lstStyle/>
                    <a:p>
                      <a:r>
                        <a:rPr lang="en-US" b="1" dirty="0" smtClean="0"/>
                        <a:t>Gender</a:t>
                      </a:r>
                      <a:endParaRPr lang="en-IN" b="1" dirty="0"/>
                    </a:p>
                  </a:txBody>
                  <a:tcPr/>
                </a:tc>
                <a:tc>
                  <a:txBody>
                    <a:bodyPr/>
                    <a:lstStyle/>
                    <a:p>
                      <a:r>
                        <a:rPr lang="en-US" b="1" dirty="0" smtClean="0"/>
                        <a:t>Error</a:t>
                      </a:r>
                      <a:endParaRPr lang="en-IN" b="1" dirty="0"/>
                    </a:p>
                  </a:txBody>
                  <a:tcPr/>
                </a:tc>
                <a:tc>
                  <a:txBody>
                    <a:bodyPr/>
                    <a:lstStyle/>
                    <a:p>
                      <a:r>
                        <a:rPr lang="en-US" b="1" dirty="0" smtClean="0"/>
                        <a:t>_N_</a:t>
                      </a:r>
                      <a:endParaRPr lang="en-IN" b="1" dirty="0"/>
                    </a:p>
                  </a:txBody>
                  <a:tcPr/>
                </a:tc>
                <a:extLst>
                  <a:ext uri="{0D108BD9-81ED-4DB2-BD59-A6C34878D82A}">
                    <a16:rowId xmlns:a16="http://schemas.microsoft.com/office/drawing/2014/main" xmlns="" val="10000"/>
                  </a:ext>
                </a:extLst>
              </a:tr>
              <a:tr h="357184">
                <a:tc>
                  <a:txBody>
                    <a:bodyPr/>
                    <a:lstStyle/>
                    <a:p>
                      <a:r>
                        <a:rPr lang="en-US" dirty="0" smtClean="0"/>
                        <a:t>A</a:t>
                      </a:r>
                      <a:endParaRPr lang="en-IN" dirty="0"/>
                    </a:p>
                  </a:txBody>
                  <a:tcPr/>
                </a:tc>
                <a:tc>
                  <a:txBody>
                    <a:bodyPr/>
                    <a:lstStyle/>
                    <a:p>
                      <a:endParaRPr lang="en-IN"/>
                    </a:p>
                  </a:txBody>
                  <a:tcPr/>
                </a:tc>
                <a:tc>
                  <a:txBody>
                    <a:bodyPr/>
                    <a:lstStyle/>
                    <a:p>
                      <a:r>
                        <a:rPr lang="en-US" dirty="0" smtClean="0"/>
                        <a:t>.</a:t>
                      </a:r>
                      <a:endParaRPr lang="en-IN" dirty="0"/>
                    </a:p>
                  </a:txBody>
                  <a:tcPr/>
                </a:tc>
                <a:tc>
                  <a:txBody>
                    <a:bodyPr/>
                    <a:lstStyle/>
                    <a:p>
                      <a:endParaRPr lang="en-IN" dirty="0"/>
                    </a:p>
                  </a:txBody>
                  <a:tcPr/>
                </a:tc>
                <a:tc>
                  <a:txBody>
                    <a:bodyPr/>
                    <a:lstStyle/>
                    <a:p>
                      <a:r>
                        <a:rPr lang="en-US" dirty="0" smtClean="0"/>
                        <a:t>0</a:t>
                      </a:r>
                      <a:endParaRPr lang="en-IN" dirty="0"/>
                    </a:p>
                  </a:txBody>
                  <a:tcPr/>
                </a:tc>
                <a:tc>
                  <a:txBody>
                    <a:bodyPr/>
                    <a:lstStyle/>
                    <a:p>
                      <a:r>
                        <a:rPr lang="en-US" dirty="0" smtClean="0"/>
                        <a:t>1</a:t>
                      </a:r>
                      <a:endParaRPr lang="en-IN" dirty="0"/>
                    </a:p>
                  </a:txBody>
                  <a:tcPr/>
                </a:tc>
                <a:extLst>
                  <a:ext uri="{0D108BD9-81ED-4DB2-BD59-A6C34878D82A}">
                    <a16:rowId xmlns:a16="http://schemas.microsoft.com/office/drawing/2014/main" xmlns="" val="10001"/>
                  </a:ext>
                </a:extLst>
              </a:tr>
              <a:tr h="357184">
                <a:tc>
                  <a:txBody>
                    <a:bodyPr/>
                    <a:lstStyle/>
                    <a:p>
                      <a:r>
                        <a:rPr lang="en-US" dirty="0" smtClean="0"/>
                        <a:t>B</a:t>
                      </a:r>
                      <a:endParaRPr lang="en-IN" dirty="0"/>
                    </a:p>
                  </a:txBody>
                  <a:tcPr/>
                </a:tc>
                <a:tc>
                  <a:txBody>
                    <a:bodyPr/>
                    <a:lstStyle/>
                    <a:p>
                      <a:r>
                        <a:rPr lang="en-US" dirty="0" smtClean="0"/>
                        <a:t>Ram</a:t>
                      </a:r>
                      <a:endParaRPr lang="en-IN" dirty="0"/>
                    </a:p>
                  </a:txBody>
                  <a:tcPr/>
                </a:tc>
                <a:tc>
                  <a:txBody>
                    <a:bodyPr/>
                    <a:lstStyle/>
                    <a:p>
                      <a:r>
                        <a:rPr lang="en-US" dirty="0" smtClean="0"/>
                        <a:t>21</a:t>
                      </a:r>
                      <a:endParaRPr lang="en-IN" dirty="0"/>
                    </a:p>
                  </a:txBody>
                  <a:tcPr/>
                </a:tc>
                <a:tc>
                  <a:txBody>
                    <a:bodyPr/>
                    <a:lstStyle/>
                    <a:p>
                      <a:r>
                        <a:rPr lang="en-US" dirty="0" smtClean="0"/>
                        <a:t>M</a:t>
                      </a:r>
                      <a:endParaRPr lang="en-IN" dirty="0"/>
                    </a:p>
                  </a:txBody>
                  <a:tcPr/>
                </a:tc>
                <a:tc>
                  <a:txBody>
                    <a:bodyPr/>
                    <a:lstStyle/>
                    <a:p>
                      <a:r>
                        <a:rPr lang="en-US" dirty="0" smtClean="0"/>
                        <a:t>0</a:t>
                      </a:r>
                      <a:endParaRPr lang="en-IN" dirty="0"/>
                    </a:p>
                  </a:txBody>
                  <a:tcPr/>
                </a:tc>
                <a:tc>
                  <a:txBody>
                    <a:bodyPr/>
                    <a:lstStyle/>
                    <a:p>
                      <a:r>
                        <a:rPr lang="en-US" dirty="0" smtClean="0"/>
                        <a:t>1</a:t>
                      </a:r>
                      <a:endParaRPr lang="en-IN" dirty="0"/>
                    </a:p>
                  </a:txBody>
                  <a:tcPr/>
                </a:tc>
                <a:extLst>
                  <a:ext uri="{0D108BD9-81ED-4DB2-BD59-A6C34878D82A}">
                    <a16:rowId xmlns:a16="http://schemas.microsoft.com/office/drawing/2014/main" xmlns="" val="10002"/>
                  </a:ext>
                </a:extLst>
              </a:tr>
              <a:tr h="357184">
                <a:tc>
                  <a:txBody>
                    <a:bodyPr/>
                    <a:lstStyle/>
                    <a:p>
                      <a:r>
                        <a:rPr lang="en-US" dirty="0" smtClean="0">
                          <a:solidFill>
                            <a:srgbClr val="FF0000"/>
                          </a:solidFill>
                        </a:rPr>
                        <a:t>A</a:t>
                      </a:r>
                      <a:endParaRPr lang="en-IN" dirty="0">
                        <a:solidFill>
                          <a:srgbClr val="FF0000"/>
                        </a:solidFill>
                      </a:endParaRPr>
                    </a:p>
                  </a:txBody>
                  <a:tcPr>
                    <a:solidFill>
                      <a:schemeClr val="accent6">
                        <a:lumMod val="75000"/>
                      </a:schemeClr>
                    </a:solidFill>
                  </a:tcPr>
                </a:tc>
                <a:tc>
                  <a:txBody>
                    <a:bodyPr/>
                    <a:lstStyle/>
                    <a:p>
                      <a:r>
                        <a:rPr lang="en-US" dirty="0" smtClean="0"/>
                        <a:t>Ram</a:t>
                      </a:r>
                      <a:endParaRPr lang="en-IN" dirty="0"/>
                    </a:p>
                  </a:txBody>
                  <a:tcPr>
                    <a:solidFill>
                      <a:schemeClr val="accent6">
                        <a:lumMod val="75000"/>
                      </a:schemeClr>
                    </a:solidFill>
                  </a:tcPr>
                </a:tc>
                <a:tc>
                  <a:txBody>
                    <a:bodyPr/>
                    <a:lstStyle/>
                    <a:p>
                      <a:r>
                        <a:rPr lang="en-US" dirty="0" smtClean="0"/>
                        <a:t>21</a:t>
                      </a:r>
                      <a:endParaRPr lang="en-IN" dirty="0"/>
                    </a:p>
                  </a:txBody>
                  <a:tcPr>
                    <a:solidFill>
                      <a:schemeClr val="accent6">
                        <a:lumMod val="75000"/>
                      </a:schemeClr>
                    </a:solidFill>
                  </a:tcPr>
                </a:tc>
                <a:tc>
                  <a:txBody>
                    <a:bodyPr/>
                    <a:lstStyle/>
                    <a:p>
                      <a:r>
                        <a:rPr lang="en-US" dirty="0" smtClean="0"/>
                        <a:t>M</a:t>
                      </a:r>
                      <a:endParaRPr lang="en-IN" dirty="0"/>
                    </a:p>
                  </a:txBody>
                  <a:tcPr>
                    <a:solidFill>
                      <a:schemeClr val="accent6">
                        <a:lumMod val="75000"/>
                      </a:schemeClr>
                    </a:solidFill>
                  </a:tcPr>
                </a:tc>
                <a:tc>
                  <a:txBody>
                    <a:bodyPr/>
                    <a:lstStyle/>
                    <a:p>
                      <a:r>
                        <a:rPr lang="en-US" dirty="0" smtClean="0"/>
                        <a:t>0</a:t>
                      </a:r>
                      <a:endParaRPr lang="en-IN" dirty="0"/>
                    </a:p>
                  </a:txBody>
                  <a:tcPr>
                    <a:solidFill>
                      <a:schemeClr val="accent6">
                        <a:lumMod val="75000"/>
                      </a:schemeClr>
                    </a:solidFill>
                  </a:tcPr>
                </a:tc>
                <a:tc>
                  <a:txBody>
                    <a:bodyPr/>
                    <a:lstStyle/>
                    <a:p>
                      <a:r>
                        <a:rPr lang="en-US" dirty="0" smtClean="0"/>
                        <a:t>2</a:t>
                      </a:r>
                      <a:endParaRPr lang="en-IN" dirty="0"/>
                    </a:p>
                  </a:txBody>
                  <a:tcPr>
                    <a:solidFill>
                      <a:schemeClr val="accent6">
                        <a:lumMod val="75000"/>
                      </a:schemeClr>
                    </a:solidFill>
                  </a:tcPr>
                </a:tc>
                <a:extLst>
                  <a:ext uri="{0D108BD9-81ED-4DB2-BD59-A6C34878D82A}">
                    <a16:rowId xmlns:a16="http://schemas.microsoft.com/office/drawing/2014/main" xmlns="" val="10003"/>
                  </a:ext>
                </a:extLst>
              </a:tr>
            </a:tbl>
          </a:graphicData>
        </a:graphic>
      </p:graphicFrame>
      <p:sp>
        <p:nvSpPr>
          <p:cNvPr id="2" name="Footer Placeholder 1"/>
          <p:cNvSpPr>
            <a:spLocks noGrp="1"/>
          </p:cNvSpPr>
          <p:nvPr>
            <p:ph type="ftr" sz="quarter" idx="11"/>
          </p:nvPr>
        </p:nvSpPr>
        <p:spPr/>
        <p:txBody>
          <a:bodyPr/>
          <a:lstStyle/>
          <a:p>
            <a:r>
              <a:rPr lang="en-US" dirty="0" smtClean="0"/>
              <a:t>Presented By : Shashi Kumar</a:t>
            </a:r>
          </a:p>
          <a:p>
            <a:r>
              <a:rPr lang="en-IN" dirty="0" smtClean="0"/>
              <a:t>YouTube Channel : </a:t>
            </a:r>
            <a:r>
              <a:rPr lang="en-IN" b="1" dirty="0" smtClean="0">
                <a:hlinkClick r:id="rId2"/>
              </a:rPr>
              <a:t>https://lnkd.in/fNSUTDE</a:t>
            </a:r>
            <a:endParaRPr lang="en-US" dirty="0"/>
          </a:p>
        </p:txBody>
      </p:sp>
    </p:spTree>
    <p:extLst>
      <p:ext uri="{BB962C8B-B14F-4D97-AF65-F5344CB8AC3E}">
        <p14:creationId xmlns:p14="http://schemas.microsoft.com/office/powerpoint/2010/main" xmlns="" val="215346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26203</TotalTime>
  <Words>1275</Words>
  <Application>Microsoft Office PowerPoint</Application>
  <PresentationFormat>Custom</PresentationFormat>
  <Paragraphs>264</Paragraphs>
  <Slides>14</Slides>
  <Notes>5</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PDV : Program Data Vector </vt:lpstr>
      <vt:lpstr>Compilation Phase : </vt:lpstr>
      <vt:lpstr>Compilation Phase: </vt:lpstr>
      <vt:lpstr>Descriptor Portion : </vt:lpstr>
      <vt:lpstr>Execution Phase: </vt:lpstr>
      <vt:lpstr>PDV (Program Data Vector) :</vt:lpstr>
      <vt:lpstr>Slide 8</vt:lpstr>
      <vt:lpstr>Slide 9</vt:lpstr>
      <vt:lpstr>Slide 10</vt:lpstr>
      <vt:lpstr>Slide 11</vt:lpstr>
      <vt:lpstr>Slide 12</vt:lpstr>
      <vt:lpstr>Slide 13</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SAS &amp; Why SAS ??</dc:title>
  <dc:creator>Shashi Kumar</dc:creator>
  <cp:lastModifiedBy>SHASHI</cp:lastModifiedBy>
  <cp:revision>119</cp:revision>
  <dcterms:created xsi:type="dcterms:W3CDTF">2018-10-28T10:09:07Z</dcterms:created>
  <dcterms:modified xsi:type="dcterms:W3CDTF">2019-02-24T17:58:06Z</dcterms:modified>
</cp:coreProperties>
</file>