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5" r:id="rId2"/>
    <p:sldId id="321" r:id="rId3"/>
    <p:sldId id="308" r:id="rId4"/>
    <p:sldId id="309" r:id="rId5"/>
    <p:sldId id="310" r:id="rId6"/>
    <p:sldId id="319" r:id="rId7"/>
    <p:sldId id="325" r:id="rId8"/>
    <p:sldId id="322" r:id="rId9"/>
    <p:sldId id="323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39A2-7A29-4994-AF9C-7443F589F12E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E274-FE9D-47A2-A892-30BDF009A2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6177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0B93-0E23-49FA-8907-A0FE5DBF64E7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04E8-6D48-4FD9-B158-DC5FD26BE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26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5259-E11C-4741-93BA-39B78979E12D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E29E-4BB1-4CA1-B345-258B83C3E3E0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47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9C0-6798-4A8B-BDA1-096341B8C9D1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F10-A8B6-42C8-AED7-4DEFCB61F452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1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923-C622-46CD-8690-69FEED4D36D2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0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1E8-4C00-4A89-943A-8F62EBAAE4A6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C8ED-33A2-4ACB-BAF6-B0A58784E842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5223-A08A-44FF-BF1E-7180F17902CF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6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17B-52C4-4CE7-AD75-A0B4CD210644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B732-1F12-45CF-B587-9213D64DAC2D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7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8673-8F2C-4D80-A6EE-3EF9AAAB8363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6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DE2A-42EA-4486-AF05-1A11C3EF98B1}" type="datetime1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7549-F7FA-4709-8D24-5E9EBB686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nkd.in/fNSUTDE" TargetMode="Externa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nkd.in/fNSUTDE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nkd.in/fNSUTDE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nkd.in/fNSUTDE" TargetMode="Externa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nkd.in/fNSUT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fNSUTD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9" y="1092631"/>
            <a:ext cx="10515600" cy="2789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Class : 4</a:t>
            </a:r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Tutorial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81260" y="607962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7712" y="4242287"/>
            <a:ext cx="10676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Presented By : Shashi Kumar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452" y="1561514"/>
            <a:ext cx="28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y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580" y="1423015"/>
            <a:ext cx="414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gender, sex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join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2918" y="3038842"/>
            <a:ext cx="3039371" cy="3136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1969" y="1270590"/>
            <a:ext cx="2560320" cy="1571305"/>
          </a:xfrm>
          <a:prstGeom prst="rect">
            <a:avLst/>
          </a:prstGeom>
        </p:spPr>
      </p:pic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6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452" y="1561514"/>
            <a:ext cx="28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580" y="1423015"/>
            <a:ext cx="414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gender, sex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1125" y="1423015"/>
            <a:ext cx="2942857" cy="1477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0694" y="3474720"/>
            <a:ext cx="3613288" cy="2433711"/>
          </a:xfrm>
          <a:prstGeom prst="rect">
            <a:avLst/>
          </a:prstGeom>
        </p:spPr>
      </p:pic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452" y="1561514"/>
            <a:ext cx="28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580" y="1423015"/>
            <a:ext cx="414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gender, sex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0100" y="1350498"/>
            <a:ext cx="2942857" cy="1688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2962" y="3235789"/>
            <a:ext cx="2757635" cy="3108739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9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452" y="1561514"/>
            <a:ext cx="28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580" y="1423015"/>
            <a:ext cx="414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id, gender, sex 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55612" y="1350498"/>
            <a:ext cx="2942857" cy="1688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2929" y="3235789"/>
            <a:ext cx="2953427" cy="2939928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Matching From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452" y="1561514"/>
            <a:ext cx="28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580" y="1423015"/>
            <a:ext cx="414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as id, gender, sex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left join B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b.id is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0782" y="1488997"/>
            <a:ext cx="2179501" cy="14838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7398" y="3348111"/>
            <a:ext cx="3277772" cy="2419643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Matching From 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452" y="1561514"/>
            <a:ext cx="28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6580" y="1423015"/>
            <a:ext cx="4143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as id, gender, sex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right join B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is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0391" y="1363673"/>
            <a:ext cx="2533299" cy="16883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7134" y="3248965"/>
            <a:ext cx="2866555" cy="2926752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73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828" y="365981"/>
            <a:ext cx="11254154" cy="78757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Matching From A and 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828" y="1350498"/>
            <a:ext cx="11254154" cy="5162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772" y="1505242"/>
            <a:ext cx="3868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x) B (</a:t>
            </a:r>
            <a:r>
              <a:rPr lang="it-IT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y);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7594" y="1423015"/>
            <a:ext cx="3932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coalesce(a.id, b.id) as id, gender, sex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right join B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= b.id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a.id is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b.id is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452" y="3235789"/>
            <a:ext cx="2377440" cy="2939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9438" y="3235789"/>
            <a:ext cx="2865118" cy="2939928"/>
          </a:xfrm>
          <a:prstGeom prst="rect">
            <a:avLst/>
          </a:prstGeom>
        </p:spPr>
      </p:pic>
      <p:sp>
        <p:nvSpPr>
          <p:cNvPr id="14" name="Plus Sign 13"/>
          <p:cNvSpPr/>
          <p:nvPr/>
        </p:nvSpPr>
        <p:spPr>
          <a:xfrm>
            <a:off x="3293946" y="4234375"/>
            <a:ext cx="506437" cy="647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063611" y="4557932"/>
            <a:ext cx="75802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82823" y="1350499"/>
            <a:ext cx="2686108" cy="170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0100" y="3235789"/>
            <a:ext cx="2918460" cy="2939928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6"/>
              </a:rPr>
              <a:t>https://lnkd.in/fNSUTDE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83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1748" y="2435276"/>
            <a:ext cx="2602523" cy="2692691"/>
          </a:xfrm>
        </p:spPr>
      </p:pic>
      <p:sp>
        <p:nvSpPr>
          <p:cNvPr id="4" name="TextBox 3"/>
          <p:cNvSpPr txBox="1"/>
          <p:nvPr/>
        </p:nvSpPr>
        <p:spPr>
          <a:xfrm>
            <a:off x="1125415" y="2082019"/>
            <a:ext cx="2602523" cy="157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47082"/>
            <a:ext cx="2602523" cy="157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87773" y="1427165"/>
            <a:ext cx="219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combined;</a:t>
            </a:r>
          </a:p>
          <a:p>
            <a:r>
              <a:rPr lang="en-US" dirty="0">
                <a:solidFill>
                  <a:srgbClr val="0070C0"/>
                </a:solidFill>
              </a:rPr>
              <a:t>merge</a:t>
            </a:r>
            <a:r>
              <a:rPr lang="en-US" dirty="0"/>
              <a:t> dat1 dat2 ;</a:t>
            </a:r>
          </a:p>
          <a:p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ID;</a:t>
            </a:r>
          </a:p>
          <a:p>
            <a:r>
              <a:rPr lang="en-US" b="1" dirty="0">
                <a:solidFill>
                  <a:srgbClr val="0070C0"/>
                </a:solidFill>
              </a:rPr>
              <a:t>run</a:t>
            </a:r>
            <a:r>
              <a:rPr lang="en-US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310" y="5135294"/>
            <a:ext cx="4698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proc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sql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/>
              <a:t>combined2 </a:t>
            </a: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coalesce(dat1.id, dat2.id) as id ,info,info2</a:t>
            </a:r>
          </a:p>
          <a:p>
            <a:r>
              <a:rPr lang="nl-NL" dirty="0">
                <a:solidFill>
                  <a:srgbClr val="0070C0"/>
                </a:solidFill>
              </a:rPr>
              <a:t>from</a:t>
            </a:r>
            <a:r>
              <a:rPr lang="nl-NL" dirty="0"/>
              <a:t> dat1  </a:t>
            </a:r>
            <a:r>
              <a:rPr lang="nl-NL" dirty="0">
                <a:solidFill>
                  <a:srgbClr val="0070C0"/>
                </a:solidFill>
              </a:rPr>
              <a:t>full</a:t>
            </a:r>
            <a:r>
              <a:rPr lang="nl-NL" dirty="0"/>
              <a:t> </a:t>
            </a:r>
            <a:r>
              <a:rPr lang="nl-NL" dirty="0">
                <a:solidFill>
                  <a:srgbClr val="0070C0"/>
                </a:solidFill>
              </a:rPr>
              <a:t>join</a:t>
            </a:r>
            <a:r>
              <a:rPr lang="nl-NL" dirty="0"/>
              <a:t> dat2  </a:t>
            </a:r>
            <a:r>
              <a:rPr lang="nl-NL" dirty="0">
                <a:solidFill>
                  <a:srgbClr val="0070C0"/>
                </a:solidFill>
              </a:rPr>
              <a:t>on</a:t>
            </a:r>
            <a:r>
              <a:rPr lang="nl-NL" dirty="0"/>
              <a:t> dat1.ID = dat2.ID;</a:t>
            </a:r>
          </a:p>
          <a:p>
            <a:r>
              <a:rPr lang="en-US" b="1" dirty="0">
                <a:solidFill>
                  <a:srgbClr val="0070C0"/>
                </a:solidFill>
              </a:rPr>
              <a:t>quit</a:t>
            </a:r>
            <a:r>
              <a:rPr lang="en-US" dirty="0"/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6335" y="2527385"/>
            <a:ext cx="2574388" cy="2580150"/>
          </a:xfrm>
          <a:prstGeom prst="rect">
            <a:avLst/>
          </a:prstGeom>
        </p:spPr>
      </p:pic>
      <p:sp>
        <p:nvSpPr>
          <p:cNvPr id="12" name="Plus Sign 11"/>
          <p:cNvSpPr/>
          <p:nvPr/>
        </p:nvSpPr>
        <p:spPr>
          <a:xfrm>
            <a:off x="3103797" y="320296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920" y="1547446"/>
            <a:ext cx="2743200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4920" y="3660165"/>
            <a:ext cx="3016348" cy="2738438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6452" y="21140"/>
            <a:ext cx="12155548" cy="65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Many to Many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/>
          <p:cNvSpPr/>
          <p:nvPr/>
        </p:nvSpPr>
        <p:spPr>
          <a:xfrm rot="19805114">
            <a:off x="7149169" y="2670874"/>
            <a:ext cx="1407855" cy="50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2223608">
            <a:off x="7119951" y="3810839"/>
            <a:ext cx="1407855" cy="50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28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457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Sort / Order the dataset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0" y="1333500"/>
            <a:ext cx="7188200" cy="3056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" y="1720848"/>
            <a:ext cx="2389188" cy="143351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87700" y="2310604"/>
            <a:ext cx="990600" cy="716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25" y="3148796"/>
            <a:ext cx="4243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can also alter the default ascending order</a:t>
            </a:r>
          </a:p>
          <a:p>
            <a:r>
              <a:rPr lang="en-US" dirty="0" smtClean="0"/>
              <a:t>by using descending followed by </a:t>
            </a:r>
            <a:r>
              <a:rPr lang="en-US" dirty="0" err="1" smtClean="0"/>
              <a:t>var</a:t>
            </a:r>
            <a:r>
              <a:rPr lang="en-US" dirty="0" smtClean="0"/>
              <a:t> name.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5" y="4061808"/>
            <a:ext cx="2343150" cy="265966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3289300" y="4650389"/>
            <a:ext cx="8890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924" y="4574189"/>
            <a:ext cx="5283200" cy="81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69000" y="5648904"/>
            <a:ext cx="588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don’t specify out= then parent dataset will be changed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3800" y="563329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Caution: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1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D9283-FFA8-43CA-AC34-A79A6BF3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887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nodupkey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nodup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nouniquekey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868877C-E86F-4BEC-9074-7457F28ED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544" y="1690688"/>
            <a:ext cx="2884244" cy="3823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72E0A7-9F38-4C6A-BA44-2E1E2A703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8406" y="1992453"/>
            <a:ext cx="2658794" cy="2551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09DF62-E46E-4F52-B61C-44142A618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0139" y="1690688"/>
            <a:ext cx="3291840" cy="382384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4DD337D1-A161-4483-A229-502C0A48A7D2}"/>
              </a:ext>
            </a:extLst>
          </p:cNvPr>
          <p:cNvSpPr/>
          <p:nvPr/>
        </p:nvSpPr>
        <p:spPr>
          <a:xfrm>
            <a:off x="3750580" y="3066757"/>
            <a:ext cx="6666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B5086FF-82F6-4DCB-BCD0-B6B96BC17832}"/>
              </a:ext>
            </a:extLst>
          </p:cNvPr>
          <p:cNvCxnSpPr/>
          <p:nvPr/>
        </p:nvCxnSpPr>
        <p:spPr>
          <a:xfrm>
            <a:off x="7891979" y="2152357"/>
            <a:ext cx="1336427" cy="54864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8C520B6-6DFF-42CA-8E25-969518E62D72}"/>
              </a:ext>
            </a:extLst>
          </p:cNvPr>
          <p:cNvCxnSpPr/>
          <p:nvPr/>
        </p:nvCxnSpPr>
        <p:spPr>
          <a:xfrm flipV="1">
            <a:off x="7891979" y="3066757"/>
            <a:ext cx="1336427" cy="20140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86A21FD-B0A0-4067-B6B6-5196DEADFF38}"/>
              </a:ext>
            </a:extLst>
          </p:cNvPr>
          <p:cNvCxnSpPr/>
          <p:nvPr/>
        </p:nvCxnSpPr>
        <p:spPr>
          <a:xfrm flipV="1">
            <a:off x="7891979" y="3551389"/>
            <a:ext cx="1336427" cy="71112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3579B7A-86AE-4838-9EA9-65127D423105}"/>
              </a:ext>
            </a:extLst>
          </p:cNvPr>
          <p:cNvCxnSpPr/>
          <p:nvPr/>
        </p:nvCxnSpPr>
        <p:spPr>
          <a:xfrm flipV="1">
            <a:off x="7891979" y="3896751"/>
            <a:ext cx="1336427" cy="94887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E451553-8020-4080-A660-310B12101BA3}"/>
              </a:ext>
            </a:extLst>
          </p:cNvPr>
          <p:cNvCxnSpPr/>
          <p:nvPr/>
        </p:nvCxnSpPr>
        <p:spPr>
          <a:xfrm flipV="1">
            <a:off x="7891979" y="4414083"/>
            <a:ext cx="1336427" cy="76668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BE09EA-45F7-452A-A8F7-5C15083AEC1B}"/>
              </a:ext>
            </a:extLst>
          </p:cNvPr>
          <p:cNvSpPr txBox="1"/>
          <p:nvPr/>
        </p:nvSpPr>
        <p:spPr>
          <a:xfrm>
            <a:off x="4625926" y="5724085"/>
            <a:ext cx="294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data=three out=threes;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eid;</a:t>
            </a: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5654D6-C37D-4BAA-B540-D18CE209C142}"/>
              </a:ext>
            </a:extLst>
          </p:cNvPr>
          <p:cNvSpPr txBox="1"/>
          <p:nvPr/>
        </p:nvSpPr>
        <p:spPr>
          <a:xfrm>
            <a:off x="8562539" y="4893088"/>
            <a:ext cx="3629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=three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=four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nodupkey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BDFDE4-872D-4EDD-98FF-7EC18F9B2A53}"/>
              </a:ext>
            </a:extLst>
          </p:cNvPr>
          <p:cNvSpPr txBox="1"/>
          <p:nvPr/>
        </p:nvSpPr>
        <p:spPr>
          <a:xfrm>
            <a:off x="7566073" y="5736687"/>
            <a:ext cx="4518075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nodupkey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it keep the first unique observation according to key variable(variable present in the by statement)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84FC1C5-20F9-43B2-BADC-B2800F2E889F}"/>
              </a:ext>
            </a:extLst>
          </p:cNvPr>
          <p:cNvSpPr txBox="1"/>
          <p:nvPr/>
        </p:nvSpPr>
        <p:spPr>
          <a:xfrm>
            <a:off x="1804773" y="1367524"/>
            <a:ext cx="7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C7F0080-F150-444F-ACDB-A8BFFDE27D77}"/>
              </a:ext>
            </a:extLst>
          </p:cNvPr>
          <p:cNvSpPr txBox="1"/>
          <p:nvPr/>
        </p:nvSpPr>
        <p:spPr>
          <a:xfrm>
            <a:off x="5798823" y="1321356"/>
            <a:ext cx="89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12EECA9-7C23-4978-BD0D-884BF671697B}"/>
              </a:ext>
            </a:extLst>
          </p:cNvPr>
          <p:cNvSpPr txBox="1"/>
          <p:nvPr/>
        </p:nvSpPr>
        <p:spPr>
          <a:xfrm>
            <a:off x="10377269" y="1646756"/>
            <a:ext cx="7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Four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9DAC0B-4B62-442B-803A-AA056A5D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5"/>
              </a:rPr>
              <a:t>https://lnkd.in/fNSUTDE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4C4D19-EDD9-4FBD-B89F-A6DFFA22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0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229F8BA-5EFD-491D-A6BD-226FD480A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3099" y="576772"/>
            <a:ext cx="3386138" cy="30667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E0AEFC0-830A-4180-B2D7-C2F06D31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8536" y="4051491"/>
            <a:ext cx="3260701" cy="1448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5BC29A0-181A-4DD1-B205-64B371BA4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5330" y="787792"/>
            <a:ext cx="3938953" cy="51628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FD4F6A6-A0D9-45D7-BC74-1B18E6AF74FE}"/>
              </a:ext>
            </a:extLst>
          </p:cNvPr>
          <p:cNvCxnSpPr>
            <a:cxnSpLocks/>
          </p:cNvCxnSpPr>
          <p:nvPr/>
        </p:nvCxnSpPr>
        <p:spPr>
          <a:xfrm>
            <a:off x="4937759" y="3179298"/>
            <a:ext cx="3280201" cy="2078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1E65F6E-E520-4E21-B232-5577188B3D6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64283" y="1364566"/>
            <a:ext cx="3254253" cy="3411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B908AD2C-5A09-4A95-8DEC-689E18DC2067}"/>
              </a:ext>
            </a:extLst>
          </p:cNvPr>
          <p:cNvSpPr/>
          <p:nvPr/>
        </p:nvSpPr>
        <p:spPr>
          <a:xfrm rot="20498780">
            <a:off x="5621178" y="2201933"/>
            <a:ext cx="2117816" cy="76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552FA3-3EC1-4169-AAAF-D24944920716}"/>
              </a:ext>
            </a:extLst>
          </p:cNvPr>
          <p:cNvSpPr txBox="1"/>
          <p:nvPr/>
        </p:nvSpPr>
        <p:spPr>
          <a:xfrm>
            <a:off x="4243498" y="5992837"/>
            <a:ext cx="527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data=three out=five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=six;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all_;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F73D8FA-33E9-4A3E-AE63-4A3B8E9A46EE}"/>
              </a:ext>
            </a:extLst>
          </p:cNvPr>
          <p:cNvSpPr txBox="1"/>
          <p:nvPr/>
        </p:nvSpPr>
        <p:spPr>
          <a:xfrm>
            <a:off x="9931791" y="5541667"/>
            <a:ext cx="53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58AFB76-46D4-457D-9D25-BD098778A3A5}"/>
              </a:ext>
            </a:extLst>
          </p:cNvPr>
          <p:cNvSpPr txBox="1"/>
          <p:nvPr/>
        </p:nvSpPr>
        <p:spPr>
          <a:xfrm>
            <a:off x="9518882" y="181095"/>
            <a:ext cx="6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BDDBBEC-FA14-4B00-A891-8462A1B606A4}"/>
              </a:ext>
            </a:extLst>
          </p:cNvPr>
          <p:cNvSpPr txBox="1"/>
          <p:nvPr/>
        </p:nvSpPr>
        <p:spPr>
          <a:xfrm>
            <a:off x="8893212" y="5870822"/>
            <a:ext cx="3286982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=It keep the first unique  observation, if entire row is duplicate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BC0017E-91AD-499A-98DD-2507D56D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5"/>
              </a:rPr>
              <a:t>https://lnkd.in/fNSUTDE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DDA509-85B5-4F65-9C80-5DFAE2C4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98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4D564DF-485C-4338-B923-836A63B47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6471" y="731517"/>
            <a:ext cx="3444607" cy="34606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2FB561-0786-4756-A8D0-37D8E9CF6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6471" y="4583004"/>
            <a:ext cx="3444607" cy="680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E1A880-2220-4838-A440-E31D73223BAD}"/>
              </a:ext>
            </a:extLst>
          </p:cNvPr>
          <p:cNvSpPr txBox="1"/>
          <p:nvPr/>
        </p:nvSpPr>
        <p:spPr>
          <a:xfrm>
            <a:off x="1490588" y="5671378"/>
            <a:ext cx="6625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=seven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nouniquekey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=eight;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eid;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8E4211-4527-4E79-9CB1-208DD55AB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791" y="731517"/>
            <a:ext cx="4318781" cy="4728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A5B27DD-B57E-47B7-B17C-83C4C9975AC3}"/>
              </a:ext>
            </a:extLst>
          </p:cNvPr>
          <p:cNvSpPr txBox="1"/>
          <p:nvPr/>
        </p:nvSpPr>
        <p:spPr>
          <a:xfrm>
            <a:off x="9608233" y="256273"/>
            <a:ext cx="956604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FB5A99-3902-4427-93CD-4DFEC8261289}"/>
              </a:ext>
            </a:extLst>
          </p:cNvPr>
          <p:cNvSpPr txBox="1"/>
          <p:nvPr/>
        </p:nvSpPr>
        <p:spPr>
          <a:xfrm>
            <a:off x="9732497" y="5304570"/>
            <a:ext cx="956604" cy="37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ED0D9A9-7B2A-4E61-A12C-502DD6499A4A}"/>
              </a:ext>
            </a:extLst>
          </p:cNvPr>
          <p:cNvCxnSpPr/>
          <p:nvPr/>
        </p:nvCxnSpPr>
        <p:spPr>
          <a:xfrm>
            <a:off x="5106572" y="4583004"/>
            <a:ext cx="3009899" cy="523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8578EEBA-13B9-46EB-AA92-D20950B0A008}"/>
              </a:ext>
            </a:extLst>
          </p:cNvPr>
          <p:cNvSpPr/>
          <p:nvPr/>
        </p:nvSpPr>
        <p:spPr>
          <a:xfrm rot="21041496">
            <a:off x="5308145" y="2645155"/>
            <a:ext cx="2307102" cy="497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B5A1D1-446C-489E-923A-D436227689B3}"/>
              </a:ext>
            </a:extLst>
          </p:cNvPr>
          <p:cNvSpPr txBox="1"/>
          <p:nvPr/>
        </p:nvSpPr>
        <p:spPr>
          <a:xfrm>
            <a:off x="8229600" y="5656261"/>
            <a:ext cx="3798277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nouniquekey</a:t>
            </a:r>
            <a:r>
              <a:rPr lang="en-US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It eliminate unique records based on by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record deleted from original dataset can be saved in another dataset by using the option </a:t>
            </a:r>
            <a:r>
              <a:rPr lang="en-US" sz="1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uniqueout</a:t>
            </a:r>
            <a:r>
              <a:rPr lang="en-US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507239F-CCCF-449A-AB7A-2F3191D1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5"/>
              </a:rPr>
              <a:t>https://lnkd.in/fNSUTDE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7DB1560-77F9-47B4-8FB3-FF488084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4DE-7A2F-47DB-9FE0-733679F428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8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20" y="194209"/>
            <a:ext cx="11506875" cy="60341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8981" y="744467"/>
            <a:ext cx="3649507" cy="63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Combining SAS Dataset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6814" y="2079654"/>
            <a:ext cx="3189611" cy="509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Horizontally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3441" y="2157877"/>
            <a:ext cx="3250301" cy="52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Vertically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24360" y="3398653"/>
            <a:ext cx="1936969" cy="298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6130" y="3397670"/>
            <a:ext cx="1856482" cy="299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Append(</a:t>
            </a:r>
            <a:r>
              <a:rPr lang="en-US" dirty="0" err="1" smtClean="0"/>
              <a:t>Proc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2311" y="4043218"/>
            <a:ext cx="2001617" cy="318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64113" y="2879777"/>
            <a:ext cx="1965278" cy="300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Multiple Set Statement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9564113" y="3329226"/>
            <a:ext cx="1965278" cy="300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SQL Join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564113" y="3765189"/>
            <a:ext cx="1965278" cy="300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object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9564113" y="4223590"/>
            <a:ext cx="1965278" cy="300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Merge Statement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20278" y="1375433"/>
            <a:ext cx="2383456" cy="78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>
            <a:off x="5603735" y="1375433"/>
            <a:ext cx="3037885" cy="70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2" idx="0"/>
          </p:cNvCxnSpPr>
          <p:nvPr/>
        </p:nvCxnSpPr>
        <p:spPr>
          <a:xfrm flipH="1">
            <a:off x="1584371" y="2686818"/>
            <a:ext cx="1574221" cy="71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>
            <a:off x="3158592" y="2686818"/>
            <a:ext cx="1534253" cy="7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4692844" y="3697359"/>
            <a:ext cx="1" cy="3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</p:cNvCxnSpPr>
          <p:nvPr/>
        </p:nvCxnSpPr>
        <p:spPr>
          <a:xfrm flipH="1">
            <a:off x="8635904" y="2589451"/>
            <a:ext cx="5716" cy="176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1"/>
          </p:cNvCxnSpPr>
          <p:nvPr/>
        </p:nvCxnSpPr>
        <p:spPr>
          <a:xfrm>
            <a:off x="8641619" y="4355474"/>
            <a:ext cx="922494" cy="1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641619" y="3922971"/>
            <a:ext cx="92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41619" y="3503451"/>
            <a:ext cx="92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4" idx="1"/>
          </p:cNvCxnSpPr>
          <p:nvPr/>
        </p:nvCxnSpPr>
        <p:spPr>
          <a:xfrm>
            <a:off x="8641619" y="3030149"/>
            <a:ext cx="9224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20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2699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Appending &amp; Interleaving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2700"/>
            <a:ext cx="12192000" cy="5575300"/>
          </a:xfrm>
        </p:spPr>
        <p:txBody>
          <a:bodyPr/>
          <a:lstStyle/>
          <a:p>
            <a:r>
              <a:rPr lang="en-US" dirty="0" smtClean="0"/>
              <a:t>Appending is joining two datasets vertically.</a:t>
            </a:r>
          </a:p>
          <a:p>
            <a:r>
              <a:rPr lang="en-US" dirty="0" smtClean="0"/>
              <a:t>Mention dataset name/s in single set statement to append.</a:t>
            </a:r>
          </a:p>
          <a:p>
            <a:r>
              <a:rPr lang="en-US" dirty="0" smtClean="0"/>
              <a:t>Make sure the variable/s names should be same otherwise unwanted result would come.</a:t>
            </a:r>
          </a:p>
          <a:p>
            <a:r>
              <a:rPr lang="en-US" dirty="0" smtClean="0"/>
              <a:t>Interleaving combines individual sorted dataset into one sorted dataset by specified variable in the by statement.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3" y="4256862"/>
            <a:ext cx="1757363" cy="995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3" y="4231805"/>
            <a:ext cx="1973263" cy="1045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4174490"/>
            <a:ext cx="2133600" cy="2546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8274" y="4128286"/>
            <a:ext cx="2249488" cy="264970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8322468" y="4525923"/>
            <a:ext cx="58737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914650" y="4525923"/>
            <a:ext cx="73580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1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400"/>
            <a:ext cx="12192000" cy="568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What’s need to have a successful merging??</a:t>
            </a:r>
          </a:p>
          <a:p>
            <a:r>
              <a:rPr lang="en-US" sz="2400" dirty="0" smtClean="0"/>
              <a:t>There should be at least one key variable else unwanted result will populate.</a:t>
            </a:r>
          </a:p>
          <a:p>
            <a:r>
              <a:rPr lang="en-US" sz="2400" dirty="0" smtClean="0"/>
              <a:t>Key variable values should be sorted in both dataset.</a:t>
            </a:r>
          </a:p>
          <a:p>
            <a:r>
              <a:rPr lang="en-US" sz="2400" dirty="0" smtClean="0"/>
              <a:t>Key variable attribute </a:t>
            </a:r>
            <a:r>
              <a:rPr lang="en-US" sz="2400" dirty="0" err="1" smtClean="0"/>
              <a:t>i.e</a:t>
            </a:r>
            <a:r>
              <a:rPr lang="en-US" sz="2400" dirty="0" smtClean="0"/>
              <a:t> format, length , alignment should be same.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zero-to-one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one-to-zero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one-to-one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one-to-many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many-to-one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few-to-many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many-to-few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many-to-many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2"/>
              </a:rPr>
              <a:t>https://lnkd.in/fNSUTDE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84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Merging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603500" y="3276600"/>
            <a:ext cx="1168400" cy="3251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34214" y="4717534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Types of Matched Merging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116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0" y="1435711"/>
            <a:ext cx="5765800" cy="46914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</a:p>
          <a:p>
            <a:r>
              <a:rPr lang="en-IN" dirty="0" smtClean="0"/>
              <a:t>YouTube Channel : </a:t>
            </a:r>
            <a:r>
              <a:rPr lang="en-IN" b="1" dirty="0" smtClean="0">
                <a:hlinkClick r:id="rId3"/>
              </a:rPr>
              <a:t>https://lnkd.in/fNSUTDE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50800"/>
            <a:ext cx="12192000" cy="1257300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Merging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2627874"/>
            <a:ext cx="48966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Cases of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do it by merge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do it also with set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 very careful when you have different #</a:t>
            </a:r>
          </a:p>
          <a:p>
            <a:r>
              <a:rPr lang="en-US" dirty="0" smtClean="0"/>
              <a:t>of records in both tables </a:t>
            </a:r>
            <a:r>
              <a:rPr lang="en-US" dirty="0" err="1" smtClean="0"/>
              <a:t>i.e</a:t>
            </a:r>
            <a:r>
              <a:rPr lang="en-US" dirty="0" smtClean="0"/>
              <a:t> in few to many or few </a:t>
            </a:r>
          </a:p>
          <a:p>
            <a:r>
              <a:rPr lang="en-US" dirty="0" smtClean="0"/>
              <a:t>to many cases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7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26199</TotalTime>
  <Words>855</Words>
  <Application>Microsoft Office PowerPoint</Application>
  <PresentationFormat>Custom</PresentationFormat>
  <Paragraphs>188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Sort / Order the dataset </vt:lpstr>
      <vt:lpstr>nodupkey, nodup &amp; nouniquekey options</vt:lpstr>
      <vt:lpstr>Slide 4</vt:lpstr>
      <vt:lpstr>Slide 5</vt:lpstr>
      <vt:lpstr>Slide 6</vt:lpstr>
      <vt:lpstr>Appending &amp; Interleaving</vt:lpstr>
      <vt:lpstr>Merging </vt:lpstr>
      <vt:lpstr>Merging </vt:lpstr>
      <vt:lpstr>Full Join</vt:lpstr>
      <vt:lpstr>Inner Join</vt:lpstr>
      <vt:lpstr>Left Join</vt:lpstr>
      <vt:lpstr>Right Join</vt:lpstr>
      <vt:lpstr>Non Matching From A</vt:lpstr>
      <vt:lpstr>Non Matching From B</vt:lpstr>
      <vt:lpstr>Non Matching From A and B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SAS &amp; Why SAS ??</dc:title>
  <dc:creator>Shashi Kumar</dc:creator>
  <cp:lastModifiedBy>SHASHI</cp:lastModifiedBy>
  <cp:revision>118</cp:revision>
  <dcterms:created xsi:type="dcterms:W3CDTF">2018-10-28T10:09:07Z</dcterms:created>
  <dcterms:modified xsi:type="dcterms:W3CDTF">2019-02-24T17:53:10Z</dcterms:modified>
</cp:coreProperties>
</file>