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5" r:id="rId2"/>
    <p:sldId id="322" r:id="rId3"/>
    <p:sldId id="323" r:id="rId4"/>
    <p:sldId id="324" r:id="rId5"/>
    <p:sldId id="312" r:id="rId6"/>
    <p:sldId id="313" r:id="rId7"/>
    <p:sldId id="316" r:id="rId8"/>
    <p:sldId id="317" r:id="rId9"/>
    <p:sldId id="318" r:id="rId10"/>
    <p:sldId id="319" r:id="rId11"/>
    <p:sldId id="320" r:id="rId12"/>
    <p:sldId id="321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39A2-7A29-4994-AF9C-7443F589F12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AE274-FE9D-47A2-A892-30BDF009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77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30B93-0E23-49FA-8907-A0FE5DBF64E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04E8-6D48-4FD9-B158-DC5FD26B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38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5259-E11C-4741-93BA-39B78979E12D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E29E-4BB1-4CA1-B345-258B83C3E3E0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9C0-6798-4A8B-BDA1-096341B8C9D1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F10-A8B6-42C8-AED7-4DEFCB61F452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923-C622-46CD-8690-69FEED4D36D2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1E8-4C00-4A89-943A-8F62EBAAE4A6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C8ED-33A2-4ACB-BAF6-B0A58784E842}" type="datetime1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5223-A08A-44FF-BF1E-7180F17902CF}" type="datetime1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17B-52C4-4CE7-AD75-A0B4CD210644}" type="datetime1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B732-1F12-45CF-B587-9213D64DAC2D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8673-8F2C-4D80-A6EE-3EF9AAAB8363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DE2A-42EA-4486-AF05-1A11C3EF98B1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Classification: Genpact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9" y="1092631"/>
            <a:ext cx="10515600" cy="27899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: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Tutorial </a:t>
            </a:r>
          </a:p>
        </p:txBody>
      </p:sp>
      <p:pic>
        <p:nvPicPr>
          <p:cNvPr id="5" name="Picture 2" descr="স্যাস লোগ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260" y="607962"/>
            <a:ext cx="1409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7712" y="4242287"/>
            <a:ext cx="10676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Presented By : Shashi Kumar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Character and Numeric Functions: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5944" y="1319348"/>
            <a:ext cx="300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test3;</a:t>
            </a:r>
          </a:p>
          <a:p>
            <a:r>
              <a:rPr lang="en-IN" dirty="0" smtClean="0"/>
              <a:t>name='Shashi Kumar';</a:t>
            </a:r>
          </a:p>
          <a:p>
            <a:r>
              <a:rPr lang="en-IN" dirty="0" smtClean="0"/>
              <a:t>x=</a:t>
            </a:r>
            <a:r>
              <a:rPr lang="en-IN" dirty="0" err="1" smtClean="0"/>
              <a:t>substr</a:t>
            </a:r>
            <a:r>
              <a:rPr lang="en-IN" dirty="0" smtClean="0"/>
              <a:t>(name,</a:t>
            </a:r>
            <a:r>
              <a:rPr lang="en-IN" b="1" dirty="0" smtClean="0"/>
              <a:t>1,2);</a:t>
            </a:r>
          </a:p>
          <a:p>
            <a:r>
              <a:rPr lang="en-IN" dirty="0" smtClean="0"/>
              <a:t>y=</a:t>
            </a:r>
            <a:r>
              <a:rPr lang="en-IN" dirty="0" err="1" smtClean="0"/>
              <a:t>substr</a:t>
            </a:r>
            <a:r>
              <a:rPr lang="en-IN" dirty="0" smtClean="0"/>
              <a:t>(name,</a:t>
            </a:r>
            <a:r>
              <a:rPr lang="en-IN" b="1" dirty="0" smtClean="0"/>
              <a:t>3,2);</a:t>
            </a:r>
          </a:p>
          <a:p>
            <a:r>
              <a:rPr lang="en-IN" dirty="0" smtClean="0"/>
              <a:t>z=</a:t>
            </a:r>
            <a:r>
              <a:rPr lang="en-IN" dirty="0" err="1" smtClean="0"/>
              <a:t>substr</a:t>
            </a:r>
            <a:r>
              <a:rPr lang="en-IN" dirty="0" smtClean="0"/>
              <a:t>(name,</a:t>
            </a:r>
            <a:r>
              <a:rPr lang="en-IN" b="1" dirty="0" smtClean="0"/>
              <a:t>1,7);</a:t>
            </a:r>
          </a:p>
          <a:p>
            <a:endParaRPr lang="en-IN" dirty="0" smtClean="0"/>
          </a:p>
          <a:p>
            <a:r>
              <a:rPr lang="en-IN" dirty="0" smtClean="0"/>
              <a:t>A=</a:t>
            </a:r>
            <a:r>
              <a:rPr lang="en-IN" dirty="0" err="1" smtClean="0"/>
              <a:t>substr</a:t>
            </a:r>
            <a:r>
              <a:rPr lang="en-IN" dirty="0" smtClean="0"/>
              <a:t>('Mohan',</a:t>
            </a:r>
            <a:r>
              <a:rPr lang="en-IN" b="1" dirty="0" smtClean="0"/>
              <a:t>3,1);</a:t>
            </a:r>
          </a:p>
          <a:p>
            <a:r>
              <a:rPr lang="en-IN" dirty="0" smtClean="0"/>
              <a:t>B=</a:t>
            </a:r>
            <a:r>
              <a:rPr lang="en-IN" dirty="0" err="1" smtClean="0"/>
              <a:t>substr</a:t>
            </a:r>
            <a:r>
              <a:rPr lang="en-IN" dirty="0" smtClean="0"/>
              <a:t>(</a:t>
            </a:r>
            <a:r>
              <a:rPr lang="en-IN" dirty="0" err="1" smtClean="0"/>
              <a:t>upcase</a:t>
            </a:r>
            <a:r>
              <a:rPr lang="en-IN" dirty="0" smtClean="0"/>
              <a:t>(name),</a:t>
            </a:r>
            <a:r>
              <a:rPr lang="en-IN" b="1" dirty="0" smtClean="0"/>
              <a:t>3,4);</a:t>
            </a:r>
          </a:p>
          <a:p>
            <a:r>
              <a:rPr lang="en-IN" b="1" dirty="0" smtClean="0"/>
              <a:t>run;</a:t>
            </a:r>
            <a:endParaRPr lang="en-IN" dirty="0"/>
          </a:p>
        </p:txBody>
      </p:sp>
      <p:pic>
        <p:nvPicPr>
          <p:cNvPr id="9" name="Picture 8" descr="F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48" y="1441812"/>
            <a:ext cx="9421852" cy="1183822"/>
          </a:xfrm>
          <a:prstGeom prst="rect">
            <a:avLst/>
          </a:prstGeom>
        </p:spPr>
      </p:pic>
      <p:pic>
        <p:nvPicPr>
          <p:cNvPr id="10" name="Picture 9" descr="f2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482" y="2787423"/>
            <a:ext cx="3192634" cy="17323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Character and Numeric Functions: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5944" y="1267096"/>
            <a:ext cx="30044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test4;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A='Today is FRIDAY';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B=scan(A,</a:t>
            </a: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C=scan(A,</a:t>
            </a: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1,'a');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D=scan(A,-</a:t>
            </a: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1);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E=find(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A,'a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F=find(A,'A');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G=find(A,'a',</a:t>
            </a: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H=find(A,'a','i',</a:t>
            </a: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7);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I=' Ram ';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J='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Sita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';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K=cat(I,J,I);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L=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catt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(I,J,I);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M=cats(I,J,I);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N=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catx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('/',I,J,I);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O=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catx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('0',I,J,I);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P=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tranwrd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(N,'/','*'); 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Q=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tranwrd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N,'Ram','Sita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R='$500';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S=</a:t>
            </a: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T=put(S,date9.);</a:t>
            </a: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U=input(R,dollar4.);</a:t>
            </a:r>
          </a:p>
          <a:p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run;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f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65" y="1743478"/>
            <a:ext cx="10023159" cy="450019"/>
          </a:xfrm>
          <a:prstGeom prst="rect">
            <a:avLst/>
          </a:prstGeom>
        </p:spPr>
      </p:pic>
      <p:pic>
        <p:nvPicPr>
          <p:cNvPr id="15" name="Picture 14" descr="f4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44" y="2404926"/>
            <a:ext cx="7087144" cy="762541"/>
          </a:xfrm>
          <a:prstGeom prst="rect">
            <a:avLst/>
          </a:prstGeom>
        </p:spPr>
      </p:pic>
      <p:pic>
        <p:nvPicPr>
          <p:cNvPr id="16" name="Picture 15" descr="f4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3313340"/>
            <a:ext cx="10684955" cy="396512"/>
          </a:xfrm>
          <a:prstGeom prst="rect">
            <a:avLst/>
          </a:prstGeom>
        </p:spPr>
      </p:pic>
      <p:pic>
        <p:nvPicPr>
          <p:cNvPr id="17" name="Picture 16" descr="f4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122" y="4702638"/>
            <a:ext cx="7648643" cy="822972"/>
          </a:xfrm>
          <a:prstGeom prst="rect">
            <a:avLst/>
          </a:prstGeom>
        </p:spPr>
      </p:pic>
      <p:pic>
        <p:nvPicPr>
          <p:cNvPr id="18" name="Picture 17" descr="f4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023" y="3700584"/>
            <a:ext cx="2046786" cy="29745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Character and Numeric Functions: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5942" y="1319348"/>
            <a:ext cx="83341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*%%%%%%%%%%%%%%%%%%%% compress %%%%%%%%%%%%%;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test8; 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string=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StudySAS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Blog!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17752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string1=compress(string,'') ;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spaces. This is default;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string2=compress(string,'','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   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alphabetic chars(1,2etc);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string3=compress(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string,'','d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 ;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numerical values;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string4=compress(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string,'','l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      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 lowercase characters;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string5=compress(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string,'','u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     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uppercase characters;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string6=compress(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string,'S','k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   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Keeps only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characters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string7=compress(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string,'!.','P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   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Punctuations only;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string8=compress(string,'s','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     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upper/lower case specified characters;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string9=compress(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string,'','a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      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all upper\lower case  characters ;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string10=compress(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string,'','s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 ;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or delete spaces;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string11=compress(string,'','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 ;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alphabets (Keeps only digits); 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f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07" y="1632857"/>
            <a:ext cx="8460512" cy="561703"/>
          </a:xfrm>
          <a:prstGeom prst="rect">
            <a:avLst/>
          </a:prstGeom>
        </p:spPr>
      </p:pic>
      <p:pic>
        <p:nvPicPr>
          <p:cNvPr id="11" name="Picture 10" descr="f6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10" y="5473338"/>
            <a:ext cx="9696179" cy="666206"/>
          </a:xfrm>
          <a:prstGeom prst="rect">
            <a:avLst/>
          </a:prstGeom>
        </p:spPr>
      </p:pic>
      <p:pic>
        <p:nvPicPr>
          <p:cNvPr id="12" name="Picture 11" descr="f6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965" y="6122822"/>
            <a:ext cx="9593172" cy="7351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0542" y="2967335"/>
            <a:ext cx="61709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 You …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3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Working with Date/Time/Date Time  :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1032874"/>
            <a:ext cx="11874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 </a:t>
            </a:r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value that represents the number of days between January 1, 1960, and a specified date. SAS can perform calculations on dates ranging from A.D. 1582 to A.D. 19,900. Dates before January 1, 1960, are negative numbers; dates after January 1, 1960, are positive numbers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value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value representing the number of seconds since midnight of the current day. SAS time values are between 0 and 86400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538" y="3110430"/>
            <a:ext cx="2112962" cy="1673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25" y="3236086"/>
            <a:ext cx="2061713" cy="143609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342088" y="3598531"/>
            <a:ext cx="8128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347501"/>
            <a:ext cx="11874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value representing the number of seconds between January 1, 1960, and an hour/minute/second within a specified date.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538" y="4962488"/>
            <a:ext cx="2172100" cy="13938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724" y="4962488"/>
            <a:ext cx="1813373" cy="139386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8342088" y="5359400"/>
            <a:ext cx="812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32" y="4962488"/>
            <a:ext cx="3839460" cy="1520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336" y="3107218"/>
            <a:ext cx="2125664" cy="12114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5400000">
            <a:off x="2087562" y="4125302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Formats Date/Time/Date Time  :  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8823" y="1254034"/>
            <a:ext cx="117511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    Which is used to convert standard data to non standard data.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Which is used to convert Non Standard data into standard data.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10/09/08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 Non-Standard :::: Informant ::::::MMDDYY8.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$40,000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   Non-Standard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::::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Informant ::::::Dollar7.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74,000 :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Non-Standard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:::: Informant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::::::Comma6.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34555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Standard ::::::::::: Format ::::::::  ??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MMDDYY8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.,date9……)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4" y="3562358"/>
            <a:ext cx="4689566" cy="19745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634" y="3536231"/>
            <a:ext cx="4153989" cy="22345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5536912"/>
            <a:ext cx="4689567" cy="13298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19" y="5630091"/>
            <a:ext cx="4364081" cy="11922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75851" y="1286634"/>
            <a:ext cx="4005558" cy="1738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name &lt;$&gt;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formatW.d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: Total Width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Number of decimal place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: It indicate Character format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date9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(Format either SAS built or User define format (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format))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Formats Date/Time/Date Time  : 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8901" y="1120051"/>
          <a:ext cx="4800599" cy="503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Format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01JAN60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Date9.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01JAN1960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DDMMYY10.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01/01/1960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</a:rPr>
                        <a:t>DDMMYY.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</a:rPr>
                        <a:t>18703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17/03/11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3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</a:rPr>
                        <a:t>DDMMYY10.</a:t>
                      </a:r>
                    </a:p>
                    <a:p>
                      <a:pPr algn="l"/>
                      <a:endParaRPr lang="en-US" sz="14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</a:rPr>
                        <a:t>18703</a:t>
                      </a:r>
                    </a:p>
                    <a:p>
                      <a:pPr algn="l"/>
                      <a:endParaRPr lang="en-US" sz="14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</a:rPr>
                        <a:t>17/03/2011</a:t>
                      </a:r>
                    </a:p>
                    <a:p>
                      <a:pPr algn="l"/>
                      <a:endParaRPr lang="en-US" sz="14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18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</a:rPr>
                        <a:t>DDMMYYB.</a:t>
                      </a:r>
                    </a:p>
                    <a:p>
                      <a:pPr algn="l"/>
                      <a:endParaRPr lang="en-US" sz="14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</a:rPr>
                        <a:t>18703</a:t>
                      </a:r>
                    </a:p>
                    <a:p>
                      <a:pPr algn="l"/>
                      <a:endParaRPr lang="en-US" sz="14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</a:rPr>
                        <a:t>17 03 11</a:t>
                      </a:r>
                    </a:p>
                    <a:p>
                      <a:pPr algn="l"/>
                      <a:endParaRPr lang="en-US" sz="14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63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</a:rPr>
                        <a:t>DDMMYYB10.</a:t>
                      </a:r>
                    </a:p>
                    <a:p>
                      <a:pPr algn="l"/>
                      <a:endParaRPr lang="en-US" sz="14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</a:rPr>
                        <a:t>18703</a:t>
                      </a:r>
                    </a:p>
                    <a:p>
                      <a:pPr algn="l"/>
                      <a:endParaRPr lang="en-US" sz="14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</a:rPr>
                        <a:t>17 03 2011</a:t>
                      </a:r>
                    </a:p>
                    <a:p>
                      <a:pPr algn="l"/>
                      <a:endParaRPr lang="en-US" sz="14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95900" y="1534247"/>
            <a:ext cx="6318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date / Time / Date time formats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your need your choose your format.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transections data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datetime22.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686362" y="2493770"/>
          <a:ext cx="5537199" cy="366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Format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Input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HHMM.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53132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14:46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9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HOUR.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53132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15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9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MMSS.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53132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885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995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TIME.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53132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14:45:32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995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TOD.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53132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14:45:32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Formats Date/Time/Date Time  :  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94236"/>
              </p:ext>
            </p:extLst>
          </p:nvPr>
        </p:nvGraphicFramePr>
        <p:xfrm>
          <a:off x="178025" y="4280687"/>
          <a:ext cx="8043483" cy="244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89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9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Today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Date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21534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9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13FEB2019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9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Weekday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13FEB2019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9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13FEB2019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96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Qtr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13FEB2019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9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13FEB2019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5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MDY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(02,13,2019)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be numeric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21534    (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 From 1 Jan 1960)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8025" y="1210883"/>
            <a:ext cx="11385494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       Return a current date from a SAS date value.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           Extract the day of the month from a SAS date and returns a number from 1-31.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Weekdays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 Returns the day of the week from SAS date and return  a number from 1 to 7.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(Sunday =1; Monday=2;Tuesday=3;Wednesday=4;Thrusday=5;Friday=6;Saturday=7)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       Extract the month from the SAS date and return a number from 1 to 12.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(January =1;February=2;March=3;April=4………December=12)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           Extract the year from the SAS date and returns 4 digit of years.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             Extract the quarter from the SAS date and returns number from 1-4.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(Jan- March = 1;Apr-June=2;July-Sep=3;October-December=4)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          Return a SAS date value from numeric month, day and year value.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Formats Date/Time/Date Time  : 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8823" y="1319349"/>
            <a:ext cx="47940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data test;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sashelp.air</a:t>
            </a:r>
            <a:r>
              <a:rPr lang="en-IN" dirty="0" smtClean="0"/>
              <a:t>;</a:t>
            </a:r>
          </a:p>
          <a:p>
            <a:r>
              <a:rPr lang="en-IN" dirty="0" smtClean="0"/>
              <a:t>A=today();</a:t>
            </a:r>
          </a:p>
          <a:p>
            <a:r>
              <a:rPr lang="en-IN" dirty="0" smtClean="0"/>
              <a:t>B=day(date);</a:t>
            </a:r>
          </a:p>
          <a:p>
            <a:r>
              <a:rPr lang="en-IN" dirty="0" smtClean="0"/>
              <a:t>C=weekday(date);</a:t>
            </a:r>
          </a:p>
          <a:p>
            <a:r>
              <a:rPr lang="en-IN" dirty="0" smtClean="0"/>
              <a:t>D=month(date);</a:t>
            </a:r>
          </a:p>
          <a:p>
            <a:r>
              <a:rPr lang="en-IN" dirty="0" smtClean="0"/>
              <a:t>E=qtr(date);</a:t>
            </a:r>
          </a:p>
          <a:p>
            <a:r>
              <a:rPr lang="en-IN" dirty="0" smtClean="0"/>
              <a:t>F=year(date);</a:t>
            </a:r>
          </a:p>
          <a:p>
            <a:r>
              <a:rPr lang="en-IN" dirty="0" smtClean="0"/>
              <a:t>G=MDY(</a:t>
            </a:r>
            <a:r>
              <a:rPr lang="en-IN" b="1" dirty="0" smtClean="0"/>
              <a:t>1,1,1960);</a:t>
            </a:r>
          </a:p>
          <a:p>
            <a:r>
              <a:rPr lang="en-IN" dirty="0" smtClean="0"/>
              <a:t>H=MDY(D,B,F);</a:t>
            </a:r>
          </a:p>
          <a:p>
            <a:r>
              <a:rPr lang="en-IN" dirty="0" smtClean="0"/>
              <a:t>I=MDY(month(date),</a:t>
            </a:r>
            <a:r>
              <a:rPr lang="en-IN" b="1" dirty="0" smtClean="0"/>
              <a:t>1,year('08JAN1960'd));</a:t>
            </a:r>
          </a:p>
          <a:p>
            <a:r>
              <a:rPr lang="en-IN" dirty="0" smtClean="0"/>
              <a:t>J=date;</a:t>
            </a:r>
          </a:p>
          <a:p>
            <a:r>
              <a:rPr lang="en-IN" dirty="0" smtClean="0"/>
              <a:t>format A G H date9. J weekdate24.;</a:t>
            </a:r>
          </a:p>
          <a:p>
            <a:r>
              <a:rPr lang="en-IN" b="1" dirty="0" smtClean="0"/>
              <a:t>run;</a:t>
            </a:r>
          </a:p>
          <a:p>
            <a:endParaRPr lang="en-IN" dirty="0"/>
          </a:p>
        </p:txBody>
      </p:sp>
      <p:pic>
        <p:nvPicPr>
          <p:cNvPr id="7" name="Picture 6" descr="d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77" y="1061220"/>
            <a:ext cx="9827623" cy="35337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7746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Character and Numeric Functions:  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60031"/>
              </p:ext>
            </p:extLst>
          </p:nvPr>
        </p:nvGraphicFramePr>
        <p:xfrm>
          <a:off x="0" y="863596"/>
          <a:ext cx="12141199" cy="5852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6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Trim(variable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*Remove trailing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Blank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Cmiss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(variable/vector)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*count of Missing across row both char &amp; 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num. Variable. 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Strip(variable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*Remove Leading and Trailing Blank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()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count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non missing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Left(variable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Left Align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 Character String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Scan(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String,nth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word,delimeter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* Return nth word of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character value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Right(variable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Right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Align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 Character String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string,substring,modifier,start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position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)*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It search a target string to specified substring and return numeric value.</a:t>
                      </a:r>
                      <a:endParaRPr lang="en-IN" sz="11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Lowcase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(variable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Convert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 Low Case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Cat(String1,String2,…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Stringn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Doesnot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renove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leading and trailing blank before concatenate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19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Upcase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(variable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Convert in Up Case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Catt(String1,String2,…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Stringn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Remove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trailing blank before concatenate</a:t>
                      </a:r>
                      <a:endParaRPr lang="en-IN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Propcase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(variable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Convert in 1</a:t>
                      </a:r>
                      <a:r>
                        <a:rPr lang="en-US" sz="11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character in up case and reaming low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case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Cats(String1,String2,…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Stringn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Remove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leading blank before concatenate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Length(variable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Return total number of column width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Catx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(delimeter,String1,String2,…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Stringn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* Remove leading and </a:t>
                      </a:r>
                      <a:r>
                        <a:rPr lang="en-US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trailing blank and</a:t>
                      </a:r>
                      <a:r>
                        <a:rPr lang="en-US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add delimiter between </a:t>
                      </a:r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endParaRPr lang="en-IN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Char(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variable,pos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*Return a single character from specified position in a character String</a:t>
                      </a:r>
                      <a:endParaRPr lang="en-IN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Tranwrd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Source,target,replacement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*Search and replace from character string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(variable)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Input(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Source,Informat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Convert to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numeric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Ceil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(variable)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Put(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Source,format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Round and convert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character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Floor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(variable)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Substr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String,Start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position,Length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Extract character from string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Round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(variable)</a:t>
                      </a:r>
                      <a:endParaRPr lang="en-IN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Compress(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Source,Character,modifier</a:t>
                      </a:r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)  *Removes the characters listed in the character argument from the source.</a:t>
                      </a:r>
                      <a:endParaRPr lang="en-IN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985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Nmiss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(variable/vector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*count of Missing across row both  numeric variable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Compbl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(String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 Remove multiple blank from a String by translating each occurrence of two or more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conjugative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blank into single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blank.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Character and Numeric Functions: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5944" y="1319348"/>
            <a:ext cx="2011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test;</a:t>
            </a:r>
          </a:p>
          <a:p>
            <a:r>
              <a:rPr lang="en-IN" dirty="0" smtClean="0"/>
              <a:t>x=' Ram ';</a:t>
            </a:r>
          </a:p>
          <a:p>
            <a:r>
              <a:rPr lang="en-IN" dirty="0" smtClean="0"/>
              <a:t>y=' </a:t>
            </a:r>
            <a:r>
              <a:rPr lang="en-IN" dirty="0" err="1" smtClean="0"/>
              <a:t>Sita</a:t>
            </a:r>
            <a:r>
              <a:rPr lang="en-IN" dirty="0" smtClean="0"/>
              <a:t> ';</a:t>
            </a:r>
          </a:p>
          <a:p>
            <a:r>
              <a:rPr lang="en-IN" dirty="0" smtClean="0"/>
              <a:t>A=trim(x);</a:t>
            </a:r>
          </a:p>
          <a:p>
            <a:r>
              <a:rPr lang="en-IN" dirty="0" smtClean="0"/>
              <a:t>B=strip(x);</a:t>
            </a:r>
          </a:p>
          <a:p>
            <a:r>
              <a:rPr lang="en-IN" dirty="0" smtClean="0"/>
              <a:t>C=left(x);</a:t>
            </a:r>
          </a:p>
          <a:p>
            <a:r>
              <a:rPr lang="en-IN" dirty="0" smtClean="0"/>
              <a:t>D=right(x);</a:t>
            </a:r>
          </a:p>
          <a:p>
            <a:r>
              <a:rPr lang="en-IN" dirty="0" smtClean="0"/>
              <a:t>E=</a:t>
            </a:r>
            <a:r>
              <a:rPr lang="en-IN" dirty="0" err="1" smtClean="0"/>
              <a:t>upcase</a:t>
            </a:r>
            <a:r>
              <a:rPr lang="en-IN" dirty="0" smtClean="0"/>
              <a:t>(x);</a:t>
            </a:r>
          </a:p>
          <a:p>
            <a:r>
              <a:rPr lang="en-IN" dirty="0" smtClean="0"/>
              <a:t>F=</a:t>
            </a:r>
            <a:r>
              <a:rPr lang="en-IN" dirty="0" err="1" smtClean="0"/>
              <a:t>lowcase</a:t>
            </a:r>
            <a:r>
              <a:rPr lang="en-IN" dirty="0" smtClean="0"/>
              <a:t>(x);</a:t>
            </a:r>
          </a:p>
          <a:p>
            <a:r>
              <a:rPr lang="en-IN" dirty="0" smtClean="0"/>
              <a:t>g=length(x);</a:t>
            </a:r>
          </a:p>
          <a:p>
            <a:r>
              <a:rPr lang="en-IN" dirty="0" smtClean="0"/>
              <a:t>H=x!!y;</a:t>
            </a:r>
          </a:p>
          <a:p>
            <a:r>
              <a:rPr lang="en-IN" dirty="0" smtClean="0"/>
              <a:t>I=length(H);</a:t>
            </a:r>
          </a:p>
          <a:p>
            <a:r>
              <a:rPr lang="en-IN" dirty="0" smtClean="0"/>
              <a:t>J=char(x,</a:t>
            </a:r>
            <a:r>
              <a:rPr lang="en-IN" b="1" dirty="0" smtClean="0"/>
              <a:t>2);</a:t>
            </a:r>
          </a:p>
          <a:p>
            <a:r>
              <a:rPr lang="en-IN" dirty="0" smtClean="0"/>
              <a:t>K=length(x);</a:t>
            </a:r>
          </a:p>
          <a:p>
            <a:r>
              <a:rPr lang="en-IN" dirty="0" smtClean="0"/>
              <a:t>L=length(D);</a:t>
            </a:r>
          </a:p>
          <a:p>
            <a:r>
              <a:rPr lang="en-IN" b="1" dirty="0" smtClean="0"/>
              <a:t>run;</a:t>
            </a:r>
          </a:p>
        </p:txBody>
      </p:sp>
      <p:pic>
        <p:nvPicPr>
          <p:cNvPr id="8" name="Picture 7" descr="f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92" y="2075892"/>
            <a:ext cx="10762570" cy="1111431"/>
          </a:xfrm>
          <a:prstGeom prst="rect">
            <a:avLst/>
          </a:prstGeom>
        </p:spPr>
      </p:pic>
      <p:pic>
        <p:nvPicPr>
          <p:cNvPr id="5" name="Picture 4" descr="f1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15" y="3931921"/>
            <a:ext cx="3826328" cy="2555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49041" y="3383280"/>
            <a:ext cx="354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proc contents data=test; run;</a:t>
            </a:r>
            <a:endParaRPr lang="en-IN" dirty="0" smtClean="0"/>
          </a:p>
          <a:p>
            <a:endParaRPr lang="en-IN" b="1" dirty="0" smtClean="0"/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Character and Numeric Functions: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5944" y="1319348"/>
            <a:ext cx="20116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test2;</a:t>
            </a:r>
          </a:p>
          <a:p>
            <a:r>
              <a:rPr lang="en-IN" dirty="0" err="1" smtClean="0"/>
              <a:t>infile</a:t>
            </a:r>
            <a:r>
              <a:rPr lang="en-IN" dirty="0" smtClean="0"/>
              <a:t> </a:t>
            </a:r>
            <a:r>
              <a:rPr lang="en-IN" dirty="0" err="1" smtClean="0"/>
              <a:t>datalines</a:t>
            </a:r>
            <a:r>
              <a:rPr lang="en-IN" dirty="0" smtClean="0"/>
              <a:t>;</a:t>
            </a:r>
          </a:p>
          <a:p>
            <a:r>
              <a:rPr lang="en-IN" dirty="0" smtClean="0"/>
              <a:t>input num;</a:t>
            </a:r>
          </a:p>
          <a:p>
            <a:r>
              <a:rPr lang="en-IN" dirty="0" smtClean="0"/>
              <a:t>A=</a:t>
            </a:r>
            <a:r>
              <a:rPr lang="en-IN" dirty="0" err="1" smtClean="0"/>
              <a:t>int</a:t>
            </a:r>
            <a:r>
              <a:rPr lang="en-IN" dirty="0" smtClean="0"/>
              <a:t>(num);</a:t>
            </a:r>
          </a:p>
          <a:p>
            <a:r>
              <a:rPr lang="en-IN" dirty="0" smtClean="0"/>
              <a:t>B=ceil(num);</a:t>
            </a:r>
          </a:p>
          <a:p>
            <a:r>
              <a:rPr lang="en-IN" dirty="0" smtClean="0"/>
              <a:t>C=Floor(num);</a:t>
            </a:r>
          </a:p>
          <a:p>
            <a:r>
              <a:rPr lang="en-IN" dirty="0" smtClean="0"/>
              <a:t>D=round(num);</a:t>
            </a:r>
          </a:p>
          <a:p>
            <a:r>
              <a:rPr lang="en-IN" dirty="0" smtClean="0"/>
              <a:t>E=round(num,</a:t>
            </a:r>
            <a:r>
              <a:rPr lang="en-IN" b="1" dirty="0" smtClean="0"/>
              <a:t>5);</a:t>
            </a:r>
          </a:p>
          <a:p>
            <a:r>
              <a:rPr lang="en-IN" dirty="0" smtClean="0"/>
              <a:t>F=round(num,</a:t>
            </a:r>
            <a:r>
              <a:rPr lang="en-IN" b="1" dirty="0" smtClean="0"/>
              <a:t>11);</a:t>
            </a:r>
          </a:p>
          <a:p>
            <a:r>
              <a:rPr lang="en-IN" dirty="0" smtClean="0"/>
              <a:t>G=round(num,</a:t>
            </a:r>
            <a:r>
              <a:rPr lang="en-IN" b="1" dirty="0" smtClean="0"/>
              <a:t>.33);</a:t>
            </a:r>
          </a:p>
          <a:p>
            <a:r>
              <a:rPr lang="en-IN" dirty="0" err="1" smtClean="0"/>
              <a:t>datalines</a:t>
            </a:r>
            <a:r>
              <a:rPr lang="en-IN" dirty="0" smtClean="0"/>
              <a:t>;</a:t>
            </a:r>
          </a:p>
          <a:p>
            <a:r>
              <a:rPr lang="en-IN" dirty="0" smtClean="0"/>
              <a:t>10</a:t>
            </a:r>
          </a:p>
          <a:p>
            <a:r>
              <a:rPr lang="en-IN" dirty="0" smtClean="0"/>
              <a:t>15</a:t>
            </a:r>
          </a:p>
          <a:p>
            <a:r>
              <a:rPr lang="en-IN" dirty="0" smtClean="0"/>
              <a:t>32.5</a:t>
            </a:r>
          </a:p>
          <a:p>
            <a:r>
              <a:rPr lang="en-IN" dirty="0" smtClean="0"/>
              <a:t>79</a:t>
            </a:r>
          </a:p>
          <a:p>
            <a:r>
              <a:rPr lang="en-IN" dirty="0" smtClean="0"/>
              <a:t>37.9</a:t>
            </a:r>
          </a:p>
          <a:p>
            <a:r>
              <a:rPr lang="en-IN" dirty="0" smtClean="0"/>
              <a:t>-10</a:t>
            </a:r>
          </a:p>
          <a:p>
            <a:r>
              <a:rPr lang="en-IN" dirty="0" smtClean="0"/>
              <a:t>-23.6</a:t>
            </a:r>
          </a:p>
          <a:p>
            <a:r>
              <a:rPr lang="en-IN" dirty="0" smtClean="0"/>
              <a:t>;</a:t>
            </a:r>
          </a:p>
          <a:p>
            <a:r>
              <a:rPr lang="en-IN" b="1" dirty="0" smtClean="0"/>
              <a:t>run;</a:t>
            </a:r>
          </a:p>
        </p:txBody>
      </p:sp>
      <p:pic>
        <p:nvPicPr>
          <p:cNvPr id="9" name="Picture 8" descr="f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87" y="1400399"/>
            <a:ext cx="10028368" cy="21262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4379" y="4519748"/>
            <a:ext cx="6257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If A is +</a:t>
            </a:r>
            <a:r>
              <a:rPr lang="en-US" dirty="0" err="1" smtClean="0"/>
              <a:t>ve</a:t>
            </a:r>
            <a:r>
              <a:rPr lang="en-US" dirty="0" smtClean="0"/>
              <a:t> then </a:t>
            </a:r>
            <a:r>
              <a:rPr lang="en-US" dirty="0" err="1" smtClean="0"/>
              <a:t>int</a:t>
            </a:r>
            <a:r>
              <a:rPr lang="en-US" dirty="0" smtClean="0"/>
              <a:t>(num)=floor(num)</a:t>
            </a:r>
          </a:p>
          <a:p>
            <a:r>
              <a:rPr lang="en-US" dirty="0" smtClean="0"/>
              <a:t>If A is -</a:t>
            </a:r>
            <a:r>
              <a:rPr lang="en-US" dirty="0" err="1" smtClean="0"/>
              <a:t>ve</a:t>
            </a:r>
            <a:r>
              <a:rPr lang="en-US" dirty="0" smtClean="0"/>
              <a:t> then </a:t>
            </a:r>
            <a:r>
              <a:rPr lang="en-US" dirty="0" err="1" smtClean="0"/>
              <a:t>int</a:t>
            </a:r>
            <a:r>
              <a:rPr lang="en-US" dirty="0" smtClean="0"/>
              <a:t>(num)=Ceil(num)</a:t>
            </a:r>
          </a:p>
          <a:p>
            <a:r>
              <a:rPr lang="en-US" dirty="0" smtClean="0"/>
              <a:t>Round: convert to nearest integer with multiple of 2</a:t>
            </a:r>
            <a:r>
              <a:rPr lang="en-US" baseline="30000" dirty="0" smtClean="0"/>
              <a:t>nd</a:t>
            </a:r>
            <a:r>
              <a:rPr lang="en-US" dirty="0" smtClean="0"/>
              <a:t> argument. </a:t>
            </a:r>
            <a:endParaRPr lang="en-IN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4362994" y="3735977"/>
            <a:ext cx="679269" cy="666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f2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40" y="4119562"/>
            <a:ext cx="2769326" cy="196772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26601</TotalTime>
  <Words>1291</Words>
  <Application>Microsoft Office PowerPoint</Application>
  <PresentationFormat>Widescreen</PresentationFormat>
  <Paragraphs>275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SAS &amp; Why SAS ??</dc:title>
  <dc:creator>Shashi Kumar</dc:creator>
  <cp:lastModifiedBy>Kumar, Shashi</cp:lastModifiedBy>
  <cp:revision>133</cp:revision>
  <dcterms:created xsi:type="dcterms:W3CDTF">2018-10-28T10:09:07Z</dcterms:created>
  <dcterms:modified xsi:type="dcterms:W3CDTF">2019-02-04T15:58:11Z</dcterms:modified>
</cp:coreProperties>
</file>