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3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A4FBA97-C6D8-4138-8C93-644983EB3647}" type="datetimeFigureOut">
              <a:rPr lang="en-US" smtClean="0"/>
            </a:fld>
            <a:endParaRPr lang="en-US"/>
          </a:p>
        </p:txBody>
      </p:sp>
      <p:sp>
        <p:nvSpPr>
          <p:cNvPr id="104883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8379326-A6D0-4252-B478-76AF75EE9F67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469E1-CD0C-4954-B43D-8210CCEB1C67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0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r>
              <a:rPr altLang="en-US" b="1" lang="en-US" smtClean="0">
                <a:latin typeface="Times New Roman" panose="02020603050405020304" pitchFamily="18" charset="0"/>
              </a:rPr>
              <a:t>s105d01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5D61A-C1B6-4705-A972-CCD3804A1530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8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E25350-9D7F-41FB-B13B-310E8E55C277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1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9D651E-0070-4231-BBBC-24E09DB16352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2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71D948-C9FC-459B-BC1D-3FDBA3933711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2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C62407-44DF-40C9-821A-54CA0145EAAB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34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3BF38D-D106-4A5C-A73B-1D4EDF8815AF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4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36B5C4-E06B-4BAD-A67F-01F021EB7C1E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4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0DCF0-289A-4BCE-BEBD-9AB496A4EF08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5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1DC696-8767-456D-BCE9-B077E533B526}" type="slidenum">
              <a:rPr altLang="en-US" sz="1200" lang="en-US"/>
              <a:pPr eaLnBrk="1" hangingPunct="1"/>
            </a:fld>
            <a:endParaRPr altLang="en-US" sz="1200" lang="en-US"/>
          </a:p>
        </p:txBody>
      </p:sp>
      <p:sp>
        <p:nvSpPr>
          <p:cNvPr id="104866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b="1" lang="en-US" noProof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85E0-A2BA-4DE0-8015-D76E8B711A55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A5CF-D24A-4AEF-9C36-F0426FCBCD4C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4300" y="533401"/>
            <a:ext cx="12077700" cy="469900"/>
          </a:xfrm>
        </p:spPr>
        <p:txBody>
          <a:bodyPr>
            <a:normAutofit fontScale="90000"/>
          </a:bodyPr>
          <a:p>
            <a:r>
              <a:rPr dirty="0" lang="en-US" smtClean="0"/>
              <a:t>Difference B/W Merge &amp; Joins </a:t>
            </a:r>
            <a:endParaRPr dirty="0" lang="en-US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587500" y="1295400"/>
          <a:ext cx="9131300" cy="448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4400"/>
                <a:gridCol w="4406900"/>
              </a:tblGrid>
              <a:tr h="671286">
                <a:tc>
                  <a:txBody>
                    <a:bodyPr/>
                    <a:p>
                      <a:pPr algn="ctr" fontAlgn="b"/>
                      <a:r>
                        <a:rPr dirty="0" sz="1400" lang="en-US" strike="noStrike" u="none">
                          <a:effectLst/>
                        </a:rPr>
                        <a:t>Merge Features</a:t>
                      </a:r>
                      <a:endParaRPr b="1" dirty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ctr" fontAlgn="b"/>
                      <a:r>
                        <a:rPr sz="1400" lang="en-US" strike="noStrike" u="none">
                          <a:effectLst/>
                        </a:rPr>
                        <a:t>Join Features</a:t>
                      </a:r>
                      <a:endParaRPr b="1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9014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1. Relevant only to the SAS System – not portable to other vendor data bases.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1. Portable to other vendor data bases.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1286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2. More steps are often needed than with the SQL procedure.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dirty="0" sz="1400" lang="en-US" strike="noStrike" u="none">
                          <a:effectLst/>
                        </a:rPr>
                        <a:t>2. Required less steps than Data Merge</a:t>
                      </a:r>
                      <a:endParaRPr b="0" dirty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1286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3. Data must first be sorted using by-value.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3. Data does not need to be sorted using BY-value.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1286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4. Requires common variable name.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4. Does not require common variable name.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1286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5. Duplicate matching column is automatically overlaid.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5. Duplicate matching column is not automatically overlaid.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1286">
                <a:tc>
                  <a:txBody>
                    <a:bodyPr/>
                    <a:p>
                      <a:pPr algn="l" fontAlgn="b"/>
                      <a:r>
                        <a:rPr sz="1400" lang="en-US" strike="noStrike" u="none">
                          <a:effectLst/>
                        </a:rPr>
                        <a:t>6. Results are not automatically printed.</a:t>
                      </a:r>
                      <a:endParaRPr b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p>
                      <a:pPr algn="l" fontAlgn="b"/>
                      <a:r>
                        <a:rPr dirty="0" sz="1400" lang="en-US" strike="noStrike" u="none">
                          <a:effectLst/>
                        </a:rPr>
                        <a:t>6. Results are automatically printed unless NOPRINT option is specified.</a:t>
                      </a:r>
                      <a:endParaRPr b="0" dirty="0" sz="14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48587" name="TextBox 5"/>
          <p:cNvSpPr txBox="1"/>
          <p:nvPr/>
        </p:nvSpPr>
        <p:spPr>
          <a:xfrm>
            <a:off x="9602949" y="6286501"/>
            <a:ext cx="1541779" cy="47498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25" name="Group 411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26" name="Group 413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5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8EA690-E5E6-4E9A-9121-199F030EE81D}" type="slidenum">
              <a:rPr altLang="en-US" sz="1400" lang="en-US"/>
              <a:pPr eaLnBrk="1" hangingPunct="1"/>
              <a:t>10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27" name="Group 412"/>
          <p:cNvGraphicFramePr>
            <a:graphicFrameLocks noGrp="1"/>
          </p:cNvGraphicFramePr>
          <p:nvPr/>
        </p:nvGraphicFramePr>
        <p:xfrm>
          <a:off x="5113339" y="2755900"/>
          <a:ext cx="1768475" cy="28041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77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59" name="Line 220"/>
          <p:cNvSpPr>
            <a:spLocks noChangeShapeType="1"/>
          </p:cNvSpPr>
          <p:nvPr/>
        </p:nvSpPr>
        <p:spPr bwMode="auto">
          <a:xfrm flipV="1">
            <a:off x="4233864" y="1895476"/>
            <a:ext cx="3633787" cy="612775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60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28" name="Group 441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29" name="Group 443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6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559BD8-AE8D-4E90-9ACC-8266808DABB8}" type="slidenum">
              <a:rPr altLang="en-US" sz="1400" lang="en-US"/>
              <a:pPr eaLnBrk="1" hangingPunct="1"/>
              <a:t>11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30" name="Group 442"/>
          <p:cNvGraphicFramePr>
            <a:graphicFrameLocks noGrp="1"/>
          </p:cNvGraphicFramePr>
          <p:nvPr/>
        </p:nvGraphicFramePr>
        <p:xfrm>
          <a:off x="5113339" y="2755900"/>
          <a:ext cx="1768475" cy="31089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85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3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66" name="Line 250"/>
          <p:cNvSpPr>
            <a:spLocks noChangeShapeType="1"/>
          </p:cNvSpPr>
          <p:nvPr/>
        </p:nvSpPr>
        <p:spPr bwMode="auto">
          <a:xfrm flipV="1">
            <a:off x="4233863" y="2197100"/>
            <a:ext cx="3651250" cy="311150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67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31" name="Group 1113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32" name="Group 1115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6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8DFADD-6C72-411F-A7F6-8105B393FEA3}" type="slidenum">
              <a:rPr altLang="en-US" sz="1400" lang="en-US"/>
              <a:pPr eaLnBrk="1" hangingPunct="1"/>
              <a:t>12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33" name="Group 1114"/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9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70" name="Line 919"/>
          <p:cNvSpPr>
            <a:spLocks noChangeShapeType="1"/>
          </p:cNvSpPr>
          <p:nvPr/>
        </p:nvSpPr>
        <p:spPr bwMode="auto">
          <a:xfrm>
            <a:off x="4233864" y="2508250"/>
            <a:ext cx="3622675" cy="0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1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34" name="Group 439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35" name="Group 441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7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16C7B5-64FA-4392-9BC6-919A2FC11020}" type="slidenum">
              <a:rPr altLang="en-US" sz="1400" lang="en-US"/>
              <a:pPr eaLnBrk="1" hangingPunct="1"/>
              <a:t>13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36" name="Group 440"/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9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74" name="Line 246"/>
          <p:cNvSpPr>
            <a:spLocks noChangeShapeType="1"/>
          </p:cNvSpPr>
          <p:nvPr/>
        </p:nvSpPr>
        <p:spPr bwMode="auto">
          <a:xfrm>
            <a:off x="4233864" y="2508250"/>
            <a:ext cx="3622675" cy="0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5" name="Line 247"/>
          <p:cNvSpPr>
            <a:spLocks noChangeShapeType="1"/>
          </p:cNvSpPr>
          <p:nvPr/>
        </p:nvSpPr>
        <p:spPr bwMode="auto">
          <a:xfrm flipV="1">
            <a:off x="4233863" y="2197100"/>
            <a:ext cx="3651250" cy="311150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6" name="Line 248"/>
          <p:cNvSpPr>
            <a:spLocks noChangeShapeType="1"/>
          </p:cNvSpPr>
          <p:nvPr/>
        </p:nvSpPr>
        <p:spPr bwMode="auto">
          <a:xfrm flipV="1">
            <a:off x="4233864" y="1895476"/>
            <a:ext cx="3633787" cy="612775"/>
          </a:xfrm>
          <a:prstGeom prst="line"/>
          <a:noFill/>
          <a:ln w="38100">
            <a:solidFill>
              <a:srgbClr val="80008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7" name="Line 249"/>
          <p:cNvSpPr>
            <a:spLocks noChangeShapeType="1"/>
          </p:cNvSpPr>
          <p:nvPr/>
        </p:nvSpPr>
        <p:spPr bwMode="auto">
          <a:xfrm>
            <a:off x="4233863" y="2197101"/>
            <a:ext cx="3624262" cy="320675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8" name="Line 250"/>
          <p:cNvSpPr>
            <a:spLocks noChangeShapeType="1"/>
          </p:cNvSpPr>
          <p:nvPr/>
        </p:nvSpPr>
        <p:spPr bwMode="auto">
          <a:xfrm>
            <a:off x="4233863" y="2197100"/>
            <a:ext cx="3624262" cy="0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79" name="Line 251"/>
          <p:cNvSpPr>
            <a:spLocks noChangeShapeType="1"/>
          </p:cNvSpPr>
          <p:nvPr/>
        </p:nvSpPr>
        <p:spPr bwMode="auto">
          <a:xfrm flipV="1">
            <a:off x="4233863" y="1905000"/>
            <a:ext cx="3624262" cy="292100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80" name="Line 252"/>
          <p:cNvSpPr>
            <a:spLocks noChangeShapeType="1"/>
          </p:cNvSpPr>
          <p:nvPr/>
        </p:nvSpPr>
        <p:spPr bwMode="auto">
          <a:xfrm>
            <a:off x="4262438" y="1905001"/>
            <a:ext cx="3605212" cy="612775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81" name="Line 253"/>
          <p:cNvSpPr>
            <a:spLocks noChangeShapeType="1"/>
          </p:cNvSpPr>
          <p:nvPr/>
        </p:nvSpPr>
        <p:spPr bwMode="auto">
          <a:xfrm>
            <a:off x="4262439" y="1885951"/>
            <a:ext cx="3622675" cy="320675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82" name="Line 254"/>
          <p:cNvSpPr>
            <a:spLocks noChangeShapeType="1"/>
          </p:cNvSpPr>
          <p:nvPr/>
        </p:nvSpPr>
        <p:spPr bwMode="auto">
          <a:xfrm>
            <a:off x="4262439" y="1911350"/>
            <a:ext cx="3603625" cy="0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83" name="TextBox 16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37" name="Group 452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38" name="Group 454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8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9B7582-5AF7-4887-BA5C-6376019AB092}" type="slidenum">
              <a:rPr altLang="en-US" sz="1400" lang="en-US"/>
              <a:pPr eaLnBrk="1" hangingPunct="1"/>
              <a:t>14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39" name="Group 453"/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9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89" name="AutoShape 259"/>
          <p:cNvSpPr/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altLang="en-US" lang="en-US"/>
          </a:p>
        </p:txBody>
      </p:sp>
      <p:sp>
        <p:nvSpPr>
          <p:cNvPr id="1048690" name="Text Box 260"/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/>
          <a:noFill/>
          <a:ln>
            <a:noFill/>
          </a:ln>
        </p:spPr>
        <p:txBody>
          <a:bodyPr bIns="88900" lIns="88900" rIns="88900" tIns="88900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altLang="en-US" lang="en-US"/>
              <a:t>3 rows</a:t>
            </a:r>
          </a:p>
        </p:txBody>
      </p:sp>
      <p:sp>
        <p:nvSpPr>
          <p:cNvPr id="1048691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40" name="Group 447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41" name="Group 449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3851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800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9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101AD6-4B21-454B-A2CD-B541EF727A0A}" type="slidenum">
              <a:rPr altLang="en-US" sz="1400" lang="en-US"/>
              <a:pPr eaLnBrk="1" hangingPunct="1"/>
              <a:t>15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42" name="Group 448"/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9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94" name="AutoShape 253"/>
          <p:cNvSpPr/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altLang="en-US" lang="en-US"/>
          </a:p>
        </p:txBody>
      </p:sp>
      <p:sp>
        <p:nvSpPr>
          <p:cNvPr id="1048695" name="Text Box 254"/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/>
          <a:noFill/>
          <a:ln>
            <a:noFill/>
          </a:ln>
        </p:spPr>
        <p:txBody>
          <a:bodyPr bIns="88900" lIns="88900" rIns="88900" tIns="88900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altLang="en-US" lang="en-US"/>
              <a:t>3 rows</a:t>
            </a:r>
          </a:p>
        </p:txBody>
      </p:sp>
      <p:grpSp>
        <p:nvGrpSpPr>
          <p:cNvPr id="82" name="Group 255"/>
          <p:cNvGrpSpPr/>
          <p:nvPr/>
        </p:nvGrpSpPr>
        <p:grpSpPr bwMode="auto">
          <a:xfrm>
            <a:off x="6413501" y="1744664"/>
            <a:ext cx="1433513" cy="922337"/>
            <a:chOff x="3080" y="1237"/>
            <a:chExt cx="903" cy="581"/>
          </a:xfrm>
        </p:grpSpPr>
        <p:sp>
          <p:nvSpPr>
            <p:cNvPr id="1048696" name="AutoShape 256"/>
            <p:cNvSpPr/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697" name="Text Box 257"/>
            <p:cNvSpPr txBox="1">
              <a:spLocks noChangeArrowheads="1"/>
            </p:cNvSpPr>
            <p:nvPr/>
          </p:nvSpPr>
          <p:spPr bwMode="auto">
            <a:xfrm>
              <a:off x="3080" y="1351"/>
              <a:ext cx="685" cy="346"/>
            </a:xfrm>
            <a:prstGeom prst="rect"/>
            <a:noFill/>
            <a:ln>
              <a:noFill/>
            </a:ln>
          </p:spPr>
          <p:txBody>
            <a:bodyPr bIns="88900" lIns="88900" rIns="88900" tIns="88900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altLang="en-US" lang="en-US"/>
                <a:t>3 rows</a:t>
              </a:r>
            </a:p>
          </p:txBody>
        </p:sp>
      </p:grpSp>
      <p:sp>
        <p:nvSpPr>
          <p:cNvPr id="1048698" name="TextBox 12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43" name="Group 447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44" name="Group 449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70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BBE208-8B53-4244-A334-45547AF1124E}" type="slidenum">
              <a:rPr altLang="en-US" sz="1400" lang="en-US"/>
              <a:pPr eaLnBrk="1" hangingPunct="1"/>
              <a:t>16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45" name="Group 448"/>
          <p:cNvGraphicFramePr>
            <a:graphicFrameLocks noGrp="1"/>
          </p:cNvGraphicFramePr>
          <p:nvPr/>
        </p:nvGraphicFramePr>
        <p:xfrm>
          <a:off x="5113339" y="2755900"/>
          <a:ext cx="1768475" cy="3413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9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4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pSp>
        <p:nvGrpSpPr>
          <p:cNvPr id="84" name="Group 250"/>
          <p:cNvGrpSpPr/>
          <p:nvPr/>
        </p:nvGrpSpPr>
        <p:grpSpPr bwMode="auto">
          <a:xfrm>
            <a:off x="6886577" y="3430589"/>
            <a:ext cx="1412876" cy="2732087"/>
            <a:chOff x="3372" y="2299"/>
            <a:chExt cx="890" cy="1721"/>
          </a:xfrm>
        </p:grpSpPr>
        <p:sp>
          <p:nvSpPr>
            <p:cNvPr id="1048701" name="AutoShape 251"/>
            <p:cNvSpPr/>
            <p:nvPr/>
          </p:nvSpPr>
          <p:spPr bwMode="auto">
            <a:xfrm>
              <a:off x="3372" y="2299"/>
              <a:ext cx="193" cy="1721"/>
            </a:xfrm>
            <a:prstGeom prst="rightBrace">
              <a:avLst>
                <a:gd name="adj1" fmla="val 7430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702" name="Text Box 252"/>
            <p:cNvSpPr txBox="1">
              <a:spLocks noChangeArrowheads="1"/>
            </p:cNvSpPr>
            <p:nvPr/>
          </p:nvSpPr>
          <p:spPr bwMode="auto">
            <a:xfrm>
              <a:off x="3577" y="2989"/>
              <a:ext cx="685" cy="346"/>
            </a:xfrm>
            <a:prstGeom prst="rect"/>
            <a:noFill/>
            <a:ln>
              <a:noFill/>
            </a:ln>
          </p:spPr>
          <p:txBody>
            <a:bodyPr bIns="88900" lIns="88900" rIns="88900" tIns="88900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altLang="en-US" lang="en-US"/>
                <a:t>9 rows</a:t>
              </a:r>
            </a:p>
          </p:txBody>
        </p:sp>
      </p:grpSp>
      <p:sp>
        <p:nvSpPr>
          <p:cNvPr id="1048703" name="AutoShape 253"/>
          <p:cNvSpPr/>
          <p:nvPr/>
        </p:nvSpPr>
        <p:spPr bwMode="auto">
          <a:xfrm>
            <a:off x="4238625" y="1744664"/>
            <a:ext cx="401638" cy="922337"/>
          </a:xfrm>
          <a:prstGeom prst="rightBrace">
            <a:avLst>
              <a:gd name="adj1" fmla="val 191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altLang="en-US" lang="en-US"/>
          </a:p>
        </p:txBody>
      </p:sp>
      <p:sp>
        <p:nvSpPr>
          <p:cNvPr id="1048704" name="Text Box 254"/>
          <p:cNvSpPr txBox="1">
            <a:spLocks noChangeArrowheads="1"/>
          </p:cNvSpPr>
          <p:nvPr/>
        </p:nvSpPr>
        <p:spPr bwMode="auto">
          <a:xfrm>
            <a:off x="4592638" y="1935163"/>
            <a:ext cx="1086836" cy="548868"/>
          </a:xfrm>
          <a:prstGeom prst="rect"/>
          <a:noFill/>
          <a:ln>
            <a:noFill/>
          </a:ln>
        </p:spPr>
        <p:txBody>
          <a:bodyPr bIns="88900" lIns="88900" rIns="88900" tIns="88900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altLang="en-US" lang="en-US"/>
              <a:t>3 rows</a:t>
            </a:r>
          </a:p>
        </p:txBody>
      </p:sp>
      <p:grpSp>
        <p:nvGrpSpPr>
          <p:cNvPr id="85" name="Group 255"/>
          <p:cNvGrpSpPr/>
          <p:nvPr/>
        </p:nvGrpSpPr>
        <p:grpSpPr bwMode="auto">
          <a:xfrm>
            <a:off x="6413501" y="1744664"/>
            <a:ext cx="1433513" cy="922337"/>
            <a:chOff x="3080" y="1237"/>
            <a:chExt cx="903" cy="581"/>
          </a:xfrm>
        </p:grpSpPr>
        <p:sp>
          <p:nvSpPr>
            <p:cNvPr id="1048705" name="AutoShape 256"/>
            <p:cNvSpPr/>
            <p:nvPr/>
          </p:nvSpPr>
          <p:spPr bwMode="auto">
            <a:xfrm rot="10800000">
              <a:off x="3730" y="1237"/>
              <a:ext cx="253" cy="581"/>
            </a:xfrm>
            <a:prstGeom prst="rightBrace">
              <a:avLst>
                <a:gd name="adj1" fmla="val 1913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706" name="Text Box 257"/>
            <p:cNvSpPr txBox="1">
              <a:spLocks noChangeArrowheads="1"/>
            </p:cNvSpPr>
            <p:nvPr/>
          </p:nvSpPr>
          <p:spPr bwMode="auto">
            <a:xfrm>
              <a:off x="3080" y="1351"/>
              <a:ext cx="685" cy="346"/>
            </a:xfrm>
            <a:prstGeom prst="rect"/>
            <a:noFill/>
            <a:ln>
              <a:noFill/>
            </a:ln>
          </p:spPr>
          <p:txBody>
            <a:bodyPr bIns="88900" lIns="88900" rIns="88900" tIns="88900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altLang="en-US" lang="en-US"/>
                <a:t>3 rows</a:t>
              </a:r>
            </a:p>
          </p:txBody>
        </p:sp>
      </p:grpSp>
      <p:sp>
        <p:nvSpPr>
          <p:cNvPr id="1048707" name="Text Box 317"/>
          <p:cNvSpPr txBox="1">
            <a:spLocks noChangeArrowheads="1"/>
          </p:cNvSpPr>
          <p:nvPr/>
        </p:nvSpPr>
        <p:spPr bwMode="auto">
          <a:xfrm>
            <a:off x="5791200" y="1905000"/>
            <a:ext cx="457200" cy="548868"/>
          </a:xfrm>
          <a:prstGeom prst="rect"/>
          <a:noFill/>
          <a:ln>
            <a:noFill/>
          </a:ln>
        </p:spPr>
        <p:txBody>
          <a:bodyPr bIns="88900" lIns="88900" rIns="88900" tIns="889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lang="en-US"/>
              <a:t>X</a:t>
            </a:r>
          </a:p>
        </p:txBody>
      </p:sp>
      <p:sp>
        <p:nvSpPr>
          <p:cNvPr id="1048708" name="TextBox 15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lang="en-US" smtClean="0"/>
              <a:t>Cartesian Product</a:t>
            </a:r>
          </a:p>
        </p:txBody>
      </p:sp>
      <p:sp>
        <p:nvSpPr>
          <p:cNvPr id="1048710" name="Rectangle 3"/>
          <p:cNvSpPr>
            <a:spLocks noGrp="1" noChangeArrowheads="1"/>
          </p:cNvSpPr>
          <p:nvPr>
            <p:ph idx="1"/>
          </p:nvPr>
        </p:nvSpPr>
        <p:spPr>
          <a:xfrm>
            <a:off x="2209801" y="1071564"/>
            <a:ext cx="7999413" cy="3006725"/>
          </a:xfrm>
        </p:spPr>
        <p:txBody>
          <a:bodyPr>
            <a:normAutofit fontScale="77500" lnSpcReduction="20000"/>
          </a:bodyPr>
          <a:p>
            <a:pPr indent="0" marL="0"/>
            <a:endParaRPr altLang="en-US" dirty="0" lang="en-US" smtClean="0"/>
          </a:p>
          <a:p>
            <a:pPr indent="0" marL="0"/>
            <a:endParaRPr altLang="en-US" dirty="0" lang="en-US"/>
          </a:p>
          <a:p>
            <a:pPr indent="0" marL="0"/>
            <a:r>
              <a:rPr altLang="en-US" dirty="0" lang="en-US" smtClean="0"/>
              <a:t>The number of rows in a Cartesian product is the product of the number of rows in the contributing tables.</a:t>
            </a:r>
          </a:p>
          <a:p>
            <a:pPr algn="ctr" indent="0" marL="0">
              <a:spcBef>
                <a:spcPct val="75000"/>
              </a:spcBef>
            </a:pPr>
            <a:r>
              <a:rPr altLang="en-US" dirty="0" lang="en-US" smtClean="0"/>
              <a:t>3 x 3 = 9</a:t>
            </a:r>
          </a:p>
          <a:p>
            <a:pPr algn="ctr" indent="0" marL="0">
              <a:buNone/>
            </a:pPr>
            <a:r>
              <a:rPr altLang="en-US" dirty="0" lang="en-US" smtClean="0"/>
              <a:t>1,000 x 1,000 = 1,000,000</a:t>
            </a:r>
          </a:p>
          <a:p>
            <a:pPr algn="ctr" indent="0" marL="0">
              <a:buNone/>
            </a:pPr>
            <a:r>
              <a:rPr altLang="en-US" dirty="0" lang="en-US" smtClean="0"/>
              <a:t>100,000 x 100,000 = 10,000,000,000</a:t>
            </a:r>
          </a:p>
          <a:p>
            <a:pPr indent="0" marL="0">
              <a:spcBef>
                <a:spcPct val="0"/>
              </a:spcBef>
              <a:buNone/>
            </a:pPr>
            <a:endParaRPr altLang="en-US" dirty="0" lang="en-US" smtClean="0"/>
          </a:p>
          <a:p>
            <a:pPr indent="0" marL="0">
              <a:spcBef>
                <a:spcPct val="0"/>
              </a:spcBef>
              <a:buNone/>
            </a:pPr>
            <a:r>
              <a:rPr altLang="en-US" dirty="0" lang="en-US" smtClean="0"/>
              <a:t>A Cartesian product is rarely the </a:t>
            </a:r>
            <a:r>
              <a:rPr altLang="en-US" b="1" dirty="0" lang="en-US" smtClean="0"/>
              <a:t>desired</a:t>
            </a:r>
            <a:r>
              <a:rPr altLang="en-US" dirty="0" lang="en-US" smtClean="0"/>
              <a:t> result of a query.</a:t>
            </a:r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ED33D9-DF53-4224-846B-E77DD384AE66}" type="slidenum">
              <a:rPr altLang="en-US" sz="1400" lang="en-US"/>
              <a:pPr eaLnBrk="1" hangingPunct="1"/>
              <a:t>17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sp>
        <p:nvSpPr>
          <p:cNvPr id="1048712" name="TextBox 4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571500" y="149225"/>
            <a:ext cx="9512300" cy="1260476"/>
          </a:xfrm>
        </p:spPr>
        <p:txBody>
          <a:bodyPr/>
          <a:p>
            <a:r>
              <a:rPr b="1" dirty="0" sz="1600" lang="en-US" smtClean="0"/>
              <a:t>Types Of Joins : </a:t>
            </a:r>
            <a:endParaRPr b="1" dirty="0" sz="1600" lang="en-US"/>
          </a:p>
        </p:txBody>
      </p:sp>
      <p:sp>
        <p:nvSpPr>
          <p:cNvPr id="1048714" name="Content Placeholder 2"/>
          <p:cNvSpPr>
            <a:spLocks noGrp="1"/>
          </p:cNvSpPr>
          <p:nvPr>
            <p:ph idx="1"/>
          </p:nvPr>
        </p:nvSpPr>
        <p:spPr>
          <a:xfrm>
            <a:off x="571500" y="1495425"/>
            <a:ext cx="10515600" cy="4351338"/>
          </a:xfrm>
        </p:spPr>
        <p:txBody>
          <a:bodyPr>
            <a:normAutofit/>
          </a:bodyPr>
          <a:p>
            <a:r>
              <a:rPr b="1" dirty="0" sz="1600" lang="en-US" smtClean="0"/>
              <a:t>Inner Join </a:t>
            </a:r>
          </a:p>
          <a:p>
            <a:endParaRPr dirty="0" sz="1600" lang="en-US" smtClean="0"/>
          </a:p>
          <a:p>
            <a:endParaRPr dirty="0" sz="1600" lang="en-US"/>
          </a:p>
          <a:p>
            <a:r>
              <a:rPr b="1" dirty="0" sz="1600" lang="en-US" smtClean="0"/>
              <a:t>Outer Join </a:t>
            </a:r>
          </a:p>
          <a:p>
            <a:pPr lvl="7"/>
            <a:r>
              <a:rPr dirty="0" sz="1600" lang="en-US" smtClean="0"/>
              <a:t>Left Join 		Left Anti Join 	</a:t>
            </a:r>
          </a:p>
          <a:p>
            <a:pPr lvl="7"/>
            <a:endParaRPr dirty="0" sz="1600" lang="en-US"/>
          </a:p>
          <a:p>
            <a:pPr lvl="7"/>
            <a:r>
              <a:rPr dirty="0" sz="1600" lang="en-US" smtClean="0"/>
              <a:t>Full Join </a:t>
            </a:r>
          </a:p>
          <a:p>
            <a:pPr lvl="7"/>
            <a:endParaRPr dirty="0" sz="1600" lang="en-US" smtClean="0"/>
          </a:p>
          <a:p>
            <a:pPr lvl="7"/>
            <a:r>
              <a:rPr dirty="0" sz="1600" lang="en-US" smtClean="0"/>
              <a:t>Full Anti Join </a:t>
            </a:r>
            <a:endParaRPr dirty="0" sz="1600" lang="en-US"/>
          </a:p>
          <a:p>
            <a:pPr lvl="7"/>
            <a:endParaRPr dirty="0" sz="1600" lang="en-US" smtClean="0"/>
          </a:p>
          <a:p>
            <a:pPr lvl="7"/>
            <a:endParaRPr dirty="0" sz="1600" lang="en-US" smtClean="0"/>
          </a:p>
          <a:p>
            <a:pPr lvl="7"/>
            <a:r>
              <a:rPr dirty="0" sz="1600" lang="en-US" smtClean="0"/>
              <a:t>Right Join 		Right Anti Join </a:t>
            </a:r>
            <a:endParaRPr dirty="0" sz="1600" lang="en-US"/>
          </a:p>
          <a:p>
            <a:pPr lvl="7"/>
            <a:endParaRPr dirty="0" sz="1600" lang="en-US" smtClean="0"/>
          </a:p>
        </p:txBody>
      </p:sp>
      <p:sp>
        <p:nvSpPr>
          <p:cNvPr id="1048715" name="Left Brace 3"/>
          <p:cNvSpPr/>
          <p:nvPr/>
        </p:nvSpPr>
        <p:spPr>
          <a:xfrm>
            <a:off x="2819400" y="2895600"/>
            <a:ext cx="850900" cy="2311400"/>
          </a:xfrm>
          <a:prstGeom prst="leftBrac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pPr algn="ctr"/>
            <a:endParaRPr sz="1600" lang="en-US"/>
          </a:p>
        </p:txBody>
      </p:sp>
      <p:cxnSp>
        <p:nvCxnSpPr>
          <p:cNvPr id="3145728" name="Straight Arrow Connector 5"/>
          <p:cNvCxnSpPr>
            <a:cxnSpLocks/>
          </p:cNvCxnSpPr>
          <p:nvPr/>
        </p:nvCxnSpPr>
        <p:spPr>
          <a:xfrm>
            <a:off x="5238750" y="2984500"/>
            <a:ext cx="571500" cy="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7"/>
          <p:cNvCxnSpPr>
            <a:cxnSpLocks/>
          </p:cNvCxnSpPr>
          <p:nvPr/>
        </p:nvCxnSpPr>
        <p:spPr>
          <a:xfrm>
            <a:off x="5181600" y="4978400"/>
            <a:ext cx="685800" cy="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6" name="TextBox 6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5400" cy="422275"/>
          </a:xfrm>
        </p:spPr>
        <p:txBody>
          <a:bodyPr>
            <a:normAutofit/>
          </a:bodyPr>
          <a:p>
            <a:r>
              <a:rPr dirty="0" sz="1800" lang="en-US" smtClean="0"/>
              <a:t>Venn Diagram (Joins Interpretation)</a:t>
            </a:r>
            <a:endParaRPr dirty="0" sz="1800" lang="en-US"/>
          </a:p>
        </p:txBody>
      </p:sp>
      <p:sp>
        <p:nvSpPr>
          <p:cNvPr id="1048718" name="Content Placeholder 2"/>
          <p:cNvSpPr>
            <a:spLocks noGrp="1"/>
          </p:cNvSpPr>
          <p:nvPr>
            <p:ph idx="1"/>
          </p:nvPr>
        </p:nvSpPr>
        <p:spPr>
          <a:xfrm>
            <a:off x="368300" y="889000"/>
            <a:ext cx="10985500" cy="5791200"/>
          </a:xfrm>
        </p:spPr>
        <p:txBody>
          <a:bodyPr>
            <a:normAutofit/>
          </a:bodyPr>
          <a:p>
            <a:r>
              <a:rPr dirty="0" sz="1600" lang="en-US" smtClean="0"/>
              <a:t>Inner Join </a:t>
            </a:r>
          </a:p>
          <a:p>
            <a:pPr indent="0" marL="0">
              <a:buNone/>
            </a:pPr>
            <a:r>
              <a:rPr dirty="0" sz="1600" lang="en-US" smtClean="0"/>
              <a:t> 	Table A 							Table B</a:t>
            </a:r>
          </a:p>
          <a:p>
            <a:pPr indent="0" marL="0">
              <a:buNone/>
            </a:pPr>
            <a:endParaRPr dirty="0" sz="1600" lang="en-US"/>
          </a:p>
          <a:p>
            <a:pPr indent="0" marL="0">
              <a:buNone/>
            </a:pPr>
            <a:endParaRPr dirty="0" sz="1600" lang="en-US" smtClean="0"/>
          </a:p>
          <a:p>
            <a:pPr indent="0" marL="0">
              <a:buNone/>
            </a:pPr>
            <a:endParaRPr dirty="0" sz="1600" lang="en-US"/>
          </a:p>
          <a:p>
            <a:pPr indent="0" marL="0">
              <a:buNone/>
            </a:pPr>
            <a:endParaRPr dirty="0" sz="1600" lang="en-US" smtClean="0"/>
          </a:p>
          <a:p>
            <a:pPr indent="0" marL="0">
              <a:buNone/>
            </a:pPr>
            <a:endParaRPr dirty="0" sz="1600" lang="en-US"/>
          </a:p>
          <a:p>
            <a:pPr indent="0" marL="0">
              <a:buNone/>
            </a:pPr>
            <a:endParaRPr dirty="0" sz="1600" lang="en-US" smtClean="0"/>
          </a:p>
          <a:p>
            <a:pPr indent="0" marL="0">
              <a:buNone/>
            </a:pPr>
            <a:endParaRPr dirty="0" sz="1600" lang="en-US"/>
          </a:p>
          <a:p>
            <a:pPr indent="0" marL="0">
              <a:buNone/>
            </a:pPr>
            <a:r>
              <a:rPr dirty="0" sz="1600" lang="en-US" smtClean="0"/>
              <a:t>					Proc </a:t>
            </a:r>
            <a:r>
              <a:rPr dirty="0" sz="1600" lang="en-US" err="1" smtClean="0"/>
              <a:t>sql</a:t>
            </a:r>
            <a:r>
              <a:rPr dirty="0" sz="1600" lang="en-US" smtClean="0"/>
              <a:t>;</a:t>
            </a:r>
          </a:p>
          <a:p>
            <a:pPr indent="0" marL="0">
              <a:buNone/>
            </a:pPr>
            <a:r>
              <a:rPr dirty="0" sz="1600" lang="en-US" smtClean="0"/>
              <a:t>					select a.*,sex from </a:t>
            </a:r>
            <a:r>
              <a:rPr dirty="0" sz="1600" lang="en-US" err="1" smtClean="0"/>
              <a:t>a,b</a:t>
            </a:r>
            <a:r>
              <a:rPr dirty="0" sz="1600" lang="en-US" smtClean="0"/>
              <a:t> where a.id=b.id;</a:t>
            </a:r>
          </a:p>
          <a:p>
            <a:pPr indent="0" marL="0">
              <a:buNone/>
            </a:pPr>
            <a:r>
              <a:rPr dirty="0" sz="1600" lang="en-US" smtClean="0"/>
              <a:t>					Quit;</a:t>
            </a:r>
          </a:p>
          <a:p>
            <a:pPr indent="0" marL="0">
              <a:buNone/>
            </a:pPr>
            <a:endParaRPr dirty="0" sz="1600" lang="en-US" smtClean="0"/>
          </a:p>
          <a:p>
            <a:pPr indent="0" marL="0">
              <a:buNone/>
            </a:pPr>
            <a:r>
              <a:rPr dirty="0" sz="1600" lang="en-US" smtClean="0"/>
              <a:t>					</a:t>
            </a:r>
          </a:p>
          <a:p>
            <a:pPr indent="0" marL="0">
              <a:buNone/>
            </a:pPr>
            <a:r>
              <a:rPr dirty="0" sz="1600" lang="en-US"/>
              <a:t>	</a:t>
            </a:r>
            <a:r>
              <a:rPr dirty="0" sz="1600" lang="en-US" smtClean="0"/>
              <a:t>				select a.*,sex from a inner join b on </a:t>
            </a:r>
            <a:r>
              <a:rPr dirty="0" sz="1600" lang="en-US" err="1" smtClean="0"/>
              <a:t>a.x</a:t>
            </a:r>
            <a:r>
              <a:rPr dirty="0" sz="1600" lang="en-US" smtClean="0"/>
              <a:t>=</a:t>
            </a:r>
            <a:r>
              <a:rPr dirty="0" sz="1600" lang="en-US" err="1" smtClean="0"/>
              <a:t>b.x</a:t>
            </a:r>
            <a:r>
              <a:rPr dirty="0" sz="1600" lang="en-US" smtClean="0"/>
              <a:t>; </a:t>
            </a:r>
            <a:endParaRPr dirty="0" sz="1600" lang="en-US"/>
          </a:p>
          <a:p>
            <a:pPr indent="0" marL="0">
              <a:buNone/>
            </a:pPr>
            <a:r>
              <a:rPr dirty="0" sz="1600" lang="en-US" smtClean="0"/>
              <a:t>					 </a:t>
            </a:r>
            <a:endParaRPr dirty="0" sz="1600" lang="en-US"/>
          </a:p>
        </p:txBody>
      </p:sp>
      <p:graphicFrame>
        <p:nvGraphicFramePr>
          <p:cNvPr id="4194346" name="Table 3"/>
          <p:cNvGraphicFramePr>
            <a:graphicFrameLocks noGrp="1"/>
          </p:cNvGraphicFramePr>
          <p:nvPr/>
        </p:nvGraphicFramePr>
        <p:xfrm>
          <a:off x="533401" y="1854200"/>
          <a:ext cx="2628899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901699"/>
              </a:tblGrid>
              <a:tr h="374650">
                <a:tc>
                  <a:txBody>
                    <a:bodyPr/>
                    <a:p>
                      <a:r>
                        <a:rPr dirty="0" lang="en-US" smtClean="0"/>
                        <a:t>ID</a:t>
                      </a:r>
                      <a:r>
                        <a:rPr baseline="0" dirty="0" lang="en-US" smtClean="0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Sal</a:t>
                      </a:r>
                      <a:endParaRPr dirty="0" lang="en-US"/>
                    </a:p>
                  </a:txBody>
                </a:tc>
              </a:tr>
              <a:tr h="374650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Arun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50</a:t>
                      </a:r>
                      <a:endParaRPr dirty="0" lang="en-US"/>
                    </a:p>
                  </a:txBody>
                </a:tc>
              </a:tr>
              <a:tr h="37465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Shashi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60</a:t>
                      </a:r>
                      <a:endParaRPr dirty="0" lang="en-US"/>
                    </a:p>
                  </a:txBody>
                </a:tc>
              </a:tr>
              <a:tr h="37465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Ankit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70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47" name="Table 4"/>
          <p:cNvGraphicFramePr>
            <a:graphicFrameLocks noGrp="1"/>
          </p:cNvGraphicFramePr>
          <p:nvPr/>
        </p:nvGraphicFramePr>
        <p:xfrm>
          <a:off x="7048500" y="1854200"/>
          <a:ext cx="3187698" cy="219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99"/>
                <a:gridCol w="1680633"/>
                <a:gridCol w="1062566"/>
              </a:tblGrid>
              <a:tr h="311448">
                <a:tc>
                  <a:txBody>
                    <a:bodyPr/>
                    <a:p>
                      <a:r>
                        <a:rPr dirty="0" lang="en-US" smtClean="0"/>
                        <a:t>ID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Name</a:t>
                      </a:r>
                      <a:r>
                        <a:rPr baseline="0" dirty="0" lang="en-US" smtClean="0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Sex </a:t>
                      </a:r>
                      <a:endParaRPr dirty="0" lang="en-US"/>
                    </a:p>
                  </a:txBody>
                </a:tc>
              </a:tr>
              <a:tr h="311448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Arun</a:t>
                      </a:r>
                      <a:r>
                        <a:rPr baseline="0" dirty="0" lang="en-US" smtClean="0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</a:t>
                      </a:r>
                      <a:endParaRPr dirty="0" lang="en-US"/>
                    </a:p>
                  </a:txBody>
                </a:tc>
              </a:tr>
              <a:tr h="311448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Shashi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</a:t>
                      </a:r>
                      <a:endParaRPr dirty="0" lang="en-US"/>
                    </a:p>
                  </a:txBody>
                </a:tc>
              </a:tr>
              <a:tr h="311448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Ankit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</a:t>
                      </a:r>
                      <a:endParaRPr dirty="0" lang="en-US"/>
                    </a:p>
                  </a:txBody>
                </a:tc>
              </a:tr>
              <a:tr h="369367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Jeanette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F</a:t>
                      </a:r>
                      <a:endParaRPr dirty="0" lang="en-US"/>
                    </a:p>
                  </a:txBody>
                </a:tc>
              </a:tr>
              <a:tr h="311448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Janice</a:t>
                      </a:r>
                      <a:r>
                        <a:rPr baseline="0" dirty="0" lang="en-US" smtClean="0"/>
                        <a:t> </a:t>
                      </a:r>
                      <a:r>
                        <a:rPr dirty="0" lang="en-US" smtClean="0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F 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pic>
        <p:nvPicPr>
          <p:cNvPr id="2097152" name="Picture 1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499863" y="1961515"/>
            <a:ext cx="3211074" cy="1309370"/>
          </a:xfrm>
          <a:prstGeom prst="rect"/>
          <a:noFill/>
          <a:ln w="3175">
            <a:solidFill>
              <a:schemeClr val="bg1"/>
            </a:solidFill>
          </a:ln>
        </p:spPr>
      </p:pic>
      <p:graphicFrame>
        <p:nvGraphicFramePr>
          <p:cNvPr id="4194348" name="Table 18"/>
          <p:cNvGraphicFramePr>
            <a:graphicFrameLocks noGrp="1"/>
          </p:cNvGraphicFramePr>
          <p:nvPr/>
        </p:nvGraphicFramePr>
        <p:xfrm>
          <a:off x="368300" y="4412615"/>
          <a:ext cx="3949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  <a:gridCol w="987425"/>
                <a:gridCol w="987425"/>
                <a:gridCol w="987425"/>
              </a:tblGrid>
              <a:tr h="354753">
                <a:tc>
                  <a:txBody>
                    <a:bodyPr/>
                    <a:p>
                      <a:r>
                        <a:rPr dirty="0" lang="en-US" smtClean="0"/>
                        <a:t>ID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Name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Sal</a:t>
                      </a:r>
                      <a:r>
                        <a:rPr baseline="0" dirty="0" lang="en-US" smtClean="0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Sex</a:t>
                      </a:r>
                      <a:endParaRPr dirty="0" lang="en-US"/>
                    </a:p>
                  </a:txBody>
                </a:tc>
              </a:tr>
              <a:tr h="354753">
                <a:tc>
                  <a:txBody>
                    <a:bodyPr/>
                    <a:p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Arun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50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</a:t>
                      </a:r>
                      <a:endParaRPr dirty="0" lang="en-US"/>
                    </a:p>
                  </a:txBody>
                </a:tc>
              </a:tr>
              <a:tr h="354753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Shashi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60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</a:t>
                      </a:r>
                      <a:endParaRPr dirty="0" lang="en-US"/>
                    </a:p>
                  </a:txBody>
                </a:tc>
              </a:tr>
              <a:tr h="354753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Ankit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70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/>
                        <a:t>M 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719" name="Left-Right-Up Arrow 6"/>
          <p:cNvSpPr/>
          <p:nvPr/>
        </p:nvSpPr>
        <p:spPr>
          <a:xfrm rot="16200000">
            <a:off x="4744221" y="5196567"/>
            <a:ext cx="722358" cy="391523"/>
          </a:xfrm>
          <a:prstGeom prst="leftRight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0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sp>
        <p:nvSpPr>
          <p:cNvPr id="1048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indent="0" marL="0"/>
            <a:r>
              <a:rPr altLang="en-US" dirty="0" lang="en-US" smtClean="0"/>
              <a:t>To understand how SQL processes a join, it is important to understand the concept of the Cartesian product.</a:t>
            </a:r>
          </a:p>
          <a:p>
            <a:pPr indent="0" marL="0"/>
            <a:r>
              <a:rPr altLang="en-US" dirty="0" lang="en-US" smtClean="0"/>
              <a:t>A query that lists multiple tables in the FROM clause without a WHERE clause produces all possible combinations of rows from all tables. This result is called the </a:t>
            </a:r>
            <a:r>
              <a:rPr altLang="en-US" dirty="0" i="1" lang="en-US" smtClean="0"/>
              <a:t>Cartesian product</a:t>
            </a:r>
            <a:r>
              <a:rPr altLang="en-US" dirty="0" lang="en-US" smtClean="0"/>
              <a:t>.</a:t>
            </a:r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009989-60D3-4CAE-8F6E-547A524FC0FF}" type="slidenum">
              <a:rPr altLang="en-US" sz="1400" lang="en-US"/>
              <a:pPr eaLnBrk="1" hangingPunct="1"/>
              <a:t>2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sp>
        <p:nvSpPr>
          <p:cNvPr id="1048596" name="Text Box 5"/>
          <p:cNvSpPr txBox="1">
            <a:spLocks noChangeArrowheads="1"/>
          </p:cNvSpPr>
          <p:nvPr/>
        </p:nvSpPr>
        <p:spPr bwMode="auto">
          <a:xfrm>
            <a:off x="3124201" y="3581400"/>
            <a:ext cx="254000" cy="592073"/>
          </a:xfrm>
          <a:prstGeom prst="rect"/>
          <a:noFill/>
          <a:ln>
            <a:noFill/>
          </a:ln>
        </p:spPr>
        <p:txBody>
          <a:bodyPr bIns="88900" lIns="88900" rIns="88900" tIns="88900"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altLang="en-US" lang="en-US" noProof="1">
              <a:latin typeface="Courier New" panose="02070309020205020404" pitchFamily="49" charset="0"/>
            </a:endParaRPr>
          </a:p>
        </p:txBody>
      </p:sp>
      <p:sp>
        <p:nvSpPr>
          <p:cNvPr id="1048597" name="Text Box 6"/>
          <p:cNvSpPr txBox="1">
            <a:spLocks noChangeArrowheads="1"/>
          </p:cNvSpPr>
          <p:nvPr/>
        </p:nvSpPr>
        <p:spPr bwMode="auto">
          <a:xfrm>
            <a:off x="3124201" y="4423159"/>
            <a:ext cx="3759200" cy="849935"/>
          </a:xfrm>
          <a:prstGeom prst="rect"/>
          <a:solidFill>
            <a:srgbClr val="FFFFFF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bIns="50800" lIns="50800" rIns="50800" tIns="5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buClr>
                <a:schemeClr val="tx1"/>
              </a:buClr>
              <a:buFont typeface="Monotype Sorts" panose="05010101010101010101" pitchFamily="2" charset="2"/>
              <a:buNone/>
            </a:pPr>
            <a:r>
              <a:rPr altLang="en-US" b="1" dirty="0" lang="en-US">
                <a:latin typeface="Courier New" panose="02070309020205020404" pitchFamily="49" charset="0"/>
              </a:rPr>
              <a:t>select *</a:t>
            </a:r>
            <a:br>
              <a:rPr altLang="en-US" b="1" dirty="0" lang="en-US">
                <a:latin typeface="Courier New" panose="02070309020205020404" pitchFamily="49" charset="0"/>
              </a:rPr>
            </a:br>
            <a:r>
              <a:rPr altLang="en-US" b="1" dirty="0" lang="en-US">
                <a:latin typeface="Courier New" panose="02070309020205020404" pitchFamily="49" charset="0"/>
              </a:rPr>
              <a:t>   from one, two;</a:t>
            </a:r>
          </a:p>
        </p:txBody>
      </p:sp>
      <p:sp>
        <p:nvSpPr>
          <p:cNvPr id="1048598" name="TextBox 7"/>
          <p:cNvSpPr txBox="1"/>
          <p:nvPr/>
        </p:nvSpPr>
        <p:spPr>
          <a:xfrm>
            <a:off x="9602949" y="6286501"/>
            <a:ext cx="1541779" cy="47498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85009" y="1683959"/>
            <a:ext cx="1979792" cy="1205091"/>
          </a:xfrm>
          <a:prstGeom prst="rect"/>
        </p:spPr>
      </p:pic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749301" y="228601"/>
            <a:ext cx="8242300" cy="660399"/>
          </a:xfrm>
        </p:spPr>
        <p:txBody>
          <a:bodyPr>
            <a:normAutofit/>
          </a:bodyPr>
          <a:p>
            <a:r>
              <a:rPr dirty="0" sz="2000" lang="en-US" smtClean="0"/>
              <a:t>Venn Diagram (Left Joins Interpretation)</a:t>
            </a:r>
            <a:endParaRPr dirty="0" sz="2000" lang="en-US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72265" y="1564826"/>
            <a:ext cx="2349132" cy="1696348"/>
          </a:xfrm>
          <a:prstGeom prst="rect"/>
        </p:spPr>
      </p:pic>
      <p:sp>
        <p:nvSpPr>
          <p:cNvPr id="1048722" name="Rectangle 7"/>
          <p:cNvSpPr/>
          <p:nvPr/>
        </p:nvSpPr>
        <p:spPr>
          <a:xfrm>
            <a:off x="1051004" y="1042865"/>
            <a:ext cx="1107996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A 	</a:t>
            </a:r>
            <a:endParaRPr dirty="0" lang="en-US"/>
          </a:p>
        </p:txBody>
      </p:sp>
      <p:sp>
        <p:nvSpPr>
          <p:cNvPr id="1048723" name="Rectangle 8"/>
          <p:cNvSpPr/>
          <p:nvPr/>
        </p:nvSpPr>
        <p:spPr>
          <a:xfrm>
            <a:off x="9172429" y="1042865"/>
            <a:ext cx="857542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B</a:t>
            </a:r>
            <a:endParaRPr dirty="0" lang="en-US"/>
          </a:p>
        </p:txBody>
      </p:sp>
      <p:pic>
        <p:nvPicPr>
          <p:cNvPr id="2097155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870451" y="1734330"/>
            <a:ext cx="2065582" cy="1199370"/>
          </a:xfrm>
          <a:prstGeom prst="rect"/>
          <a:noFill/>
        </p:spPr>
      </p:pic>
      <p:sp>
        <p:nvSpPr>
          <p:cNvPr id="1048724" name="Rectangle 10"/>
          <p:cNvSpPr/>
          <p:nvPr/>
        </p:nvSpPr>
        <p:spPr>
          <a:xfrm>
            <a:off x="241301" y="3684009"/>
            <a:ext cx="4394199" cy="830997"/>
          </a:xfrm>
          <a:prstGeom prst="rect"/>
        </p:spPr>
        <p:txBody>
          <a:bodyPr wrap="square">
            <a:spAutoFit/>
          </a:bodyPr>
          <a:p>
            <a:r>
              <a:rPr dirty="0" sz="1600" lang="en-US" smtClean="0"/>
              <a:t>Proc </a:t>
            </a:r>
            <a:r>
              <a:rPr dirty="0" sz="1600" lang="en-US" err="1" smtClean="0"/>
              <a:t>sql</a:t>
            </a:r>
            <a:r>
              <a:rPr dirty="0" sz="1600" lang="en-US" smtClean="0"/>
              <a:t>;</a:t>
            </a:r>
          </a:p>
          <a:p>
            <a:r>
              <a:rPr dirty="0" sz="1600" lang="en-US" smtClean="0"/>
              <a:t>select a.*,</a:t>
            </a:r>
            <a:r>
              <a:rPr dirty="0" sz="1600" lang="en-US" err="1" smtClean="0"/>
              <a:t>sal</a:t>
            </a:r>
            <a:r>
              <a:rPr dirty="0" sz="1600" lang="en-US" smtClean="0"/>
              <a:t>, </a:t>
            </a:r>
            <a:r>
              <a:rPr dirty="0" sz="1600" lang="en-US" smtClean="0"/>
              <a:t>sex from </a:t>
            </a:r>
            <a:r>
              <a:rPr dirty="0" sz="1600" lang="en-US" smtClean="0"/>
              <a:t>a left join b on a.id=b.id;</a:t>
            </a:r>
            <a:endParaRPr dirty="0" sz="1600" lang="en-US" smtClean="0"/>
          </a:p>
          <a:p>
            <a:r>
              <a:rPr dirty="0" sz="1600" lang="en-US" smtClean="0"/>
              <a:t>Quit;</a:t>
            </a:r>
          </a:p>
        </p:txBody>
      </p:sp>
      <p:sp>
        <p:nvSpPr>
          <p:cNvPr id="1048725" name="Right Arrow 1"/>
          <p:cNvSpPr/>
          <p:nvPr/>
        </p:nvSpPr>
        <p:spPr>
          <a:xfrm>
            <a:off x="4870451" y="3937000"/>
            <a:ext cx="1447800" cy="57800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aphicFrame>
        <p:nvGraphicFramePr>
          <p:cNvPr id="4194349" name="Table 2"/>
          <p:cNvGraphicFramePr>
            <a:graphicFrameLocks noGrp="1"/>
          </p:cNvGraphicFramePr>
          <p:nvPr/>
        </p:nvGraphicFramePr>
        <p:xfrm>
          <a:off x="7429499" y="3396278"/>
          <a:ext cx="3454400" cy="185166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  <a:gridCol w="863600"/>
              </a:tblGrid>
              <a:tr h="294487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94487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94487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94487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0185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294487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26" name="TextBox 12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67000" cy="638175"/>
          </a:xfrm>
        </p:spPr>
        <p:txBody>
          <a:bodyPr>
            <a:normAutofit/>
          </a:bodyPr>
          <a:p>
            <a:r>
              <a:rPr dirty="0" sz="1800" lang="en-US" smtClean="0"/>
              <a:t>Right Join </a:t>
            </a:r>
            <a:endParaRPr dirty="0" sz="1800" lang="en-US"/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254000" y="1003300"/>
            <a:ext cx="11760200" cy="5854700"/>
          </a:xfrm>
        </p:spPr>
        <p:txBody>
          <a:bodyPr/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2265" y="1564826"/>
            <a:ext cx="2349132" cy="1696348"/>
          </a:xfrm>
          <a:prstGeom prst="rect"/>
        </p:spPr>
      </p:pic>
      <p:sp>
        <p:nvSpPr>
          <p:cNvPr id="1048729" name="Rectangle 4"/>
          <p:cNvSpPr/>
          <p:nvPr/>
        </p:nvSpPr>
        <p:spPr>
          <a:xfrm>
            <a:off x="1051004" y="1042865"/>
            <a:ext cx="1107996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A 	</a:t>
            </a:r>
            <a:endParaRPr dirty="0" lang="en-US"/>
          </a:p>
        </p:txBody>
      </p:sp>
      <p:sp>
        <p:nvSpPr>
          <p:cNvPr id="1048730" name="Rectangle 7"/>
          <p:cNvSpPr/>
          <p:nvPr/>
        </p:nvSpPr>
        <p:spPr>
          <a:xfrm>
            <a:off x="9172429" y="1042865"/>
            <a:ext cx="857542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B</a:t>
            </a:r>
            <a:endParaRPr dirty="0" lang="en-US"/>
          </a:p>
        </p:txBody>
      </p:sp>
      <p:pic>
        <p:nvPicPr>
          <p:cNvPr id="2097157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38873" y="1683959"/>
            <a:ext cx="1885950" cy="1352550"/>
          </a:xfrm>
          <a:prstGeom prst="rect"/>
        </p:spPr>
      </p:pic>
      <p:graphicFrame>
        <p:nvGraphicFramePr>
          <p:cNvPr id="4194350" name="Table 9"/>
          <p:cNvGraphicFramePr>
            <a:graphicFrameLocks noGrp="1"/>
          </p:cNvGraphicFramePr>
          <p:nvPr/>
        </p:nvGraphicFramePr>
        <p:xfrm>
          <a:off x="7873999" y="1683959"/>
          <a:ext cx="3708399" cy="22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SAL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10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25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50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31" name="TextBox 11"/>
          <p:cNvSpPr txBox="1"/>
          <p:nvPr/>
        </p:nvSpPr>
        <p:spPr>
          <a:xfrm>
            <a:off x="378024" y="3593466"/>
            <a:ext cx="4546600" cy="73866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 smtClean="0"/>
              <a:t>Proc </a:t>
            </a:r>
            <a:r>
              <a:rPr dirty="0" sz="1400" lang="en-US" err="1" smtClean="0"/>
              <a:t>sql</a:t>
            </a:r>
            <a:r>
              <a:rPr dirty="0" sz="1400" lang="en-US" smtClean="0"/>
              <a:t>;</a:t>
            </a:r>
          </a:p>
          <a:p>
            <a:r>
              <a:rPr dirty="0" sz="1400" lang="en-US" smtClean="0"/>
              <a:t>Select b.*,</a:t>
            </a:r>
            <a:r>
              <a:rPr dirty="0" sz="1400" lang="en-US" err="1" smtClean="0"/>
              <a:t>a.sex</a:t>
            </a:r>
            <a:r>
              <a:rPr dirty="0" sz="1400" lang="en-US" smtClean="0"/>
              <a:t> from a right join b on a.id=b.id;</a:t>
            </a:r>
          </a:p>
          <a:p>
            <a:r>
              <a:rPr dirty="0" sz="1400" lang="en-US" smtClean="0"/>
              <a:t>Quit;</a:t>
            </a:r>
            <a:endParaRPr dirty="0" sz="1400" lang="en-US"/>
          </a:p>
        </p:txBody>
      </p:sp>
      <p:graphicFrame>
        <p:nvGraphicFramePr>
          <p:cNvPr id="4194351" name="Table 12"/>
          <p:cNvGraphicFramePr>
            <a:graphicFrameLocks noGrp="1"/>
          </p:cNvGraphicFramePr>
          <p:nvPr/>
        </p:nvGraphicFramePr>
        <p:xfrm>
          <a:off x="6461323" y="4317365"/>
          <a:ext cx="5308601" cy="2160270"/>
        </p:xfrm>
        <a:graphic>
          <a:graphicData uri="http://schemas.openxmlformats.org/drawingml/2006/table">
            <a:tbl>
              <a:tblPr/>
              <a:tblGrid>
                <a:gridCol w="652328"/>
                <a:gridCol w="1552091"/>
                <a:gridCol w="1552091"/>
                <a:gridCol w="1552091"/>
              </a:tblGrid>
              <a:tr h="304414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04414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Barbara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32" name="Curved Right Arrow 15"/>
          <p:cNvSpPr/>
          <p:nvPr/>
        </p:nvSpPr>
        <p:spPr>
          <a:xfrm>
            <a:off x="2819400" y="4495800"/>
            <a:ext cx="1003300" cy="134620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33" name="TextBox 16"/>
          <p:cNvSpPr txBox="1"/>
          <p:nvPr/>
        </p:nvSpPr>
        <p:spPr>
          <a:xfrm>
            <a:off x="320676" y="626219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10820400" cy="431799"/>
          </a:xfrm>
        </p:spPr>
        <p:txBody>
          <a:bodyPr>
            <a:normAutofit/>
          </a:bodyPr>
          <a:p>
            <a:r>
              <a:rPr b="1" dirty="0" sz="1600" lang="en-US" smtClean="0"/>
              <a:t>Left Anti (Semi) Join</a:t>
            </a:r>
            <a:endParaRPr b="1" dirty="0" sz="160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266700" y="901700"/>
            <a:ext cx="11671300" cy="5275263"/>
          </a:xfrm>
        </p:spPr>
        <p:txBody>
          <a:bodyPr/>
          <a:p>
            <a:pPr indent="0" lvl="4" marL="1828800">
              <a:buNone/>
            </a:pPr>
            <a:r>
              <a:rPr dirty="0" lang="en-US" smtClean="0"/>
              <a:t>			</a:t>
            </a:r>
            <a:endParaRPr dirty="0" lang="en-US"/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24412" y="1564826"/>
            <a:ext cx="1971675" cy="1304925"/>
          </a:xfrm>
          <a:prstGeom prst="rect"/>
        </p:spPr>
      </p:pic>
      <p:pic>
        <p:nvPicPr>
          <p:cNvPr id="209715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5135" y="1316641"/>
            <a:ext cx="2349132" cy="1696348"/>
          </a:xfrm>
          <a:prstGeom prst="rect"/>
        </p:spPr>
      </p:pic>
      <p:graphicFrame>
        <p:nvGraphicFramePr>
          <p:cNvPr id="4194352" name="Table 5"/>
          <p:cNvGraphicFramePr>
            <a:graphicFrameLocks noGrp="1"/>
          </p:cNvGraphicFramePr>
          <p:nvPr/>
        </p:nvGraphicFramePr>
        <p:xfrm>
          <a:off x="7950966" y="1316641"/>
          <a:ext cx="3708399" cy="225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SAL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10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25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21863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50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36" name="Rectangle 6"/>
          <p:cNvSpPr/>
          <p:nvPr/>
        </p:nvSpPr>
        <p:spPr>
          <a:xfrm>
            <a:off x="165100" y="4107858"/>
            <a:ext cx="6096000" cy="830997"/>
          </a:xfrm>
          <a:prstGeom prst="rect"/>
        </p:spPr>
        <p:txBody>
          <a:bodyPr>
            <a:spAutoFit/>
          </a:bodyPr>
          <a:p>
            <a:r>
              <a:rPr dirty="0" sz="1600" lang="en-US"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dirty="0" sz="1600" lang="en-US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dirty="0" sz="1600" lang="en-US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                                                                    </a:t>
            </a:r>
          </a:p>
          <a:p>
            <a:r>
              <a:rPr dirty="0" sz="1600" lang="en-US">
                <a:latin typeface="Arial" panose="020B0604020202020204" pitchFamily="34" charset="0"/>
                <a:cs typeface="Arial" panose="020B0604020202020204" pitchFamily="34" charset="0"/>
              </a:rPr>
              <a:t>select a.* from a left join b on a.id=b.id where b.id is null;                                                                          </a:t>
            </a:r>
          </a:p>
          <a:p>
            <a:r>
              <a:rPr dirty="0" sz="1600" lang="en-US">
                <a:latin typeface="Arial" panose="020B0604020202020204" pitchFamily="34" charset="0"/>
                <a:cs typeface="Arial" panose="020B0604020202020204" pitchFamily="34" charset="0"/>
              </a:rPr>
              <a:t>quit;</a:t>
            </a:r>
          </a:p>
        </p:txBody>
      </p:sp>
      <p:graphicFrame>
        <p:nvGraphicFramePr>
          <p:cNvPr id="4194353" name="Table 7"/>
          <p:cNvGraphicFramePr>
            <a:graphicFrameLocks noGrp="1"/>
          </p:cNvGraphicFramePr>
          <p:nvPr/>
        </p:nvGraphicFramePr>
        <p:xfrm>
          <a:off x="8325615" y="4156252"/>
          <a:ext cx="3244086" cy="974547"/>
        </p:xfrm>
        <a:graphic>
          <a:graphicData uri="http://schemas.openxmlformats.org/drawingml/2006/table">
            <a:tbl>
              <a:tblPr/>
              <a:tblGrid>
                <a:gridCol w="1081362"/>
                <a:gridCol w="1081362"/>
                <a:gridCol w="1081362"/>
              </a:tblGrid>
              <a:tr h="32484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484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484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37" name="Right Arrow 8"/>
          <p:cNvSpPr/>
          <p:nvPr/>
        </p:nvSpPr>
        <p:spPr>
          <a:xfrm>
            <a:off x="6362700" y="4440325"/>
            <a:ext cx="1371600" cy="4064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8" name="Rectangle 9"/>
          <p:cNvSpPr/>
          <p:nvPr/>
        </p:nvSpPr>
        <p:spPr>
          <a:xfrm>
            <a:off x="1051004" y="890675"/>
            <a:ext cx="1107996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A 	</a:t>
            </a:r>
            <a:endParaRPr dirty="0" lang="en-US"/>
          </a:p>
        </p:txBody>
      </p:sp>
      <p:sp>
        <p:nvSpPr>
          <p:cNvPr id="1048739" name="Rectangle 10"/>
          <p:cNvSpPr/>
          <p:nvPr/>
        </p:nvSpPr>
        <p:spPr>
          <a:xfrm>
            <a:off x="9172429" y="1042865"/>
            <a:ext cx="857542" cy="369332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Table B</a:t>
            </a:r>
            <a:endParaRPr dirty="0" lang="en-US"/>
          </a:p>
        </p:txBody>
      </p:sp>
      <p:sp>
        <p:nvSpPr>
          <p:cNvPr id="1048740" name="TextBox 11"/>
          <p:cNvSpPr txBox="1"/>
          <p:nvPr/>
        </p:nvSpPr>
        <p:spPr>
          <a:xfrm>
            <a:off x="9521904" y="6286609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71100" cy="231775"/>
          </a:xfrm>
        </p:spPr>
        <p:txBody>
          <a:bodyPr>
            <a:normAutofit fontScale="90000"/>
          </a:bodyPr>
          <a:p>
            <a:r>
              <a:rPr dirty="0" sz="1600" lang="en-US" smtClean="0"/>
              <a:t>Right Anti(Semi) join </a:t>
            </a:r>
            <a:br>
              <a:rPr dirty="0" sz="1600" lang="en-US" smtClean="0"/>
            </a:br>
            <a:endParaRPr dirty="0" sz="1600" lang="en-US"/>
          </a:p>
        </p:txBody>
      </p:sp>
      <p:pic>
        <p:nvPicPr>
          <p:cNvPr id="2097160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0400" y="1159663"/>
            <a:ext cx="2050682" cy="1480833"/>
          </a:xfrm>
          <a:prstGeom prst="rect"/>
        </p:spPr>
      </p:pic>
      <p:sp>
        <p:nvSpPr>
          <p:cNvPr id="1048742" name="Rectangle 4"/>
          <p:cNvSpPr/>
          <p:nvPr/>
        </p:nvSpPr>
        <p:spPr>
          <a:xfrm>
            <a:off x="962104" y="693615"/>
            <a:ext cx="1107996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A 	</a:t>
            </a:r>
            <a:endParaRPr dirty="0" sz="1600" lang="en-US"/>
          </a:p>
        </p:txBody>
      </p:sp>
      <p:graphicFrame>
        <p:nvGraphicFramePr>
          <p:cNvPr id="4194354" name="Table 5"/>
          <p:cNvGraphicFramePr>
            <a:graphicFrameLocks noGrp="1"/>
          </p:cNvGraphicFramePr>
          <p:nvPr/>
        </p:nvGraphicFramePr>
        <p:xfrm>
          <a:off x="7938266" y="1062947"/>
          <a:ext cx="3708399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SAL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10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25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50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43" name="Rectangle 6"/>
          <p:cNvSpPr/>
          <p:nvPr/>
        </p:nvSpPr>
        <p:spPr>
          <a:xfrm>
            <a:off x="9185129" y="693615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pic>
        <p:nvPicPr>
          <p:cNvPr id="2097161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514485" y="1062947"/>
            <a:ext cx="1866900" cy="1228725"/>
          </a:xfrm>
          <a:prstGeom prst="rect"/>
        </p:spPr>
      </p:pic>
      <p:sp>
        <p:nvSpPr>
          <p:cNvPr id="1048744" name="TextBox 8"/>
          <p:cNvSpPr txBox="1"/>
          <p:nvPr/>
        </p:nvSpPr>
        <p:spPr>
          <a:xfrm>
            <a:off x="375649" y="2878058"/>
            <a:ext cx="5072286" cy="1107996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600" lang="en-US" smtClean="0"/>
              <a:t>Proc </a:t>
            </a:r>
            <a:r>
              <a:rPr dirty="0" sz="1600" lang="en-US" err="1" smtClean="0"/>
              <a:t>sql</a:t>
            </a:r>
            <a:r>
              <a:rPr dirty="0" sz="1600" lang="en-US" smtClean="0"/>
              <a:t>;</a:t>
            </a:r>
          </a:p>
          <a:p>
            <a:r>
              <a:rPr dirty="0" sz="1600" lang="en-US" smtClean="0"/>
              <a:t>Select b.* from a right join b on a.id=b.id where a.id is null;</a:t>
            </a:r>
          </a:p>
          <a:p>
            <a:r>
              <a:rPr dirty="0" sz="1600" lang="en-US" smtClean="0"/>
              <a:t>Quit;</a:t>
            </a:r>
          </a:p>
          <a:p>
            <a:endParaRPr dirty="0" sz="1600" lang="en-US"/>
          </a:p>
        </p:txBody>
      </p:sp>
      <p:graphicFrame>
        <p:nvGraphicFramePr>
          <p:cNvPr id="4194355" name="Table 9"/>
          <p:cNvGraphicFramePr>
            <a:graphicFrameLocks noGrp="1"/>
          </p:cNvGraphicFramePr>
          <p:nvPr/>
        </p:nvGraphicFramePr>
        <p:xfrm>
          <a:off x="7938267" y="3986054"/>
          <a:ext cx="3708399" cy="1487648"/>
        </p:xfrm>
        <a:graphic>
          <a:graphicData uri="http://schemas.openxmlformats.org/drawingml/2006/table">
            <a:tbl>
              <a:tblPr/>
              <a:tblGrid>
                <a:gridCol w="1236133"/>
                <a:gridCol w="1236133"/>
                <a:gridCol w="1236133"/>
              </a:tblGrid>
              <a:tr h="371912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71912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Sandy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71912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71912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Barbara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45" name="Curved Right Arrow 17"/>
          <p:cNvSpPr/>
          <p:nvPr/>
        </p:nvSpPr>
        <p:spPr>
          <a:xfrm>
            <a:off x="2911792" y="3986054"/>
            <a:ext cx="1114108" cy="1132046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600" lang="en-US">
              <a:solidFill>
                <a:schemeClr val="tx1"/>
              </a:solidFill>
            </a:endParaRPr>
          </a:p>
        </p:txBody>
      </p:sp>
      <p:sp>
        <p:nvSpPr>
          <p:cNvPr id="1048746" name="TextBox 18"/>
          <p:cNvSpPr txBox="1"/>
          <p:nvPr/>
        </p:nvSpPr>
        <p:spPr>
          <a:xfrm>
            <a:off x="9350376" y="6427113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355600" y="38101"/>
            <a:ext cx="11595100" cy="520700"/>
          </a:xfrm>
        </p:spPr>
        <p:txBody>
          <a:bodyPr>
            <a:normAutofit/>
          </a:bodyPr>
          <a:p>
            <a:r>
              <a:rPr b="1" dirty="0" sz="1600" lang="en-US" smtClean="0"/>
              <a:t>Full Anti(Semi) Join </a:t>
            </a:r>
            <a:endParaRPr b="1" dirty="0" sz="1600" lang="en-US"/>
          </a:p>
        </p:txBody>
      </p:sp>
      <p:pic>
        <p:nvPicPr>
          <p:cNvPr id="2097162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9900" y="1362863"/>
            <a:ext cx="2050682" cy="1480833"/>
          </a:xfrm>
          <a:prstGeom prst="rect"/>
        </p:spPr>
      </p:pic>
      <p:sp>
        <p:nvSpPr>
          <p:cNvPr id="1048748" name="Content Placeholder 6"/>
          <p:cNvSpPr>
            <a:spLocks noGrp="1"/>
          </p:cNvSpPr>
          <p:nvPr>
            <p:ph idx="1"/>
          </p:nvPr>
        </p:nvSpPr>
        <p:spPr>
          <a:xfrm>
            <a:off x="774700" y="901699"/>
            <a:ext cx="1107996" cy="313932"/>
          </a:xfrm>
          <a:prstGeom prst="rect"/>
        </p:spPr>
        <p:txBody>
          <a:bodyPr wrap="none">
            <a:spAutoFit/>
          </a:bodyPr>
          <a:p>
            <a:pPr indent="0" marL="0"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graphicFrame>
        <p:nvGraphicFramePr>
          <p:cNvPr id="4194356" name="Table 7"/>
          <p:cNvGraphicFramePr>
            <a:graphicFrameLocks noGrp="1"/>
          </p:cNvGraphicFramePr>
          <p:nvPr/>
        </p:nvGraphicFramePr>
        <p:xfrm>
          <a:off x="7925566" y="1215631"/>
          <a:ext cx="3708399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SAL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10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25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50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25950" y="1215631"/>
            <a:ext cx="2019300" cy="1247775"/>
          </a:xfrm>
          <a:prstGeom prst="rect"/>
        </p:spPr>
      </p:pic>
      <p:graphicFrame>
        <p:nvGraphicFramePr>
          <p:cNvPr id="4194357" name="Table 9"/>
          <p:cNvGraphicFramePr>
            <a:graphicFrameLocks noGrp="1"/>
          </p:cNvGraphicFramePr>
          <p:nvPr/>
        </p:nvGraphicFramePr>
        <p:xfrm>
          <a:off x="7925565" y="3946684"/>
          <a:ext cx="3708399" cy="1958814"/>
        </p:xfrm>
        <a:graphic>
          <a:graphicData uri="http://schemas.openxmlformats.org/drawingml/2006/table">
            <a:tbl>
              <a:tblPr/>
              <a:tblGrid>
                <a:gridCol w="311071"/>
                <a:gridCol w="1049621"/>
                <a:gridCol w="677899"/>
                <a:gridCol w="355092"/>
                <a:gridCol w="897998"/>
                <a:gridCol w="416718"/>
              </a:tblGrid>
              <a:tr h="326469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646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646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646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646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26469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49" name="TextBox 11"/>
          <p:cNvSpPr txBox="1"/>
          <p:nvPr/>
        </p:nvSpPr>
        <p:spPr>
          <a:xfrm>
            <a:off x="469900" y="3695700"/>
            <a:ext cx="5196807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400" lang="en-US" smtClean="0"/>
              <a:t>Proc </a:t>
            </a:r>
            <a:r>
              <a:rPr dirty="0" sz="1400" lang="en-US" err="1" smtClean="0"/>
              <a:t>Sql</a:t>
            </a:r>
            <a:r>
              <a:rPr dirty="0" sz="1400" lang="en-US" smtClean="0"/>
              <a:t>;</a:t>
            </a:r>
          </a:p>
          <a:p>
            <a:r>
              <a:rPr dirty="0" sz="1400" lang="en-US" smtClean="0"/>
              <a:t>Select * from a full join b on a.id=b.id where a.id is null or b.id is null;</a:t>
            </a:r>
          </a:p>
          <a:p>
            <a:r>
              <a:rPr dirty="0" sz="1400" lang="en-US" smtClean="0"/>
              <a:t>Quit;</a:t>
            </a:r>
          </a:p>
          <a:p>
            <a:endParaRPr dirty="0" lang="en-US"/>
          </a:p>
        </p:txBody>
      </p:sp>
      <p:sp>
        <p:nvSpPr>
          <p:cNvPr id="1048750" name="Curved Right Arrow 12"/>
          <p:cNvSpPr/>
          <p:nvPr/>
        </p:nvSpPr>
        <p:spPr>
          <a:xfrm>
            <a:off x="4673600" y="4597400"/>
            <a:ext cx="876300" cy="99060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51" name="Rectangle 13"/>
          <p:cNvSpPr/>
          <p:nvPr/>
        </p:nvSpPr>
        <p:spPr>
          <a:xfrm>
            <a:off x="9185129" y="693615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sp>
        <p:nvSpPr>
          <p:cNvPr id="1048752" name="TextBox 14"/>
          <p:cNvSpPr txBox="1"/>
          <p:nvPr/>
        </p:nvSpPr>
        <p:spPr>
          <a:xfrm>
            <a:off x="9871076" y="628759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355600" y="441325"/>
            <a:ext cx="4292600" cy="244475"/>
          </a:xfrm>
        </p:spPr>
        <p:txBody>
          <a:bodyPr>
            <a:normAutofit fontScale="90000"/>
          </a:bodyPr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Full Join</a:t>
            </a:r>
            <a:endParaRPr dirty="0" sz="14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5600" y="1462875"/>
            <a:ext cx="2025282" cy="1462491"/>
          </a:xfrm>
          <a:prstGeom prst="rect"/>
        </p:spPr>
      </p:pic>
      <p:sp>
        <p:nvSpPr>
          <p:cNvPr id="1048754" name="Content Placeholder 6"/>
          <p:cNvSpPr txBox="1"/>
          <p:nvPr/>
        </p:nvSpPr>
        <p:spPr>
          <a:xfrm>
            <a:off x="814243" y="1148943"/>
            <a:ext cx="1107996" cy="313932"/>
          </a:xfrm>
          <a:prstGeom prst="rect"/>
        </p:spPr>
        <p:txBody>
          <a:bodyPr bIns="45720" lIns="91440" rIns="91440" rtlCol="0" tIns="45720" vert="horz" wrap="none"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graphicFrame>
        <p:nvGraphicFramePr>
          <p:cNvPr id="4194358" name="Table 7"/>
          <p:cNvGraphicFramePr>
            <a:graphicFrameLocks noGrp="1"/>
          </p:cNvGraphicFramePr>
          <p:nvPr/>
        </p:nvGraphicFramePr>
        <p:xfrm>
          <a:off x="9452773" y="995974"/>
          <a:ext cx="1894736" cy="213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1024722"/>
                <a:gridCol w="487109"/>
              </a:tblGrid>
              <a:tr h="307175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SAL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10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20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25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30</a:t>
                      </a:r>
                      <a:endParaRPr dirty="0" sz="1400" lang="en-US"/>
                    </a:p>
                  </a:txBody>
                </a:tc>
              </a:tr>
              <a:tr h="262535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50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55" name="Rectangle 8"/>
          <p:cNvSpPr/>
          <p:nvPr/>
        </p:nvSpPr>
        <p:spPr>
          <a:xfrm>
            <a:off x="9452773" y="657420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pic>
        <p:nvPicPr>
          <p:cNvPr id="2097165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35740" y="936820"/>
            <a:ext cx="2162175" cy="1257300"/>
          </a:xfrm>
          <a:prstGeom prst="rect"/>
        </p:spPr>
      </p:pic>
      <p:sp>
        <p:nvSpPr>
          <p:cNvPr id="1048756" name="TextBox 10"/>
          <p:cNvSpPr txBox="1"/>
          <p:nvPr/>
        </p:nvSpPr>
        <p:spPr>
          <a:xfrm>
            <a:off x="355600" y="3810000"/>
            <a:ext cx="2943755" cy="101566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n-US" smtClean="0"/>
              <a:t>Proc </a:t>
            </a:r>
            <a:r>
              <a:rPr dirty="0" sz="1400" lang="en-US" err="1" smtClean="0"/>
              <a:t>sql</a:t>
            </a:r>
            <a:r>
              <a:rPr dirty="0" sz="1400" lang="en-US" smtClean="0"/>
              <a:t>;</a:t>
            </a:r>
          </a:p>
          <a:p>
            <a:r>
              <a:rPr dirty="0" sz="1400" lang="en-US" smtClean="0"/>
              <a:t>Select * from a full join b on a.id=b.id;</a:t>
            </a:r>
          </a:p>
          <a:p>
            <a:r>
              <a:rPr dirty="0" sz="1400" lang="en-US" smtClean="0"/>
              <a:t>Quit;</a:t>
            </a:r>
          </a:p>
          <a:p>
            <a:endParaRPr dirty="0" lang="en-US"/>
          </a:p>
        </p:txBody>
      </p:sp>
      <p:graphicFrame>
        <p:nvGraphicFramePr>
          <p:cNvPr id="4194359" name="Table 11"/>
          <p:cNvGraphicFramePr>
            <a:graphicFrameLocks noGrp="1"/>
          </p:cNvGraphicFramePr>
          <p:nvPr/>
        </p:nvGraphicFramePr>
        <p:xfrm>
          <a:off x="8001000" y="3384724"/>
          <a:ext cx="3479800" cy="3134682"/>
        </p:xfrm>
        <a:graphic>
          <a:graphicData uri="http://schemas.openxmlformats.org/drawingml/2006/table">
            <a:tbl>
              <a:tblPr/>
              <a:tblGrid>
                <a:gridCol w="254000"/>
                <a:gridCol w="952500"/>
                <a:gridCol w="514350"/>
                <a:gridCol w="336550"/>
                <a:gridCol w="971550"/>
                <a:gridCol w="450850"/>
              </a:tblGrid>
              <a:tr h="348298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48298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57" name="Curved Right Arrow 12"/>
          <p:cNvSpPr/>
          <p:nvPr/>
        </p:nvSpPr>
        <p:spPr>
          <a:xfrm>
            <a:off x="2501900" y="4546600"/>
            <a:ext cx="1079500" cy="132080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58" name="TextBox 13"/>
          <p:cNvSpPr txBox="1"/>
          <p:nvPr/>
        </p:nvSpPr>
        <p:spPr>
          <a:xfrm>
            <a:off x="320676" y="626219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90575"/>
          </a:xfrm>
        </p:spPr>
        <p:txBody>
          <a:bodyPr/>
          <a:p>
            <a:r>
              <a:rPr dirty="0" lang="en-US" smtClean="0"/>
              <a:t>		Combining Tables Vertically </a:t>
            </a:r>
            <a:endParaRPr dirty="0" lang="en-US"/>
          </a:p>
        </p:txBody>
      </p:sp>
      <p:graphicFrame>
        <p:nvGraphicFramePr>
          <p:cNvPr id="4194360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219200"/>
          <a:ext cx="23114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</a:tblGrid>
              <a:tr h="39370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Final Table</a:t>
                      </a:r>
                      <a:r>
                        <a:rPr baseline="0" dirty="0" lang="en-US" smtClean="0"/>
                        <a:t> </a:t>
                      </a:r>
                      <a:endParaRPr dirty="0" lang="en-US"/>
                    </a:p>
                  </a:txBody>
                </a:tc>
              </a:tr>
              <a:tr h="39370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Table 1</a:t>
                      </a:r>
                      <a:endParaRPr dirty="0" lang="en-US"/>
                    </a:p>
                  </a:txBody>
                </a:tc>
              </a:tr>
              <a:tr h="393700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Table 2 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760" name="Up-Down Arrow 4"/>
          <p:cNvSpPr/>
          <p:nvPr/>
        </p:nvSpPr>
        <p:spPr>
          <a:xfrm>
            <a:off x="2870200" y="1676400"/>
            <a:ext cx="368300" cy="723900"/>
          </a:xfrm>
          <a:prstGeom prst="up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1" name="TextBox 5"/>
          <p:cNvSpPr txBox="1"/>
          <p:nvPr/>
        </p:nvSpPr>
        <p:spPr>
          <a:xfrm>
            <a:off x="3784600" y="1447800"/>
            <a:ext cx="7692490" cy="64633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smtClean="0"/>
              <a:t>Select </a:t>
            </a:r>
            <a:r>
              <a:rPr dirty="0" lang="en-US"/>
              <a:t>data from multiple tables and combine the tables vertically, PROC SQL </a:t>
            </a:r>
            <a:endParaRPr dirty="0" lang="en-US" smtClean="0"/>
          </a:p>
          <a:p>
            <a:r>
              <a:rPr dirty="0" lang="en-US" smtClean="0"/>
              <a:t>can </a:t>
            </a:r>
            <a:r>
              <a:rPr dirty="0" lang="en-US"/>
              <a:t>be an efficient alternative to using other SAS procedures or the DATA step </a:t>
            </a:r>
          </a:p>
        </p:txBody>
      </p:sp>
      <p:sp>
        <p:nvSpPr>
          <p:cNvPr id="1048762" name="TextBox 6"/>
          <p:cNvSpPr txBox="1"/>
          <p:nvPr/>
        </p:nvSpPr>
        <p:spPr>
          <a:xfrm>
            <a:off x="3784600" y="2712134"/>
            <a:ext cx="7088031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To have a different proportion from tables Proc </a:t>
            </a:r>
            <a:r>
              <a:rPr dirty="0" lang="en-US" err="1" smtClean="0"/>
              <a:t>Sql</a:t>
            </a:r>
            <a:r>
              <a:rPr dirty="0" lang="en-US" smtClean="0"/>
              <a:t> use four set operators </a:t>
            </a:r>
          </a:p>
          <a:p>
            <a:endParaRPr dirty="0" lang="en-US"/>
          </a:p>
        </p:txBody>
      </p:sp>
      <p:sp>
        <p:nvSpPr>
          <p:cNvPr id="1048763" name="TextBox 7"/>
          <p:cNvSpPr txBox="1"/>
          <p:nvPr/>
        </p:nvSpPr>
        <p:spPr>
          <a:xfrm>
            <a:off x="495300" y="3035300"/>
            <a:ext cx="1095172" cy="1877437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400" lang="en-US" smtClean="0"/>
              <a:t>Proc </a:t>
            </a:r>
            <a:r>
              <a:rPr dirty="0" sz="1400" lang="en-US" err="1" smtClean="0"/>
              <a:t>Sql</a:t>
            </a:r>
            <a:r>
              <a:rPr dirty="0" sz="1400" lang="en-US" smtClean="0"/>
              <a:t>;</a:t>
            </a:r>
          </a:p>
          <a:p>
            <a:r>
              <a:rPr dirty="0" sz="1400" lang="en-US" smtClean="0"/>
              <a:t>Select * </a:t>
            </a:r>
          </a:p>
          <a:p>
            <a:r>
              <a:rPr dirty="0" sz="1400" lang="en-US" smtClean="0"/>
              <a:t>from a</a:t>
            </a:r>
          </a:p>
          <a:p>
            <a:r>
              <a:rPr dirty="0" sz="1400" lang="en-US" smtClean="0"/>
              <a:t>Set operator</a:t>
            </a:r>
          </a:p>
          <a:p>
            <a:r>
              <a:rPr dirty="0" sz="1400" lang="en-US" smtClean="0"/>
              <a:t>Select*</a:t>
            </a:r>
          </a:p>
          <a:p>
            <a:r>
              <a:rPr dirty="0" sz="1400" lang="en-US" smtClean="0"/>
              <a:t>From B;</a:t>
            </a:r>
          </a:p>
          <a:p>
            <a:r>
              <a:rPr dirty="0" sz="1400" lang="en-US" smtClean="0"/>
              <a:t>Quit;</a:t>
            </a:r>
          </a:p>
          <a:p>
            <a:endParaRPr dirty="0" lang="en-US" smtClean="0"/>
          </a:p>
        </p:txBody>
      </p:sp>
      <p:graphicFrame>
        <p:nvGraphicFramePr>
          <p:cNvPr id="4194361" name="Table 8"/>
          <p:cNvGraphicFramePr>
            <a:graphicFrameLocks noGrp="1"/>
          </p:cNvGraphicFramePr>
          <p:nvPr/>
        </p:nvGraphicFramePr>
        <p:xfrm>
          <a:off x="5791200" y="3644900"/>
          <a:ext cx="19939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</a:tblGrid>
              <a:tr h="353644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                                                               Set Operator 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62" name="Table 10"/>
          <p:cNvGraphicFramePr>
            <a:graphicFrameLocks noGrp="1"/>
          </p:cNvGraphicFramePr>
          <p:nvPr/>
        </p:nvGraphicFramePr>
        <p:xfrm>
          <a:off x="3530600" y="4823837"/>
          <a:ext cx="15621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</a:tblGrid>
              <a:tr h="1183264">
                <a:tc>
                  <a:txBody>
                    <a:bodyPr/>
                    <a:p>
                      <a:r>
                        <a:rPr baseline="0" dirty="0" lang="en-US" smtClean="0"/>
                        <a:t>Except</a:t>
                      </a:r>
                    </a:p>
                    <a:p>
                      <a:r>
                        <a:rPr baseline="0" dirty="0" lang="en-US" smtClean="0"/>
                        <a:t>Intersect</a:t>
                      </a:r>
                    </a:p>
                    <a:p>
                      <a:r>
                        <a:rPr baseline="0" dirty="0" lang="en-US" smtClean="0"/>
                        <a:t>Union </a:t>
                      </a:r>
                    </a:p>
                    <a:p>
                      <a:r>
                        <a:rPr baseline="0" dirty="0" lang="en-US" smtClean="0"/>
                        <a:t>Outer Union 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64" name="Left-Up Arrow 11"/>
          <p:cNvSpPr/>
          <p:nvPr/>
        </p:nvSpPr>
        <p:spPr>
          <a:xfrm rot="10800000">
            <a:off x="4311650" y="3848578"/>
            <a:ext cx="781050" cy="799621"/>
          </a:xfrm>
          <a:prstGeom prst="left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aphicFrame>
        <p:nvGraphicFramePr>
          <p:cNvPr id="4194363" name="Table 12"/>
          <p:cNvGraphicFramePr>
            <a:graphicFrameLocks noGrp="1"/>
          </p:cNvGraphicFramePr>
          <p:nvPr/>
        </p:nvGraphicFramePr>
        <p:xfrm>
          <a:off x="7937500" y="4834374"/>
          <a:ext cx="31369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900"/>
              </a:tblGrid>
              <a:tr h="751464">
                <a:tc>
                  <a:txBody>
                    <a:bodyPr/>
                    <a:p>
                      <a:pPr algn="ctr"/>
                      <a:r>
                        <a:rPr dirty="0" lang="en-US" smtClean="0"/>
                        <a:t>Optional Keyword</a:t>
                      </a:r>
                    </a:p>
                    <a:p>
                      <a:r>
                        <a:rPr dirty="0" lang="en-US" err="1" smtClean="0"/>
                        <a:t>Corr</a:t>
                      </a:r>
                      <a:r>
                        <a:rPr dirty="0" lang="en-US" smtClean="0"/>
                        <a:t>(Corresponding)</a:t>
                      </a:r>
                      <a:r>
                        <a:rPr baseline="0" dirty="0" lang="en-US" smtClean="0"/>
                        <a:t> </a:t>
                      </a:r>
                    </a:p>
                    <a:p>
                      <a:r>
                        <a:rPr baseline="0" dirty="0" lang="en-US" smtClean="0"/>
                        <a:t>All</a:t>
                      </a:r>
                      <a:endParaRPr dirty="0" lang="en-US"/>
                    </a:p>
                  </a:txBody>
                </a:tc>
              </a:tr>
            </a:tbl>
          </a:graphicData>
        </a:graphic>
      </p:graphicFrame>
      <p:sp>
        <p:nvSpPr>
          <p:cNvPr id="1048765" name="Right Arrow 13"/>
          <p:cNvSpPr/>
          <p:nvPr/>
        </p:nvSpPr>
        <p:spPr>
          <a:xfrm>
            <a:off x="6096000" y="5130800"/>
            <a:ext cx="1092200" cy="4318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66" name="TextBox 14"/>
          <p:cNvSpPr txBox="1"/>
          <p:nvPr/>
        </p:nvSpPr>
        <p:spPr>
          <a:xfrm>
            <a:off x="9350376" y="6427113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  <p:sp>
        <p:nvSpPr>
          <p:cNvPr id="1048767" name="TextBox 2"/>
          <p:cNvSpPr txBox="1"/>
          <p:nvPr/>
        </p:nvSpPr>
        <p:spPr>
          <a:xfrm>
            <a:off x="191002" y="5095031"/>
            <a:ext cx="2261709" cy="52322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400" lang="en-US" err="1" smtClean="0">
                <a:solidFill>
                  <a:schemeClr val="accent2">
                    <a:lumMod val="75000"/>
                  </a:schemeClr>
                </a:solidFill>
              </a:rPr>
              <a:t>Corr</a:t>
            </a:r>
            <a:r>
              <a:rPr dirty="0" sz="1400" lang="en-US" smtClean="0">
                <a:solidFill>
                  <a:schemeClr val="accent2">
                    <a:lumMod val="75000"/>
                  </a:schemeClr>
                </a:solidFill>
              </a:rPr>
              <a:t>: show only common col</a:t>
            </a:r>
          </a:p>
          <a:p>
            <a:r>
              <a:rPr dirty="0" sz="1400" lang="en-US" smtClean="0">
                <a:solidFill>
                  <a:schemeClr val="accent2">
                    <a:lumMod val="75000"/>
                  </a:schemeClr>
                </a:solidFill>
              </a:rPr>
              <a:t>All : Not to suppress dup rec</a:t>
            </a:r>
            <a:endParaRPr dirty="0" sz="1400"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43300" cy="625475"/>
          </a:xfrm>
        </p:spPr>
        <p:txBody>
          <a:bodyPr>
            <a:normAutofit/>
          </a:bodyPr>
          <a:p>
            <a:r>
              <a:rPr b="1" dirty="0" sz="1800" lang="en-US" smtClean="0"/>
              <a:t>Set Operator : Except </a:t>
            </a:r>
            <a:endParaRPr b="1" dirty="0" sz="1800" lang="en-US"/>
          </a:p>
        </p:txBody>
      </p:sp>
      <p:pic>
        <p:nvPicPr>
          <p:cNvPr id="209716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72050" y="1264444"/>
            <a:ext cx="1485900" cy="1943100"/>
          </a:xfrm>
          <a:prstGeom prst="rect"/>
        </p:spPr>
      </p:pic>
      <p:pic>
        <p:nvPicPr>
          <p:cNvPr id="2097167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9900" y="1362863"/>
            <a:ext cx="2050682" cy="1480833"/>
          </a:xfrm>
          <a:prstGeom prst="rect"/>
        </p:spPr>
      </p:pic>
      <p:graphicFrame>
        <p:nvGraphicFramePr>
          <p:cNvPr id="4194364" name="Table 5"/>
          <p:cNvGraphicFramePr>
            <a:graphicFrameLocks noGrp="1"/>
          </p:cNvGraphicFramePr>
          <p:nvPr/>
        </p:nvGraphicFramePr>
        <p:xfrm>
          <a:off x="7925566" y="1215631"/>
          <a:ext cx="3708399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Sex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69" name="Content Placeholder 6"/>
          <p:cNvSpPr txBox="1"/>
          <p:nvPr/>
        </p:nvSpPr>
        <p:spPr>
          <a:xfrm>
            <a:off x="838200" y="974330"/>
            <a:ext cx="1107996" cy="313932"/>
          </a:xfrm>
          <a:prstGeom prst="rect"/>
        </p:spPr>
        <p:txBody>
          <a:bodyPr bIns="45720" lIns="91440" rIns="91440" rtlCol="0" tIns="45720" vert="horz" wrap="none"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sp>
        <p:nvSpPr>
          <p:cNvPr id="1048770" name="Rectangle 7"/>
          <p:cNvSpPr/>
          <p:nvPr/>
        </p:nvSpPr>
        <p:spPr>
          <a:xfrm>
            <a:off x="9452773" y="657420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graphicFrame>
        <p:nvGraphicFramePr>
          <p:cNvPr id="4194365" name="Table 8"/>
          <p:cNvGraphicFramePr>
            <a:graphicFrameLocks noGrp="1"/>
          </p:cNvGraphicFramePr>
          <p:nvPr/>
        </p:nvGraphicFramePr>
        <p:xfrm>
          <a:off x="9027323" y="4615339"/>
          <a:ext cx="1863459" cy="1086963"/>
        </p:xfrm>
        <a:graphic>
          <a:graphicData uri="http://schemas.openxmlformats.org/drawingml/2006/table">
            <a:tbl>
              <a:tblPr/>
              <a:tblGrid>
                <a:gridCol w="336550"/>
                <a:gridCol w="1012559"/>
                <a:gridCol w="514350"/>
              </a:tblGrid>
              <a:tr h="362321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32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32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71" name="Rectangle 9"/>
          <p:cNvSpPr/>
          <p:nvPr/>
        </p:nvSpPr>
        <p:spPr>
          <a:xfrm>
            <a:off x="361950" y="4246364"/>
            <a:ext cx="1758950" cy="1600438"/>
          </a:xfrm>
          <a:prstGeom prst="rect"/>
        </p:spPr>
        <p:txBody>
          <a:bodyPr wrap="square">
            <a:spAutoFit/>
          </a:bodyPr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dirty="0" sz="1400" lang="en-US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select  * from 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except  </a:t>
            </a:r>
            <a:endParaRPr dirty="0" sz="1400"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* from 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b  </a:t>
            </a: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Select * from c;                                                                                             </a:t>
            </a:r>
            <a:endParaRPr dirty="0" sz="14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quit;</a:t>
            </a:r>
          </a:p>
        </p:txBody>
      </p:sp>
      <p:sp>
        <p:nvSpPr>
          <p:cNvPr id="1048772" name="TextBox 10"/>
          <p:cNvSpPr txBox="1"/>
          <p:nvPr/>
        </p:nvSpPr>
        <p:spPr>
          <a:xfrm>
            <a:off x="9350376" y="6427113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177800" y="123825"/>
            <a:ext cx="12014200" cy="727075"/>
          </a:xfrm>
        </p:spPr>
        <p:txBody>
          <a:bodyPr>
            <a:normAutofit/>
          </a:bodyPr>
          <a:p>
            <a:r>
              <a:rPr b="1" dirty="0" sz="1800" lang="en-US" smtClean="0"/>
              <a:t>Intersect (Vertical Join) </a:t>
            </a:r>
            <a:endParaRPr b="1" dirty="0" sz="1800" lang="en-US"/>
          </a:p>
        </p:txBody>
      </p:sp>
      <p:sp>
        <p:nvSpPr>
          <p:cNvPr id="1048774" name="Content Placeholder 2"/>
          <p:cNvSpPr>
            <a:spLocks noGrp="1"/>
          </p:cNvSpPr>
          <p:nvPr>
            <p:ph idx="1"/>
          </p:nvPr>
        </p:nvSpPr>
        <p:spPr>
          <a:xfrm>
            <a:off x="177800" y="749300"/>
            <a:ext cx="11811000" cy="5918200"/>
          </a:xfrm>
        </p:spPr>
        <p:txBody>
          <a:bodyPr/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68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9900" y="1362863"/>
            <a:ext cx="2050682" cy="1480833"/>
          </a:xfrm>
          <a:prstGeom prst="rect"/>
        </p:spPr>
      </p:pic>
      <p:sp>
        <p:nvSpPr>
          <p:cNvPr id="1048775" name="Content Placeholder 6"/>
          <p:cNvSpPr txBox="1"/>
          <p:nvPr/>
        </p:nvSpPr>
        <p:spPr>
          <a:xfrm>
            <a:off x="838200" y="974330"/>
            <a:ext cx="1107996" cy="313932"/>
          </a:xfrm>
          <a:prstGeom prst="rect"/>
        </p:spPr>
        <p:txBody>
          <a:bodyPr bIns="45720" lIns="91440" rIns="91440" rtlCol="0" tIns="45720" vert="horz" wrap="none"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graphicFrame>
        <p:nvGraphicFramePr>
          <p:cNvPr id="4194366" name="Table 5"/>
          <p:cNvGraphicFramePr>
            <a:graphicFrameLocks noGrp="1"/>
          </p:cNvGraphicFramePr>
          <p:nvPr/>
        </p:nvGraphicFramePr>
        <p:xfrm>
          <a:off x="7925566" y="1215631"/>
          <a:ext cx="3708399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3"/>
                <a:gridCol w="1236133"/>
                <a:gridCol w="1236133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Sex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76" name="Rectangle 6"/>
          <p:cNvSpPr/>
          <p:nvPr/>
        </p:nvSpPr>
        <p:spPr>
          <a:xfrm>
            <a:off x="9693962" y="937604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25975" y="1215631"/>
            <a:ext cx="1457325" cy="1819275"/>
          </a:xfrm>
          <a:prstGeom prst="rect"/>
        </p:spPr>
      </p:pic>
      <p:graphicFrame>
        <p:nvGraphicFramePr>
          <p:cNvPr id="4194367" name="Table 8"/>
          <p:cNvGraphicFramePr>
            <a:graphicFrameLocks noGrp="1"/>
          </p:cNvGraphicFramePr>
          <p:nvPr/>
        </p:nvGraphicFramePr>
        <p:xfrm>
          <a:off x="9116006" y="4016934"/>
          <a:ext cx="1708150" cy="1234440"/>
        </p:xfrm>
        <a:graphic>
          <a:graphicData uri="http://schemas.openxmlformats.org/drawingml/2006/table">
            <a:tbl>
              <a:tblPr/>
              <a:tblGrid>
                <a:gridCol w="336550"/>
                <a:gridCol w="857250"/>
                <a:gridCol w="514350"/>
              </a:tblGrid>
              <a:tr h="0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77" name="Rectangle 9"/>
          <p:cNvSpPr/>
          <p:nvPr/>
        </p:nvSpPr>
        <p:spPr>
          <a:xfrm>
            <a:off x="268151" y="4278811"/>
            <a:ext cx="3414849" cy="1723549"/>
          </a:xfrm>
          <a:prstGeom prst="rect"/>
        </p:spPr>
        <p:txBody>
          <a:bodyPr wrap="square">
            <a:spAutoFit/>
          </a:bodyPr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dirty="0" sz="1400" lang="en-US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select * from a </a:t>
            </a:r>
            <a:endParaRPr dirty="0" sz="1400"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</a:p>
          <a:p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select * from b;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quit;                                                                                                                                   </a:t>
            </a:r>
          </a:p>
          <a:p>
            <a:r>
              <a:rPr dirty="0" lang="en-US">
                <a:latin typeface="Lucida Console" panose="020B0609040504020204" pitchFamily="49" charset="0"/>
              </a:rPr>
              <a:t>                                                                                                                                        </a:t>
            </a:r>
          </a:p>
          <a:p>
            <a:r>
              <a:rPr dirty="0" lang="en-US">
                <a:latin typeface="Lucida Console" panose="020B0609040504020204" pitchFamily="49" charset="0"/>
              </a:rPr>
              <a:t> </a:t>
            </a:r>
            <a:endParaRPr dirty="0" lang="en-US"/>
          </a:p>
        </p:txBody>
      </p:sp>
      <p:sp>
        <p:nvSpPr>
          <p:cNvPr id="1048778" name="Right Arrow 10"/>
          <p:cNvSpPr/>
          <p:nvPr/>
        </p:nvSpPr>
        <p:spPr>
          <a:xfrm>
            <a:off x="5524500" y="4432300"/>
            <a:ext cx="1816100" cy="5969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9" name="TextBox 11"/>
          <p:cNvSpPr txBox="1"/>
          <p:nvPr/>
        </p:nvSpPr>
        <p:spPr>
          <a:xfrm>
            <a:off x="9350376" y="6427113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266700" y="1"/>
            <a:ext cx="11798300" cy="838199"/>
          </a:xfrm>
        </p:spPr>
        <p:txBody>
          <a:bodyPr>
            <a:normAutofit/>
          </a:bodyPr>
          <a:p>
            <a:r>
              <a:rPr b="1" dirty="0" sz="1800" lang="en-US" smtClean="0"/>
              <a:t>Union (Vertical Join) </a:t>
            </a:r>
            <a:endParaRPr b="1" dirty="0" sz="1800" lang="en-US"/>
          </a:p>
        </p:txBody>
      </p:sp>
      <p:sp>
        <p:nvSpPr>
          <p:cNvPr id="1048781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11798300" cy="5803900"/>
          </a:xfrm>
        </p:spPr>
        <p:txBody>
          <a:bodyPr/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70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9900" y="1362863"/>
            <a:ext cx="2050682" cy="1480833"/>
          </a:xfrm>
          <a:prstGeom prst="rect"/>
        </p:spPr>
      </p:pic>
      <p:graphicFrame>
        <p:nvGraphicFramePr>
          <p:cNvPr id="4194368" name="Table 4"/>
          <p:cNvGraphicFramePr>
            <a:graphicFrameLocks noGrp="1"/>
          </p:cNvGraphicFramePr>
          <p:nvPr/>
        </p:nvGraphicFramePr>
        <p:xfrm>
          <a:off x="9386066" y="872627"/>
          <a:ext cx="1647127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/>
                <a:gridCol w="790448"/>
                <a:gridCol w="473774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Sex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82" name="Content Placeholder 6"/>
          <p:cNvSpPr txBox="1"/>
          <p:nvPr/>
        </p:nvSpPr>
        <p:spPr>
          <a:xfrm>
            <a:off x="838200" y="974330"/>
            <a:ext cx="1107996" cy="313932"/>
          </a:xfrm>
          <a:prstGeom prst="rect"/>
        </p:spPr>
        <p:txBody>
          <a:bodyPr bIns="45720" lIns="91440" rIns="91440" rtlCol="0" tIns="45720" vert="horz" wrap="none"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sp>
        <p:nvSpPr>
          <p:cNvPr id="1048783" name="Rectangle 6"/>
          <p:cNvSpPr/>
          <p:nvPr/>
        </p:nvSpPr>
        <p:spPr>
          <a:xfrm>
            <a:off x="9693962" y="499646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pic>
        <p:nvPicPr>
          <p:cNvPr id="2097171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00941" y="1072743"/>
            <a:ext cx="1438275" cy="1823249"/>
          </a:xfrm>
          <a:prstGeom prst="rect"/>
        </p:spPr>
      </p:pic>
      <p:graphicFrame>
        <p:nvGraphicFramePr>
          <p:cNvPr id="4194369" name="Table 8"/>
          <p:cNvGraphicFramePr>
            <a:graphicFrameLocks noGrp="1"/>
          </p:cNvGraphicFramePr>
          <p:nvPr/>
        </p:nvGraphicFramePr>
        <p:xfrm>
          <a:off x="9601966" y="3315970"/>
          <a:ext cx="1831975" cy="2777490"/>
        </p:xfrm>
        <a:graphic>
          <a:graphicData uri="http://schemas.openxmlformats.org/drawingml/2006/table">
            <a:tbl>
              <a:tblPr/>
              <a:tblGrid>
                <a:gridCol w="282575"/>
                <a:gridCol w="1035050"/>
                <a:gridCol w="514350"/>
              </a:tblGrid>
              <a:tr h="0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84" name="Rectangle 9"/>
          <p:cNvSpPr/>
          <p:nvPr/>
        </p:nvSpPr>
        <p:spPr>
          <a:xfrm>
            <a:off x="266700" y="3681895"/>
            <a:ext cx="3086100" cy="1015663"/>
          </a:xfrm>
          <a:prstGeom prst="rect"/>
        </p:spPr>
        <p:txBody>
          <a:bodyPr wrap="square">
            <a:spAutoFit/>
          </a:bodyPr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dirty="0" sz="1400" lang="en-US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select * from a union select * from b;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quit;                                                                                                                                   </a:t>
            </a:r>
          </a:p>
          <a:p>
            <a:r>
              <a:rPr dirty="0" lang="en-US">
                <a:latin typeface="Lucida Console" panose="020B0609040504020204" pitchFamily="49" charset="0"/>
              </a:rPr>
              <a:t> </a:t>
            </a:r>
            <a:endParaRPr dirty="0" lang="en-US"/>
          </a:p>
        </p:txBody>
      </p:sp>
      <p:sp>
        <p:nvSpPr>
          <p:cNvPr id="1048785" name="Right Arrow 11"/>
          <p:cNvSpPr/>
          <p:nvPr/>
        </p:nvSpPr>
        <p:spPr>
          <a:xfrm>
            <a:off x="5295900" y="3924300"/>
            <a:ext cx="1562100" cy="5969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86" name="TextBox 12"/>
          <p:cNvSpPr txBox="1"/>
          <p:nvPr/>
        </p:nvSpPr>
        <p:spPr>
          <a:xfrm>
            <a:off x="9350376" y="6427113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05" name="Group 306"/>
          <p:cNvGraphicFramePr>
            <a:graphicFrameLocks noGrp="1"/>
          </p:cNvGraphicFramePr>
          <p:nvPr>
            <p:ph sz="half" idx="1"/>
          </p:nvPr>
        </p:nvGraphicFramePr>
        <p:xfrm>
          <a:off x="2362200" y="1692277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6" name="Group 307"/>
          <p:cNvGraphicFramePr>
            <a:graphicFrameLocks noGrp="1"/>
          </p:cNvGraphicFramePr>
          <p:nvPr>
            <p:ph sz="half" idx="2"/>
          </p:nvPr>
        </p:nvGraphicFramePr>
        <p:xfrm>
          <a:off x="7829551" y="1731838"/>
          <a:ext cx="1522413" cy="1584960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183967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15304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15304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15383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15304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0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A33196-EC2A-413B-9344-9D7F62A94C17}" type="slidenum">
              <a:rPr altLang="en-US" sz="1400" lang="en-US"/>
              <a:pPr eaLnBrk="1" hangingPunct="1"/>
              <a:t>3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sp>
        <p:nvSpPr>
          <p:cNvPr id="1048610" name="Animation Flag"/>
          <p:cNvSpPr txBox="1">
            <a:spLocks noChangeArrowheads="1"/>
          </p:cNvSpPr>
          <p:nvPr/>
        </p:nvSpPr>
        <p:spPr bwMode="auto">
          <a:xfrm>
            <a:off x="10096501" y="6451600"/>
            <a:ext cx="396875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altLang="en-US" b="1" sz="2000" lang="en-US"/>
              <a:t>...</a:t>
            </a:r>
          </a:p>
        </p:txBody>
      </p:sp>
      <p:sp>
        <p:nvSpPr>
          <p:cNvPr id="1048611" name="TextBox 6"/>
          <p:cNvSpPr txBox="1"/>
          <p:nvPr/>
        </p:nvSpPr>
        <p:spPr>
          <a:xfrm>
            <a:off x="9602949" y="6286501"/>
            <a:ext cx="1541779" cy="47498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1925300" cy="460375"/>
          </a:xfrm>
        </p:spPr>
        <p:txBody>
          <a:bodyPr>
            <a:normAutofit/>
          </a:bodyPr>
          <a:p>
            <a:r>
              <a:rPr b="1" dirty="0" sz="1800" lang="en-US" smtClean="0"/>
              <a:t>Outer Union(Vertical Join) </a:t>
            </a:r>
            <a:endParaRPr b="1" dirty="0" sz="1800" lang="en-US"/>
          </a:p>
        </p:txBody>
      </p:sp>
      <p:pic>
        <p:nvPicPr>
          <p:cNvPr id="209717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90875" y="943457"/>
            <a:ext cx="1238250" cy="2152650"/>
          </a:xfrm>
          <a:prstGeom prst="rect"/>
        </p:spPr>
      </p:pic>
      <p:pic>
        <p:nvPicPr>
          <p:cNvPr id="2097173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9900" y="1362863"/>
            <a:ext cx="2050682" cy="1480833"/>
          </a:xfrm>
          <a:prstGeom prst="rect"/>
        </p:spPr>
      </p:pic>
      <p:graphicFrame>
        <p:nvGraphicFramePr>
          <p:cNvPr id="4194370" name="Table 5"/>
          <p:cNvGraphicFramePr>
            <a:graphicFrameLocks noGrp="1"/>
          </p:cNvGraphicFramePr>
          <p:nvPr/>
        </p:nvGraphicFramePr>
        <p:xfrm>
          <a:off x="5347466" y="1288262"/>
          <a:ext cx="1828102" cy="222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790448"/>
                <a:gridCol w="564261"/>
              </a:tblGrid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ID1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NAME1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Sex1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1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Arun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2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Shashi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3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Ankit</a:t>
                      </a:r>
                      <a:r>
                        <a:rPr baseline="0" dirty="0" sz="1400" lang="en-US" smtClean="0"/>
                        <a:t>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M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8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Alice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9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Barbara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  <a:tr h="317640">
                <a:tc>
                  <a:txBody>
                    <a:bodyPr/>
                    <a:p>
                      <a:r>
                        <a:rPr dirty="0" sz="1400" lang="en-US" smtClean="0"/>
                        <a:t>7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Sandy </a:t>
                      </a:r>
                      <a:endParaRPr dirty="0" sz="140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1400" lang="en-US" smtClean="0"/>
                        <a:t>F</a:t>
                      </a:r>
                      <a:endParaRPr dirty="0" sz="1400" lang="en-US"/>
                    </a:p>
                  </a:txBody>
                </a:tc>
              </a:tr>
            </a:tbl>
          </a:graphicData>
        </a:graphic>
      </p:graphicFrame>
      <p:sp>
        <p:nvSpPr>
          <p:cNvPr id="1048788" name="Content Placeholder 6"/>
          <p:cNvSpPr txBox="1"/>
          <p:nvPr/>
        </p:nvSpPr>
        <p:spPr>
          <a:xfrm>
            <a:off x="838200" y="974330"/>
            <a:ext cx="1107996" cy="313932"/>
          </a:xfrm>
          <a:prstGeom prst="rect"/>
        </p:spPr>
        <p:txBody>
          <a:bodyPr bIns="45720" lIns="91440" rIns="91440" rtlCol="0" tIns="45720" vert="horz" wrap="none">
            <a:sp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r>
              <a:rPr dirty="0" sz="1600" lang="en-US" smtClean="0"/>
              <a:t>Table A 	</a:t>
            </a:r>
            <a:endParaRPr dirty="0" sz="1600" lang="en-US"/>
          </a:p>
        </p:txBody>
      </p:sp>
      <p:sp>
        <p:nvSpPr>
          <p:cNvPr id="1048789" name="Rectangle 7"/>
          <p:cNvSpPr/>
          <p:nvPr/>
        </p:nvSpPr>
        <p:spPr>
          <a:xfrm>
            <a:off x="5724558" y="730638"/>
            <a:ext cx="780983" cy="338554"/>
          </a:xfrm>
          <a:prstGeom prst="rect"/>
        </p:spPr>
        <p:txBody>
          <a:bodyPr wrap="none">
            <a:spAutoFit/>
          </a:bodyPr>
          <a:p>
            <a:r>
              <a:rPr dirty="0" sz="1600" lang="en-US" smtClean="0"/>
              <a:t>Table B</a:t>
            </a:r>
            <a:endParaRPr dirty="0" sz="1600" lang="en-US"/>
          </a:p>
        </p:txBody>
      </p:sp>
      <p:graphicFrame>
        <p:nvGraphicFramePr>
          <p:cNvPr id="4194371" name="Table 8"/>
          <p:cNvGraphicFramePr>
            <a:graphicFrameLocks noGrp="1"/>
          </p:cNvGraphicFramePr>
          <p:nvPr/>
        </p:nvGraphicFramePr>
        <p:xfrm>
          <a:off x="8093909" y="2125504"/>
          <a:ext cx="3740499" cy="4351332"/>
        </p:xfrm>
        <a:graphic>
          <a:graphicData uri="http://schemas.openxmlformats.org/drawingml/2006/table">
            <a:tbl>
              <a:tblPr/>
              <a:tblGrid>
                <a:gridCol w="334756"/>
                <a:gridCol w="822119"/>
                <a:gridCol w="512556"/>
                <a:gridCol w="461756"/>
                <a:gridCol w="969756"/>
                <a:gridCol w="639556"/>
              </a:tblGrid>
              <a:tr h="362611"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id1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name1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sex1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Jeanette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Janice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Arun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Shashi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Ankit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62611"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Sandy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b="0" dirty="0" sz="1400" i="0"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46728" marR="46728" marT="46728" marB="46728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48790" name="Rectangle 9"/>
          <p:cNvSpPr/>
          <p:nvPr/>
        </p:nvSpPr>
        <p:spPr>
          <a:xfrm>
            <a:off x="165517" y="4301170"/>
            <a:ext cx="3517484" cy="954107"/>
          </a:xfrm>
          <a:prstGeom prst="rect"/>
        </p:spPr>
        <p:txBody>
          <a:bodyPr wrap="square">
            <a:spAutoFit/>
          </a:bodyPr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proc </a:t>
            </a:r>
            <a:r>
              <a:rPr dirty="0" sz="1400" lang="en-US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select * from a outer union select * from b;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quit;                                                                                                                                   </a:t>
            </a:r>
          </a:p>
          <a:p>
            <a:r>
              <a:rPr dirty="0" sz="14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48791" name="TextBox 11"/>
          <p:cNvSpPr txBox="1"/>
          <p:nvPr/>
        </p:nvSpPr>
        <p:spPr>
          <a:xfrm>
            <a:off x="90391" y="5422900"/>
            <a:ext cx="3667735" cy="52322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400" lang="en-US" smtClean="0">
                <a:solidFill>
                  <a:schemeClr val="accent2">
                    <a:lumMod val="75000"/>
                  </a:schemeClr>
                </a:solidFill>
              </a:rPr>
              <a:t>Note: Usually adopted when tables have diff col</a:t>
            </a:r>
          </a:p>
          <a:p>
            <a:r>
              <a:rPr dirty="0" sz="1400"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 sz="1400" lang="en-US" smtClean="0">
                <a:solidFill>
                  <a:schemeClr val="accent2">
                    <a:lumMod val="75000"/>
                  </a:schemeClr>
                </a:solidFill>
              </a:rPr>
              <a:t>           Here table/s col name/s has changed </a:t>
            </a:r>
            <a:endParaRPr dirty="0" sz="140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792" name="Right Arrow 12"/>
          <p:cNvSpPr/>
          <p:nvPr/>
        </p:nvSpPr>
        <p:spPr>
          <a:xfrm>
            <a:off x="5118100" y="4394200"/>
            <a:ext cx="2209800" cy="5334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93" name="TextBox 13"/>
          <p:cNvSpPr txBox="1"/>
          <p:nvPr/>
        </p:nvSpPr>
        <p:spPr>
          <a:xfrm>
            <a:off x="295276" y="6319366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07" name="Group 321"/>
          <p:cNvGraphicFramePr>
            <a:graphicFrameLocks noGrp="1"/>
          </p:cNvGraphicFramePr>
          <p:nvPr>
            <p:ph sz="half" idx="1"/>
          </p:nvPr>
        </p:nvGraphicFramePr>
        <p:xfrm>
          <a:off x="2738439" y="1692277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08" name="Group 323"/>
          <p:cNvGraphicFramePr>
            <a:graphicFrameLocks noGrp="1"/>
          </p:cNvGraphicFramePr>
          <p:nvPr>
            <p:ph sz="half" idx="2"/>
          </p:nvPr>
        </p:nvGraphicFramePr>
        <p:xfrm>
          <a:off x="7955757" y="1639091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0EAE6E-C90D-45F9-A4EB-F53585E94FF3}" type="slidenum">
              <a:rPr altLang="en-US" sz="1400" lang="en-US"/>
              <a:pPr eaLnBrk="1" hangingPunct="1"/>
              <a:t>4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09" name="Group 322"/>
          <p:cNvGraphicFramePr>
            <a:graphicFrameLocks noGrp="1"/>
          </p:cNvGraphicFramePr>
          <p:nvPr/>
        </p:nvGraphicFramePr>
        <p:xfrm>
          <a:off x="5113339" y="4254500"/>
          <a:ext cx="1768475" cy="9753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522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0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0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17" name="Line 130"/>
          <p:cNvSpPr>
            <a:spLocks noChangeShapeType="1"/>
          </p:cNvSpPr>
          <p:nvPr/>
        </p:nvSpPr>
        <p:spPr bwMode="auto">
          <a:xfrm>
            <a:off x="4294187" y="2436810"/>
            <a:ext cx="3603625" cy="0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18" name="TextBox 9"/>
          <p:cNvSpPr txBox="1"/>
          <p:nvPr/>
        </p:nvSpPr>
        <p:spPr>
          <a:xfrm>
            <a:off x="9893144" y="6323468"/>
            <a:ext cx="1541780" cy="474979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10" name="Group 334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1" name="Group 336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2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0D7B93-E445-43C0-A6CA-C3687E980BFA}" type="slidenum">
              <a:rPr altLang="en-US" sz="1400" lang="en-US"/>
              <a:pPr eaLnBrk="1" hangingPunct="1"/>
              <a:t>5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12" name="Group 335"/>
          <p:cNvGraphicFramePr>
            <a:graphicFrameLocks noGrp="1"/>
          </p:cNvGraphicFramePr>
          <p:nvPr/>
        </p:nvGraphicFramePr>
        <p:xfrm>
          <a:off x="5113339" y="2755900"/>
          <a:ext cx="1768475" cy="12801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579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4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4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4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24" name="Line 145"/>
          <p:cNvSpPr>
            <a:spLocks noChangeShapeType="1"/>
          </p:cNvSpPr>
          <p:nvPr/>
        </p:nvSpPr>
        <p:spPr bwMode="auto">
          <a:xfrm>
            <a:off x="4262439" y="1885951"/>
            <a:ext cx="3622675" cy="320675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25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6" y="0"/>
            <a:ext cx="10515600" cy="1325563"/>
          </a:xfrm>
        </p:spPr>
        <p:txBody>
          <a:bodyPr/>
          <a:p>
            <a:pPr eaLnBrk="1" hangingPunct="1"/>
            <a:r>
              <a:rPr altLang="en-US" dirty="0" lang="en-US" smtClean="0"/>
              <a:t>Cartesian Product</a:t>
            </a:r>
          </a:p>
        </p:txBody>
      </p:sp>
      <p:graphicFrame>
        <p:nvGraphicFramePr>
          <p:cNvPr id="4194313" name="Group 349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4" name="Group 351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3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9E6A9-7E9C-46C5-B9FC-CA72E22B9680}" type="slidenum">
              <a:rPr altLang="en-US" sz="1400" lang="en-US"/>
              <a:pPr eaLnBrk="1" hangingPunct="1"/>
              <a:t>6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15" name="Group 350"/>
          <p:cNvGraphicFramePr>
            <a:graphicFrameLocks noGrp="1"/>
          </p:cNvGraphicFramePr>
          <p:nvPr/>
        </p:nvGraphicFramePr>
        <p:xfrm>
          <a:off x="5113339" y="2755900"/>
          <a:ext cx="1768475" cy="15849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13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31" name="Line 160"/>
          <p:cNvSpPr>
            <a:spLocks noChangeShapeType="1"/>
          </p:cNvSpPr>
          <p:nvPr/>
        </p:nvSpPr>
        <p:spPr bwMode="auto">
          <a:xfrm>
            <a:off x="4262438" y="1905001"/>
            <a:ext cx="3605212" cy="612775"/>
          </a:xfrm>
          <a:prstGeom prst="line"/>
          <a:noFill/>
          <a:ln w="38100">
            <a:solidFill>
              <a:srgbClr val="000000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32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16" name="Group 431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17" name="Group 433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3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0E9DE9-A636-4D4E-A951-B20738A1BAC4}" type="slidenum">
              <a:rPr altLang="en-US" sz="1400" lang="en-US"/>
              <a:pPr eaLnBrk="1" hangingPunct="1"/>
              <a:t>7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18" name="Group 432"/>
          <p:cNvGraphicFramePr>
            <a:graphicFrameLocks noGrp="1"/>
          </p:cNvGraphicFramePr>
          <p:nvPr/>
        </p:nvGraphicFramePr>
        <p:xfrm>
          <a:off x="5113339" y="2755900"/>
          <a:ext cx="1768475" cy="18897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37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9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9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9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9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9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38" name="Line 382"/>
          <p:cNvSpPr>
            <a:spLocks noChangeShapeType="1"/>
          </p:cNvSpPr>
          <p:nvPr/>
        </p:nvSpPr>
        <p:spPr bwMode="auto">
          <a:xfrm flipV="1">
            <a:off x="4233863" y="1895476"/>
            <a:ext cx="3611562" cy="301625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39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19" name="Group 380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20" name="Group 382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EA224-C5B1-4FB8-8CDD-D4B2FEA059A1}" type="slidenum">
              <a:rPr altLang="en-US" sz="1400" lang="en-US"/>
              <a:pPr eaLnBrk="1" hangingPunct="1"/>
              <a:t>8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21" name="Group 381"/>
          <p:cNvGraphicFramePr>
            <a:graphicFrameLocks noGrp="1"/>
          </p:cNvGraphicFramePr>
          <p:nvPr/>
        </p:nvGraphicFramePr>
        <p:xfrm>
          <a:off x="5113339" y="2755900"/>
          <a:ext cx="1768475" cy="21945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54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12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45" name="Line 190"/>
          <p:cNvSpPr>
            <a:spLocks noChangeShapeType="1"/>
          </p:cNvSpPr>
          <p:nvPr/>
        </p:nvSpPr>
        <p:spPr bwMode="auto">
          <a:xfrm>
            <a:off x="4233863" y="2197100"/>
            <a:ext cx="3624262" cy="0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46" name="TextBox 10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lang="en-US" smtClean="0"/>
              <a:t>Cartesian Product</a:t>
            </a:r>
          </a:p>
        </p:txBody>
      </p:sp>
      <p:graphicFrame>
        <p:nvGraphicFramePr>
          <p:cNvPr id="4194322" name="Group 417"/>
          <p:cNvGraphicFramePr>
            <a:graphicFrameLocks noGrp="1"/>
          </p:cNvGraphicFramePr>
          <p:nvPr>
            <p:ph sz="half" idx="1"/>
          </p:nvPr>
        </p:nvGraphicFramePr>
        <p:xfrm>
          <a:off x="2743200" y="1066801"/>
          <a:ext cx="1524000" cy="1599121"/>
        </p:xfrm>
        <a:graphic>
          <a:graphicData uri="http://schemas.openxmlformats.org/drawingml/2006/table">
            <a:tbl>
              <a:tblPr/>
              <a:tblGrid>
                <a:gridCol w="731837"/>
                <a:gridCol w="792163"/>
              </a:tblGrid>
              <a:tr h="365615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One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679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18961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4323" name="Group 419"/>
          <p:cNvGraphicFramePr>
            <a:graphicFrameLocks noGrp="1"/>
          </p:cNvGraphicFramePr>
          <p:nvPr>
            <p:ph sz="half" idx="2"/>
          </p:nvPr>
        </p:nvGraphicFramePr>
        <p:xfrm>
          <a:off x="7867651" y="1068389"/>
          <a:ext cx="1522413" cy="1595439"/>
        </p:xfrm>
        <a:graphic>
          <a:graphicData uri="http://schemas.openxmlformats.org/drawingml/2006/table">
            <a:tbl>
              <a:tblPr/>
              <a:tblGrid>
                <a:gridCol w="730250"/>
                <a:gridCol w="792163"/>
              </a:tblGrid>
              <a:tr h="368300">
                <a:tc gridSpan="2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Table Two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797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6388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5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 indent="-285750" marL="7429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 indent="-228600" marL="11430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 indent="-228600" marL="16002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 indent="-228600" marL="20574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630B29-8358-4FF5-8AD6-A2662C8C8D0B}" type="slidenum">
              <a:rPr altLang="en-US" sz="1400" lang="en-US"/>
              <a:pPr eaLnBrk="1" hangingPunct="1"/>
              <a:t>9</a:t>
            </a:fld>
            <a:endParaRPr altLang="en-US" sz="1400" 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194324" name="Group 418"/>
          <p:cNvGraphicFramePr>
            <a:graphicFrameLocks noGrp="1"/>
          </p:cNvGraphicFramePr>
          <p:nvPr/>
        </p:nvGraphicFramePr>
        <p:xfrm>
          <a:off x="5113339" y="2755900"/>
          <a:ext cx="1768475" cy="2499360"/>
        </p:xfrm>
        <a:graphic>
          <a:graphicData uri="http://schemas.openxmlformats.org/drawingml/2006/table">
            <a:tbl>
              <a:tblPr/>
              <a:tblGrid>
                <a:gridCol w="488950"/>
                <a:gridCol w="476250"/>
                <a:gridCol w="396875"/>
                <a:gridCol w="406400"/>
              </a:tblGrid>
              <a:tr h="365667">
                <a:tc gridSpan="4"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4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Result Set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CC00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  <a:tr h="304723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 cap="flat">
                      <a:noFill/>
                      <a:headEnd type="none" w="med" len="lg"/>
                      <a:tailEnd type="none" w="med" len="lg"/>
                    </a:lnTlToBr>
                    <a:lnBlToTr cap="flat"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baseline="0" b="0" cap="none" dirty="0" sz="2000" i="0" kumimoji="0" lang="es-E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baseline="0" b="0" cap="none" dirty="0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8900" marR="8890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lg"/>
                      <a:tailEnd type="none" w="med" len="lg"/>
                    </a:lnB>
                    <a:lnTlToBr>
                      <a:noFill/>
                      <a:headEnd type="none" w="med" len="lg"/>
                      <a:tailEnd type="none" w="med" len="lg"/>
                    </a:lnTlToBr>
                    <a:lnBlToTr>
                      <a:noFill/>
                      <a:headEnd type="none" w="med" len="lg"/>
                      <a:tailEnd type="none" w="med" len="lg"/>
                    </a:lnBlToTr>
                    <a:solidFill>
                      <a:srgbClr val="FFF2BE"/>
                    </a:solidFill>
                  </a:tcPr>
                </a:tc>
              </a:tr>
            </a:tbl>
          </a:graphicData>
        </a:graphic>
      </p:graphicFrame>
      <p:sp>
        <p:nvSpPr>
          <p:cNvPr id="1048652" name="Line 205"/>
          <p:cNvSpPr>
            <a:spLocks noChangeShapeType="1"/>
          </p:cNvSpPr>
          <p:nvPr/>
        </p:nvSpPr>
        <p:spPr bwMode="auto">
          <a:xfrm>
            <a:off x="4233863" y="2197101"/>
            <a:ext cx="3624262" cy="320675"/>
          </a:xfrm>
          <a:prstGeom prst="line"/>
          <a:noFill/>
          <a:ln w="38100">
            <a:solidFill>
              <a:srgbClr val="6699FF"/>
            </a:solidFill>
            <a:round/>
            <a:headEnd type="none" w="med" len="lg"/>
            <a:tailEnd type="triangle" w="med" len="lg"/>
          </a:ln>
        </p:spPr>
        <p:txBody>
          <a:bodyPr bIns="88900" lIns="88900" rIns="88900" tIns="88900"/>
          <a:p>
            <a:endParaRPr lang="en-US"/>
          </a:p>
        </p:txBody>
      </p:sp>
      <p:sp>
        <p:nvSpPr>
          <p:cNvPr id="1048653" name="TextBox 9"/>
          <p:cNvSpPr txBox="1"/>
          <p:nvPr/>
        </p:nvSpPr>
        <p:spPr>
          <a:xfrm>
            <a:off x="9602949" y="6286501"/>
            <a:ext cx="1460656" cy="430887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100" lang="en-US" smtClean="0">
                <a:solidFill>
                  <a:srgbClr val="7030A0"/>
                </a:solidFill>
              </a:rPr>
              <a:t>Shashi Online Class</a:t>
            </a:r>
          </a:p>
          <a:p>
            <a:r>
              <a:rPr b="1" dirty="0" sz="1100" lang="en-US" smtClean="0">
                <a:solidFill>
                  <a:srgbClr val="7030A0"/>
                </a:solidFill>
              </a:rPr>
              <a:t>Author : Arun Sharma</a:t>
            </a:r>
            <a:endParaRPr b="1" dirty="0" sz="1100" 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Cartesian Product</dc:title>
  <dc:creator>Arun</dc:creator>
  <cp:lastModifiedBy>Arun</cp:lastModifiedBy>
  <dcterms:created xsi:type="dcterms:W3CDTF">2017-09-21T15:17:48Z</dcterms:created>
  <dcterms:modified xsi:type="dcterms:W3CDTF">2017-10-10T12:16:26Z</dcterms:modified>
</cp:coreProperties>
</file>