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56" r:id="rId5"/>
    <p:sldId id="272" r:id="rId6"/>
    <p:sldId id="273" r:id="rId7"/>
    <p:sldId id="274" r:id="rId8"/>
    <p:sldId id="280" r:id="rId9"/>
    <p:sldId id="281" r:id="rId10"/>
    <p:sldId id="282" r:id="rId11"/>
    <p:sldId id="277" r:id="rId12"/>
    <p:sldId id="284" r:id="rId13"/>
    <p:sldId id="283" r:id="rId14"/>
    <p:sldId id="285" r:id="rId15"/>
    <p:sldId id="289" r:id="rId16"/>
    <p:sldId id="287" r:id="rId17"/>
    <p:sldId id="291" r:id="rId18"/>
    <p:sldId id="279" r:id="rId19"/>
    <p:sldId id="293" r:id="rId20"/>
    <p:sldId id="290" r:id="rId21"/>
    <p:sldId id="294" r:id="rId22"/>
    <p:sldId id="295" r:id="rId23"/>
    <p:sldId id="292" r:id="rId24"/>
    <p:sldId id="296" r:id="rId25"/>
    <p:sldId id="297" r:id="rId26"/>
    <p:sldId id="298" r:id="rId27"/>
    <p:sldId id="299" r:id="rId28"/>
    <p:sldId id="288" r:id="rId29"/>
    <p:sldId id="259" r:id="rId30"/>
  </p:sldIdLst>
  <p:sldSz cx="9144000" cy="5143500" type="screen16x9"/>
  <p:notesSz cx="6858000" cy="9144000"/>
  <p:defaultTextStyle>
    <a:defPPr>
      <a:defRPr lang="nl-NL"/>
    </a:defPPr>
    <a:lvl1pPr algn="l" rtl="0" fontAlgn="base">
      <a:spcBef>
        <a:spcPct val="0"/>
      </a:spcBef>
      <a:spcAft>
        <a:spcPct val="0"/>
      </a:spcAft>
      <a:defRPr kern="1200">
        <a:solidFill>
          <a:schemeClr val="tx1"/>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mn-cs"/>
      </a:defRPr>
    </a:lvl2pPr>
    <a:lvl3pPr marL="914400" algn="l" rtl="0" fontAlgn="base">
      <a:spcBef>
        <a:spcPct val="0"/>
      </a:spcBef>
      <a:spcAft>
        <a:spcPct val="0"/>
      </a:spcAft>
      <a:defRPr kern="1200">
        <a:solidFill>
          <a:schemeClr val="tx1"/>
        </a:solidFill>
        <a:latin typeface="Calibri" pitchFamily="34" charset="0"/>
        <a:ea typeface="+mn-ea"/>
        <a:cs typeface="+mn-cs"/>
      </a:defRPr>
    </a:lvl3pPr>
    <a:lvl4pPr marL="1371600" algn="l" rtl="0" fontAlgn="base">
      <a:spcBef>
        <a:spcPct val="0"/>
      </a:spcBef>
      <a:spcAft>
        <a:spcPct val="0"/>
      </a:spcAft>
      <a:defRPr kern="1200">
        <a:solidFill>
          <a:schemeClr val="tx1"/>
        </a:solidFill>
        <a:latin typeface="Calibri" pitchFamily="34" charset="0"/>
        <a:ea typeface="+mn-ea"/>
        <a:cs typeface="+mn-cs"/>
      </a:defRPr>
    </a:lvl4pPr>
    <a:lvl5pPr marL="1828800" algn="l"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928">
          <p15:clr>
            <a:srgbClr val="A4A3A4"/>
          </p15:clr>
        </p15:guide>
        <p15:guide id="2" orient="horz" pos="106">
          <p15:clr>
            <a:srgbClr val="A4A3A4"/>
          </p15:clr>
        </p15:guide>
        <p15:guide id="3" orient="horz" pos="2811">
          <p15:clr>
            <a:srgbClr val="A4A3A4"/>
          </p15:clr>
        </p15:guide>
        <p15:guide id="4" pos="391">
          <p15:clr>
            <a:srgbClr val="A4A3A4"/>
          </p15:clr>
        </p15:guide>
        <p15:guide id="5"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9C35"/>
    <a:srgbClr val="FFFFFF"/>
    <a:srgbClr val="34B233"/>
    <a:srgbClr val="000000"/>
    <a:srgbClr val="292929"/>
    <a:srgbClr val="D5D2CA"/>
    <a:srgbClr val="005172"/>
    <a:srgbClr val="6A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034E78-7F5D-4C2E-B375-FC64B27BC917}">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Stijl, thema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Stijl, donker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Stijl, donker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8603FDC-E32A-4AB5-989C-0864C3EAD2B8}" styleName="Stijl, thema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Stijl, gemiddeld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Stijl, gemiddeld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Stijl, gemiddeld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Stijl, gemiddeld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Stijl, gemiddeld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Stijl, gemiddeld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E9639D4-E3E2-4D34-9284-5A2195B3D0D7}" styleName="Stijl, licht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3" d="100"/>
          <a:sy n="113" d="100"/>
        </p:scale>
        <p:origin x="614" y="91"/>
      </p:cViewPr>
      <p:guideLst>
        <p:guide orient="horz" pos="928"/>
        <p:guide orient="horz" pos="106"/>
        <p:guide orient="horz" pos="2811"/>
        <p:guide pos="391"/>
        <p:guide pos="560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C83C-B988-4A9E-9713-F559C31F4362}" type="datetimeFigureOut">
              <a:rPr lang="nl-NL" smtClean="0"/>
              <a:t>25-1-2024</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D45D2F-C69D-4D90-B22B-9B2DC58DBD55}" type="slidenum">
              <a:rPr lang="nl-NL" smtClean="0"/>
              <a:t>‹#›</a:t>
            </a:fld>
            <a:endParaRPr lang="nl-NL"/>
          </a:p>
        </p:txBody>
      </p:sp>
    </p:spTree>
    <p:extLst>
      <p:ext uri="{BB962C8B-B14F-4D97-AF65-F5344CB8AC3E}">
        <p14:creationId xmlns:p14="http://schemas.microsoft.com/office/powerpoint/2010/main" val="3454121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the variables are decomposed into two new columns, "Mass" (containing the names of the pivoted columns) and "Intensity" (containing the values associated with those columns).</a:t>
            </a:r>
            <a:endParaRPr lang="en-GB" dirty="0"/>
          </a:p>
        </p:txBody>
      </p:sp>
      <p:sp>
        <p:nvSpPr>
          <p:cNvPr id="4" name="Slide Number Placeholder 3"/>
          <p:cNvSpPr>
            <a:spLocks noGrp="1"/>
          </p:cNvSpPr>
          <p:nvPr>
            <p:ph type="sldNum" sz="quarter" idx="5"/>
          </p:nvPr>
        </p:nvSpPr>
        <p:spPr/>
        <p:txBody>
          <a:bodyPr/>
          <a:lstStyle/>
          <a:p>
            <a:fld id="{55D45D2F-C69D-4D90-B22B-9B2DC58DBD55}" type="slidenum">
              <a:rPr lang="nl-NL" smtClean="0"/>
              <a:t>11</a:t>
            </a:fld>
            <a:endParaRPr lang="nl-NL"/>
          </a:p>
        </p:txBody>
      </p:sp>
    </p:spTree>
    <p:extLst>
      <p:ext uri="{BB962C8B-B14F-4D97-AF65-F5344CB8AC3E}">
        <p14:creationId xmlns:p14="http://schemas.microsoft.com/office/powerpoint/2010/main" val="122142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55D45D2F-C69D-4D90-B22B-9B2DC58DBD55}" type="slidenum">
              <a:rPr lang="nl-NL" smtClean="0"/>
              <a:t>13</a:t>
            </a:fld>
            <a:endParaRPr lang="nl-NL"/>
          </a:p>
        </p:txBody>
      </p:sp>
    </p:spTree>
    <p:extLst>
      <p:ext uri="{BB962C8B-B14F-4D97-AF65-F5344CB8AC3E}">
        <p14:creationId xmlns:p14="http://schemas.microsoft.com/office/powerpoint/2010/main" val="3827684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resultado que proporcionaste es el resumen de un modelo no lineal que ajusta la variable de respuesta "</a:t>
            </a:r>
            <a:r>
              <a:rPr lang="es-ES" dirty="0" err="1"/>
              <a:t>Intensity</a:t>
            </a:r>
            <a:r>
              <a:rPr lang="es-ES" dirty="0"/>
              <a:t>" en función del tiempo ("Day") utilizando un modelo cuadrático. Aquí está la interpretación de los resultados:</a:t>
            </a:r>
          </a:p>
          <a:p>
            <a:endParaRPr lang="es-ES" dirty="0"/>
          </a:p>
          <a:p>
            <a:r>
              <a:rPr lang="es-ES" dirty="0"/>
              <a:t>Coeficientes del Modelo:</a:t>
            </a:r>
          </a:p>
          <a:p>
            <a:r>
              <a:rPr lang="es-ES" dirty="0"/>
              <a:t>b0 (Intercepto): 0.0006098. Este es el valor esperado de la intensidad cuando "Day" es igual a cero.</a:t>
            </a:r>
          </a:p>
          <a:p>
            <a:endParaRPr lang="es-ES" dirty="0"/>
          </a:p>
          <a:p>
            <a:r>
              <a:rPr lang="es-ES" dirty="0"/>
              <a:t>b1 (Coeficiente de "Day"): 8.894e-06. Este coeficiente indica la tasa de cambio lineal en la intensidad respecto al tiempo.</a:t>
            </a:r>
          </a:p>
          <a:p>
            <a:endParaRPr lang="es-ES" dirty="0"/>
          </a:p>
          <a:p>
            <a:r>
              <a:rPr lang="es-ES" dirty="0"/>
              <a:t>b2 (Coeficiente de "Day^2"): -2.776e-07. Este coeficiente indica la tasa de cambio cuadrática en la intensidad respecto al tiempo.</a:t>
            </a:r>
          </a:p>
          <a:p>
            <a:endParaRPr lang="es-ES" dirty="0"/>
          </a:p>
          <a:p>
            <a:r>
              <a:rPr lang="es-ES" dirty="0"/>
              <a:t>Significancia Estadística:</a:t>
            </a:r>
          </a:p>
          <a:p>
            <a:r>
              <a:rPr lang="es-ES" dirty="0"/>
              <a:t>Todos los coeficientes son estadísticamente significativos según las estrellas y el valor p:</a:t>
            </a:r>
          </a:p>
          <a:p>
            <a:r>
              <a:rPr lang="es-ES" dirty="0"/>
              <a:t>b0: Muy significativo (p &lt; 0.001).</a:t>
            </a:r>
          </a:p>
          <a:p>
            <a:r>
              <a:rPr lang="es-ES" dirty="0"/>
              <a:t>b1: Significativo (0.01 &lt; p &lt; 0.05).</a:t>
            </a:r>
          </a:p>
          <a:p>
            <a:r>
              <a:rPr lang="es-ES" dirty="0"/>
              <a:t>b2: Significativo (0.01 &lt; p &lt; 0.05).</a:t>
            </a:r>
          </a:p>
          <a:p>
            <a:r>
              <a:rPr lang="es-ES" dirty="0"/>
              <a:t>Residual Standard Error:</a:t>
            </a:r>
          </a:p>
          <a:p>
            <a:r>
              <a:rPr lang="es-ES" dirty="0"/>
              <a:t>La "Residual standard error" es 0.004356. Es la desviación estándar de los residuos, que son las diferencias entre los valores observados y los valores predichos por el modelo.</a:t>
            </a:r>
          </a:p>
          <a:p>
            <a:r>
              <a:rPr lang="es-ES" dirty="0"/>
              <a:t>Número de Grados de Libertad y Convergencia:</a:t>
            </a:r>
          </a:p>
          <a:p>
            <a:r>
              <a:rPr lang="es-ES" dirty="0"/>
              <a:t>El modelo se ajustó a 188807 grados de libertad.</a:t>
            </a:r>
          </a:p>
          <a:p>
            <a:endParaRPr lang="es-ES" dirty="0"/>
          </a:p>
          <a:p>
            <a:r>
              <a:rPr lang="es-ES" dirty="0"/>
              <a:t>El modelo alcanzó la convergencia en una sola iteración con una tolerancia de convergencia muy pequeña (3.226e-10).</a:t>
            </a:r>
          </a:p>
          <a:p>
            <a:endParaRPr lang="es-ES" dirty="0"/>
          </a:p>
          <a:p>
            <a:r>
              <a:rPr lang="es-ES" dirty="0"/>
              <a:t>Interpretación Global:</a:t>
            </a:r>
          </a:p>
          <a:p>
            <a:r>
              <a:rPr lang="es-ES" dirty="0"/>
              <a:t>El modelo cuadrático proporciona una descripción significativa de cómo la intensidad cambia en función del tiempo.</a:t>
            </a:r>
          </a:p>
          <a:p>
            <a:endParaRPr lang="es-ES" dirty="0"/>
          </a:p>
          <a:p>
            <a:r>
              <a:rPr lang="es-ES" dirty="0"/>
              <a:t>El intercepto (b0) es la intensidad estimada al comienzo del período de tiempo considerado.</a:t>
            </a:r>
          </a:p>
          <a:p>
            <a:endParaRPr lang="es-ES" dirty="0"/>
          </a:p>
          <a:p>
            <a:r>
              <a:rPr lang="es-ES" dirty="0"/>
              <a:t>El coeficiente lineal (b1) y el coeficiente cuadrático (b2) indican las tasas de cambio lineal y cuadrática en la intensidad a lo largo del tiempo.</a:t>
            </a:r>
          </a:p>
          <a:p>
            <a:endParaRPr lang="es-ES" dirty="0"/>
          </a:p>
          <a:p>
            <a:r>
              <a:rPr lang="es-ES" dirty="0"/>
              <a:t>En resumen, el modelo sugiere que la intensidad cambia de manera significativa con el tiempo, y la tasa de cambio no es constante. La significancia de los coeficientes y el buen ajuste del modelo (bajo residual standard error y rápida convergencia) respaldan la utilidad del modelo para describir la relación entre "</a:t>
            </a:r>
            <a:r>
              <a:rPr lang="es-ES" dirty="0" err="1"/>
              <a:t>Intensity</a:t>
            </a:r>
            <a:r>
              <a:rPr lang="es-ES" dirty="0"/>
              <a:t>" y "Day". La interpretación precisa dependerá del contexto específico de tu investigación y de la naturaleza de tus datos.</a:t>
            </a:r>
          </a:p>
          <a:p>
            <a:endParaRPr lang="es-ES" dirty="0"/>
          </a:p>
          <a:p>
            <a:endParaRPr lang="es-ES" dirty="0"/>
          </a:p>
          <a:p>
            <a:endParaRPr lang="es-ES" dirty="0"/>
          </a:p>
          <a:p>
            <a:endParaRPr lang="es-ES" dirty="0"/>
          </a:p>
          <a:p>
            <a:endParaRPr lang="nl-NL" dirty="0"/>
          </a:p>
        </p:txBody>
      </p:sp>
      <p:sp>
        <p:nvSpPr>
          <p:cNvPr id="4" name="Slide Number Placeholder 3"/>
          <p:cNvSpPr>
            <a:spLocks noGrp="1"/>
          </p:cNvSpPr>
          <p:nvPr>
            <p:ph type="sldNum" sz="quarter" idx="5"/>
          </p:nvPr>
        </p:nvSpPr>
        <p:spPr/>
        <p:txBody>
          <a:bodyPr/>
          <a:lstStyle/>
          <a:p>
            <a:fld id="{55D45D2F-C69D-4D90-B22B-9B2DC58DBD55}" type="slidenum">
              <a:rPr lang="nl-NL" smtClean="0"/>
              <a:t>15</a:t>
            </a:fld>
            <a:endParaRPr lang="nl-NL"/>
          </a:p>
        </p:txBody>
      </p:sp>
    </p:spTree>
    <p:extLst>
      <p:ext uri="{BB962C8B-B14F-4D97-AF65-F5344CB8AC3E}">
        <p14:creationId xmlns:p14="http://schemas.microsoft.com/office/powerpoint/2010/main" val="2463932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s-ES" b="1" i="0" dirty="0">
                <a:solidFill>
                  <a:srgbClr val="374151"/>
                </a:solidFill>
                <a:effectLst/>
                <a:latin typeface="Söhne"/>
              </a:rPr>
              <a:t>Coeficiente Lineal (</a:t>
            </a:r>
            <a:r>
              <a:rPr lang="es-ES" b="1" i="0" dirty="0">
                <a:solidFill>
                  <a:srgbClr val="374151"/>
                </a:solidFill>
                <a:effectLst/>
                <a:latin typeface="KaTeX_Main"/>
              </a:rPr>
              <a:t>�1</a:t>
            </a:r>
            <a:r>
              <a:rPr lang="es-ES" b="1" i="1" dirty="0">
                <a:solidFill>
                  <a:srgbClr val="374151"/>
                </a:solidFill>
                <a:effectLst/>
                <a:latin typeface="KaTeX_Math"/>
              </a:rPr>
              <a:t>b</a:t>
            </a:r>
            <a:r>
              <a:rPr lang="es-ES" b="1" i="0" dirty="0">
                <a:solidFill>
                  <a:srgbClr val="374151"/>
                </a:solidFill>
                <a:effectLst/>
                <a:latin typeface="KaTeX_Main"/>
              </a:rPr>
              <a:t>1​</a:t>
            </a:r>
            <a:r>
              <a:rPr lang="es-ES" b="1" i="0" dirty="0">
                <a:solidFill>
                  <a:srgbClr val="374151"/>
                </a:solidFill>
                <a:effectLst/>
                <a:latin typeface="Söhne"/>
              </a:rPr>
              <a:t>):</a:t>
            </a:r>
            <a:r>
              <a:rPr lang="es-ES" b="0" i="0" dirty="0">
                <a:solidFill>
                  <a:srgbClr val="374151"/>
                </a:solidFill>
                <a:effectLst/>
                <a:latin typeface="Söhne"/>
              </a:rPr>
              <a:t> Este coeficiente indica la tasa de cambio lineal en la intensidad respecto al tiempo. Si </a:t>
            </a:r>
            <a:r>
              <a:rPr lang="es-ES" b="0" i="0" dirty="0">
                <a:solidFill>
                  <a:srgbClr val="374151"/>
                </a:solidFill>
                <a:effectLst/>
                <a:latin typeface="KaTeX_Main"/>
              </a:rPr>
              <a:t>�1</a:t>
            </a:r>
            <a:r>
              <a:rPr lang="es-ES" b="0" i="1" dirty="0">
                <a:solidFill>
                  <a:srgbClr val="374151"/>
                </a:solidFill>
                <a:effectLst/>
                <a:latin typeface="KaTeX_Math"/>
              </a:rPr>
              <a:t>b</a:t>
            </a:r>
            <a:r>
              <a:rPr lang="es-ES" b="0" i="0" dirty="0">
                <a:solidFill>
                  <a:srgbClr val="374151"/>
                </a:solidFill>
                <a:effectLst/>
                <a:latin typeface="KaTeX_Main"/>
              </a:rPr>
              <a:t>1​</a:t>
            </a:r>
            <a:r>
              <a:rPr lang="es-ES" b="0" i="0" dirty="0">
                <a:solidFill>
                  <a:srgbClr val="374151"/>
                </a:solidFill>
                <a:effectLst/>
                <a:latin typeface="Söhne"/>
              </a:rPr>
              <a:t> es negativo, sugiere que la intensidad está disminuyendo con el tiempo.</a:t>
            </a:r>
          </a:p>
          <a:p>
            <a:pPr algn="l">
              <a:buFont typeface="+mj-lt"/>
              <a:buAutoNum type="arabicPeriod"/>
            </a:pPr>
            <a:r>
              <a:rPr lang="es-ES" b="1" i="0" dirty="0">
                <a:solidFill>
                  <a:srgbClr val="374151"/>
                </a:solidFill>
                <a:effectLst/>
                <a:latin typeface="Söhne"/>
              </a:rPr>
              <a:t>Coeficiente Cuadrático (</a:t>
            </a:r>
            <a:r>
              <a:rPr lang="es-ES" b="1" i="0" dirty="0">
                <a:solidFill>
                  <a:srgbClr val="374151"/>
                </a:solidFill>
                <a:effectLst/>
                <a:latin typeface="KaTeX_Main"/>
              </a:rPr>
              <a:t>�2</a:t>
            </a:r>
            <a:r>
              <a:rPr lang="es-ES" b="1" i="1" dirty="0">
                <a:solidFill>
                  <a:srgbClr val="374151"/>
                </a:solidFill>
                <a:effectLst/>
                <a:latin typeface="KaTeX_Math"/>
              </a:rPr>
              <a:t>b</a:t>
            </a:r>
            <a:r>
              <a:rPr lang="es-ES" b="1" i="0" dirty="0">
                <a:solidFill>
                  <a:srgbClr val="374151"/>
                </a:solidFill>
                <a:effectLst/>
                <a:latin typeface="KaTeX_Main"/>
              </a:rPr>
              <a:t>2​</a:t>
            </a:r>
            <a:r>
              <a:rPr lang="es-ES" b="1" i="0" dirty="0">
                <a:solidFill>
                  <a:srgbClr val="374151"/>
                </a:solidFill>
                <a:effectLst/>
                <a:latin typeface="Söhne"/>
              </a:rPr>
              <a:t>):</a:t>
            </a:r>
            <a:r>
              <a:rPr lang="es-ES" b="0" i="0" dirty="0">
                <a:solidFill>
                  <a:srgbClr val="374151"/>
                </a:solidFill>
                <a:effectLst/>
                <a:latin typeface="Söhne"/>
              </a:rPr>
              <a:t> El coeficiente cuadrático indica la tasa de cambio cuadrática en la intensidad. Si </a:t>
            </a:r>
            <a:r>
              <a:rPr lang="es-ES" b="0" i="0" dirty="0">
                <a:solidFill>
                  <a:srgbClr val="374151"/>
                </a:solidFill>
                <a:effectLst/>
                <a:latin typeface="KaTeX_Main"/>
              </a:rPr>
              <a:t>�2</a:t>
            </a:r>
            <a:r>
              <a:rPr lang="es-ES" b="0" i="1" dirty="0">
                <a:solidFill>
                  <a:srgbClr val="374151"/>
                </a:solidFill>
                <a:effectLst/>
                <a:latin typeface="KaTeX_Math"/>
              </a:rPr>
              <a:t>b</a:t>
            </a:r>
            <a:r>
              <a:rPr lang="es-ES" b="0" i="0" dirty="0">
                <a:solidFill>
                  <a:srgbClr val="374151"/>
                </a:solidFill>
                <a:effectLst/>
                <a:latin typeface="KaTeX_Main"/>
              </a:rPr>
              <a:t>2​</a:t>
            </a:r>
            <a:r>
              <a:rPr lang="es-ES" b="0" i="0" dirty="0">
                <a:solidFill>
                  <a:srgbClr val="374151"/>
                </a:solidFill>
                <a:effectLst/>
                <a:latin typeface="Söhne"/>
              </a:rPr>
              <a:t> es positivo, puede sugerir que la disminución en la intensidad está desacelerando con el tiempo, y si es negativo, podría indicar una aceleración en la disminución.</a:t>
            </a:r>
          </a:p>
          <a:p>
            <a:endParaRPr lang="nl-NL" dirty="0"/>
          </a:p>
        </p:txBody>
      </p:sp>
      <p:sp>
        <p:nvSpPr>
          <p:cNvPr id="4" name="Slide Number Placeholder 3"/>
          <p:cNvSpPr>
            <a:spLocks noGrp="1"/>
          </p:cNvSpPr>
          <p:nvPr>
            <p:ph type="sldNum" sz="quarter" idx="5"/>
          </p:nvPr>
        </p:nvSpPr>
        <p:spPr/>
        <p:txBody>
          <a:bodyPr/>
          <a:lstStyle/>
          <a:p>
            <a:fld id="{55D45D2F-C69D-4D90-B22B-9B2DC58DBD55}" type="slidenum">
              <a:rPr lang="nl-NL" smtClean="0"/>
              <a:t>16</a:t>
            </a:fld>
            <a:endParaRPr lang="nl-NL"/>
          </a:p>
        </p:txBody>
      </p:sp>
    </p:spTree>
    <p:extLst>
      <p:ext uri="{BB962C8B-B14F-4D97-AF65-F5344CB8AC3E}">
        <p14:creationId xmlns:p14="http://schemas.microsoft.com/office/powerpoint/2010/main" val="279910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 </a:t>
            </a:r>
            <a:r>
              <a:rPr lang="nl-NL" dirty="0" err="1"/>
              <a:t>Suponiendo</a:t>
            </a:r>
            <a:r>
              <a:rPr lang="nl-NL" dirty="0"/>
              <a:t> que tus </a:t>
            </a:r>
            <a:r>
              <a:rPr lang="nl-NL" dirty="0" err="1"/>
              <a:t>datos</a:t>
            </a:r>
            <a:r>
              <a:rPr lang="nl-NL" dirty="0"/>
              <a:t> se </a:t>
            </a:r>
            <a:r>
              <a:rPr lang="nl-NL" dirty="0" err="1"/>
              <a:t>llaman</a:t>
            </a:r>
            <a:r>
              <a:rPr lang="nl-NL" dirty="0"/>
              <a:t> '</a:t>
            </a:r>
            <a:r>
              <a:rPr lang="nl-NL" dirty="0" err="1"/>
              <a:t>tus_datos</a:t>
            </a:r>
            <a:r>
              <a:rPr lang="nl-NL" dirty="0"/>
              <a:t>'</a:t>
            </a:r>
          </a:p>
          <a:p>
            <a:r>
              <a:rPr lang="nl-NL" dirty="0" err="1"/>
              <a:t>LargeData$Event</a:t>
            </a:r>
            <a:r>
              <a:rPr lang="nl-NL" dirty="0"/>
              <a:t> &lt;- </a:t>
            </a:r>
            <a:r>
              <a:rPr lang="nl-NL" dirty="0" err="1"/>
              <a:t>ifelse</a:t>
            </a:r>
            <a:r>
              <a:rPr lang="nl-NL" dirty="0"/>
              <a:t>(</a:t>
            </a:r>
            <a:r>
              <a:rPr lang="nl-NL" dirty="0" err="1"/>
              <a:t>LargeData$Day</a:t>
            </a:r>
            <a:r>
              <a:rPr lang="nl-NL" dirty="0"/>
              <a:t> &gt;= 1, 1, 0)</a:t>
            </a:r>
          </a:p>
          <a:p>
            <a:endParaRPr lang="nl-NL" dirty="0"/>
          </a:p>
          <a:p>
            <a:r>
              <a:rPr lang="nl-NL" dirty="0"/>
              <a:t># </a:t>
            </a:r>
            <a:r>
              <a:rPr lang="nl-NL" dirty="0" err="1"/>
              <a:t>Muestra</a:t>
            </a:r>
            <a:r>
              <a:rPr lang="nl-NL" dirty="0"/>
              <a:t> los primeros </a:t>
            </a:r>
            <a:r>
              <a:rPr lang="nl-NL" dirty="0" err="1"/>
              <a:t>registros</a:t>
            </a:r>
            <a:r>
              <a:rPr lang="nl-NL" dirty="0"/>
              <a:t> para </a:t>
            </a:r>
            <a:r>
              <a:rPr lang="nl-NL" dirty="0" err="1"/>
              <a:t>verificar</a:t>
            </a:r>
            <a:r>
              <a:rPr lang="nl-NL" dirty="0"/>
              <a:t> la </a:t>
            </a:r>
            <a:r>
              <a:rPr lang="nl-NL" dirty="0" err="1"/>
              <a:t>adición</a:t>
            </a:r>
            <a:r>
              <a:rPr lang="nl-NL" dirty="0"/>
              <a:t> de la </a:t>
            </a:r>
            <a:r>
              <a:rPr lang="nl-NL" dirty="0" err="1"/>
              <a:t>columna</a:t>
            </a:r>
            <a:r>
              <a:rPr lang="nl-NL" dirty="0"/>
              <a:t> '</a:t>
            </a:r>
            <a:r>
              <a:rPr lang="nl-NL" dirty="0" err="1"/>
              <a:t>Evento</a:t>
            </a:r>
            <a:r>
              <a:rPr lang="nl-NL" dirty="0"/>
              <a:t>'</a:t>
            </a:r>
          </a:p>
          <a:p>
            <a:r>
              <a:rPr lang="nl-NL" dirty="0" err="1"/>
              <a:t>head</a:t>
            </a:r>
            <a:r>
              <a:rPr lang="nl-NL" dirty="0"/>
              <a:t>(</a:t>
            </a:r>
            <a:r>
              <a:rPr lang="nl-NL" dirty="0" err="1"/>
              <a:t>LargeData</a:t>
            </a:r>
            <a:r>
              <a:rPr lang="nl-NL" dirty="0"/>
              <a:t>)</a:t>
            </a:r>
          </a:p>
          <a:p>
            <a:endParaRPr lang="nl-NL" dirty="0"/>
          </a:p>
          <a:p>
            <a:r>
              <a:rPr lang="nl-NL" dirty="0"/>
              <a:t># </a:t>
            </a:r>
            <a:r>
              <a:rPr lang="nl-NL" dirty="0" err="1"/>
              <a:t>Ejemplo</a:t>
            </a:r>
            <a:r>
              <a:rPr lang="nl-NL" dirty="0"/>
              <a:t> de </a:t>
            </a:r>
            <a:r>
              <a:rPr lang="nl-NL" dirty="0" err="1"/>
              <a:t>modelo</a:t>
            </a:r>
            <a:r>
              <a:rPr lang="nl-NL" dirty="0"/>
              <a:t> de Kaplan-Meier</a:t>
            </a:r>
          </a:p>
          <a:p>
            <a:r>
              <a:rPr lang="nl-NL" dirty="0" err="1"/>
              <a:t>library</a:t>
            </a:r>
            <a:r>
              <a:rPr lang="nl-NL" dirty="0"/>
              <a:t>(survival)</a:t>
            </a:r>
          </a:p>
          <a:p>
            <a:r>
              <a:rPr lang="nl-NL" dirty="0" err="1"/>
              <a:t>modelo_supervivencia</a:t>
            </a:r>
            <a:r>
              <a:rPr lang="nl-NL" dirty="0"/>
              <a:t> &lt;- </a:t>
            </a:r>
            <a:r>
              <a:rPr lang="nl-NL" dirty="0" err="1"/>
              <a:t>survfit</a:t>
            </a:r>
            <a:r>
              <a:rPr lang="nl-NL" dirty="0"/>
              <a:t>(</a:t>
            </a:r>
            <a:r>
              <a:rPr lang="nl-NL" dirty="0" err="1"/>
              <a:t>Surv</a:t>
            </a:r>
            <a:r>
              <a:rPr lang="nl-NL" dirty="0"/>
              <a:t>(Day, Event) ~ Temp, data = </a:t>
            </a:r>
            <a:r>
              <a:rPr lang="nl-NL" dirty="0" err="1"/>
              <a:t>LargeData</a:t>
            </a:r>
            <a:r>
              <a:rPr lang="nl-NL" dirty="0"/>
              <a:t>)</a:t>
            </a:r>
          </a:p>
          <a:p>
            <a:r>
              <a:rPr lang="nl-NL" dirty="0"/>
              <a:t>summary(</a:t>
            </a:r>
            <a:r>
              <a:rPr lang="nl-NL" dirty="0" err="1"/>
              <a:t>modelo_supervivencia</a:t>
            </a:r>
            <a:r>
              <a:rPr lang="nl-NL" dirty="0"/>
              <a:t>)</a:t>
            </a:r>
          </a:p>
        </p:txBody>
      </p:sp>
      <p:sp>
        <p:nvSpPr>
          <p:cNvPr id="4" name="Slide Number Placeholder 3"/>
          <p:cNvSpPr>
            <a:spLocks noGrp="1"/>
          </p:cNvSpPr>
          <p:nvPr>
            <p:ph type="sldNum" sz="quarter" idx="5"/>
          </p:nvPr>
        </p:nvSpPr>
        <p:spPr/>
        <p:txBody>
          <a:bodyPr/>
          <a:lstStyle/>
          <a:p>
            <a:fld id="{55D45D2F-C69D-4D90-B22B-9B2DC58DBD55}" type="slidenum">
              <a:rPr lang="nl-NL" smtClean="0"/>
              <a:t>19</a:t>
            </a:fld>
            <a:endParaRPr lang="nl-NL"/>
          </a:p>
        </p:txBody>
      </p:sp>
    </p:spTree>
    <p:extLst>
      <p:ext uri="{BB962C8B-B14F-4D97-AF65-F5344CB8AC3E}">
        <p14:creationId xmlns:p14="http://schemas.microsoft.com/office/powerpoint/2010/main" val="763592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14" name="Tijdelijke aanduiding voor afbeelding 24"/>
          <p:cNvSpPr>
            <a:spLocks noGrp="1" noChangeAspect="1"/>
          </p:cNvSpPr>
          <p:nvPr>
            <p:ph type="pic" sz="quarter" idx="13"/>
          </p:nvPr>
        </p:nvSpPr>
        <p:spPr bwMode="auto">
          <a:xfrm>
            <a:off x="467564"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15" name="Tijdelijke aanduiding voor afbeelding 24"/>
          <p:cNvSpPr>
            <a:spLocks noGrp="1" noChangeAspect="1"/>
          </p:cNvSpPr>
          <p:nvPr>
            <p:ph type="pic" sz="quarter" idx="19"/>
          </p:nvPr>
        </p:nvSpPr>
        <p:spPr bwMode="auto">
          <a:xfrm>
            <a:off x="6553175"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16" name="Tijdelijke aanduiding voor afbeelding 24"/>
          <p:cNvSpPr>
            <a:spLocks noGrp="1" noChangeAspect="1"/>
          </p:cNvSpPr>
          <p:nvPr>
            <p:ph type="pic" sz="quarter" idx="16"/>
          </p:nvPr>
        </p:nvSpPr>
        <p:spPr bwMode="auto">
          <a:xfrm>
            <a:off x="4959012"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17" name="Tijdelijke aanduiding voor afbeelding 24"/>
          <p:cNvSpPr>
            <a:spLocks noGrp="1" noChangeAspect="1"/>
          </p:cNvSpPr>
          <p:nvPr>
            <p:ph type="pic" sz="quarter" idx="15"/>
          </p:nvPr>
        </p:nvSpPr>
        <p:spPr bwMode="auto">
          <a:xfrm>
            <a:off x="3364849"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18" name="Tijdelijke aanduiding voor tekst 21"/>
          <p:cNvSpPr>
            <a:spLocks noGrp="1"/>
          </p:cNvSpPr>
          <p:nvPr>
            <p:ph type="body" sz="quarter" idx="20"/>
          </p:nvPr>
        </p:nvSpPr>
        <p:spPr>
          <a:xfrm>
            <a:off x="505856" y="1234871"/>
            <a:ext cx="8385731" cy="330620"/>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
        <p:nvSpPr>
          <p:cNvPr id="19" name="Tijdelijke aanduiding voor tekst 21"/>
          <p:cNvSpPr>
            <a:spLocks noGrp="1"/>
          </p:cNvSpPr>
          <p:nvPr>
            <p:ph type="body" sz="quarter" idx="21"/>
          </p:nvPr>
        </p:nvSpPr>
        <p:spPr>
          <a:xfrm>
            <a:off x="505856" y="1648186"/>
            <a:ext cx="8385731" cy="330620"/>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Tree>
    <p:extLst>
      <p:ext uri="{BB962C8B-B14F-4D97-AF65-F5344CB8AC3E}">
        <p14:creationId xmlns:p14="http://schemas.microsoft.com/office/powerpoint/2010/main" val="423983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 with rectangular image">
    <p:spTree>
      <p:nvGrpSpPr>
        <p:cNvPr id="1" name=""/>
        <p:cNvGrpSpPr/>
        <p:nvPr/>
      </p:nvGrpSpPr>
      <p:grpSpPr>
        <a:xfrm>
          <a:off x="0" y="0"/>
          <a:ext cx="0" cy="0"/>
          <a:chOff x="0" y="0"/>
          <a:chExt cx="0" cy="0"/>
        </a:xfrm>
      </p:grpSpPr>
      <p:sp>
        <p:nvSpPr>
          <p:cNvPr id="4" name="Tijdelijke aanduiding voor tekst 4"/>
          <p:cNvSpPr>
            <a:spLocks noGrp="1"/>
          </p:cNvSpPr>
          <p:nvPr>
            <p:ph type="body" sz="quarter" idx="17"/>
          </p:nvPr>
        </p:nvSpPr>
        <p:spPr>
          <a:xfrm>
            <a:off x="504000" y="1368000"/>
            <a:ext cx="3874036" cy="3091979"/>
          </a:xfrm>
        </p:spPr>
        <p:txBody>
          <a:bodyPr lIns="90000"/>
          <a:lstStyle>
            <a:lvl1pPr marL="0" indent="0">
              <a:buNone/>
              <a:defRPr>
                <a:solidFill>
                  <a:schemeClr val="tx1"/>
                </a:solidFill>
              </a:defRPr>
            </a:lvl1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
        <p:nvSpPr>
          <p:cNvPr id="6" name="Titel 5"/>
          <p:cNvSpPr>
            <a:spLocks noGrp="1"/>
          </p:cNvSpPr>
          <p:nvPr>
            <p:ph type="title"/>
          </p:nvPr>
        </p:nvSpPr>
        <p:spPr>
          <a:xfrm>
            <a:off x="561600" y="169210"/>
            <a:ext cx="3816000" cy="987200"/>
          </a:xfrm>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7" name="Tijdelijke aanduiding voor dianummer 6"/>
          <p:cNvSpPr>
            <a:spLocks noGrp="1"/>
          </p:cNvSpPr>
          <p:nvPr>
            <p:ph type="sldNum" sz="quarter" idx="18"/>
          </p:nvPr>
        </p:nvSpPr>
        <p:spPr/>
        <p:txBody>
          <a:bodyPr/>
          <a:lstStyle/>
          <a:p>
            <a:pPr algn="r"/>
            <a:fld id="{F25965E0-7062-474C-8671-DB3A3CE669B0}" type="slidenum">
              <a:rPr lang="en-GB" noProof="0" smtClean="0"/>
              <a:pPr algn="r"/>
              <a:t>‹#›</a:t>
            </a:fld>
            <a:endParaRPr lang="en-GB" noProof="0" dirty="0"/>
          </a:p>
        </p:txBody>
      </p:sp>
      <p:sp>
        <p:nvSpPr>
          <p:cNvPr id="8" name="Tijdelijke aanduiding voor afbeelding 24"/>
          <p:cNvSpPr>
            <a:spLocks noGrp="1" noChangeAspect="1"/>
          </p:cNvSpPr>
          <p:nvPr>
            <p:ph type="pic" sz="quarter" idx="16"/>
          </p:nvPr>
        </p:nvSpPr>
        <p:spPr>
          <a:xfrm>
            <a:off x="4607588" y="170100"/>
            <a:ext cx="4284000" cy="42840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Tree>
    <p:extLst>
      <p:ext uri="{BB962C8B-B14F-4D97-AF65-F5344CB8AC3E}">
        <p14:creationId xmlns:p14="http://schemas.microsoft.com/office/powerpoint/2010/main" val="410723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images with text boxes">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p:nvPr>
        </p:nvSpPr>
        <p:spPr>
          <a:xfrm>
            <a:off x="620713" y="1473201"/>
            <a:ext cx="2556000" cy="19800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4" name="Tijdelijke aanduiding voor afbeelding 24"/>
          <p:cNvSpPr>
            <a:spLocks noGrp="1" noChangeAspect="1"/>
          </p:cNvSpPr>
          <p:nvPr>
            <p:ph type="pic" sz="quarter" idx="17"/>
          </p:nvPr>
        </p:nvSpPr>
        <p:spPr>
          <a:xfrm>
            <a:off x="3478944" y="1473201"/>
            <a:ext cx="2556000" cy="19800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5" name="Tijdelijke aanduiding voor afbeelding 24"/>
          <p:cNvSpPr>
            <a:spLocks noGrp="1" noChangeAspect="1"/>
          </p:cNvSpPr>
          <p:nvPr>
            <p:ph type="pic" sz="quarter" idx="18"/>
          </p:nvPr>
        </p:nvSpPr>
        <p:spPr>
          <a:xfrm>
            <a:off x="6337175" y="1473201"/>
            <a:ext cx="2556000" cy="19800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13" name="Tijdelijke aanduiding voor dianummer 12"/>
          <p:cNvSpPr>
            <a:spLocks noGrp="1"/>
          </p:cNvSpPr>
          <p:nvPr>
            <p:ph type="sldNum" sz="quarter" idx="25"/>
          </p:nvPr>
        </p:nvSpPr>
        <p:spPr/>
        <p:txBody>
          <a:bodyPr/>
          <a:lstStyle/>
          <a:p>
            <a:pPr algn="r"/>
            <a:fld id="{F25965E0-7062-474C-8671-DB3A3CE669B0}" type="slidenum">
              <a:rPr lang="en-GB" noProof="0" smtClean="0"/>
              <a:pPr algn="r"/>
              <a:t>‹#›</a:t>
            </a:fld>
            <a:endParaRPr lang="en-GB" noProof="0" dirty="0"/>
          </a:p>
        </p:txBody>
      </p:sp>
      <p:sp>
        <p:nvSpPr>
          <p:cNvPr id="14" name="Titel 13"/>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15" name="Tijdelijke aanduiding voor tekst 21"/>
          <p:cNvSpPr>
            <a:spLocks noGrp="1"/>
          </p:cNvSpPr>
          <p:nvPr>
            <p:ph type="body" sz="quarter" idx="20"/>
          </p:nvPr>
        </p:nvSpPr>
        <p:spPr>
          <a:xfrm>
            <a:off x="505856" y="3507017"/>
            <a:ext cx="2673132" cy="955446"/>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
        <p:nvSpPr>
          <p:cNvPr id="17" name="Tijdelijke aanduiding voor tekst 21"/>
          <p:cNvSpPr>
            <a:spLocks noGrp="1"/>
          </p:cNvSpPr>
          <p:nvPr>
            <p:ph type="body" sz="quarter" idx="26"/>
          </p:nvPr>
        </p:nvSpPr>
        <p:spPr>
          <a:xfrm>
            <a:off x="6215589" y="3507854"/>
            <a:ext cx="2673132" cy="955446"/>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
        <p:nvSpPr>
          <p:cNvPr id="18" name="Tijdelijke aanduiding voor tekst 21"/>
          <p:cNvSpPr>
            <a:spLocks noGrp="1"/>
          </p:cNvSpPr>
          <p:nvPr>
            <p:ph type="body" sz="quarter" idx="27"/>
          </p:nvPr>
        </p:nvSpPr>
        <p:spPr>
          <a:xfrm>
            <a:off x="3364454" y="3507854"/>
            <a:ext cx="2673132" cy="955446"/>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Tree>
    <p:extLst>
      <p:ext uri="{BB962C8B-B14F-4D97-AF65-F5344CB8AC3E}">
        <p14:creationId xmlns:p14="http://schemas.microsoft.com/office/powerpoint/2010/main" val="2791031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te with 2 square images">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p:nvPr>
        </p:nvSpPr>
        <p:spPr>
          <a:xfrm>
            <a:off x="620713" y="1473201"/>
            <a:ext cx="4059604" cy="2987862"/>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5" name="Tijdelijke aanduiding voor afbeelding 24"/>
          <p:cNvSpPr>
            <a:spLocks noGrp="1" noChangeAspect="1"/>
          </p:cNvSpPr>
          <p:nvPr>
            <p:ph type="pic" sz="quarter" idx="17"/>
          </p:nvPr>
        </p:nvSpPr>
        <p:spPr>
          <a:xfrm>
            <a:off x="4826161" y="1474463"/>
            <a:ext cx="4060800" cy="29880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6" name="Titel 5"/>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7" name="Tijdelijke aanduiding voor dianummer 6"/>
          <p:cNvSpPr>
            <a:spLocks noGrp="1"/>
          </p:cNvSpPr>
          <p:nvPr>
            <p:ph type="sldNum" sz="quarter" idx="18"/>
          </p:nvPr>
        </p:nvSpPr>
        <p:spPr/>
        <p:txBody>
          <a:bodyPr/>
          <a:lstStyle/>
          <a:p>
            <a:pPr algn="r"/>
            <a:fld id="{F25965E0-7062-474C-8671-DB3A3CE669B0}" type="slidenum">
              <a:rPr lang="en-GB" noProof="0" smtClean="0"/>
              <a:pPr algn="r"/>
              <a:t>‹#›</a:t>
            </a:fld>
            <a:endParaRPr lang="en-GB" noProof="0" dirty="0"/>
          </a:p>
        </p:txBody>
      </p:sp>
    </p:spTree>
    <p:extLst>
      <p:ext uri="{BB962C8B-B14F-4D97-AF65-F5344CB8AC3E}">
        <p14:creationId xmlns:p14="http://schemas.microsoft.com/office/powerpoint/2010/main" val="2432627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large image">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6" name="Tijdelijke aanduiding voor dianummer 5"/>
          <p:cNvSpPr>
            <a:spLocks noGrp="1"/>
          </p:cNvSpPr>
          <p:nvPr>
            <p:ph type="sldNum" sz="quarter" idx="17"/>
          </p:nvPr>
        </p:nvSpPr>
        <p:spPr/>
        <p:txBody>
          <a:bodyPr/>
          <a:lstStyle/>
          <a:p>
            <a:pPr algn="r"/>
            <a:fld id="{F25965E0-7062-474C-8671-DB3A3CE669B0}" type="slidenum">
              <a:rPr lang="en-GB" noProof="0" smtClean="0"/>
              <a:pPr algn="r"/>
              <a:t>‹#›</a:t>
            </a:fld>
            <a:endParaRPr lang="en-GB" noProof="0" dirty="0"/>
          </a:p>
        </p:txBody>
      </p:sp>
      <p:sp>
        <p:nvSpPr>
          <p:cNvPr id="7" name="Tijdelijke aanduiding voor afbeelding 24"/>
          <p:cNvSpPr>
            <a:spLocks noGrp="1" noChangeAspect="1"/>
          </p:cNvSpPr>
          <p:nvPr>
            <p:ph type="pic" sz="quarter" idx="16"/>
          </p:nvPr>
        </p:nvSpPr>
        <p:spPr>
          <a:xfrm>
            <a:off x="618745" y="1107712"/>
            <a:ext cx="8274430" cy="33480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Tree>
    <p:extLst>
      <p:ext uri="{BB962C8B-B14F-4D97-AF65-F5344CB8AC3E}">
        <p14:creationId xmlns:p14="http://schemas.microsoft.com/office/powerpoint/2010/main" val="2178015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rectangular images">
    <p:spTree>
      <p:nvGrpSpPr>
        <p:cNvPr id="1" name=""/>
        <p:cNvGrpSpPr/>
        <p:nvPr/>
      </p:nvGrpSpPr>
      <p:grpSpPr>
        <a:xfrm>
          <a:off x="0" y="0"/>
          <a:ext cx="0" cy="0"/>
          <a:chOff x="0" y="0"/>
          <a:chExt cx="0" cy="0"/>
        </a:xfrm>
      </p:grpSpPr>
      <p:sp>
        <p:nvSpPr>
          <p:cNvPr id="5" name="Tijdelijke aanduiding voor dianummer 4"/>
          <p:cNvSpPr>
            <a:spLocks noGrp="1"/>
          </p:cNvSpPr>
          <p:nvPr>
            <p:ph type="sldNum" sz="quarter" idx="18"/>
          </p:nvPr>
        </p:nvSpPr>
        <p:spPr/>
        <p:txBody>
          <a:bodyPr/>
          <a:lstStyle/>
          <a:p>
            <a:pPr algn="r"/>
            <a:fld id="{F25965E0-7062-474C-8671-DB3A3CE669B0}" type="slidenum">
              <a:rPr lang="en-GB" noProof="0" smtClean="0"/>
              <a:pPr algn="r"/>
              <a:t>‹#›</a:t>
            </a:fld>
            <a:endParaRPr lang="en-GB" noProof="0" dirty="0"/>
          </a:p>
        </p:txBody>
      </p:sp>
      <p:sp>
        <p:nvSpPr>
          <p:cNvPr id="6" name="Tijdelijke aanduiding voor afbeelding 24"/>
          <p:cNvSpPr>
            <a:spLocks noGrp="1" noChangeAspect="1"/>
          </p:cNvSpPr>
          <p:nvPr>
            <p:ph type="pic" sz="quarter" idx="16"/>
          </p:nvPr>
        </p:nvSpPr>
        <p:spPr>
          <a:xfrm>
            <a:off x="615950" y="166688"/>
            <a:ext cx="4032000" cy="42903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7" name="Tijdelijke aanduiding voor afbeelding 24"/>
          <p:cNvSpPr>
            <a:spLocks noGrp="1" noChangeAspect="1"/>
          </p:cNvSpPr>
          <p:nvPr>
            <p:ph type="pic" sz="quarter" idx="17"/>
          </p:nvPr>
        </p:nvSpPr>
        <p:spPr>
          <a:xfrm>
            <a:off x="4859588" y="166688"/>
            <a:ext cx="4032000" cy="4289669"/>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Tree>
    <p:extLst>
      <p:ext uri="{BB962C8B-B14F-4D97-AF65-F5344CB8AC3E}">
        <p14:creationId xmlns:p14="http://schemas.microsoft.com/office/powerpoint/2010/main" val="27044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to beeldvullend">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p:nvPr>
        </p:nvSpPr>
        <p:spPr bwMode="gray">
          <a:xfrm>
            <a:off x="1" y="0"/>
            <a:ext cx="9143999" cy="5143500"/>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5" name="Tijdelijke aanduiding voor dianummer 4"/>
          <p:cNvSpPr>
            <a:spLocks noGrp="1"/>
          </p:cNvSpPr>
          <p:nvPr>
            <p:ph type="sldNum" sz="quarter" idx="17"/>
          </p:nvPr>
        </p:nvSpPr>
        <p:spPr/>
        <p:txBody>
          <a:bodyPr/>
          <a:lstStyle>
            <a:lvl1pPr>
              <a:defRPr>
                <a:solidFill>
                  <a:schemeClr val="bg1"/>
                </a:solidFill>
              </a:defRPr>
            </a:lvl1pPr>
          </a:lstStyle>
          <a:p>
            <a:pPr algn="r"/>
            <a:fld id="{F25965E0-7062-474C-8671-DB3A3CE669B0}" type="slidenum">
              <a:rPr lang="en-GB" noProof="0" smtClean="0"/>
              <a:pPr algn="r"/>
              <a:t>‹#›</a:t>
            </a:fld>
            <a:endParaRPr lang="en-GB" noProof="0" dirty="0"/>
          </a:p>
        </p:txBody>
      </p:sp>
      <p:sp>
        <p:nvSpPr>
          <p:cNvPr id="6" name="Titel 1"/>
          <p:cNvSpPr>
            <a:spLocks noGrp="1"/>
          </p:cNvSpPr>
          <p:nvPr>
            <p:ph type="title"/>
          </p:nvPr>
        </p:nvSpPr>
        <p:spPr bwMode="white">
          <a:xfrm>
            <a:off x="561600" y="172641"/>
            <a:ext cx="8330400" cy="576832"/>
          </a:xfrm>
          <a:noFill/>
          <a:ln w="0">
            <a:gradFill>
              <a:gsLst>
                <a:gs pos="0">
                  <a:schemeClr val="bg1"/>
                </a:gs>
                <a:gs pos="1000">
                  <a:schemeClr val="bg1">
                    <a:alpha val="0"/>
                  </a:schemeClr>
                </a:gs>
                <a:gs pos="99000">
                  <a:srgbClr val="FFFFFF">
                    <a:alpha val="0"/>
                  </a:srgbClr>
                </a:gs>
                <a:gs pos="100000">
                  <a:schemeClr val="bg1"/>
                </a:gs>
              </a:gsLst>
              <a:lin ang="5400000" scaled="0"/>
            </a:gradFill>
          </a:ln>
        </p:spPr>
        <p:txBody>
          <a:bodyPr/>
          <a:lstStyle>
            <a:lvl1pPr>
              <a:defRPr>
                <a:solidFill>
                  <a:schemeClr val="bg1"/>
                </a:solidFill>
              </a:defRPr>
            </a:lvl1p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Tree>
    <p:extLst>
      <p:ext uri="{BB962C8B-B14F-4D97-AF65-F5344CB8AC3E}">
        <p14:creationId xmlns:p14="http://schemas.microsoft.com/office/powerpoint/2010/main" val="926628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r"/>
            <a:fld id="{F25965E0-7062-474C-8671-DB3A3CE669B0}" type="slidenum">
              <a:rPr lang="en-GB" noProof="0" smtClean="0"/>
              <a:pPr algn="r"/>
              <a:t>‹#›</a:t>
            </a:fld>
            <a:endParaRPr lang="en-GB" noProof="0" dirty="0"/>
          </a:p>
        </p:txBody>
      </p:sp>
    </p:spTree>
    <p:extLst>
      <p:ext uri="{BB962C8B-B14F-4D97-AF65-F5344CB8AC3E}">
        <p14:creationId xmlns:p14="http://schemas.microsoft.com/office/powerpoint/2010/main" val="2401582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 slide">
    <p:spTree>
      <p:nvGrpSpPr>
        <p:cNvPr id="1" name=""/>
        <p:cNvGrpSpPr/>
        <p:nvPr/>
      </p:nvGrpSpPr>
      <p:grpSpPr>
        <a:xfrm>
          <a:off x="0" y="0"/>
          <a:ext cx="0" cy="0"/>
          <a:chOff x="0" y="0"/>
          <a:chExt cx="0" cy="0"/>
        </a:xfrm>
      </p:grpSpPr>
      <p:sp>
        <p:nvSpPr>
          <p:cNvPr id="3" name="Tijdelijke aanduiding voor grafiek 5"/>
          <p:cNvSpPr>
            <a:spLocks noGrp="1"/>
          </p:cNvSpPr>
          <p:nvPr>
            <p:ph type="chart" sz="quarter" idx="17"/>
          </p:nvPr>
        </p:nvSpPr>
        <p:spPr>
          <a:xfrm>
            <a:off x="498238" y="1365481"/>
            <a:ext cx="8394937" cy="3092400"/>
          </a:xfrm>
          <a:noFill/>
        </p:spPr>
        <p:txBody>
          <a:bodyPr/>
          <a:lstStyle>
            <a:lvl1pPr>
              <a:defRPr>
                <a:solidFill>
                  <a:schemeClr val="bg2"/>
                </a:solidFill>
              </a:defRPr>
            </a:lvl1pPr>
          </a:lstStyle>
          <a:p>
            <a:endParaRPr lang="en-GB" noProof="0" dirty="0"/>
          </a:p>
        </p:txBody>
      </p:sp>
      <p:sp>
        <p:nvSpPr>
          <p:cNvPr id="5" name="Titel 4"/>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6" name="Tijdelijke aanduiding voor dianummer 5"/>
          <p:cNvSpPr>
            <a:spLocks noGrp="1"/>
          </p:cNvSpPr>
          <p:nvPr>
            <p:ph type="sldNum" sz="quarter" idx="18"/>
          </p:nvPr>
        </p:nvSpPr>
        <p:spPr/>
        <p:txBody>
          <a:bodyPr/>
          <a:lstStyle/>
          <a:p>
            <a:pPr algn="r"/>
            <a:fld id="{F25965E0-7062-474C-8671-DB3A3CE669B0}" type="slidenum">
              <a:rPr lang="en-GB" noProof="0" smtClean="0"/>
              <a:pPr algn="r"/>
              <a:t>‹#›</a:t>
            </a:fld>
            <a:endParaRPr lang="en-GB" noProof="0" dirty="0"/>
          </a:p>
        </p:txBody>
      </p:sp>
    </p:spTree>
    <p:extLst>
      <p:ext uri="{BB962C8B-B14F-4D97-AF65-F5344CB8AC3E}">
        <p14:creationId xmlns:p14="http://schemas.microsoft.com/office/powerpoint/2010/main" val="4161377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 name="Tijdelijke aanduiding voor tabel 4"/>
          <p:cNvSpPr>
            <a:spLocks noGrp="1"/>
          </p:cNvSpPr>
          <p:nvPr>
            <p:ph type="tbl" sz="quarter" idx="10"/>
          </p:nvPr>
        </p:nvSpPr>
        <p:spPr>
          <a:xfrm>
            <a:off x="620713" y="1473200"/>
            <a:ext cx="8272462" cy="2989264"/>
          </a:xfrm>
        </p:spPr>
        <p:txBody>
          <a:bodyPr/>
          <a:lstStyle>
            <a:lvl1pPr>
              <a:defRPr>
                <a:solidFill>
                  <a:schemeClr val="bg2"/>
                </a:solidFill>
              </a:defRPr>
            </a:lvl1pPr>
          </a:lstStyle>
          <a:p>
            <a:endParaRPr lang="en-GB" noProof="0" dirty="0"/>
          </a:p>
        </p:txBody>
      </p:sp>
      <p:sp>
        <p:nvSpPr>
          <p:cNvPr id="4" name="Titel 3"/>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6" name="Tijdelijke aanduiding voor dianummer 5"/>
          <p:cNvSpPr>
            <a:spLocks noGrp="1"/>
          </p:cNvSpPr>
          <p:nvPr>
            <p:ph type="sldNum" sz="quarter" idx="11"/>
          </p:nvPr>
        </p:nvSpPr>
        <p:spPr/>
        <p:txBody>
          <a:bodyPr/>
          <a:lstStyle/>
          <a:p>
            <a:pPr algn="r"/>
            <a:fld id="{F25965E0-7062-474C-8671-DB3A3CE669B0}" type="slidenum">
              <a:rPr lang="en-GB" noProof="0" smtClean="0"/>
              <a:pPr algn="r"/>
              <a:t>‹#›</a:t>
            </a:fld>
            <a:endParaRPr lang="en-GB" noProof="0" dirty="0"/>
          </a:p>
        </p:txBody>
      </p:sp>
    </p:spTree>
    <p:extLst>
      <p:ext uri="{BB962C8B-B14F-4D97-AF65-F5344CB8AC3E}">
        <p14:creationId xmlns:p14="http://schemas.microsoft.com/office/powerpoint/2010/main" val="1369337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with circle image">
    <p:spTree>
      <p:nvGrpSpPr>
        <p:cNvPr id="1" name=""/>
        <p:cNvGrpSpPr/>
        <p:nvPr/>
      </p:nvGrpSpPr>
      <p:grpSpPr>
        <a:xfrm>
          <a:off x="0" y="0"/>
          <a:ext cx="0" cy="0"/>
          <a:chOff x="0" y="0"/>
          <a:chExt cx="0" cy="0"/>
        </a:xfrm>
      </p:grpSpPr>
      <p:sp>
        <p:nvSpPr>
          <p:cNvPr id="7" name="Tijdelijke aanduiding voor afbeelding 24"/>
          <p:cNvSpPr>
            <a:spLocks noGrp="1" noChangeAspect="1"/>
          </p:cNvSpPr>
          <p:nvPr>
            <p:ph type="pic" sz="quarter" idx="16"/>
          </p:nvPr>
        </p:nvSpPr>
        <p:spPr>
          <a:xfrm>
            <a:off x="4598375" y="168357"/>
            <a:ext cx="4294800" cy="4294105"/>
          </a:xfrm>
          <a:prstGeom prst="ellipse">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4" name="Titel 3"/>
          <p:cNvSpPr>
            <a:spLocks noGrp="1"/>
          </p:cNvSpPr>
          <p:nvPr>
            <p:ph type="title"/>
          </p:nvPr>
        </p:nvSpPr>
        <p:spPr>
          <a:xfrm>
            <a:off x="561600" y="169210"/>
            <a:ext cx="3816000" cy="987200"/>
          </a:xfrm>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5" name="Tijdelijke aanduiding voor dianummer 4"/>
          <p:cNvSpPr>
            <a:spLocks noGrp="1"/>
          </p:cNvSpPr>
          <p:nvPr>
            <p:ph type="sldNum" sz="quarter" idx="18"/>
          </p:nvPr>
        </p:nvSpPr>
        <p:spPr/>
        <p:txBody>
          <a:bodyPr/>
          <a:lstStyle/>
          <a:p>
            <a:pPr algn="r"/>
            <a:fld id="{F25965E0-7062-474C-8671-DB3A3CE669B0}" type="slidenum">
              <a:rPr lang="en-GB" noProof="0" smtClean="0"/>
              <a:pPr algn="r"/>
              <a:t>‹#›</a:t>
            </a:fld>
            <a:endParaRPr lang="en-GB" noProof="0" dirty="0"/>
          </a:p>
        </p:txBody>
      </p:sp>
      <p:sp>
        <p:nvSpPr>
          <p:cNvPr id="6" name="Tijdelijke aanduiding voor afbeelding 24"/>
          <p:cNvSpPr>
            <a:spLocks noGrp="1"/>
          </p:cNvSpPr>
          <p:nvPr>
            <p:ph type="pic" sz="quarter" idx="19" hasCustomPrompt="1"/>
          </p:nvPr>
        </p:nvSpPr>
        <p:spPr>
          <a:xfrm>
            <a:off x="2293449"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9" name="Tijdelijke aanduiding voor afbeelding 24"/>
          <p:cNvSpPr>
            <a:spLocks noGrp="1"/>
          </p:cNvSpPr>
          <p:nvPr>
            <p:ph type="pic" sz="quarter" idx="24" hasCustomPrompt="1"/>
          </p:nvPr>
        </p:nvSpPr>
        <p:spPr>
          <a:xfrm>
            <a:off x="3643126"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10" name="Tijdelijke aanduiding voor afbeelding 24"/>
          <p:cNvSpPr>
            <a:spLocks noGrp="1"/>
          </p:cNvSpPr>
          <p:nvPr>
            <p:ph type="pic" sz="quarter" idx="25" hasCustomPrompt="1"/>
          </p:nvPr>
        </p:nvSpPr>
        <p:spPr>
          <a:xfrm>
            <a:off x="4992803"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11" name="Tijdelijke aanduiding voor afbeelding 24"/>
          <p:cNvSpPr>
            <a:spLocks noGrp="1"/>
          </p:cNvSpPr>
          <p:nvPr>
            <p:ph type="pic" sz="quarter" idx="26" hasCustomPrompt="1"/>
          </p:nvPr>
        </p:nvSpPr>
        <p:spPr>
          <a:xfrm>
            <a:off x="6342480"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12" name="Tijdelijke aanduiding voor tekst 4"/>
          <p:cNvSpPr>
            <a:spLocks noGrp="1"/>
          </p:cNvSpPr>
          <p:nvPr>
            <p:ph type="body" sz="quarter" idx="17"/>
          </p:nvPr>
        </p:nvSpPr>
        <p:spPr>
          <a:xfrm>
            <a:off x="504000" y="1368000"/>
            <a:ext cx="3874036" cy="3091979"/>
          </a:xfrm>
        </p:spPr>
        <p:txBody>
          <a:bodyPr lIns="90000"/>
          <a:lstStyle>
            <a:lvl1pPr marL="0" indent="0">
              <a:buNone/>
              <a:defRPr>
                <a:solidFill>
                  <a:schemeClr val="tx1"/>
                </a:solidFill>
              </a:defRPr>
            </a:lvl1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Tree>
    <p:extLst>
      <p:ext uri="{BB962C8B-B14F-4D97-AF65-F5344CB8AC3E}">
        <p14:creationId xmlns:p14="http://schemas.microsoft.com/office/powerpoint/2010/main" val="320345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with bullets">
    <p:spTree>
      <p:nvGrpSpPr>
        <p:cNvPr id="1" name=""/>
        <p:cNvGrpSpPr/>
        <p:nvPr/>
      </p:nvGrpSpPr>
      <p:grpSpPr>
        <a:xfrm>
          <a:off x="0" y="0"/>
          <a:ext cx="0" cy="0"/>
          <a:chOff x="0" y="0"/>
          <a:chExt cx="0" cy="0"/>
        </a:xfrm>
      </p:grpSpPr>
      <p:sp>
        <p:nvSpPr>
          <p:cNvPr id="3" name="Tijdelijke aanduiding voor tekst 6"/>
          <p:cNvSpPr>
            <a:spLocks noGrp="1"/>
          </p:cNvSpPr>
          <p:nvPr>
            <p:ph type="body" sz="quarter" idx="10"/>
          </p:nvPr>
        </p:nvSpPr>
        <p:spPr>
          <a:xfrm>
            <a:off x="493200" y="1368000"/>
            <a:ext cx="8398800" cy="3092400"/>
          </a:xfrm>
        </p:spPr>
        <p:txBody>
          <a:bodyPr/>
          <a:lstStyle>
            <a:lvl2pPr>
              <a:buClr>
                <a:schemeClr val="bg2"/>
              </a:buClr>
              <a:defRPr/>
            </a:lvl2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a:p>
            <a:pPr lvl="1"/>
            <a:r>
              <a:rPr lang="en-GB" noProof="0" dirty="0"/>
              <a:t>Tweede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tel 4"/>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6" name="Tijdelijke aanduiding voor dianummer 5"/>
          <p:cNvSpPr>
            <a:spLocks noGrp="1"/>
          </p:cNvSpPr>
          <p:nvPr>
            <p:ph type="sldNum" sz="quarter" idx="11"/>
          </p:nvPr>
        </p:nvSpPr>
        <p:spPr/>
        <p:txBody>
          <a:bodyPr/>
          <a:lstStyle/>
          <a:p>
            <a:pPr algn="r"/>
            <a:fld id="{F25965E0-7062-474C-8671-DB3A3CE669B0}" type="slidenum">
              <a:rPr lang="en-GB" noProof="0" smtClean="0"/>
              <a:pPr algn="r"/>
              <a:t>‹#›</a:t>
            </a:fld>
            <a:endParaRPr lang="en-GB" noProof="0" dirty="0"/>
          </a:p>
        </p:txBody>
      </p:sp>
    </p:spTree>
    <p:extLst>
      <p:ext uri="{BB962C8B-B14F-4D97-AF65-F5344CB8AC3E}">
        <p14:creationId xmlns:p14="http://schemas.microsoft.com/office/powerpoint/2010/main" val="2403301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with multiple logo's">
    <p:spTree>
      <p:nvGrpSpPr>
        <p:cNvPr id="1" name=""/>
        <p:cNvGrpSpPr/>
        <p:nvPr/>
      </p:nvGrpSpPr>
      <p:grpSpPr>
        <a:xfrm>
          <a:off x="0" y="0"/>
          <a:ext cx="0" cy="0"/>
          <a:chOff x="0" y="0"/>
          <a:chExt cx="0" cy="0"/>
        </a:xfrm>
      </p:grpSpPr>
      <p:sp>
        <p:nvSpPr>
          <p:cNvPr id="3" name="Titel 2"/>
          <p:cNvSpPr>
            <a:spLocks noGrp="1"/>
          </p:cNvSpPr>
          <p:nvPr>
            <p:ph type="title"/>
          </p:nvPr>
        </p:nvSpPr>
        <p:spPr>
          <a:xfrm>
            <a:off x="561600" y="169210"/>
            <a:ext cx="3816000" cy="987200"/>
          </a:xfrm>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4" name="Tijdelijke aanduiding voor dianummer 3"/>
          <p:cNvSpPr>
            <a:spLocks noGrp="1"/>
          </p:cNvSpPr>
          <p:nvPr>
            <p:ph type="sldNum" sz="quarter" idx="27"/>
          </p:nvPr>
        </p:nvSpPr>
        <p:spPr/>
        <p:txBody>
          <a:bodyPr/>
          <a:lstStyle/>
          <a:p>
            <a:pPr algn="r"/>
            <a:fld id="{F25965E0-7062-474C-8671-DB3A3CE669B0}" type="slidenum">
              <a:rPr lang="en-GB" noProof="0" smtClean="0"/>
              <a:pPr algn="r"/>
              <a:t>‹#›</a:t>
            </a:fld>
            <a:endParaRPr lang="en-GB" noProof="0" dirty="0"/>
          </a:p>
        </p:txBody>
      </p:sp>
      <p:sp>
        <p:nvSpPr>
          <p:cNvPr id="10" name="Tijdelijke aanduiding voor afbeelding 24"/>
          <p:cNvSpPr>
            <a:spLocks noGrp="1" noChangeAspect="1"/>
          </p:cNvSpPr>
          <p:nvPr>
            <p:ph type="pic" sz="quarter" idx="16"/>
          </p:nvPr>
        </p:nvSpPr>
        <p:spPr>
          <a:xfrm>
            <a:off x="4598375" y="168357"/>
            <a:ext cx="4294800" cy="4294105"/>
          </a:xfrm>
          <a:prstGeom prst="ellipse">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
        <p:nvSpPr>
          <p:cNvPr id="11" name="Tijdelijke aanduiding voor tekst 4"/>
          <p:cNvSpPr>
            <a:spLocks noGrp="1"/>
          </p:cNvSpPr>
          <p:nvPr>
            <p:ph type="body" sz="quarter" idx="17"/>
          </p:nvPr>
        </p:nvSpPr>
        <p:spPr>
          <a:xfrm>
            <a:off x="504000" y="1368000"/>
            <a:ext cx="3874036" cy="3091979"/>
          </a:xfrm>
        </p:spPr>
        <p:txBody>
          <a:bodyPr lIns="90000"/>
          <a:lstStyle>
            <a:lvl1pPr marL="0" indent="0">
              <a:buNone/>
              <a:defRPr>
                <a:solidFill>
                  <a:schemeClr val="tx1"/>
                </a:solidFill>
              </a:defRPr>
            </a:lvl1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Tree>
    <p:extLst>
      <p:ext uri="{BB962C8B-B14F-4D97-AF65-F5344CB8AC3E}">
        <p14:creationId xmlns:p14="http://schemas.microsoft.com/office/powerpoint/2010/main" val="391126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text box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3" name="Tijdelijke aanduiding voor tekst 6"/>
          <p:cNvSpPr>
            <a:spLocks noGrp="1"/>
          </p:cNvSpPr>
          <p:nvPr>
            <p:ph type="body" sz="quarter" idx="10"/>
          </p:nvPr>
        </p:nvSpPr>
        <p:spPr>
          <a:xfrm>
            <a:off x="493200" y="1368000"/>
            <a:ext cx="4104000" cy="3092400"/>
          </a:xfrm>
        </p:spPr>
        <p:txBody>
          <a:bodyPr/>
          <a:lstStyle>
            <a:lvl2pPr>
              <a:buClr>
                <a:schemeClr val="bg2"/>
              </a:buClr>
              <a:defRPr/>
            </a:lvl2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a:p>
            <a:pPr lvl="1"/>
            <a:r>
              <a:rPr lang="en-GB" noProof="0" dirty="0"/>
              <a:t>Tweede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p:txBody>
      </p:sp>
      <p:sp>
        <p:nvSpPr>
          <p:cNvPr id="4" name="Tijdelijke aanduiding voor tekst 6"/>
          <p:cNvSpPr>
            <a:spLocks noGrp="1"/>
          </p:cNvSpPr>
          <p:nvPr>
            <p:ph type="body" sz="quarter" idx="11"/>
          </p:nvPr>
        </p:nvSpPr>
        <p:spPr>
          <a:xfrm>
            <a:off x="4785800" y="1368000"/>
            <a:ext cx="4104000" cy="3092400"/>
          </a:xfrm>
        </p:spPr>
        <p:txBody>
          <a:bodyPr/>
          <a:lstStyle>
            <a:lvl2pPr>
              <a:buClr>
                <a:schemeClr val="bg2"/>
              </a:buClr>
              <a:defRPr/>
            </a:lvl2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a:p>
            <a:pPr lvl="1"/>
            <a:r>
              <a:rPr lang="en-GB" noProof="0" dirty="0"/>
              <a:t>Tweede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p:txBody>
      </p:sp>
      <p:sp>
        <p:nvSpPr>
          <p:cNvPr id="6" name="Tijdelijke aanduiding voor dianummer 5"/>
          <p:cNvSpPr>
            <a:spLocks noGrp="1"/>
          </p:cNvSpPr>
          <p:nvPr>
            <p:ph type="sldNum" sz="quarter" idx="12"/>
          </p:nvPr>
        </p:nvSpPr>
        <p:spPr/>
        <p:txBody>
          <a:bodyPr/>
          <a:lstStyle/>
          <a:p>
            <a:pPr algn="r"/>
            <a:fld id="{F25965E0-7062-474C-8671-DB3A3CE669B0}" type="slidenum">
              <a:rPr lang="en-GB" noProof="0" smtClean="0"/>
              <a:pPr algn="r"/>
              <a:t>‹#›</a:t>
            </a:fld>
            <a:endParaRPr lang="en-GB" noProof="0" dirty="0"/>
          </a:p>
        </p:txBody>
      </p:sp>
    </p:spTree>
    <p:extLst>
      <p:ext uri="{BB962C8B-B14F-4D97-AF65-F5344CB8AC3E}">
        <p14:creationId xmlns:p14="http://schemas.microsoft.com/office/powerpoint/2010/main" val="127049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box with imag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6" name="Tijdelijke aanduiding voor dianummer 5"/>
          <p:cNvSpPr>
            <a:spLocks noGrp="1"/>
          </p:cNvSpPr>
          <p:nvPr>
            <p:ph type="sldNum" sz="quarter" idx="18"/>
          </p:nvPr>
        </p:nvSpPr>
        <p:spPr/>
        <p:txBody>
          <a:bodyPr/>
          <a:lstStyle/>
          <a:p>
            <a:pPr algn="r"/>
            <a:fld id="{F25965E0-7062-474C-8671-DB3A3CE669B0}" type="slidenum">
              <a:rPr lang="en-GB" noProof="0" smtClean="0"/>
              <a:pPr algn="r"/>
              <a:t>‹#›</a:t>
            </a:fld>
            <a:endParaRPr lang="en-GB" noProof="0" dirty="0"/>
          </a:p>
        </p:txBody>
      </p:sp>
      <p:sp>
        <p:nvSpPr>
          <p:cNvPr id="7" name="Tijdelijke aanduiding voor tekst 6"/>
          <p:cNvSpPr>
            <a:spLocks noGrp="1"/>
          </p:cNvSpPr>
          <p:nvPr>
            <p:ph type="body" sz="quarter" idx="10"/>
          </p:nvPr>
        </p:nvSpPr>
        <p:spPr>
          <a:xfrm>
            <a:off x="493200" y="1368000"/>
            <a:ext cx="4104000" cy="3092400"/>
          </a:xfrm>
        </p:spPr>
        <p:txBody>
          <a:bodyPr/>
          <a:lstStyle>
            <a:lvl2pPr>
              <a:buClr>
                <a:schemeClr val="bg2"/>
              </a:buClr>
              <a:defRPr/>
            </a:lvl2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a:p>
            <a:pPr lvl="1"/>
            <a:r>
              <a:rPr lang="en-GB" noProof="0" dirty="0"/>
              <a:t>Tweede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p:txBody>
      </p:sp>
      <p:sp>
        <p:nvSpPr>
          <p:cNvPr id="8" name="Tijdelijke aanduiding voor afbeelding 24"/>
          <p:cNvSpPr>
            <a:spLocks noGrp="1" noChangeAspect="1"/>
          </p:cNvSpPr>
          <p:nvPr>
            <p:ph type="pic" sz="quarter" idx="17"/>
          </p:nvPr>
        </p:nvSpPr>
        <p:spPr>
          <a:xfrm>
            <a:off x="4828401" y="1474788"/>
            <a:ext cx="4051491" cy="2986087"/>
          </a:xfrm>
          <a:prstGeom prst="rect">
            <a:avLst/>
          </a:prstGeom>
          <a:solidFill>
            <a:schemeClr val="accent3"/>
          </a:solidFill>
        </p:spPr>
        <p:txBody>
          <a:bodyPr anchor="ctr"/>
          <a:lstStyle>
            <a:lvl1pPr marL="0" indent="0" algn="ctr">
              <a:buNone/>
              <a:defRPr sz="8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a:t>
            </a:r>
            <a:r>
              <a:rPr lang="en-GB" noProof="0" dirty="0" err="1"/>
              <a:t>afbeelding</a:t>
            </a:r>
            <a:r>
              <a:rPr lang="en-GB" noProof="0" dirty="0"/>
              <a:t> wilt </a:t>
            </a:r>
            <a:r>
              <a:rPr lang="en-GB" noProof="0" dirty="0" err="1"/>
              <a:t>toevoegen</a:t>
            </a:r>
            <a:endParaRPr lang="en-GB" noProof="0" dirty="0"/>
          </a:p>
        </p:txBody>
      </p:sp>
    </p:spTree>
    <p:extLst>
      <p:ext uri="{BB962C8B-B14F-4D97-AF65-F5344CB8AC3E}">
        <p14:creationId xmlns:p14="http://schemas.microsoft.com/office/powerpoint/2010/main" val="3295017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box with graph">
    <p:spTree>
      <p:nvGrpSpPr>
        <p:cNvPr id="1" name=""/>
        <p:cNvGrpSpPr/>
        <p:nvPr/>
      </p:nvGrpSpPr>
      <p:grpSpPr>
        <a:xfrm>
          <a:off x="0" y="0"/>
          <a:ext cx="0" cy="0"/>
          <a:chOff x="0" y="0"/>
          <a:chExt cx="0" cy="0"/>
        </a:xfrm>
      </p:grpSpPr>
      <p:sp>
        <p:nvSpPr>
          <p:cNvPr id="6" name="Tijdelijke aanduiding voor grafiek 5"/>
          <p:cNvSpPr>
            <a:spLocks noGrp="1"/>
          </p:cNvSpPr>
          <p:nvPr>
            <p:ph type="chart" sz="quarter" idx="17"/>
          </p:nvPr>
        </p:nvSpPr>
        <p:spPr>
          <a:xfrm>
            <a:off x="4791075" y="1364830"/>
            <a:ext cx="4102100" cy="3097633"/>
          </a:xfrm>
          <a:noFill/>
        </p:spPr>
        <p:txBody>
          <a:bodyPr/>
          <a:lstStyle>
            <a:lvl1pPr>
              <a:defRPr>
                <a:solidFill>
                  <a:schemeClr val="bg2"/>
                </a:solidFill>
              </a:defRPr>
            </a:lvl1pPr>
          </a:lstStyle>
          <a:p>
            <a:endParaRPr lang="en-GB" noProof="0" dirty="0"/>
          </a:p>
        </p:txBody>
      </p:sp>
      <p:sp>
        <p:nvSpPr>
          <p:cNvPr id="5" name="Titel 4"/>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7" name="Tijdelijke aanduiding voor dianummer 6"/>
          <p:cNvSpPr>
            <a:spLocks noGrp="1"/>
          </p:cNvSpPr>
          <p:nvPr>
            <p:ph type="sldNum" sz="quarter" idx="18"/>
          </p:nvPr>
        </p:nvSpPr>
        <p:spPr/>
        <p:txBody>
          <a:bodyPr/>
          <a:lstStyle/>
          <a:p>
            <a:pPr algn="r"/>
            <a:fld id="{F25965E0-7062-474C-8671-DB3A3CE669B0}" type="slidenum">
              <a:rPr lang="en-GB" noProof="0" smtClean="0"/>
              <a:pPr algn="r"/>
              <a:t>‹#›</a:t>
            </a:fld>
            <a:endParaRPr lang="en-GB" noProof="0" dirty="0"/>
          </a:p>
        </p:txBody>
      </p:sp>
      <p:sp>
        <p:nvSpPr>
          <p:cNvPr id="8" name="Tijdelijke aanduiding voor tekst 6"/>
          <p:cNvSpPr>
            <a:spLocks noGrp="1"/>
          </p:cNvSpPr>
          <p:nvPr>
            <p:ph type="body" sz="quarter" idx="10"/>
          </p:nvPr>
        </p:nvSpPr>
        <p:spPr>
          <a:xfrm>
            <a:off x="493200" y="1368000"/>
            <a:ext cx="4104000" cy="3092400"/>
          </a:xfrm>
        </p:spPr>
        <p:txBody>
          <a:bodyPr/>
          <a:lstStyle>
            <a:lvl2pPr>
              <a:buClr>
                <a:schemeClr val="bg2"/>
              </a:buClr>
              <a:defRPr/>
            </a:lvl2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a:p>
            <a:pPr lvl="1"/>
            <a:r>
              <a:rPr lang="en-GB" noProof="0" dirty="0"/>
              <a:t>Tweede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p:txBody>
      </p:sp>
    </p:spTree>
    <p:extLst>
      <p:ext uri="{BB962C8B-B14F-4D97-AF65-F5344CB8AC3E}">
        <p14:creationId xmlns:p14="http://schemas.microsoft.com/office/powerpoint/2010/main" val="89540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box with tab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5" name="Tijdelijke aanduiding voor tabel 4"/>
          <p:cNvSpPr>
            <a:spLocks noGrp="1"/>
          </p:cNvSpPr>
          <p:nvPr>
            <p:ph type="tbl" sz="quarter" idx="11"/>
          </p:nvPr>
        </p:nvSpPr>
        <p:spPr>
          <a:xfrm>
            <a:off x="4791075" y="1473200"/>
            <a:ext cx="4102100" cy="2989264"/>
          </a:xfrm>
        </p:spPr>
        <p:txBody>
          <a:bodyPr/>
          <a:lstStyle>
            <a:lvl1pPr>
              <a:defRPr>
                <a:solidFill>
                  <a:schemeClr val="bg2"/>
                </a:solidFill>
              </a:defRPr>
            </a:lvl1pPr>
          </a:lstStyle>
          <a:p>
            <a:endParaRPr lang="en-GB" noProof="0" dirty="0"/>
          </a:p>
        </p:txBody>
      </p:sp>
      <p:sp>
        <p:nvSpPr>
          <p:cNvPr id="6" name="Tijdelijke aanduiding voor dianummer 5"/>
          <p:cNvSpPr>
            <a:spLocks noGrp="1"/>
          </p:cNvSpPr>
          <p:nvPr>
            <p:ph type="sldNum" sz="quarter" idx="12"/>
          </p:nvPr>
        </p:nvSpPr>
        <p:spPr/>
        <p:txBody>
          <a:bodyPr/>
          <a:lstStyle/>
          <a:p>
            <a:pPr algn="r"/>
            <a:fld id="{F25965E0-7062-474C-8671-DB3A3CE669B0}" type="slidenum">
              <a:rPr lang="en-GB" noProof="0" smtClean="0"/>
              <a:pPr algn="r"/>
              <a:t>‹#›</a:t>
            </a:fld>
            <a:endParaRPr lang="en-GB" noProof="0" dirty="0"/>
          </a:p>
        </p:txBody>
      </p:sp>
      <p:sp>
        <p:nvSpPr>
          <p:cNvPr id="7" name="Tijdelijke aanduiding voor tekst 6"/>
          <p:cNvSpPr>
            <a:spLocks noGrp="1"/>
          </p:cNvSpPr>
          <p:nvPr>
            <p:ph type="body" sz="quarter" idx="10"/>
          </p:nvPr>
        </p:nvSpPr>
        <p:spPr>
          <a:xfrm>
            <a:off x="493200" y="1368000"/>
            <a:ext cx="4104000" cy="3092400"/>
          </a:xfrm>
        </p:spPr>
        <p:txBody>
          <a:bodyPr/>
          <a:lstStyle>
            <a:lvl2pPr>
              <a:buClr>
                <a:schemeClr val="bg2"/>
              </a:buClr>
              <a:defRPr/>
            </a:lvl2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a:p>
            <a:pPr lvl="1"/>
            <a:r>
              <a:rPr lang="en-GB" noProof="0" dirty="0"/>
              <a:t>Tweede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p:txBody>
      </p:sp>
    </p:spTree>
    <p:extLst>
      <p:ext uri="{BB962C8B-B14F-4D97-AF65-F5344CB8AC3E}">
        <p14:creationId xmlns:p14="http://schemas.microsoft.com/office/powerpoint/2010/main" val="162839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rganogra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4" name="Tijdelijke aanduiding voor dianummer 3"/>
          <p:cNvSpPr>
            <a:spLocks noGrp="1"/>
          </p:cNvSpPr>
          <p:nvPr>
            <p:ph type="sldNum" sz="quarter" idx="11"/>
          </p:nvPr>
        </p:nvSpPr>
        <p:spPr/>
        <p:txBody>
          <a:bodyPr/>
          <a:lstStyle/>
          <a:p>
            <a:pPr algn="r"/>
            <a:fld id="{F25965E0-7062-474C-8671-DB3A3CE669B0}" type="slidenum">
              <a:rPr lang="en-GB" noProof="0" smtClean="0"/>
              <a:pPr algn="r"/>
              <a:t>‹#›</a:t>
            </a:fld>
            <a:endParaRPr lang="en-GB" noProof="0" dirty="0"/>
          </a:p>
        </p:txBody>
      </p:sp>
      <p:sp>
        <p:nvSpPr>
          <p:cNvPr id="5" name="Tijdelijke aanduiding voor SmartArt 7"/>
          <p:cNvSpPr>
            <a:spLocks noGrp="1"/>
          </p:cNvSpPr>
          <p:nvPr>
            <p:ph type="dgm" sz="quarter" idx="10"/>
          </p:nvPr>
        </p:nvSpPr>
        <p:spPr>
          <a:xfrm>
            <a:off x="493200" y="1368000"/>
            <a:ext cx="8398800" cy="3092400"/>
          </a:xfrm>
        </p:spPr>
        <p:txBody>
          <a:bodyPr/>
          <a:lstStyle/>
          <a:p>
            <a:endParaRPr lang="en-GB" noProof="0" dirty="0"/>
          </a:p>
        </p:txBody>
      </p:sp>
    </p:spTree>
    <p:extLst>
      <p:ext uri="{BB962C8B-B14F-4D97-AF65-F5344CB8AC3E}">
        <p14:creationId xmlns:p14="http://schemas.microsoft.com/office/powerpoint/2010/main" val="46075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4" name="Tijdelijke aanduiding voor dianummer 3"/>
          <p:cNvSpPr>
            <a:spLocks noGrp="1"/>
          </p:cNvSpPr>
          <p:nvPr>
            <p:ph type="sldNum" sz="quarter" idx="10"/>
          </p:nvPr>
        </p:nvSpPr>
        <p:spPr/>
        <p:txBody>
          <a:bodyPr/>
          <a:lstStyle/>
          <a:p>
            <a:pPr algn="r"/>
            <a:fld id="{F25965E0-7062-474C-8671-DB3A3CE669B0}" type="slidenum">
              <a:rPr lang="en-GB" noProof="0" smtClean="0"/>
              <a:pPr algn="r"/>
              <a:t>‹#›</a:t>
            </a:fld>
            <a:endParaRPr lang="en-GB" noProof="0" dirty="0"/>
          </a:p>
        </p:txBody>
      </p:sp>
    </p:spTree>
    <p:extLst>
      <p:ext uri="{BB962C8B-B14F-4D97-AF65-F5344CB8AC3E}">
        <p14:creationId xmlns:p14="http://schemas.microsoft.com/office/powerpoint/2010/main" val="3203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with multiple logo's">
    <p:spTree>
      <p:nvGrpSpPr>
        <p:cNvPr id="1" name=""/>
        <p:cNvGrpSpPr/>
        <p:nvPr/>
      </p:nvGrpSpPr>
      <p:grpSpPr>
        <a:xfrm>
          <a:off x="0" y="0"/>
          <a:ext cx="0" cy="0"/>
          <a:chOff x="0" y="0"/>
          <a:chExt cx="0" cy="0"/>
        </a:xfrm>
      </p:grpSpPr>
      <p:sp>
        <p:nvSpPr>
          <p:cNvPr id="3" name="Tijdelijke aanduiding voor afbeelding 24"/>
          <p:cNvSpPr>
            <a:spLocks noGrp="1"/>
          </p:cNvSpPr>
          <p:nvPr>
            <p:ph type="pic" sz="quarter" idx="16" hasCustomPrompt="1"/>
          </p:nvPr>
        </p:nvSpPr>
        <p:spPr>
          <a:xfrm>
            <a:off x="2293449"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16" name="Tijdelijke aanduiding voor afbeelding 24"/>
          <p:cNvSpPr>
            <a:spLocks noGrp="1"/>
          </p:cNvSpPr>
          <p:nvPr>
            <p:ph type="pic" sz="quarter" idx="24" hasCustomPrompt="1"/>
          </p:nvPr>
        </p:nvSpPr>
        <p:spPr>
          <a:xfrm>
            <a:off x="3643126"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17" name="Tijdelijke aanduiding voor afbeelding 24"/>
          <p:cNvSpPr>
            <a:spLocks noGrp="1"/>
          </p:cNvSpPr>
          <p:nvPr>
            <p:ph type="pic" sz="quarter" idx="25" hasCustomPrompt="1"/>
          </p:nvPr>
        </p:nvSpPr>
        <p:spPr>
          <a:xfrm>
            <a:off x="4992803"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18" name="Tijdelijke aanduiding voor afbeelding 24"/>
          <p:cNvSpPr>
            <a:spLocks noGrp="1"/>
          </p:cNvSpPr>
          <p:nvPr>
            <p:ph type="pic" sz="quarter" idx="26" hasCustomPrompt="1"/>
          </p:nvPr>
        </p:nvSpPr>
        <p:spPr>
          <a:xfrm>
            <a:off x="6342480"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en-GB" noProof="0" dirty="0" err="1"/>
              <a:t>Klik</a:t>
            </a:r>
            <a:r>
              <a:rPr lang="en-GB" noProof="0" dirty="0"/>
              <a:t> op het pictogram </a:t>
            </a:r>
            <a:r>
              <a:rPr lang="en-GB" noProof="0" dirty="0" err="1"/>
              <a:t>als</a:t>
            </a:r>
            <a:r>
              <a:rPr lang="en-GB" noProof="0" dirty="0"/>
              <a:t> u </a:t>
            </a:r>
            <a:r>
              <a:rPr lang="en-GB" noProof="0" dirty="0" err="1"/>
              <a:t>een</a:t>
            </a:r>
            <a:r>
              <a:rPr lang="en-GB" noProof="0" dirty="0"/>
              <a:t> logo wilt </a:t>
            </a:r>
            <a:r>
              <a:rPr lang="en-GB" noProof="0" dirty="0" err="1"/>
              <a:t>toevoegen</a:t>
            </a:r>
            <a:endParaRPr lang="en-GB" noProof="0" dirty="0"/>
          </a:p>
        </p:txBody>
      </p:sp>
      <p:sp>
        <p:nvSpPr>
          <p:cNvPr id="2" name="Tijdelijke aanduiding voor dianummer 1"/>
          <p:cNvSpPr>
            <a:spLocks noGrp="1"/>
          </p:cNvSpPr>
          <p:nvPr>
            <p:ph type="sldNum" sz="quarter" idx="27"/>
          </p:nvPr>
        </p:nvSpPr>
        <p:spPr/>
        <p:txBody>
          <a:bodyPr/>
          <a:lstStyle/>
          <a:p>
            <a:pPr algn="r"/>
            <a:fld id="{F25965E0-7062-474C-8671-DB3A3CE669B0}" type="slidenum">
              <a:rPr lang="en-GB" noProof="0" smtClean="0"/>
              <a:pPr algn="r"/>
              <a:t>‹#›</a:t>
            </a:fld>
            <a:endParaRPr lang="en-GB" noProof="0" dirty="0"/>
          </a:p>
        </p:txBody>
      </p:sp>
      <p:sp>
        <p:nvSpPr>
          <p:cNvPr id="4" name="Titel 3"/>
          <p:cNvSpPr>
            <a:spLocks noGrp="1"/>
          </p:cNvSpPr>
          <p:nvPr>
            <p:ph type="title"/>
          </p:nvPr>
        </p:nvSpPr>
        <p:spPr/>
        <p:txBody>
          <a:bodyPr/>
          <a:lstStyle/>
          <a:p>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23" name="Tijdelijke aanduiding voor afbeelding 24"/>
          <p:cNvSpPr>
            <a:spLocks noGrp="1" noChangeAspect="1"/>
          </p:cNvSpPr>
          <p:nvPr>
            <p:ph type="pic" sz="quarter" idx="13"/>
          </p:nvPr>
        </p:nvSpPr>
        <p:spPr bwMode="auto">
          <a:xfrm>
            <a:off x="467564"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24" name="Tijdelijke aanduiding voor afbeelding 24"/>
          <p:cNvSpPr>
            <a:spLocks noGrp="1" noChangeAspect="1"/>
          </p:cNvSpPr>
          <p:nvPr>
            <p:ph type="pic" sz="quarter" idx="19"/>
          </p:nvPr>
        </p:nvSpPr>
        <p:spPr bwMode="auto">
          <a:xfrm>
            <a:off x="6553175"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25" name="Tijdelijke aanduiding voor afbeelding 24"/>
          <p:cNvSpPr>
            <a:spLocks noGrp="1" noChangeAspect="1"/>
          </p:cNvSpPr>
          <p:nvPr>
            <p:ph type="pic" sz="quarter" idx="28"/>
          </p:nvPr>
        </p:nvSpPr>
        <p:spPr bwMode="auto">
          <a:xfrm>
            <a:off x="4959012"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26" name="Tijdelijke aanduiding voor afbeelding 24"/>
          <p:cNvSpPr>
            <a:spLocks noGrp="1" noChangeAspect="1"/>
          </p:cNvSpPr>
          <p:nvPr>
            <p:ph type="pic" sz="quarter" idx="15"/>
          </p:nvPr>
        </p:nvSpPr>
        <p:spPr bwMode="auto">
          <a:xfrm>
            <a:off x="3364849"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ysClr val="windowText" lastClr="000000"/>
                </a:solidFill>
                <a:effectLst/>
                <a:uLnTx/>
                <a:uFillTx/>
              </a:rPr>
              <a:t>Klik</a:t>
            </a:r>
            <a:r>
              <a:rPr kumimoji="0" lang="en-GB" sz="800" b="0" i="0" u="none" strike="noStrike" kern="0" cap="none" spc="0" normalizeH="0" baseline="0" noProof="0" dirty="0">
                <a:ln>
                  <a:noFill/>
                </a:ln>
                <a:solidFill>
                  <a:sysClr val="windowText" lastClr="000000"/>
                </a:solidFill>
                <a:effectLst/>
                <a:uLnTx/>
                <a:uFillTx/>
              </a:rPr>
              <a:t> op het pictogram </a:t>
            </a:r>
            <a:r>
              <a:rPr kumimoji="0" lang="en-GB" sz="800" b="0" i="0" u="none" strike="noStrike" kern="0" cap="none" spc="0" normalizeH="0" baseline="0" noProof="0" dirty="0" err="1">
                <a:ln>
                  <a:noFill/>
                </a:ln>
                <a:solidFill>
                  <a:sysClr val="windowText" lastClr="000000"/>
                </a:solidFill>
                <a:effectLst/>
                <a:uLnTx/>
                <a:uFillTx/>
              </a:rPr>
              <a:t>als</a:t>
            </a:r>
            <a:r>
              <a:rPr kumimoji="0" lang="en-GB" sz="800" b="0" i="0" u="none" strike="noStrike" kern="0" cap="none" spc="0" normalizeH="0" baseline="0" noProof="0" dirty="0">
                <a:ln>
                  <a:noFill/>
                </a:ln>
                <a:solidFill>
                  <a:sysClr val="windowText" lastClr="000000"/>
                </a:solidFill>
                <a:effectLst/>
                <a:uLnTx/>
                <a:uFillTx/>
              </a:rPr>
              <a:t> u </a:t>
            </a:r>
            <a:r>
              <a:rPr kumimoji="0" lang="en-GB" sz="800" b="0" i="0" u="none" strike="noStrike" kern="0" cap="none" spc="0" normalizeH="0" baseline="0" noProof="0" dirty="0" err="1">
                <a:ln>
                  <a:noFill/>
                </a:ln>
                <a:solidFill>
                  <a:sysClr val="windowText" lastClr="000000"/>
                </a:solidFill>
                <a:effectLst/>
                <a:uLnTx/>
                <a:uFillTx/>
              </a:rPr>
              <a:t>een</a:t>
            </a:r>
            <a:r>
              <a:rPr kumimoji="0" lang="en-GB" sz="800" b="0" i="0" u="none" strike="noStrike" kern="0" cap="none" spc="0" normalizeH="0" baseline="0" noProof="0" dirty="0">
                <a:ln>
                  <a:noFill/>
                </a:ln>
                <a:solidFill>
                  <a:sysClr val="windowText" lastClr="000000"/>
                </a:solidFill>
                <a:effectLst/>
                <a:uLnTx/>
                <a:uFillTx/>
              </a:rPr>
              <a:t> </a:t>
            </a:r>
            <a:r>
              <a:rPr kumimoji="0" lang="en-GB" sz="800" b="0" i="0" u="none" strike="noStrike" kern="0" cap="none" spc="0" normalizeH="0" baseline="0" noProof="0" dirty="0" err="1">
                <a:ln>
                  <a:noFill/>
                </a:ln>
                <a:solidFill>
                  <a:sysClr val="windowText" lastClr="000000"/>
                </a:solidFill>
                <a:effectLst/>
                <a:uLnTx/>
                <a:uFillTx/>
              </a:rPr>
              <a:t>afbeelding</a:t>
            </a:r>
            <a:r>
              <a:rPr kumimoji="0" lang="en-GB" sz="800" b="0" i="0" u="none" strike="noStrike" kern="0" cap="none" spc="0" normalizeH="0" baseline="0" noProof="0" dirty="0">
                <a:ln>
                  <a:noFill/>
                </a:ln>
                <a:solidFill>
                  <a:sysClr val="windowText" lastClr="000000"/>
                </a:solidFill>
                <a:effectLst/>
                <a:uLnTx/>
                <a:uFillTx/>
              </a:rPr>
              <a:t> wilt </a:t>
            </a:r>
            <a:r>
              <a:rPr kumimoji="0" lang="en-GB" sz="800" b="0" i="0" u="none" strike="noStrike" kern="0" cap="none" spc="0" normalizeH="0" baseline="0" noProof="0" dirty="0" err="1">
                <a:ln>
                  <a:noFill/>
                </a:ln>
                <a:solidFill>
                  <a:sysClr val="windowText" lastClr="000000"/>
                </a:solidFill>
                <a:effectLst/>
                <a:uLnTx/>
                <a:uFillTx/>
              </a:rPr>
              <a:t>toevoegen</a:t>
            </a:r>
            <a:endParaRPr kumimoji="0" lang="en-GB" sz="800" b="0" i="0" u="none" strike="noStrike" kern="0" cap="none" spc="0" normalizeH="0" baseline="0" noProof="0" dirty="0">
              <a:ln>
                <a:noFill/>
              </a:ln>
              <a:solidFill>
                <a:sysClr val="windowText" lastClr="000000"/>
              </a:solidFill>
              <a:effectLst/>
              <a:uLnTx/>
              <a:uFillTx/>
            </a:endParaRPr>
          </a:p>
        </p:txBody>
      </p:sp>
      <p:sp>
        <p:nvSpPr>
          <p:cNvPr id="27" name="Tijdelijke aanduiding voor tekst 21"/>
          <p:cNvSpPr>
            <a:spLocks noGrp="1"/>
          </p:cNvSpPr>
          <p:nvPr>
            <p:ph type="body" sz="quarter" idx="20"/>
          </p:nvPr>
        </p:nvSpPr>
        <p:spPr>
          <a:xfrm>
            <a:off x="505856" y="1234871"/>
            <a:ext cx="8385731" cy="330620"/>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
        <p:nvSpPr>
          <p:cNvPr id="28" name="Tijdelijke aanduiding voor tekst 21"/>
          <p:cNvSpPr>
            <a:spLocks noGrp="1"/>
          </p:cNvSpPr>
          <p:nvPr>
            <p:ph type="body" sz="quarter" idx="21"/>
          </p:nvPr>
        </p:nvSpPr>
        <p:spPr>
          <a:xfrm>
            <a:off x="505856" y="1648186"/>
            <a:ext cx="8385731" cy="330620"/>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p:txBody>
      </p:sp>
    </p:spTree>
    <p:extLst>
      <p:ext uri="{BB962C8B-B14F-4D97-AF65-F5344CB8AC3E}">
        <p14:creationId xmlns:p14="http://schemas.microsoft.com/office/powerpoint/2010/main" val="386451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a:blip r:embed="rId22"/>
          <a:stretch>
            <a:fillRect/>
          </a:stretch>
        </a:blip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561600" y="169210"/>
            <a:ext cx="8330400" cy="576832"/>
          </a:xfrm>
          <a:prstGeom prst="rect">
            <a:avLst/>
          </a:prstGeom>
          <a:noFill/>
          <a:ln w="0">
            <a:gradFill>
              <a:gsLst>
                <a:gs pos="0">
                  <a:schemeClr val="tx1"/>
                </a:gs>
                <a:gs pos="1000">
                  <a:schemeClr val="tx1">
                    <a:alpha val="0"/>
                  </a:schemeClr>
                </a:gs>
                <a:gs pos="99000">
                  <a:srgbClr val="005172">
                    <a:alpha val="0"/>
                  </a:srgbClr>
                </a:gs>
                <a:gs pos="100000">
                  <a:schemeClr val="tx1"/>
                </a:gs>
              </a:gsLst>
              <a:lin ang="5400000" scaled="0"/>
            </a:gradFill>
          </a:ln>
        </p:spPr>
        <p:txBody>
          <a:bodyPr vert="horz" wrap="square" lIns="18000" tIns="18000" rIns="91440" bIns="180000" numCol="1" anchor="t" anchorCtr="0" compatLnSpc="1">
            <a:prstTxWarp prst="textNoShape">
              <a:avLst/>
            </a:prstTxWarp>
            <a:spAutoFit/>
          </a:bodyPr>
          <a:lstStyle/>
          <a:p>
            <a:pPr lvl="0"/>
            <a:r>
              <a:rPr lang="en-GB" noProof="0" dirty="0" err="1"/>
              <a:t>Klik</a:t>
            </a:r>
            <a:r>
              <a:rPr lang="en-GB" noProof="0" dirty="0"/>
              <a:t> om de </a:t>
            </a:r>
            <a:r>
              <a:rPr lang="en-GB" noProof="0" dirty="0" err="1"/>
              <a:t>stijl</a:t>
            </a:r>
            <a:r>
              <a:rPr lang="en-GB" noProof="0" dirty="0"/>
              <a:t> </a:t>
            </a:r>
            <a:r>
              <a:rPr lang="en-GB" noProof="0" dirty="0" err="1"/>
              <a:t>te</a:t>
            </a:r>
            <a:r>
              <a:rPr lang="en-GB" noProof="0" dirty="0"/>
              <a:t> </a:t>
            </a:r>
            <a:r>
              <a:rPr lang="en-GB" noProof="0" dirty="0" err="1"/>
              <a:t>bewerken</a:t>
            </a:r>
            <a:endParaRPr lang="en-GB" noProof="0" dirty="0"/>
          </a:p>
        </p:txBody>
      </p:sp>
      <p:sp>
        <p:nvSpPr>
          <p:cNvPr id="1028" name="Tijdelijke aanduiding voor tekst 23"/>
          <p:cNvSpPr>
            <a:spLocks noGrp="1"/>
          </p:cNvSpPr>
          <p:nvPr>
            <p:ph type="body" idx="1"/>
          </p:nvPr>
        </p:nvSpPr>
        <p:spPr bwMode="auto">
          <a:xfrm>
            <a:off x="501567" y="1368000"/>
            <a:ext cx="8391607" cy="30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noProof="0" dirty="0" err="1"/>
              <a:t>Klik</a:t>
            </a:r>
            <a:r>
              <a:rPr lang="en-GB" noProof="0" dirty="0"/>
              <a:t> om de </a:t>
            </a:r>
            <a:r>
              <a:rPr lang="en-GB" noProof="0" dirty="0" err="1"/>
              <a:t>modelstijlen</a:t>
            </a:r>
            <a:r>
              <a:rPr lang="en-GB" noProof="0" dirty="0"/>
              <a:t> </a:t>
            </a:r>
            <a:r>
              <a:rPr lang="en-GB" noProof="0" dirty="0" err="1"/>
              <a:t>te</a:t>
            </a:r>
            <a:r>
              <a:rPr lang="en-GB" noProof="0" dirty="0"/>
              <a:t> </a:t>
            </a:r>
            <a:r>
              <a:rPr lang="en-GB" noProof="0" dirty="0" err="1"/>
              <a:t>bewerken</a:t>
            </a:r>
            <a:endParaRPr lang="en-GB" noProof="0" dirty="0"/>
          </a:p>
          <a:p>
            <a:pPr lvl="1"/>
            <a:r>
              <a:rPr lang="en-GB" noProof="0" dirty="0"/>
              <a:t>Tweede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a:p>
            <a:pPr lvl="4"/>
            <a:endParaRPr lang="en-GB" noProof="0" dirty="0"/>
          </a:p>
        </p:txBody>
      </p:sp>
      <p:sp>
        <p:nvSpPr>
          <p:cNvPr id="4" name="Tijdelijke aanduiding voor dianummer 1"/>
          <p:cNvSpPr>
            <a:spLocks noGrp="1"/>
          </p:cNvSpPr>
          <p:nvPr>
            <p:ph type="sldNum" sz="quarter" idx="4"/>
          </p:nvPr>
        </p:nvSpPr>
        <p:spPr>
          <a:xfrm>
            <a:off x="8463600" y="4773600"/>
            <a:ext cx="468000" cy="123188"/>
          </a:xfrm>
          <a:prstGeom prst="rect">
            <a:avLst/>
          </a:prstGeom>
          <a:noFill/>
        </p:spPr>
        <p:txBody>
          <a:bodyPr wrap="square" tIns="0" rIns="36000" bIns="0" rtlCol="0">
            <a:noAutofit/>
          </a:bodyPr>
          <a:lstStyle>
            <a:lvl1pPr>
              <a:lnSpc>
                <a:spcPts val="900"/>
              </a:lnSpc>
              <a:defRPr lang="nl-NL" sz="800" smtClean="0">
                <a:latin typeface="Verdana" pitchFamily="34" charset="0"/>
              </a:defRPr>
            </a:lvl1pPr>
          </a:lstStyle>
          <a:p>
            <a:pPr algn="r"/>
            <a:fld id="{F25965E0-7062-474C-8671-DB3A3CE669B0}" type="slidenum">
              <a:rPr lang="en-GB" noProof="0" smtClean="0"/>
              <a:pPr algn="r"/>
              <a:t>‹#›</a:t>
            </a:fld>
            <a:endParaRPr lang="en-GB" noProof="0" dirty="0"/>
          </a:p>
        </p:txBody>
      </p:sp>
      <p:pic>
        <p:nvPicPr>
          <p:cNvPr id="3" name="Picture 2">
            <a:extLst>
              <a:ext uri="{FF2B5EF4-FFF2-40B4-BE49-F238E27FC236}">
                <a16:creationId xmlns:a16="http://schemas.microsoft.com/office/drawing/2014/main" id="{A695A0A3-9F2C-4DFD-5D08-97A4258F5411}"/>
              </a:ext>
            </a:extLst>
          </p:cNvPr>
          <p:cNvPicPr>
            <a:picLocks/>
          </p:cNvPicPr>
          <p:nvPr userDrawn="1"/>
        </p:nvPicPr>
        <p:blipFill>
          <a:blip r:embed="rId23"/>
          <a:stretch>
            <a:fillRect/>
          </a:stretch>
        </p:blipFill>
        <p:spPr bwMode="hidden">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67" r:id="rId2"/>
    <p:sldLayoutId id="2147483669" r:id="rId3"/>
    <p:sldLayoutId id="2147483670" r:id="rId4"/>
    <p:sldLayoutId id="2147483671" r:id="rId5"/>
    <p:sldLayoutId id="2147483672" r:id="rId6"/>
    <p:sldLayoutId id="2147483673" r:id="rId7"/>
    <p:sldLayoutId id="2147483668" r:id="rId8"/>
    <p:sldLayoutId id="2147483664" r:id="rId9"/>
    <p:sldLayoutId id="2147483653" r:id="rId10"/>
    <p:sldLayoutId id="2147483655" r:id="rId11"/>
    <p:sldLayoutId id="2147483656" r:id="rId12"/>
    <p:sldLayoutId id="2147483657" r:id="rId13"/>
    <p:sldLayoutId id="2147483659" r:id="rId14"/>
    <p:sldLayoutId id="2147483660" r:id="rId15"/>
    <p:sldLayoutId id="2147483661" r:id="rId16"/>
    <p:sldLayoutId id="2147483663" r:id="rId17"/>
    <p:sldLayoutId id="2147483665" r:id="rId18"/>
    <p:sldLayoutId id="2147483654" r:id="rId19"/>
    <p:sldLayoutId id="2147483666" r:id="rId20"/>
  </p:sldLayoutIdLst>
  <p:hf hdr="0" ftr="0" dt="0"/>
  <p:txStyles>
    <p:titleStyle>
      <a:lvl1pPr algn="l" rtl="0" fontAlgn="base">
        <a:lnSpc>
          <a:spcPts val="3200"/>
        </a:lnSpc>
        <a:spcBef>
          <a:spcPct val="0"/>
        </a:spcBef>
        <a:spcAft>
          <a:spcPct val="0"/>
        </a:spcAft>
        <a:defRPr sz="2600" kern="1200">
          <a:solidFill>
            <a:schemeClr val="bg2"/>
          </a:solidFill>
          <a:latin typeface="Verdana" pitchFamily="34" charset="0"/>
          <a:ea typeface="+mj-ea"/>
          <a:cs typeface="+mj-cs"/>
        </a:defRPr>
      </a:lvl1pPr>
      <a:lvl2pPr algn="l" rtl="0" fontAlgn="base">
        <a:lnSpc>
          <a:spcPts val="4000"/>
        </a:lnSpc>
        <a:spcBef>
          <a:spcPct val="0"/>
        </a:spcBef>
        <a:spcAft>
          <a:spcPct val="0"/>
        </a:spcAft>
        <a:defRPr sz="3200">
          <a:solidFill>
            <a:schemeClr val="bg1"/>
          </a:solidFill>
          <a:latin typeface="Verdana" pitchFamily="34" charset="0"/>
        </a:defRPr>
      </a:lvl2pPr>
      <a:lvl3pPr algn="l" rtl="0" fontAlgn="base">
        <a:lnSpc>
          <a:spcPts val="4000"/>
        </a:lnSpc>
        <a:spcBef>
          <a:spcPct val="0"/>
        </a:spcBef>
        <a:spcAft>
          <a:spcPct val="0"/>
        </a:spcAft>
        <a:defRPr sz="3200">
          <a:solidFill>
            <a:schemeClr val="bg1"/>
          </a:solidFill>
          <a:latin typeface="Verdana" pitchFamily="34" charset="0"/>
        </a:defRPr>
      </a:lvl3pPr>
      <a:lvl4pPr algn="l" rtl="0" fontAlgn="base">
        <a:lnSpc>
          <a:spcPts val="4000"/>
        </a:lnSpc>
        <a:spcBef>
          <a:spcPct val="0"/>
        </a:spcBef>
        <a:spcAft>
          <a:spcPct val="0"/>
        </a:spcAft>
        <a:defRPr sz="3200">
          <a:solidFill>
            <a:schemeClr val="bg1"/>
          </a:solidFill>
          <a:latin typeface="Verdana" pitchFamily="34" charset="0"/>
        </a:defRPr>
      </a:lvl4pPr>
      <a:lvl5pPr algn="l" rtl="0" fontAlgn="base">
        <a:lnSpc>
          <a:spcPts val="4000"/>
        </a:lnSpc>
        <a:spcBef>
          <a:spcPct val="0"/>
        </a:spcBef>
        <a:spcAft>
          <a:spcPct val="0"/>
        </a:spcAft>
        <a:defRPr sz="3200">
          <a:solidFill>
            <a:schemeClr val="bg1"/>
          </a:solidFill>
          <a:latin typeface="Verdana" pitchFamily="34" charset="0"/>
        </a:defRPr>
      </a:lvl5pPr>
      <a:lvl6pPr marL="457200" algn="l" rtl="0" fontAlgn="base">
        <a:lnSpc>
          <a:spcPts val="4000"/>
        </a:lnSpc>
        <a:spcBef>
          <a:spcPct val="0"/>
        </a:spcBef>
        <a:spcAft>
          <a:spcPct val="0"/>
        </a:spcAft>
        <a:defRPr sz="3200">
          <a:solidFill>
            <a:schemeClr val="bg1"/>
          </a:solidFill>
          <a:latin typeface="Verdana" pitchFamily="34" charset="0"/>
        </a:defRPr>
      </a:lvl6pPr>
      <a:lvl7pPr marL="914400" algn="l" rtl="0" fontAlgn="base">
        <a:lnSpc>
          <a:spcPts val="4000"/>
        </a:lnSpc>
        <a:spcBef>
          <a:spcPct val="0"/>
        </a:spcBef>
        <a:spcAft>
          <a:spcPct val="0"/>
        </a:spcAft>
        <a:defRPr sz="3200">
          <a:solidFill>
            <a:schemeClr val="bg1"/>
          </a:solidFill>
          <a:latin typeface="Verdana" pitchFamily="34" charset="0"/>
        </a:defRPr>
      </a:lvl7pPr>
      <a:lvl8pPr marL="1371600" algn="l" rtl="0" fontAlgn="base">
        <a:lnSpc>
          <a:spcPts val="4000"/>
        </a:lnSpc>
        <a:spcBef>
          <a:spcPct val="0"/>
        </a:spcBef>
        <a:spcAft>
          <a:spcPct val="0"/>
        </a:spcAft>
        <a:defRPr sz="3200">
          <a:solidFill>
            <a:schemeClr val="bg1"/>
          </a:solidFill>
          <a:latin typeface="Verdana" pitchFamily="34" charset="0"/>
        </a:defRPr>
      </a:lvl8pPr>
      <a:lvl9pPr marL="1828800" algn="l" rtl="0" fontAlgn="base">
        <a:lnSpc>
          <a:spcPts val="4000"/>
        </a:lnSpc>
        <a:spcBef>
          <a:spcPct val="0"/>
        </a:spcBef>
        <a:spcAft>
          <a:spcPct val="0"/>
        </a:spcAft>
        <a:defRPr sz="3200">
          <a:solidFill>
            <a:schemeClr val="bg1"/>
          </a:solidFill>
          <a:latin typeface="Verdana" pitchFamily="34" charset="0"/>
        </a:defRPr>
      </a:lvl9pPr>
    </p:titleStyle>
    <p:bodyStyle>
      <a:lvl1pPr marL="252413" indent="-252413" algn="l" rtl="0" fontAlgn="base">
        <a:lnSpc>
          <a:spcPts val="2400"/>
        </a:lnSpc>
        <a:spcBef>
          <a:spcPts val="1100"/>
        </a:spcBef>
        <a:spcAft>
          <a:spcPct val="0"/>
        </a:spcAft>
        <a:buClr>
          <a:schemeClr val="bg2"/>
        </a:buClr>
        <a:buSzPct val="140000"/>
        <a:buFont typeface="Wingdings" pitchFamily="2" charset="2"/>
        <a:buChar char="§"/>
        <a:defRPr sz="1800" kern="1200">
          <a:solidFill>
            <a:schemeClr val="bg2"/>
          </a:solidFill>
          <a:latin typeface="Verdana" pitchFamily="34" charset="0"/>
          <a:ea typeface="+mn-ea"/>
          <a:cs typeface="+mn-cs"/>
        </a:defRPr>
      </a:lvl1pPr>
      <a:lvl2pPr marL="982663" indent="-285750" algn="l" rtl="0" fontAlgn="base">
        <a:lnSpc>
          <a:spcPts val="2400"/>
        </a:lnSpc>
        <a:spcBef>
          <a:spcPts val="900"/>
        </a:spcBef>
        <a:spcAft>
          <a:spcPct val="0"/>
        </a:spcAft>
        <a:buClr>
          <a:schemeClr val="bg2"/>
        </a:buClr>
        <a:buSzPct val="115000"/>
        <a:buFont typeface="Verdana" pitchFamily="34" charset="0"/>
        <a:buChar char="●"/>
        <a:defRPr sz="1800" kern="1200">
          <a:solidFill>
            <a:schemeClr val="bg2"/>
          </a:solidFill>
          <a:latin typeface="Verdana" pitchFamily="34" charset="0"/>
          <a:ea typeface="+mn-ea"/>
          <a:cs typeface="+mn-cs"/>
        </a:defRPr>
      </a:lvl2pPr>
      <a:lvl3pPr marL="1879600" indent="-319088" algn="l" rtl="0" fontAlgn="base">
        <a:lnSpc>
          <a:spcPts val="2400"/>
        </a:lnSpc>
        <a:spcBef>
          <a:spcPts val="900"/>
        </a:spcBef>
        <a:spcAft>
          <a:spcPct val="0"/>
        </a:spcAft>
        <a:buSzPct val="115000"/>
        <a:buFont typeface="Verdana" pitchFamily="34" charset="0"/>
        <a:buChar char="●"/>
        <a:defRPr sz="1800" kern="1200">
          <a:solidFill>
            <a:schemeClr val="bg2"/>
          </a:solidFill>
          <a:latin typeface="Verdana" pitchFamily="34" charset="0"/>
          <a:ea typeface="+mn-ea"/>
          <a:cs typeface="+mn-cs"/>
        </a:defRPr>
      </a:lvl3pPr>
      <a:lvl4pPr marL="2692400" indent="-360363" algn="l" rtl="0" fontAlgn="base">
        <a:lnSpc>
          <a:spcPts val="2400"/>
        </a:lnSpc>
        <a:spcBef>
          <a:spcPts val="900"/>
        </a:spcBef>
        <a:spcAft>
          <a:spcPct val="0"/>
        </a:spcAft>
        <a:buSzPct val="115000"/>
        <a:buFont typeface="Verdana" pitchFamily="34" charset="0"/>
        <a:buChar char="●"/>
        <a:defRPr sz="1800" kern="1200" baseline="0">
          <a:solidFill>
            <a:schemeClr val="bg2"/>
          </a:solidFill>
          <a:latin typeface="Verdana" pitchFamily="34" charset="0"/>
          <a:ea typeface="+mn-ea"/>
          <a:cs typeface="+mn-cs"/>
        </a:defRPr>
      </a:lvl4pPr>
      <a:lvl5pPr marL="3405188" indent="-352425" algn="l" rtl="0" fontAlgn="base">
        <a:lnSpc>
          <a:spcPts val="2400"/>
        </a:lnSpc>
        <a:spcBef>
          <a:spcPts val="900"/>
        </a:spcBef>
        <a:spcAft>
          <a:spcPct val="0"/>
        </a:spcAft>
        <a:buSzPct val="115000"/>
        <a:buFont typeface="Verdana" pitchFamily="34" charset="0"/>
        <a:buChar char="●"/>
        <a:defRPr sz="1800" kern="1200">
          <a:solidFill>
            <a:schemeClr val="bg2"/>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561600" y="169210"/>
            <a:ext cx="8330400" cy="576832"/>
          </a:xfrm>
        </p:spPr>
        <p:txBody>
          <a:bodyPr/>
          <a:lstStyle/>
          <a:p>
            <a:r>
              <a:rPr lang="en-GB" dirty="0" err="1"/>
              <a:t>SpotDetect</a:t>
            </a:r>
            <a:r>
              <a:rPr lang="en-GB" dirty="0"/>
              <a:t> project</a:t>
            </a:r>
          </a:p>
        </p:txBody>
      </p:sp>
      <p:pic>
        <p:nvPicPr>
          <p:cNvPr id="6" name="Picture Placeholder 5" descr="A magnifying glass with graph and graph&#10;&#10;Description automatically generated">
            <a:extLst>
              <a:ext uri="{FF2B5EF4-FFF2-40B4-BE49-F238E27FC236}">
                <a16:creationId xmlns:a16="http://schemas.microsoft.com/office/drawing/2014/main" id="{94146A52-1282-03DD-0A94-016CD24732E7}"/>
              </a:ext>
            </a:extLst>
          </p:cNvPr>
          <p:cNvPicPr>
            <a:picLocks noGrp="1" noChangeAspect="1"/>
          </p:cNvPicPr>
          <p:nvPr>
            <p:ph type="pic" sz="quarter" idx="13"/>
          </p:nvPr>
        </p:nvPicPr>
        <p:blipFill>
          <a:blip r:embed="rId2"/>
          <a:srcRect l="26364" r="26364"/>
          <a:stretch>
            <a:fillRect/>
          </a:stretch>
        </p:blipFill>
        <p:spPr/>
      </p:pic>
      <p:pic>
        <p:nvPicPr>
          <p:cNvPr id="16" name="Tijdelijke aanduiding voor afbeelding 15"/>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14" name="Tijdelijke aanduiding voor afbeelding 13"/>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a:fillRect/>
          </a:stretch>
        </p:blipFill>
        <p:spPr/>
      </p:pic>
      <p:pic>
        <p:nvPicPr>
          <p:cNvPr id="13" name="Tijdelijke aanduiding voor afbeelding 12"/>
          <p:cNvPicPr>
            <a:picLocks noGrp="1" noChangeAspect="1"/>
          </p:cNvPicPr>
          <p:nvPr>
            <p:ph type="pic" sz="quarter" idx="15"/>
          </p:nvPr>
        </p:nvPicPr>
        <p:blipFill>
          <a:blip r:embed="rId5" cstate="print">
            <a:extLst>
              <a:ext uri="{28A0092B-C50C-407E-A947-70E740481C1C}">
                <a14:useLocalDpi xmlns:a14="http://schemas.microsoft.com/office/drawing/2010/main" val="0"/>
              </a:ext>
            </a:extLst>
          </a:blip>
          <a:srcRect/>
          <a:stretch>
            <a:fillRect/>
          </a:stretch>
        </p:blipFill>
        <p:spPr/>
      </p:pic>
      <p:sp>
        <p:nvSpPr>
          <p:cNvPr id="4" name="Tijdelijke aanduiding voor tekst 3"/>
          <p:cNvSpPr>
            <a:spLocks noGrp="1"/>
          </p:cNvSpPr>
          <p:nvPr>
            <p:ph type="body" sz="quarter" idx="20"/>
          </p:nvPr>
        </p:nvSpPr>
        <p:spPr/>
        <p:txBody>
          <a:bodyPr/>
          <a:lstStyle/>
          <a:p>
            <a:r>
              <a:rPr lang="en-GB" dirty="0"/>
              <a:t>Analysis of CGMS data from olive brine samples</a:t>
            </a:r>
          </a:p>
        </p:txBody>
      </p:sp>
      <p:sp>
        <p:nvSpPr>
          <p:cNvPr id="5" name="Tijdelijke aanduiding voor tekst 4"/>
          <p:cNvSpPr>
            <a:spLocks noGrp="1"/>
          </p:cNvSpPr>
          <p:nvPr>
            <p:ph type="body" sz="quarter" idx="21"/>
          </p:nvPr>
        </p:nvSpPr>
        <p:spPr/>
        <p:txBody>
          <a:bodyPr/>
          <a:lstStyle/>
          <a:p>
            <a:r>
              <a:rPr lang="en-GB" dirty="0"/>
              <a:t>25-01-2024, Mercedes Bertotto</a:t>
            </a:r>
          </a:p>
        </p:txBody>
      </p:sp>
    </p:spTree>
    <p:extLst>
      <p:ext uri="{BB962C8B-B14F-4D97-AF65-F5344CB8AC3E}">
        <p14:creationId xmlns:p14="http://schemas.microsoft.com/office/powerpoint/2010/main" val="198388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C027D9-4C68-5967-B329-65FCF43B515C}"/>
              </a:ext>
            </a:extLst>
          </p:cNvPr>
          <p:cNvSpPr>
            <a:spLocks noGrp="1"/>
          </p:cNvSpPr>
          <p:nvPr>
            <p:ph type="title"/>
          </p:nvPr>
        </p:nvSpPr>
        <p:spPr>
          <a:xfrm>
            <a:off x="406800" y="2256728"/>
            <a:ext cx="8330400" cy="940285"/>
          </a:xfrm>
        </p:spPr>
        <p:txBody>
          <a:bodyPr/>
          <a:lstStyle/>
          <a:p>
            <a:pPr algn="ctr"/>
            <a:r>
              <a:rPr lang="nl-NL" sz="1600" dirty="0"/>
              <a:t>Part 2: Analysis </a:t>
            </a:r>
            <a:r>
              <a:rPr lang="nl-NL" sz="1600" dirty="0" err="1"/>
              <a:t>using</a:t>
            </a:r>
            <a:r>
              <a:rPr lang="nl-NL" sz="1600" dirty="0"/>
              <a:t> a </a:t>
            </a:r>
            <a:r>
              <a:rPr lang="nl-NL" sz="1600" dirty="0" err="1"/>
              <a:t>all</a:t>
            </a:r>
            <a:r>
              <a:rPr lang="nl-NL" sz="1600" dirty="0"/>
              <a:t> </a:t>
            </a:r>
            <a:r>
              <a:rPr lang="nl-NL" sz="1600" dirty="0" err="1"/>
              <a:t>masses</a:t>
            </a:r>
            <a:r>
              <a:rPr lang="nl-NL" sz="1600" dirty="0"/>
              <a:t> in dataset</a:t>
            </a:r>
            <a:br>
              <a:rPr lang="nl-NL" sz="1600" dirty="0"/>
            </a:br>
            <a:r>
              <a:rPr lang="nl-NL" sz="1600" dirty="0" err="1"/>
              <a:t>Linear</a:t>
            </a:r>
            <a:r>
              <a:rPr lang="nl-NL" sz="1600" dirty="0"/>
              <a:t> mixed </a:t>
            </a:r>
            <a:r>
              <a:rPr lang="nl-NL" sz="1600" dirty="0" err="1"/>
              <a:t>and</a:t>
            </a:r>
            <a:r>
              <a:rPr lang="nl-NL" sz="1600" dirty="0"/>
              <a:t> </a:t>
            </a:r>
            <a:r>
              <a:rPr lang="nl-NL" sz="1600" dirty="0" err="1"/>
              <a:t>quadratic</a:t>
            </a:r>
            <a:r>
              <a:rPr lang="nl-NL" sz="1600" dirty="0"/>
              <a:t> </a:t>
            </a:r>
            <a:r>
              <a:rPr lang="nl-NL" sz="1600" dirty="0" err="1"/>
              <a:t>models</a:t>
            </a:r>
            <a:br>
              <a:rPr lang="en-GB" sz="2800" dirty="0"/>
            </a:br>
            <a:r>
              <a:rPr lang="nl-NL" dirty="0"/>
              <a:t> </a:t>
            </a:r>
          </a:p>
        </p:txBody>
      </p:sp>
      <p:sp>
        <p:nvSpPr>
          <p:cNvPr id="4" name="Slide Number Placeholder 3">
            <a:extLst>
              <a:ext uri="{FF2B5EF4-FFF2-40B4-BE49-F238E27FC236}">
                <a16:creationId xmlns:a16="http://schemas.microsoft.com/office/drawing/2014/main" id="{71E980E4-92AE-8C27-5740-7ACD649DF7C0}"/>
              </a:ext>
            </a:extLst>
          </p:cNvPr>
          <p:cNvSpPr>
            <a:spLocks noGrp="1"/>
          </p:cNvSpPr>
          <p:nvPr>
            <p:ph type="sldNum" sz="quarter" idx="11"/>
          </p:nvPr>
        </p:nvSpPr>
        <p:spPr/>
        <p:txBody>
          <a:bodyPr/>
          <a:lstStyle/>
          <a:p>
            <a:pPr algn="r"/>
            <a:fld id="{F25965E0-7062-474C-8671-DB3A3CE669B0}" type="slidenum">
              <a:rPr lang="en-GB" noProof="0" smtClean="0"/>
              <a:pPr algn="r"/>
              <a:t>10</a:t>
            </a:fld>
            <a:endParaRPr lang="en-GB" noProof="0" dirty="0"/>
          </a:p>
        </p:txBody>
      </p:sp>
    </p:spTree>
    <p:extLst>
      <p:ext uri="{BB962C8B-B14F-4D97-AF65-F5344CB8AC3E}">
        <p14:creationId xmlns:p14="http://schemas.microsoft.com/office/powerpoint/2010/main" val="59331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D67F89-1A9F-4828-6F5D-B0758F97FB3E}"/>
              </a:ext>
            </a:extLst>
          </p:cNvPr>
          <p:cNvSpPr>
            <a:spLocks noGrp="1"/>
          </p:cNvSpPr>
          <p:nvPr>
            <p:ph type="body" sz="quarter" idx="10"/>
          </p:nvPr>
        </p:nvSpPr>
        <p:spPr>
          <a:xfrm>
            <a:off x="493200" y="1164800"/>
            <a:ext cx="8398800" cy="3092400"/>
          </a:xfrm>
        </p:spPr>
        <p:txBody>
          <a:bodyPr/>
          <a:lstStyle/>
          <a:p>
            <a:r>
              <a:rPr lang="en-GB" sz="1400" dirty="0"/>
              <a:t>All the masses were considered in the new analysis</a:t>
            </a:r>
          </a:p>
          <a:p>
            <a:r>
              <a:rPr lang="en-US" sz="1400" dirty="0"/>
              <a:t>This transforms a dataset from wide format to long format:</a:t>
            </a:r>
          </a:p>
          <a:p>
            <a:r>
              <a:rPr lang="en-US" sz="1400" dirty="0" err="1"/>
              <a:t>LargeData</a:t>
            </a:r>
            <a:r>
              <a:rPr lang="en-US" sz="1400" dirty="0"/>
              <a:t> &lt;- </a:t>
            </a:r>
            <a:r>
              <a:rPr lang="en-US" sz="1400" dirty="0" err="1"/>
              <a:t>pivot_longer</a:t>
            </a:r>
            <a:r>
              <a:rPr lang="en-US" sz="1400" dirty="0"/>
              <a:t>(X, cols = -c(Name, Date, Day, Temp), </a:t>
            </a:r>
            <a:r>
              <a:rPr lang="en-US" sz="1400" dirty="0" err="1"/>
              <a:t>names_to</a:t>
            </a:r>
            <a:r>
              <a:rPr lang="en-US" sz="1400" dirty="0"/>
              <a:t> = "Mass", </a:t>
            </a:r>
            <a:r>
              <a:rPr lang="en-US" sz="1400" dirty="0" err="1"/>
              <a:t>values_to</a:t>
            </a:r>
            <a:r>
              <a:rPr lang="en-US" sz="1400" dirty="0"/>
              <a:t> = "Intensity")</a:t>
            </a:r>
          </a:p>
          <a:p>
            <a:r>
              <a:rPr lang="nl-NL" sz="1400" dirty="0"/>
              <a:t>5 </a:t>
            </a:r>
            <a:r>
              <a:rPr lang="nl-NL" sz="1400" dirty="0" err="1"/>
              <a:t>outliers</a:t>
            </a:r>
            <a:r>
              <a:rPr lang="nl-NL" sz="1400" dirty="0"/>
              <a:t> </a:t>
            </a:r>
            <a:r>
              <a:rPr lang="nl-NL" sz="1400" dirty="0" err="1"/>
              <a:t>were</a:t>
            </a:r>
            <a:r>
              <a:rPr lang="nl-NL" sz="1400" dirty="0"/>
              <a:t> found </a:t>
            </a:r>
            <a:r>
              <a:rPr lang="nl-NL" sz="1400" dirty="0" err="1"/>
              <a:t>and</a:t>
            </a:r>
            <a:r>
              <a:rPr lang="nl-NL" sz="1400" dirty="0"/>
              <a:t> </a:t>
            </a:r>
            <a:r>
              <a:rPr lang="nl-NL" sz="1400" dirty="0" err="1"/>
              <a:t>removed</a:t>
            </a:r>
            <a:r>
              <a:rPr lang="nl-NL" sz="1400" dirty="0"/>
              <a:t> in dataset: c("2023-12-19_30C (3)", "2023-12-19_15C (1)", "11-12-2023_15C (4)", "11-12-2023_15C (3)", "20-22-2023_15C (3)")</a:t>
            </a:r>
          </a:p>
          <a:p>
            <a:r>
              <a:rPr lang="nl-NL" sz="1400" dirty="0"/>
              <a:t>No important </a:t>
            </a:r>
            <a:r>
              <a:rPr lang="nl-NL" sz="1400" dirty="0" err="1"/>
              <a:t>masses</a:t>
            </a:r>
            <a:r>
              <a:rPr lang="nl-NL" sz="1400" dirty="0"/>
              <a:t> </a:t>
            </a:r>
            <a:r>
              <a:rPr lang="nl-NL" sz="1400" dirty="0" err="1"/>
              <a:t>were</a:t>
            </a:r>
            <a:r>
              <a:rPr lang="nl-NL" sz="1400" dirty="0"/>
              <a:t> </a:t>
            </a:r>
            <a:r>
              <a:rPr lang="nl-NL" sz="1400" dirty="0" err="1"/>
              <a:t>highlighted</a:t>
            </a:r>
            <a:endParaRPr lang="nl-NL" sz="1400" dirty="0"/>
          </a:p>
          <a:p>
            <a:endParaRPr lang="en-US" dirty="0"/>
          </a:p>
          <a:p>
            <a:endParaRPr lang="en-GB" dirty="0"/>
          </a:p>
        </p:txBody>
      </p:sp>
      <p:sp>
        <p:nvSpPr>
          <p:cNvPr id="3" name="Title 2">
            <a:extLst>
              <a:ext uri="{FF2B5EF4-FFF2-40B4-BE49-F238E27FC236}">
                <a16:creationId xmlns:a16="http://schemas.microsoft.com/office/drawing/2014/main" id="{F9539B37-A7EF-9120-1E49-924616873611}"/>
              </a:ext>
            </a:extLst>
          </p:cNvPr>
          <p:cNvSpPr>
            <a:spLocks noGrp="1"/>
          </p:cNvSpPr>
          <p:nvPr>
            <p:ph type="title"/>
          </p:nvPr>
        </p:nvSpPr>
        <p:spPr>
          <a:xfrm>
            <a:off x="561600" y="169210"/>
            <a:ext cx="8330400" cy="550286"/>
          </a:xfrm>
        </p:spPr>
        <p:txBody>
          <a:bodyPr/>
          <a:lstStyle/>
          <a:p>
            <a:pPr algn="ctr"/>
            <a:r>
              <a:rPr lang="en-GB" sz="1600" dirty="0"/>
              <a:t>R code and PCA analysis</a:t>
            </a:r>
          </a:p>
        </p:txBody>
      </p:sp>
      <p:sp>
        <p:nvSpPr>
          <p:cNvPr id="4" name="Slide Number Placeholder 3">
            <a:extLst>
              <a:ext uri="{FF2B5EF4-FFF2-40B4-BE49-F238E27FC236}">
                <a16:creationId xmlns:a16="http://schemas.microsoft.com/office/drawing/2014/main" id="{EC201487-1BEE-BBC9-3524-D2344296974F}"/>
              </a:ext>
            </a:extLst>
          </p:cNvPr>
          <p:cNvSpPr>
            <a:spLocks noGrp="1"/>
          </p:cNvSpPr>
          <p:nvPr>
            <p:ph type="sldNum" sz="quarter" idx="11"/>
          </p:nvPr>
        </p:nvSpPr>
        <p:spPr/>
        <p:txBody>
          <a:bodyPr/>
          <a:lstStyle/>
          <a:p>
            <a:pPr algn="r"/>
            <a:fld id="{F25965E0-7062-474C-8671-DB3A3CE669B0}" type="slidenum">
              <a:rPr lang="en-GB" noProof="0" smtClean="0"/>
              <a:pPr algn="r"/>
              <a:t>11</a:t>
            </a:fld>
            <a:endParaRPr lang="en-GB" noProof="0" dirty="0"/>
          </a:p>
        </p:txBody>
      </p:sp>
    </p:spTree>
    <p:extLst>
      <p:ext uri="{BB962C8B-B14F-4D97-AF65-F5344CB8AC3E}">
        <p14:creationId xmlns:p14="http://schemas.microsoft.com/office/powerpoint/2010/main" val="1831396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C8211A-59F9-1BE5-2DF9-484512A82285}"/>
              </a:ext>
            </a:extLst>
          </p:cNvPr>
          <p:cNvSpPr>
            <a:spLocks noGrp="1"/>
          </p:cNvSpPr>
          <p:nvPr>
            <p:ph type="sldNum" sz="quarter" idx="11"/>
          </p:nvPr>
        </p:nvSpPr>
        <p:spPr/>
        <p:txBody>
          <a:bodyPr/>
          <a:lstStyle/>
          <a:p>
            <a:pPr algn="r"/>
            <a:fld id="{F25965E0-7062-474C-8671-DB3A3CE669B0}" type="slidenum">
              <a:rPr lang="en-GB" noProof="0" smtClean="0"/>
              <a:pPr algn="r"/>
              <a:t>12</a:t>
            </a:fld>
            <a:endParaRPr lang="en-GB" noProof="0" dirty="0"/>
          </a:p>
        </p:txBody>
      </p:sp>
      <p:graphicFrame>
        <p:nvGraphicFramePr>
          <p:cNvPr id="9" name="Object 8">
            <a:extLst>
              <a:ext uri="{FF2B5EF4-FFF2-40B4-BE49-F238E27FC236}">
                <a16:creationId xmlns:a16="http://schemas.microsoft.com/office/drawing/2014/main" id="{8B69B246-12DB-2225-8213-647A7215108B}"/>
              </a:ext>
            </a:extLst>
          </p:cNvPr>
          <p:cNvGraphicFramePr>
            <a:graphicFrameLocks noChangeAspect="1"/>
          </p:cNvGraphicFramePr>
          <p:nvPr/>
        </p:nvGraphicFramePr>
        <p:xfrm>
          <a:off x="2793244" y="324788"/>
          <a:ext cx="5726112" cy="4572000"/>
        </p:xfrm>
        <a:graphic>
          <a:graphicData uri="http://schemas.openxmlformats.org/presentationml/2006/ole">
            <mc:AlternateContent xmlns:mc="http://schemas.openxmlformats.org/markup-compatibility/2006">
              <mc:Choice xmlns:v="urn:schemas-microsoft-com:vml" Requires="v">
                <p:oleObj name="Document" r:id="rId2" imgW="5775241" imgH="4607777" progId="Word.Document.12">
                  <p:embed/>
                </p:oleObj>
              </mc:Choice>
              <mc:Fallback>
                <p:oleObj name="Document" r:id="rId2" imgW="5775241" imgH="4607777" progId="Word.Document.12">
                  <p:embed/>
                  <p:pic>
                    <p:nvPicPr>
                      <p:cNvPr id="9" name="Object 8">
                        <a:extLst>
                          <a:ext uri="{FF2B5EF4-FFF2-40B4-BE49-F238E27FC236}">
                            <a16:creationId xmlns:a16="http://schemas.microsoft.com/office/drawing/2014/main" id="{8B69B246-12DB-2225-8213-647A7215108B}"/>
                          </a:ext>
                        </a:extLst>
                      </p:cNvPr>
                      <p:cNvPicPr/>
                      <p:nvPr/>
                    </p:nvPicPr>
                    <p:blipFill>
                      <a:blip r:embed="rId3"/>
                      <a:stretch>
                        <a:fillRect/>
                      </a:stretch>
                    </p:blipFill>
                    <p:spPr>
                      <a:xfrm>
                        <a:off x="2793244" y="324788"/>
                        <a:ext cx="5726112" cy="4572000"/>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B406038E-0FF2-9349-AB82-F4CEFDFFE4B0}"/>
              </a:ext>
            </a:extLst>
          </p:cNvPr>
          <p:cNvSpPr txBox="1"/>
          <p:nvPr/>
        </p:nvSpPr>
        <p:spPr>
          <a:xfrm>
            <a:off x="69149" y="2189562"/>
            <a:ext cx="2311851" cy="764376"/>
          </a:xfrm>
          <a:prstGeom prst="rect">
            <a:avLst/>
          </a:prstGeom>
          <a:noFill/>
        </p:spPr>
        <p:txBody>
          <a:bodyPr wrap="none" rtlCol="0">
            <a:spAutoFit/>
          </a:bodyPr>
          <a:lstStyle/>
          <a:p>
            <a:pPr algn="ctr">
              <a:lnSpc>
                <a:spcPts val="1800"/>
              </a:lnSpc>
            </a:pPr>
            <a:r>
              <a:rPr lang="nl-NL" sz="1400" dirty="0">
                <a:latin typeface="Verdana" pitchFamily="34" charset="0"/>
              </a:rPr>
              <a:t>T-test in </a:t>
            </a:r>
            <a:r>
              <a:rPr lang="nl-NL" sz="1400" dirty="0" err="1">
                <a:latin typeface="Verdana" pitchFamily="34" charset="0"/>
              </a:rPr>
              <a:t>each</a:t>
            </a:r>
            <a:r>
              <a:rPr lang="nl-NL" sz="1400" dirty="0">
                <a:latin typeface="Verdana" pitchFamily="34" charset="0"/>
              </a:rPr>
              <a:t> </a:t>
            </a:r>
            <a:r>
              <a:rPr lang="nl-NL" sz="1400" dirty="0" err="1">
                <a:latin typeface="Verdana" pitchFamily="34" charset="0"/>
              </a:rPr>
              <a:t>day</a:t>
            </a:r>
            <a:r>
              <a:rPr lang="nl-NL" sz="1400" dirty="0">
                <a:latin typeface="Verdana" pitchFamily="34" charset="0"/>
              </a:rPr>
              <a:t> </a:t>
            </a:r>
          </a:p>
          <a:p>
            <a:pPr algn="ctr">
              <a:lnSpc>
                <a:spcPts val="1800"/>
              </a:lnSpc>
            </a:pPr>
            <a:r>
              <a:rPr lang="nl-NL" sz="1400" dirty="0" err="1">
                <a:latin typeface="Verdana" pitchFamily="34" charset="0"/>
              </a:rPr>
              <a:t>to</a:t>
            </a:r>
            <a:r>
              <a:rPr lang="nl-NL" sz="1400" dirty="0">
                <a:latin typeface="Verdana" pitchFamily="34" charset="0"/>
              </a:rPr>
              <a:t> </a:t>
            </a:r>
            <a:r>
              <a:rPr lang="nl-NL" sz="1400" dirty="0" err="1">
                <a:latin typeface="Verdana" pitchFamily="34" charset="0"/>
              </a:rPr>
              <a:t>compare</a:t>
            </a:r>
            <a:r>
              <a:rPr lang="nl-NL" sz="1400" dirty="0">
                <a:latin typeface="Verdana" pitchFamily="34" charset="0"/>
              </a:rPr>
              <a:t> </a:t>
            </a:r>
            <a:r>
              <a:rPr lang="nl-NL" sz="1400" dirty="0" err="1">
                <a:latin typeface="Verdana" pitchFamily="34" charset="0"/>
              </a:rPr>
              <a:t>difference</a:t>
            </a:r>
            <a:endParaRPr lang="nl-NL" sz="1400" dirty="0">
              <a:latin typeface="Verdana" pitchFamily="34" charset="0"/>
            </a:endParaRPr>
          </a:p>
          <a:p>
            <a:pPr algn="ctr">
              <a:lnSpc>
                <a:spcPts val="1800"/>
              </a:lnSpc>
            </a:pPr>
            <a:r>
              <a:rPr lang="nl-NL" sz="1400" dirty="0">
                <a:latin typeface="Verdana" pitchFamily="34" charset="0"/>
              </a:rPr>
              <a:t> </a:t>
            </a:r>
            <a:r>
              <a:rPr lang="nl-NL" sz="1400" dirty="0" err="1">
                <a:latin typeface="Verdana" pitchFamily="34" charset="0"/>
              </a:rPr>
              <a:t>between</a:t>
            </a:r>
            <a:r>
              <a:rPr lang="nl-NL" sz="1400" dirty="0">
                <a:latin typeface="Verdana" pitchFamily="34" charset="0"/>
              </a:rPr>
              <a:t> </a:t>
            </a:r>
            <a:r>
              <a:rPr lang="nl-NL" sz="1400" dirty="0" err="1">
                <a:latin typeface="Verdana" pitchFamily="34" charset="0"/>
              </a:rPr>
              <a:t>Temperatures</a:t>
            </a:r>
            <a:endParaRPr lang="nl-NL" sz="1400" dirty="0">
              <a:latin typeface="Verdana" pitchFamily="34" charset="0"/>
            </a:endParaRPr>
          </a:p>
        </p:txBody>
      </p:sp>
    </p:spTree>
    <p:extLst>
      <p:ext uri="{BB962C8B-B14F-4D97-AF65-F5344CB8AC3E}">
        <p14:creationId xmlns:p14="http://schemas.microsoft.com/office/powerpoint/2010/main" val="242906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5A86F8-A0DE-B940-5E2B-02E3C0EB16CC}"/>
              </a:ext>
            </a:extLst>
          </p:cNvPr>
          <p:cNvSpPr>
            <a:spLocks noGrp="1"/>
          </p:cNvSpPr>
          <p:nvPr>
            <p:ph type="body" sz="quarter" idx="10"/>
          </p:nvPr>
        </p:nvSpPr>
        <p:spPr>
          <a:xfrm>
            <a:off x="372600" y="1225992"/>
            <a:ext cx="8398800" cy="2233844"/>
          </a:xfrm>
        </p:spPr>
        <p:txBody>
          <a:bodyPr/>
          <a:lstStyle/>
          <a:p>
            <a:r>
              <a:rPr lang="en-US" sz="1400" dirty="0"/>
              <a:t>By using a mixed model in which temperature is an independent variable, we can test the significance of the interaction between temperature and day</a:t>
            </a:r>
          </a:p>
          <a:p>
            <a:r>
              <a:rPr lang="en-US" sz="1400" b="0" i="0" dirty="0">
                <a:solidFill>
                  <a:schemeClr val="tx1"/>
                </a:solidFill>
                <a:effectLst/>
                <a:latin typeface="+mn-lt"/>
              </a:rPr>
              <a:t>The p-value of 0.4898 indicates that there is not enough evidence to reject the null hypothesis that the coefficient is equal to zero. This suggests that the difference in intensities between 15 and 30 degrees is not significant at a significance level of 0.05</a:t>
            </a:r>
            <a:endParaRPr lang="nl-NL" sz="1400" dirty="0">
              <a:solidFill>
                <a:schemeClr val="tx1"/>
              </a:solidFill>
              <a:latin typeface="+mn-lt"/>
            </a:endParaRPr>
          </a:p>
          <a:p>
            <a:endParaRPr lang="nl-NL" dirty="0"/>
          </a:p>
        </p:txBody>
      </p:sp>
      <p:sp>
        <p:nvSpPr>
          <p:cNvPr id="3" name="Title 2">
            <a:extLst>
              <a:ext uri="{FF2B5EF4-FFF2-40B4-BE49-F238E27FC236}">
                <a16:creationId xmlns:a16="http://schemas.microsoft.com/office/drawing/2014/main" id="{0881E9A8-34D5-17A8-252C-C2D108EAB96C}"/>
              </a:ext>
            </a:extLst>
          </p:cNvPr>
          <p:cNvSpPr>
            <a:spLocks noGrp="1"/>
          </p:cNvSpPr>
          <p:nvPr>
            <p:ph type="title"/>
          </p:nvPr>
        </p:nvSpPr>
        <p:spPr>
          <a:xfrm>
            <a:off x="561600" y="169211"/>
            <a:ext cx="8330400" cy="947350"/>
          </a:xfrm>
        </p:spPr>
        <p:txBody>
          <a:bodyPr/>
          <a:lstStyle/>
          <a:p>
            <a:pPr algn="ctr"/>
            <a:r>
              <a:rPr lang="nl-NL" sz="1600" dirty="0" err="1"/>
              <a:t>Lineal</a:t>
            </a:r>
            <a:r>
              <a:rPr lang="nl-NL" sz="1600" dirty="0"/>
              <a:t> mixed model</a:t>
            </a:r>
            <a:br>
              <a:rPr lang="nl-NL" dirty="0"/>
            </a:br>
            <a:r>
              <a:rPr lang="nl-NL" sz="1200" b="1" dirty="0"/>
              <a:t> </a:t>
            </a:r>
            <a:r>
              <a:rPr lang="nl-NL" sz="1200" b="1" dirty="0" err="1"/>
              <a:t>model_mix_nlme</a:t>
            </a:r>
            <a:r>
              <a:rPr lang="nl-NL" sz="1200" b="1" dirty="0"/>
              <a:t> &lt;- </a:t>
            </a:r>
            <a:r>
              <a:rPr lang="nl-NL" sz="1200" b="1" dirty="0" err="1"/>
              <a:t>lme</a:t>
            </a:r>
            <a:r>
              <a:rPr lang="nl-NL" sz="1200" b="1" dirty="0"/>
              <a:t>(</a:t>
            </a:r>
            <a:r>
              <a:rPr lang="nl-NL" sz="1200" b="1" dirty="0" err="1"/>
              <a:t>Intensity</a:t>
            </a:r>
            <a:r>
              <a:rPr lang="nl-NL" sz="1200" b="1" dirty="0"/>
              <a:t> ~ Temp * Day, random = ~1 | Mass, data = </a:t>
            </a:r>
            <a:r>
              <a:rPr lang="nl-NL" sz="1200" b="1" dirty="0" err="1"/>
              <a:t>LargeData</a:t>
            </a:r>
            <a:r>
              <a:rPr lang="nl-NL" sz="1200" b="1" dirty="0"/>
              <a:t>)</a:t>
            </a:r>
            <a:br>
              <a:rPr lang="nl-NL" sz="1200" b="1" dirty="0"/>
            </a:br>
            <a:endParaRPr lang="nl-NL" sz="1200" b="1" dirty="0"/>
          </a:p>
        </p:txBody>
      </p:sp>
      <p:sp>
        <p:nvSpPr>
          <p:cNvPr id="4" name="Slide Number Placeholder 3">
            <a:extLst>
              <a:ext uri="{FF2B5EF4-FFF2-40B4-BE49-F238E27FC236}">
                <a16:creationId xmlns:a16="http://schemas.microsoft.com/office/drawing/2014/main" id="{ACECF3A6-7080-2F95-6713-5C579A6CAB78}"/>
              </a:ext>
            </a:extLst>
          </p:cNvPr>
          <p:cNvSpPr>
            <a:spLocks noGrp="1"/>
          </p:cNvSpPr>
          <p:nvPr>
            <p:ph type="sldNum" sz="quarter" idx="11"/>
          </p:nvPr>
        </p:nvSpPr>
        <p:spPr/>
        <p:txBody>
          <a:bodyPr/>
          <a:lstStyle/>
          <a:p>
            <a:pPr algn="r"/>
            <a:fld id="{F25965E0-7062-474C-8671-DB3A3CE669B0}" type="slidenum">
              <a:rPr lang="en-GB" noProof="0" smtClean="0"/>
              <a:pPr algn="r"/>
              <a:t>13</a:t>
            </a:fld>
            <a:endParaRPr lang="en-GB" noProof="0" dirty="0"/>
          </a:p>
        </p:txBody>
      </p:sp>
      <p:graphicFrame>
        <p:nvGraphicFramePr>
          <p:cNvPr id="5" name="Table 4">
            <a:extLst>
              <a:ext uri="{FF2B5EF4-FFF2-40B4-BE49-F238E27FC236}">
                <a16:creationId xmlns:a16="http://schemas.microsoft.com/office/drawing/2014/main" id="{522D395C-B5C0-EA3A-7EAB-1BAC3357DD5E}"/>
              </a:ext>
            </a:extLst>
          </p:cNvPr>
          <p:cNvGraphicFramePr>
            <a:graphicFrameLocks noGrp="1"/>
          </p:cNvGraphicFramePr>
          <p:nvPr>
            <p:extLst>
              <p:ext uri="{D42A27DB-BD31-4B8C-83A1-F6EECF244321}">
                <p14:modId xmlns:p14="http://schemas.microsoft.com/office/powerpoint/2010/main" val="447806807"/>
              </p:ext>
            </p:extLst>
          </p:nvPr>
        </p:nvGraphicFramePr>
        <p:xfrm>
          <a:off x="1565209" y="3397262"/>
          <a:ext cx="5445192" cy="719455"/>
        </p:xfrm>
        <a:graphic>
          <a:graphicData uri="http://schemas.openxmlformats.org/drawingml/2006/table">
            <a:tbl>
              <a:tblPr firstRow="1" firstCol="1" bandRow="1">
                <a:tableStyleId>{E8034E78-7F5D-4C2E-B375-FC64B27BC917}</a:tableStyleId>
              </a:tblPr>
              <a:tblGrid>
                <a:gridCol w="5445192">
                  <a:extLst>
                    <a:ext uri="{9D8B030D-6E8A-4147-A177-3AD203B41FA5}">
                      <a16:colId xmlns:a16="http://schemas.microsoft.com/office/drawing/2014/main" val="1302329843"/>
                    </a:ext>
                  </a:extLst>
                </a:gridCol>
              </a:tblGrid>
              <a:tr h="0">
                <a:tc>
                  <a:txBody>
                    <a:bodyPr/>
                    <a:lstStyle/>
                    <a:p>
                      <a:pPr>
                        <a:lnSpc>
                          <a:spcPct val="125000"/>
                        </a:lnSpc>
                        <a:spcAft>
                          <a:spcPts val="800"/>
                        </a:spcAft>
                      </a:pPr>
                      <a:r>
                        <a:rPr lang="en-US" sz="850" dirty="0">
                          <a:effectLst/>
                        </a:rPr>
                        <a:t>                              Value                      </a:t>
                      </a:r>
                      <a:r>
                        <a:rPr lang="en-US" sz="850" dirty="0" err="1">
                          <a:effectLst/>
                        </a:rPr>
                        <a:t>Std.Error</a:t>
                      </a:r>
                      <a:r>
                        <a:rPr lang="en-US" sz="850" dirty="0">
                          <a:effectLst/>
                        </a:rPr>
                        <a:t>               DF              t-value     p-value</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2562787"/>
                  </a:ext>
                </a:extLst>
              </a:tr>
              <a:tr h="0">
                <a:tc>
                  <a:txBody>
                    <a:bodyPr/>
                    <a:lstStyle/>
                    <a:p>
                      <a:pPr>
                        <a:lnSpc>
                          <a:spcPct val="125000"/>
                        </a:lnSpc>
                        <a:spcAft>
                          <a:spcPts val="800"/>
                        </a:spcAft>
                      </a:pPr>
                      <a:r>
                        <a:rPr lang="en-US" sz="850" dirty="0">
                          <a:effectLst/>
                        </a:rPr>
                        <a:t>(Intercept)           0.0006673024     1.205616e-04     187612      5.534951      0.0000</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5473866"/>
                  </a:ext>
                </a:extLst>
              </a:tr>
              <a:tr h="0">
                <a:tc>
                  <a:txBody>
                    <a:bodyPr/>
                    <a:lstStyle/>
                    <a:p>
                      <a:pPr>
                        <a:lnSpc>
                          <a:spcPct val="125000"/>
                        </a:lnSpc>
                        <a:spcAft>
                          <a:spcPts val="800"/>
                        </a:spcAft>
                      </a:pPr>
                      <a:r>
                        <a:rPr lang="en-US" sz="850" dirty="0">
                          <a:effectLst/>
                        </a:rPr>
                        <a:t>Temp                    -0.0000004613    1.211450e-06     187612      -0.380788     0.7034</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5133472"/>
                  </a:ext>
                </a:extLst>
              </a:tr>
              <a:tr h="0">
                <a:tc>
                  <a:txBody>
                    <a:bodyPr/>
                    <a:lstStyle/>
                    <a:p>
                      <a:pPr>
                        <a:lnSpc>
                          <a:spcPct val="125000"/>
                        </a:lnSpc>
                        <a:spcAft>
                          <a:spcPts val="800"/>
                        </a:spcAft>
                      </a:pPr>
                      <a:r>
                        <a:rPr lang="en-US" sz="850" dirty="0">
                          <a:effectLst/>
                        </a:rPr>
                        <a:t>Day                       0.0000010887     1.589940e-06     187612       0.684740      0.4935</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8375194"/>
                  </a:ext>
                </a:extLst>
              </a:tr>
              <a:tr h="0">
                <a:tc>
                  <a:txBody>
                    <a:bodyPr/>
                    <a:lstStyle/>
                    <a:p>
                      <a:pPr>
                        <a:lnSpc>
                          <a:spcPct val="125000"/>
                        </a:lnSpc>
                        <a:spcAft>
                          <a:spcPts val="800"/>
                        </a:spcAft>
                      </a:pPr>
                      <a:r>
                        <a:rPr lang="en-US" sz="850" dirty="0" err="1">
                          <a:effectLst/>
                        </a:rPr>
                        <a:t>Temp:Day</a:t>
                      </a:r>
                      <a:r>
                        <a:rPr lang="en-US" sz="850" dirty="0">
                          <a:effectLst/>
                        </a:rPr>
                        <a:t>            -0.0000000464     6.724000e-08     187612      -0.690574     0.4898</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4230660"/>
                  </a:ext>
                </a:extLst>
              </a:tr>
            </a:tbl>
          </a:graphicData>
        </a:graphic>
      </p:graphicFrame>
    </p:spTree>
    <p:extLst>
      <p:ext uri="{BB962C8B-B14F-4D97-AF65-F5344CB8AC3E}">
        <p14:creationId xmlns:p14="http://schemas.microsoft.com/office/powerpoint/2010/main" val="1285718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D5F507-EF7F-10B2-2134-04D1BC4D28C1}"/>
              </a:ext>
            </a:extLst>
          </p:cNvPr>
          <p:cNvSpPr>
            <a:spLocks noGrp="1"/>
          </p:cNvSpPr>
          <p:nvPr>
            <p:ph type="body" sz="quarter" idx="10"/>
          </p:nvPr>
        </p:nvSpPr>
        <p:spPr>
          <a:xfrm>
            <a:off x="493200" y="909641"/>
            <a:ext cx="8398800" cy="3378732"/>
          </a:xfrm>
        </p:spPr>
        <p:txBody>
          <a:bodyPr/>
          <a:lstStyle/>
          <a:p>
            <a:r>
              <a:rPr lang="it-IT" sz="1400" dirty="0"/>
              <a:t>model_per_day&lt;- lm(Intensity ~ Temp * Day + I(Day &gt; 20), data = LargeData)</a:t>
            </a:r>
          </a:p>
          <a:p>
            <a:r>
              <a:rPr lang="it-IT" sz="1400" dirty="0"/>
              <a:t>Only days 20 and day 25 were found significant</a:t>
            </a:r>
          </a:p>
          <a:p>
            <a:endParaRPr lang="nl-NL" sz="1400" dirty="0"/>
          </a:p>
        </p:txBody>
      </p:sp>
      <p:sp>
        <p:nvSpPr>
          <p:cNvPr id="3" name="Title 2">
            <a:extLst>
              <a:ext uri="{FF2B5EF4-FFF2-40B4-BE49-F238E27FC236}">
                <a16:creationId xmlns:a16="http://schemas.microsoft.com/office/drawing/2014/main" id="{AF1FC584-8F7E-080A-4431-1B1EACD6A4AB}"/>
              </a:ext>
            </a:extLst>
          </p:cNvPr>
          <p:cNvSpPr>
            <a:spLocks noGrp="1"/>
          </p:cNvSpPr>
          <p:nvPr>
            <p:ph type="title"/>
          </p:nvPr>
        </p:nvSpPr>
        <p:spPr>
          <a:xfrm>
            <a:off x="561600" y="169210"/>
            <a:ext cx="8330400" cy="550286"/>
          </a:xfrm>
        </p:spPr>
        <p:txBody>
          <a:bodyPr/>
          <a:lstStyle/>
          <a:p>
            <a:pPr algn="ctr"/>
            <a:r>
              <a:rPr lang="nl-NL" sz="1600" dirty="0"/>
              <a:t>Model per </a:t>
            </a:r>
            <a:r>
              <a:rPr lang="nl-NL" sz="1600" dirty="0" err="1"/>
              <a:t>day</a:t>
            </a:r>
            <a:endParaRPr lang="nl-NL" sz="1600" dirty="0"/>
          </a:p>
        </p:txBody>
      </p:sp>
      <p:sp>
        <p:nvSpPr>
          <p:cNvPr id="4" name="Slide Number Placeholder 3">
            <a:extLst>
              <a:ext uri="{FF2B5EF4-FFF2-40B4-BE49-F238E27FC236}">
                <a16:creationId xmlns:a16="http://schemas.microsoft.com/office/drawing/2014/main" id="{4935CA2C-AAB6-DEC2-27A3-15A406E8B577}"/>
              </a:ext>
            </a:extLst>
          </p:cNvPr>
          <p:cNvSpPr>
            <a:spLocks noGrp="1"/>
          </p:cNvSpPr>
          <p:nvPr>
            <p:ph type="sldNum" sz="quarter" idx="11"/>
          </p:nvPr>
        </p:nvSpPr>
        <p:spPr/>
        <p:txBody>
          <a:bodyPr/>
          <a:lstStyle/>
          <a:p>
            <a:pPr algn="r"/>
            <a:fld id="{F25965E0-7062-474C-8671-DB3A3CE669B0}" type="slidenum">
              <a:rPr lang="en-GB" noProof="0" smtClean="0"/>
              <a:pPr algn="r"/>
              <a:t>14</a:t>
            </a:fld>
            <a:endParaRPr lang="en-GB" noProof="0" dirty="0"/>
          </a:p>
        </p:txBody>
      </p:sp>
      <p:graphicFrame>
        <p:nvGraphicFramePr>
          <p:cNvPr id="5" name="Table 4">
            <a:extLst>
              <a:ext uri="{FF2B5EF4-FFF2-40B4-BE49-F238E27FC236}">
                <a16:creationId xmlns:a16="http://schemas.microsoft.com/office/drawing/2014/main" id="{1ED7ADFE-F810-4707-4132-CDB00D76F222}"/>
              </a:ext>
            </a:extLst>
          </p:cNvPr>
          <p:cNvGraphicFramePr>
            <a:graphicFrameLocks noGrp="1"/>
          </p:cNvGraphicFramePr>
          <p:nvPr>
            <p:extLst>
              <p:ext uri="{D42A27DB-BD31-4B8C-83A1-F6EECF244321}">
                <p14:modId xmlns:p14="http://schemas.microsoft.com/office/powerpoint/2010/main" val="2085029441"/>
              </p:ext>
            </p:extLst>
          </p:nvPr>
        </p:nvGraphicFramePr>
        <p:xfrm>
          <a:off x="493200" y="2538047"/>
          <a:ext cx="3982297" cy="1313053"/>
        </p:xfrm>
        <a:graphic>
          <a:graphicData uri="http://schemas.openxmlformats.org/drawingml/2006/table">
            <a:tbl>
              <a:tblPr firstRow="1" firstCol="1" bandRow="1">
                <a:tableStyleId>{E8034E78-7F5D-4C2E-B375-FC64B27BC917}</a:tableStyleId>
              </a:tblPr>
              <a:tblGrid>
                <a:gridCol w="3982297">
                  <a:extLst>
                    <a:ext uri="{9D8B030D-6E8A-4147-A177-3AD203B41FA5}">
                      <a16:colId xmlns:a16="http://schemas.microsoft.com/office/drawing/2014/main" val="4118651084"/>
                    </a:ext>
                  </a:extLst>
                </a:gridCol>
              </a:tblGrid>
              <a:tr h="0">
                <a:tc>
                  <a:txBody>
                    <a:bodyPr/>
                    <a:lstStyle/>
                    <a:p>
                      <a:pPr>
                        <a:lnSpc>
                          <a:spcPct val="125000"/>
                        </a:lnSpc>
                        <a:spcAft>
                          <a:spcPts val="800"/>
                        </a:spcAft>
                      </a:pPr>
                      <a:r>
                        <a:rPr lang="en-US" sz="850" dirty="0">
                          <a:effectLst/>
                        </a:rPr>
                        <a:t>                               Estimate       Std. Error    t value     </a:t>
                      </a:r>
                      <a:r>
                        <a:rPr lang="en-US" sz="850" dirty="0" err="1">
                          <a:effectLst/>
                        </a:rPr>
                        <a:t>Pr</a:t>
                      </a:r>
                      <a:r>
                        <a:rPr lang="en-US" sz="850" dirty="0">
                          <a:effectLst/>
                        </a:rPr>
                        <a:t>(&gt;|t|)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6441368"/>
                  </a:ext>
                </a:extLst>
              </a:tr>
              <a:tr h="0">
                <a:tc>
                  <a:txBody>
                    <a:bodyPr/>
                    <a:lstStyle/>
                    <a:p>
                      <a:pPr>
                        <a:lnSpc>
                          <a:spcPct val="125000"/>
                        </a:lnSpc>
                        <a:spcAft>
                          <a:spcPts val="800"/>
                        </a:spcAft>
                      </a:pPr>
                      <a:r>
                        <a:rPr lang="nl-NL" sz="850" dirty="0">
                          <a:effectLst/>
                        </a:rPr>
                        <a:t>(</a:t>
                      </a:r>
                      <a:r>
                        <a:rPr lang="nl-NL" sz="850" dirty="0" err="1">
                          <a:effectLst/>
                        </a:rPr>
                        <a:t>Intercept</a:t>
                      </a:r>
                      <a:r>
                        <a:rPr lang="nl-NL" sz="850" dirty="0">
                          <a:effectLst/>
                        </a:rPr>
                        <a:t>)            6.383e-04    3.608e-05   17.691     &lt;2e-16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297322"/>
                  </a:ext>
                </a:extLst>
              </a:tr>
              <a:tr h="0">
                <a:tc>
                  <a:txBody>
                    <a:bodyPr/>
                    <a:lstStyle/>
                    <a:p>
                      <a:pPr>
                        <a:lnSpc>
                          <a:spcPct val="125000"/>
                        </a:lnSpc>
                        <a:spcAft>
                          <a:spcPts val="800"/>
                        </a:spcAft>
                      </a:pPr>
                      <a:r>
                        <a:rPr lang="nl-NL" sz="850" dirty="0">
                          <a:effectLst/>
                        </a:rPr>
                        <a:t>Temp25                 -1.445e-05   4.713e-05    -0.307     0.7591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9346546"/>
                  </a:ext>
                </a:extLst>
              </a:tr>
              <a:tr h="0">
                <a:tc>
                  <a:txBody>
                    <a:bodyPr/>
                    <a:lstStyle/>
                    <a:p>
                      <a:pPr>
                        <a:lnSpc>
                          <a:spcPct val="125000"/>
                        </a:lnSpc>
                        <a:spcAft>
                          <a:spcPts val="800"/>
                        </a:spcAft>
                      </a:pPr>
                      <a:r>
                        <a:rPr lang="en-US" sz="850" dirty="0">
                          <a:effectLst/>
                        </a:rPr>
                        <a:t>Temp30                 -1.131e-07   5.066e-05    -0.002      0.9982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4446013"/>
                  </a:ext>
                </a:extLst>
              </a:tr>
              <a:tr h="0">
                <a:tc>
                  <a:txBody>
                    <a:bodyPr/>
                    <a:lstStyle/>
                    <a:p>
                      <a:pPr>
                        <a:lnSpc>
                          <a:spcPct val="125000"/>
                        </a:lnSpc>
                        <a:spcAft>
                          <a:spcPts val="800"/>
                        </a:spcAft>
                      </a:pPr>
                      <a:r>
                        <a:rPr lang="en-US" sz="850" dirty="0">
                          <a:effectLst/>
                        </a:rPr>
                        <a:t>Day                         3.165e-06   2.369e-06      1.336      0.1815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6760986"/>
                  </a:ext>
                </a:extLst>
              </a:tr>
              <a:tr h="0">
                <a:tc>
                  <a:txBody>
                    <a:bodyPr/>
                    <a:lstStyle/>
                    <a:p>
                      <a:pPr>
                        <a:lnSpc>
                          <a:spcPct val="125000"/>
                        </a:lnSpc>
                        <a:spcAft>
                          <a:spcPts val="800"/>
                        </a:spcAft>
                      </a:pPr>
                      <a:r>
                        <a:rPr lang="en-US" sz="850" dirty="0">
                          <a:effectLst/>
                        </a:rPr>
                        <a:t>I(Day &gt; 20)TRUE  -7.561e-05   3.618e-05     -2.090     0.0367 *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0900131"/>
                  </a:ext>
                </a:extLst>
              </a:tr>
              <a:tr h="0">
                <a:tc>
                  <a:txBody>
                    <a:bodyPr/>
                    <a:lstStyle/>
                    <a:p>
                      <a:pPr>
                        <a:lnSpc>
                          <a:spcPct val="125000"/>
                        </a:lnSpc>
                        <a:spcAft>
                          <a:spcPts val="800"/>
                        </a:spcAft>
                      </a:pPr>
                      <a:r>
                        <a:rPr lang="en-US" sz="850" dirty="0">
                          <a:effectLst/>
                        </a:rPr>
                        <a:t>Temp25:Day          5.103e-07   2.534e-06       0.201      0.8404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402163"/>
                  </a:ext>
                </a:extLst>
              </a:tr>
              <a:tr h="0">
                <a:tc>
                  <a:txBody>
                    <a:bodyPr/>
                    <a:lstStyle/>
                    <a:p>
                      <a:pPr>
                        <a:lnSpc>
                          <a:spcPct val="125000"/>
                        </a:lnSpc>
                        <a:spcAft>
                          <a:spcPts val="800"/>
                        </a:spcAft>
                      </a:pPr>
                      <a:r>
                        <a:rPr lang="en-US" sz="850" dirty="0">
                          <a:effectLst/>
                        </a:rPr>
                        <a:t>Temp30:Day         -1.555e-06   2.848e-06      -0.546     0.5852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624569"/>
                  </a:ext>
                </a:extLst>
              </a:tr>
            </a:tbl>
          </a:graphicData>
        </a:graphic>
      </p:graphicFrame>
      <p:sp>
        <p:nvSpPr>
          <p:cNvPr id="7" name="TextBox 6">
            <a:extLst>
              <a:ext uri="{FF2B5EF4-FFF2-40B4-BE49-F238E27FC236}">
                <a16:creationId xmlns:a16="http://schemas.microsoft.com/office/drawing/2014/main" id="{4BCEBDD3-004F-BFAA-F704-4AB3CB217BEA}"/>
              </a:ext>
            </a:extLst>
          </p:cNvPr>
          <p:cNvSpPr txBox="1"/>
          <p:nvPr/>
        </p:nvSpPr>
        <p:spPr>
          <a:xfrm>
            <a:off x="1950200" y="2140263"/>
            <a:ext cx="824456" cy="30271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ts val="1800"/>
              </a:lnSpc>
            </a:pPr>
            <a:r>
              <a:rPr lang="nl-NL" sz="1400" dirty="0">
                <a:latin typeface="Verdana" pitchFamily="34" charset="0"/>
              </a:rPr>
              <a:t>Day 20</a:t>
            </a:r>
          </a:p>
        </p:txBody>
      </p:sp>
      <p:graphicFrame>
        <p:nvGraphicFramePr>
          <p:cNvPr id="9" name="Table 8">
            <a:extLst>
              <a:ext uri="{FF2B5EF4-FFF2-40B4-BE49-F238E27FC236}">
                <a16:creationId xmlns:a16="http://schemas.microsoft.com/office/drawing/2014/main" id="{2BDD4AAB-57CB-1BFA-660A-945987E910A1}"/>
              </a:ext>
            </a:extLst>
          </p:cNvPr>
          <p:cNvGraphicFramePr>
            <a:graphicFrameLocks noGrp="1"/>
          </p:cNvGraphicFramePr>
          <p:nvPr>
            <p:extLst>
              <p:ext uri="{D42A27DB-BD31-4B8C-83A1-F6EECF244321}">
                <p14:modId xmlns:p14="http://schemas.microsoft.com/office/powerpoint/2010/main" val="2234187663"/>
              </p:ext>
            </p:extLst>
          </p:nvPr>
        </p:nvGraphicFramePr>
        <p:xfrm>
          <a:off x="4572000" y="2571750"/>
          <a:ext cx="4320963" cy="1151128"/>
        </p:xfrm>
        <a:graphic>
          <a:graphicData uri="http://schemas.openxmlformats.org/drawingml/2006/table">
            <a:tbl>
              <a:tblPr firstRow="1" firstCol="1" bandRow="1">
                <a:tableStyleId>{E8034E78-7F5D-4C2E-B375-FC64B27BC917}</a:tableStyleId>
              </a:tblPr>
              <a:tblGrid>
                <a:gridCol w="4320963">
                  <a:extLst>
                    <a:ext uri="{9D8B030D-6E8A-4147-A177-3AD203B41FA5}">
                      <a16:colId xmlns:a16="http://schemas.microsoft.com/office/drawing/2014/main" val="4013335468"/>
                    </a:ext>
                  </a:extLst>
                </a:gridCol>
              </a:tblGrid>
              <a:tr h="0">
                <a:tc>
                  <a:txBody>
                    <a:bodyPr/>
                    <a:lstStyle/>
                    <a:p>
                      <a:pPr>
                        <a:lnSpc>
                          <a:spcPct val="125000"/>
                        </a:lnSpc>
                        <a:spcAft>
                          <a:spcPts val="800"/>
                        </a:spcAft>
                      </a:pPr>
                      <a:r>
                        <a:rPr lang="en-US" sz="850" dirty="0">
                          <a:effectLst/>
                        </a:rPr>
                        <a:t>                                 Estimate       Std. Error      t value  </a:t>
                      </a:r>
                      <a:r>
                        <a:rPr lang="en-US" sz="850" dirty="0" err="1">
                          <a:effectLst/>
                        </a:rPr>
                        <a:t>Pr</a:t>
                      </a:r>
                      <a:r>
                        <a:rPr lang="en-US" sz="850" dirty="0">
                          <a:effectLst/>
                        </a:rPr>
                        <a:t>(&gt;|t|)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6621944"/>
                  </a:ext>
                </a:extLst>
              </a:tr>
              <a:tr h="0">
                <a:tc>
                  <a:txBody>
                    <a:bodyPr/>
                    <a:lstStyle/>
                    <a:p>
                      <a:pPr>
                        <a:lnSpc>
                          <a:spcPct val="125000"/>
                        </a:lnSpc>
                        <a:spcAft>
                          <a:spcPts val="800"/>
                        </a:spcAft>
                      </a:pPr>
                      <a:r>
                        <a:rPr lang="nl-NL" sz="850" dirty="0">
                          <a:effectLst/>
                        </a:rPr>
                        <a:t>(</a:t>
                      </a:r>
                      <a:r>
                        <a:rPr lang="nl-NL" sz="850" dirty="0" err="1">
                          <a:effectLst/>
                        </a:rPr>
                        <a:t>Intercept</a:t>
                      </a:r>
                      <a:r>
                        <a:rPr lang="nl-NL" sz="850" dirty="0">
                          <a:effectLst/>
                        </a:rPr>
                        <a:t>)               6.421e-04    3.537e-05    18.155    &lt;2e-16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6660280"/>
                  </a:ext>
                </a:extLst>
              </a:tr>
              <a:tr h="0">
                <a:tc>
                  <a:txBody>
                    <a:bodyPr/>
                    <a:lstStyle/>
                    <a:p>
                      <a:pPr>
                        <a:lnSpc>
                          <a:spcPct val="125000"/>
                        </a:lnSpc>
                        <a:spcAft>
                          <a:spcPts val="800"/>
                        </a:spcAft>
                      </a:pPr>
                      <a:r>
                        <a:rPr lang="nl-NL" sz="850" dirty="0">
                          <a:effectLst/>
                        </a:rPr>
                        <a:t>Temp25                    -1.541e-05   4.713e-05    -0.327    0.7436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9081722"/>
                  </a:ext>
                </a:extLst>
              </a:tr>
              <a:tr h="0">
                <a:tc>
                  <a:txBody>
                    <a:bodyPr/>
                    <a:lstStyle/>
                    <a:p>
                      <a:pPr>
                        <a:lnSpc>
                          <a:spcPct val="125000"/>
                        </a:lnSpc>
                        <a:spcAft>
                          <a:spcPts val="800"/>
                        </a:spcAft>
                      </a:pPr>
                      <a:r>
                        <a:rPr lang="en-US" sz="850" dirty="0">
                          <a:effectLst/>
                        </a:rPr>
                        <a:t>Temp30                     1.583e-06    5.067e-05     0.031    0.9751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2840572"/>
                  </a:ext>
                </a:extLst>
              </a:tr>
              <a:tr h="0">
                <a:tc>
                  <a:txBody>
                    <a:bodyPr/>
                    <a:lstStyle/>
                    <a:p>
                      <a:pPr>
                        <a:lnSpc>
                          <a:spcPct val="125000"/>
                        </a:lnSpc>
                        <a:spcAft>
                          <a:spcPts val="800"/>
                        </a:spcAft>
                      </a:pPr>
                      <a:r>
                        <a:rPr lang="en-US" sz="850" dirty="0">
                          <a:effectLst/>
                        </a:rPr>
                        <a:t>Day                            2.287e-06    2.108e-06     1.085    0.2780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5735236"/>
                  </a:ext>
                </a:extLst>
              </a:tr>
              <a:tr h="0">
                <a:tc>
                  <a:txBody>
                    <a:bodyPr/>
                    <a:lstStyle/>
                    <a:p>
                      <a:pPr>
                        <a:lnSpc>
                          <a:spcPct val="125000"/>
                        </a:lnSpc>
                        <a:spcAft>
                          <a:spcPts val="800"/>
                        </a:spcAft>
                      </a:pPr>
                      <a:r>
                        <a:rPr lang="en-US" sz="850" dirty="0">
                          <a:effectLst/>
                        </a:rPr>
                        <a:t>I(Day &gt; 25)TRUE     -7.801e-05   3.537e-05    -2.206    0.0274 *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0762613"/>
                  </a:ext>
                </a:extLst>
              </a:tr>
              <a:tr h="0">
                <a:tc>
                  <a:txBody>
                    <a:bodyPr/>
                    <a:lstStyle/>
                    <a:p>
                      <a:pPr>
                        <a:lnSpc>
                          <a:spcPct val="125000"/>
                        </a:lnSpc>
                        <a:spcAft>
                          <a:spcPts val="800"/>
                        </a:spcAft>
                      </a:pPr>
                      <a:r>
                        <a:rPr lang="en-US" sz="850" dirty="0">
                          <a:effectLst/>
                        </a:rPr>
                        <a:t>Temp25:Day             7.768e-07     2.536e-06    0.306     0.7593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6933814"/>
                  </a:ext>
                </a:extLst>
              </a:tr>
              <a:tr h="0">
                <a:tc>
                  <a:txBody>
                    <a:bodyPr/>
                    <a:lstStyle/>
                    <a:p>
                      <a:pPr>
                        <a:lnSpc>
                          <a:spcPct val="125000"/>
                        </a:lnSpc>
                        <a:spcAft>
                          <a:spcPts val="800"/>
                        </a:spcAft>
                      </a:pPr>
                      <a:r>
                        <a:rPr lang="en-US" sz="850" dirty="0">
                          <a:effectLst/>
                        </a:rPr>
                        <a:t>Temp30:Day             -1.506e-06   2.847e-06    -0.529    0.5967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3660765"/>
                  </a:ext>
                </a:extLst>
              </a:tr>
            </a:tbl>
          </a:graphicData>
        </a:graphic>
      </p:graphicFrame>
      <p:sp>
        <p:nvSpPr>
          <p:cNvPr id="10" name="TextBox 9">
            <a:extLst>
              <a:ext uri="{FF2B5EF4-FFF2-40B4-BE49-F238E27FC236}">
                <a16:creationId xmlns:a16="http://schemas.microsoft.com/office/drawing/2014/main" id="{EE264056-28B4-D8D9-DBFB-A7E2F5652261}"/>
              </a:ext>
            </a:extLst>
          </p:cNvPr>
          <p:cNvSpPr txBox="1"/>
          <p:nvPr/>
        </p:nvSpPr>
        <p:spPr>
          <a:xfrm>
            <a:off x="6159827" y="2086523"/>
            <a:ext cx="824456" cy="30271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ts val="1800"/>
              </a:lnSpc>
            </a:pPr>
            <a:r>
              <a:rPr lang="nl-NL" sz="1400" dirty="0">
                <a:latin typeface="Verdana" pitchFamily="34" charset="0"/>
              </a:rPr>
              <a:t>Day 25</a:t>
            </a:r>
          </a:p>
        </p:txBody>
      </p:sp>
    </p:spTree>
    <p:extLst>
      <p:ext uri="{BB962C8B-B14F-4D97-AF65-F5344CB8AC3E}">
        <p14:creationId xmlns:p14="http://schemas.microsoft.com/office/powerpoint/2010/main" val="1169119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468793FC-E777-8A4F-5D55-A378242E6305}"/>
              </a:ext>
            </a:extLst>
          </p:cNvPr>
          <p:cNvSpPr>
            <a:spLocks noGrp="1"/>
          </p:cNvSpPr>
          <p:nvPr>
            <p:ph type="body" sz="quarter" idx="10"/>
          </p:nvPr>
        </p:nvSpPr>
        <p:spPr>
          <a:xfrm>
            <a:off x="493200" y="2773756"/>
            <a:ext cx="8398800" cy="3092400"/>
          </a:xfrm>
        </p:spPr>
        <p:txBody>
          <a:bodyPr numCol="2"/>
          <a:lstStyle/>
          <a:p>
            <a:r>
              <a:rPr lang="en-US" sz="1200" dirty="0"/>
              <a:t>Statistical significance:</a:t>
            </a:r>
          </a:p>
          <a:p>
            <a:r>
              <a:rPr lang="en-US" sz="1200" dirty="0"/>
              <a:t>All coefficients are statistically significant based on stars and p-value:</a:t>
            </a:r>
          </a:p>
          <a:p>
            <a:r>
              <a:rPr lang="en-US" sz="1200" dirty="0"/>
              <a:t>b0: Very significant (p &lt; 0.001).</a:t>
            </a:r>
          </a:p>
          <a:p>
            <a:endParaRPr lang="en-US" sz="1200" dirty="0"/>
          </a:p>
          <a:p>
            <a:endParaRPr lang="en-US" sz="1200" dirty="0"/>
          </a:p>
          <a:p>
            <a:endParaRPr lang="en-US" sz="1200" dirty="0"/>
          </a:p>
          <a:p>
            <a:r>
              <a:rPr lang="en-US" sz="1200" dirty="0"/>
              <a:t>b1: Significant (0.01 &lt; p &lt; 0.05).</a:t>
            </a:r>
          </a:p>
          <a:p>
            <a:r>
              <a:rPr lang="en-US" sz="1200" dirty="0"/>
              <a:t>b2: Significant (0.01 &lt; p &lt; 0.05).</a:t>
            </a:r>
          </a:p>
          <a:p>
            <a:r>
              <a:rPr lang="en-US" sz="1200" dirty="0"/>
              <a:t>Residual Standard Error:</a:t>
            </a:r>
          </a:p>
          <a:p>
            <a:r>
              <a:rPr lang="en-US" sz="1200" dirty="0"/>
              <a:t>The "Residual standard error" is 0.004356.</a:t>
            </a:r>
            <a:endParaRPr lang="nl-NL" sz="1200" dirty="0"/>
          </a:p>
        </p:txBody>
      </p:sp>
      <p:sp>
        <p:nvSpPr>
          <p:cNvPr id="3" name="Title 2">
            <a:extLst>
              <a:ext uri="{FF2B5EF4-FFF2-40B4-BE49-F238E27FC236}">
                <a16:creationId xmlns:a16="http://schemas.microsoft.com/office/drawing/2014/main" id="{81AE38EE-51B2-C3E1-10C5-A03F86E20203}"/>
              </a:ext>
            </a:extLst>
          </p:cNvPr>
          <p:cNvSpPr>
            <a:spLocks noGrp="1"/>
          </p:cNvSpPr>
          <p:nvPr>
            <p:ph type="title"/>
          </p:nvPr>
        </p:nvSpPr>
        <p:spPr>
          <a:xfrm>
            <a:off x="561600" y="169210"/>
            <a:ext cx="8330400" cy="550286"/>
          </a:xfrm>
        </p:spPr>
        <p:txBody>
          <a:bodyPr/>
          <a:lstStyle/>
          <a:p>
            <a:pPr algn="ctr"/>
            <a:r>
              <a:rPr lang="en-GB" sz="1600" dirty="0"/>
              <a:t>No linear model</a:t>
            </a:r>
          </a:p>
        </p:txBody>
      </p:sp>
      <p:sp>
        <p:nvSpPr>
          <p:cNvPr id="4" name="Slide Number Placeholder 3">
            <a:extLst>
              <a:ext uri="{FF2B5EF4-FFF2-40B4-BE49-F238E27FC236}">
                <a16:creationId xmlns:a16="http://schemas.microsoft.com/office/drawing/2014/main" id="{798D19F0-0CE3-9922-D4CD-4C8420F51CB1}"/>
              </a:ext>
            </a:extLst>
          </p:cNvPr>
          <p:cNvSpPr>
            <a:spLocks noGrp="1"/>
          </p:cNvSpPr>
          <p:nvPr>
            <p:ph type="sldNum" sz="quarter" idx="11"/>
          </p:nvPr>
        </p:nvSpPr>
        <p:spPr/>
        <p:txBody>
          <a:bodyPr/>
          <a:lstStyle/>
          <a:p>
            <a:pPr algn="r"/>
            <a:fld id="{F25965E0-7062-474C-8671-DB3A3CE669B0}" type="slidenum">
              <a:rPr lang="en-GB" noProof="0" smtClean="0"/>
              <a:pPr algn="r"/>
              <a:t>15</a:t>
            </a:fld>
            <a:endParaRPr lang="en-GB" noProof="0" dirty="0"/>
          </a:p>
        </p:txBody>
      </p:sp>
      <p:sp>
        <p:nvSpPr>
          <p:cNvPr id="8" name="TextBox 7">
            <a:extLst>
              <a:ext uri="{FF2B5EF4-FFF2-40B4-BE49-F238E27FC236}">
                <a16:creationId xmlns:a16="http://schemas.microsoft.com/office/drawing/2014/main" id="{9A58B64F-971B-9AA9-9EAE-0DC290341C64}"/>
              </a:ext>
            </a:extLst>
          </p:cNvPr>
          <p:cNvSpPr txBox="1"/>
          <p:nvPr/>
        </p:nvSpPr>
        <p:spPr>
          <a:xfrm>
            <a:off x="2438401" y="1751576"/>
            <a:ext cx="3383281" cy="338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b="0" i="0" dirty="0">
                <a:solidFill>
                  <a:srgbClr val="374151"/>
                </a:solidFill>
                <a:effectLst/>
                <a:latin typeface="+mn-lt"/>
              </a:rPr>
              <a:t>Intensity=</a:t>
            </a:r>
            <a:r>
              <a:rPr lang="en-US" sz="1600" b="0" i="1" dirty="0">
                <a:solidFill>
                  <a:srgbClr val="374151"/>
                </a:solidFill>
                <a:effectLst/>
                <a:latin typeface="+mn-lt"/>
              </a:rPr>
              <a:t>b</a:t>
            </a:r>
            <a:r>
              <a:rPr lang="en-US" sz="1600" b="0" i="0" dirty="0">
                <a:solidFill>
                  <a:srgbClr val="374151"/>
                </a:solidFill>
                <a:effectLst/>
                <a:latin typeface="+mn-lt"/>
              </a:rPr>
              <a:t>0​+</a:t>
            </a:r>
            <a:r>
              <a:rPr lang="en-US" sz="1600" b="0" i="1" dirty="0">
                <a:solidFill>
                  <a:srgbClr val="374151"/>
                </a:solidFill>
                <a:effectLst/>
                <a:latin typeface="+mn-lt"/>
              </a:rPr>
              <a:t>b</a:t>
            </a:r>
            <a:r>
              <a:rPr lang="en-US" sz="1600" b="0" i="0" dirty="0">
                <a:solidFill>
                  <a:srgbClr val="374151"/>
                </a:solidFill>
                <a:effectLst/>
                <a:latin typeface="+mn-lt"/>
              </a:rPr>
              <a:t>1​⋅Day+</a:t>
            </a:r>
            <a:r>
              <a:rPr lang="en-US" sz="1600" b="0" i="1" dirty="0">
                <a:solidFill>
                  <a:srgbClr val="374151"/>
                </a:solidFill>
                <a:effectLst/>
                <a:latin typeface="+mn-lt"/>
              </a:rPr>
              <a:t>b</a:t>
            </a:r>
            <a:r>
              <a:rPr lang="en-US" sz="1600" b="0" i="0" dirty="0">
                <a:solidFill>
                  <a:srgbClr val="374151"/>
                </a:solidFill>
                <a:effectLst/>
                <a:latin typeface="+mn-lt"/>
              </a:rPr>
              <a:t>2​⋅Day</a:t>
            </a:r>
            <a:r>
              <a:rPr lang="en-US" sz="1600" b="0" i="0" baseline="30000" dirty="0">
                <a:solidFill>
                  <a:srgbClr val="374151"/>
                </a:solidFill>
                <a:effectLst/>
                <a:latin typeface="+mn-lt"/>
              </a:rPr>
              <a:t>2</a:t>
            </a:r>
            <a:endParaRPr lang="nl-NL" sz="1600" baseline="30000" dirty="0">
              <a:latin typeface="+mn-lt"/>
            </a:endParaRPr>
          </a:p>
        </p:txBody>
      </p:sp>
      <p:sp>
        <p:nvSpPr>
          <p:cNvPr id="9" name="TextBox 8">
            <a:extLst>
              <a:ext uri="{FF2B5EF4-FFF2-40B4-BE49-F238E27FC236}">
                <a16:creationId xmlns:a16="http://schemas.microsoft.com/office/drawing/2014/main" id="{45C40387-3355-9CD6-021F-62A3D3CB7AC7}"/>
              </a:ext>
            </a:extLst>
          </p:cNvPr>
          <p:cNvSpPr txBox="1"/>
          <p:nvPr/>
        </p:nvSpPr>
        <p:spPr>
          <a:xfrm>
            <a:off x="1277902" y="2259628"/>
            <a:ext cx="5810950" cy="3231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nSpc>
                <a:spcPts val="1800"/>
              </a:lnSpc>
            </a:pPr>
            <a:r>
              <a:rPr lang="nl-NL" sz="1600" dirty="0" err="1">
                <a:latin typeface="+mn-lt"/>
              </a:rPr>
              <a:t>Intensity</a:t>
            </a:r>
            <a:r>
              <a:rPr lang="nl-NL" sz="1600" dirty="0">
                <a:latin typeface="+mn-lt"/>
              </a:rPr>
              <a:t>=</a:t>
            </a:r>
            <a:r>
              <a:rPr lang="es-ES" sz="1600" dirty="0">
                <a:latin typeface="+mn-lt"/>
              </a:rPr>
              <a:t> 0.0006098+8.894e-06Day-2.776e-07 Day</a:t>
            </a:r>
            <a:r>
              <a:rPr lang="es-ES" sz="1600" baseline="30000" dirty="0">
                <a:latin typeface="+mn-lt"/>
              </a:rPr>
              <a:t>2</a:t>
            </a:r>
            <a:endParaRPr lang="nl-NL" sz="1600" baseline="30000" dirty="0" err="1">
              <a:latin typeface="+mn-lt"/>
            </a:endParaRPr>
          </a:p>
        </p:txBody>
      </p:sp>
      <p:graphicFrame>
        <p:nvGraphicFramePr>
          <p:cNvPr id="2" name="Table 1">
            <a:extLst>
              <a:ext uri="{FF2B5EF4-FFF2-40B4-BE49-F238E27FC236}">
                <a16:creationId xmlns:a16="http://schemas.microsoft.com/office/drawing/2014/main" id="{939726BC-98E4-0C7B-F159-CD36CED23416}"/>
              </a:ext>
            </a:extLst>
          </p:cNvPr>
          <p:cNvGraphicFramePr>
            <a:graphicFrameLocks noGrp="1"/>
          </p:cNvGraphicFramePr>
          <p:nvPr>
            <p:extLst>
              <p:ext uri="{D42A27DB-BD31-4B8C-83A1-F6EECF244321}">
                <p14:modId xmlns:p14="http://schemas.microsoft.com/office/powerpoint/2010/main" val="1735996367"/>
              </p:ext>
            </p:extLst>
          </p:nvPr>
        </p:nvGraphicFramePr>
        <p:xfrm>
          <a:off x="2512276" y="944716"/>
          <a:ext cx="3458419" cy="575564"/>
        </p:xfrm>
        <a:graphic>
          <a:graphicData uri="http://schemas.openxmlformats.org/drawingml/2006/table">
            <a:tbl>
              <a:tblPr firstRow="1" firstCol="1" bandRow="1">
                <a:tableStyleId>{E8034E78-7F5D-4C2E-B375-FC64B27BC917}</a:tableStyleId>
              </a:tblPr>
              <a:tblGrid>
                <a:gridCol w="3458419">
                  <a:extLst>
                    <a:ext uri="{9D8B030D-6E8A-4147-A177-3AD203B41FA5}">
                      <a16:colId xmlns:a16="http://schemas.microsoft.com/office/drawing/2014/main" val="4170742776"/>
                    </a:ext>
                  </a:extLst>
                </a:gridCol>
              </a:tblGrid>
              <a:tr h="0">
                <a:tc>
                  <a:txBody>
                    <a:bodyPr/>
                    <a:lstStyle/>
                    <a:p>
                      <a:pPr>
                        <a:lnSpc>
                          <a:spcPct val="125000"/>
                        </a:lnSpc>
                        <a:spcAft>
                          <a:spcPts val="800"/>
                        </a:spcAft>
                      </a:pPr>
                      <a:r>
                        <a:rPr lang="en-US" sz="850" dirty="0">
                          <a:effectLst/>
                        </a:rPr>
                        <a:t>Estimate              Std. Error        t value     </a:t>
                      </a:r>
                      <a:r>
                        <a:rPr lang="en-US" sz="850" dirty="0" err="1">
                          <a:effectLst/>
                        </a:rPr>
                        <a:t>Pr</a:t>
                      </a:r>
                      <a:r>
                        <a:rPr lang="en-US" sz="850" dirty="0">
                          <a:effectLst/>
                        </a:rPr>
                        <a:t>(&gt;|t|)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935315"/>
                  </a:ext>
                </a:extLst>
              </a:tr>
              <a:tr h="0">
                <a:tc>
                  <a:txBody>
                    <a:bodyPr/>
                    <a:lstStyle/>
                    <a:p>
                      <a:pPr>
                        <a:lnSpc>
                          <a:spcPct val="125000"/>
                        </a:lnSpc>
                        <a:spcAft>
                          <a:spcPts val="800"/>
                        </a:spcAft>
                      </a:pPr>
                      <a:r>
                        <a:rPr lang="en-US" sz="850" dirty="0">
                          <a:effectLst/>
                        </a:rPr>
                        <a:t>b0  6.098e-04     2.847e-05       21.423     &lt;2e-16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8915850"/>
                  </a:ext>
                </a:extLst>
              </a:tr>
              <a:tr h="0">
                <a:tc>
                  <a:txBody>
                    <a:bodyPr/>
                    <a:lstStyle/>
                    <a:p>
                      <a:pPr>
                        <a:lnSpc>
                          <a:spcPct val="125000"/>
                        </a:lnSpc>
                        <a:spcAft>
                          <a:spcPts val="800"/>
                        </a:spcAft>
                      </a:pPr>
                      <a:r>
                        <a:rPr lang="en-US" sz="850" dirty="0">
                          <a:effectLst/>
                        </a:rPr>
                        <a:t>b1  8.894e-06     3.993e-06       2.227        0.0259 *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5701492"/>
                  </a:ext>
                </a:extLst>
              </a:tr>
              <a:tr h="0">
                <a:tc>
                  <a:txBody>
                    <a:bodyPr/>
                    <a:lstStyle/>
                    <a:p>
                      <a:pPr>
                        <a:lnSpc>
                          <a:spcPct val="125000"/>
                        </a:lnSpc>
                        <a:spcAft>
                          <a:spcPts val="800"/>
                        </a:spcAft>
                      </a:pPr>
                      <a:r>
                        <a:rPr lang="en-US" sz="850" dirty="0">
                          <a:effectLst/>
                        </a:rPr>
                        <a:t>b2 -2.776e-07     1.206e-07       -2.302      0.0214 *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850780"/>
                  </a:ext>
                </a:extLst>
              </a:tr>
            </a:tbl>
          </a:graphicData>
        </a:graphic>
      </p:graphicFrame>
    </p:spTree>
    <p:extLst>
      <p:ext uri="{BB962C8B-B14F-4D97-AF65-F5344CB8AC3E}">
        <p14:creationId xmlns:p14="http://schemas.microsoft.com/office/powerpoint/2010/main" val="1144826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1709F7-0CDE-D45F-557B-7822FC24EAAF}"/>
              </a:ext>
            </a:extLst>
          </p:cNvPr>
          <p:cNvSpPr>
            <a:spLocks noGrp="1"/>
          </p:cNvSpPr>
          <p:nvPr>
            <p:ph type="body" sz="quarter" idx="10"/>
          </p:nvPr>
        </p:nvSpPr>
        <p:spPr/>
        <p:txBody>
          <a:bodyPr/>
          <a:lstStyle/>
          <a:p>
            <a:pPr algn="just"/>
            <a:r>
              <a:rPr lang="en-US" sz="1400" dirty="0">
                <a:solidFill>
                  <a:schemeClr val="tx1"/>
                </a:solidFill>
                <a:latin typeface="+mn-lt"/>
              </a:rPr>
              <a:t>U</a:t>
            </a:r>
            <a:r>
              <a:rPr lang="en-US" sz="1400" b="0" i="0" dirty="0">
                <a:solidFill>
                  <a:schemeClr val="tx1"/>
                </a:solidFill>
                <a:effectLst/>
                <a:latin typeface="+mn-lt"/>
              </a:rPr>
              <a:t>se the vertex of the parabola corresponding to the quadratic function </a:t>
            </a:r>
          </a:p>
          <a:p>
            <a:pPr algn="just"/>
            <a:r>
              <a:rPr lang="en-US" sz="1400" b="0" i="0" dirty="0">
                <a:solidFill>
                  <a:schemeClr val="tx1"/>
                </a:solidFill>
                <a:effectLst/>
                <a:latin typeface="+mn-lt"/>
              </a:rPr>
              <a:t>The vertex of a quadratic parabola of the form </a:t>
            </a:r>
            <a:r>
              <a:rPr lang="en-US" sz="1400" b="0" i="1" dirty="0">
                <a:solidFill>
                  <a:schemeClr val="tx1"/>
                </a:solidFill>
                <a:effectLst/>
                <a:latin typeface="+mn-lt"/>
              </a:rPr>
              <a:t>ax</a:t>
            </a:r>
            <a:r>
              <a:rPr lang="en-US" sz="1400" b="0" i="0" baseline="30000" dirty="0">
                <a:solidFill>
                  <a:schemeClr val="tx1"/>
                </a:solidFill>
                <a:effectLst/>
                <a:latin typeface="+mn-lt"/>
              </a:rPr>
              <a:t>2</a:t>
            </a:r>
            <a:r>
              <a:rPr lang="en-US" sz="1400" b="0" i="0" dirty="0">
                <a:solidFill>
                  <a:schemeClr val="tx1"/>
                </a:solidFill>
                <a:effectLst/>
                <a:latin typeface="+mn-lt"/>
              </a:rPr>
              <a:t>+</a:t>
            </a:r>
            <a:r>
              <a:rPr lang="en-US" sz="1400" b="0" i="1" dirty="0">
                <a:solidFill>
                  <a:schemeClr val="tx1"/>
                </a:solidFill>
                <a:effectLst/>
                <a:latin typeface="+mn-lt"/>
              </a:rPr>
              <a:t>bx</a:t>
            </a:r>
            <a:r>
              <a:rPr lang="en-US" sz="1400" b="0" i="0" dirty="0">
                <a:solidFill>
                  <a:schemeClr val="tx1"/>
                </a:solidFill>
                <a:effectLst/>
                <a:latin typeface="+mn-lt"/>
              </a:rPr>
              <a:t>+</a:t>
            </a:r>
            <a:r>
              <a:rPr lang="en-US" sz="1400" b="0" i="1" dirty="0">
                <a:solidFill>
                  <a:schemeClr val="tx1"/>
                </a:solidFill>
                <a:effectLst/>
                <a:latin typeface="+mn-lt"/>
              </a:rPr>
              <a:t>c</a:t>
            </a:r>
            <a:r>
              <a:rPr lang="en-US" sz="1400" b="0" i="0" dirty="0">
                <a:solidFill>
                  <a:schemeClr val="tx1"/>
                </a:solidFill>
                <a:effectLst/>
                <a:latin typeface="+mn-lt"/>
              </a:rPr>
              <a:t> would be, in this case, (−</a:t>
            </a:r>
            <a:r>
              <a:rPr lang="en-US" sz="1400" b="0" i="1" dirty="0">
                <a:solidFill>
                  <a:schemeClr val="tx1"/>
                </a:solidFill>
                <a:effectLst/>
                <a:latin typeface="+mn-lt"/>
              </a:rPr>
              <a:t>b</a:t>
            </a:r>
            <a:r>
              <a:rPr lang="en-US" sz="1400" b="0" i="0" dirty="0">
                <a:solidFill>
                  <a:schemeClr val="tx1"/>
                </a:solidFill>
                <a:effectLst/>
                <a:latin typeface="+mn-lt"/>
              </a:rPr>
              <a:t>1​/(2</a:t>
            </a:r>
            <a:r>
              <a:rPr lang="en-US" sz="1400" b="0" i="1" dirty="0">
                <a:solidFill>
                  <a:schemeClr val="tx1"/>
                </a:solidFill>
                <a:effectLst/>
                <a:latin typeface="+mn-lt"/>
              </a:rPr>
              <a:t>b</a:t>
            </a:r>
            <a:r>
              <a:rPr lang="en-US" sz="1400" b="0" i="0" dirty="0">
                <a:solidFill>
                  <a:schemeClr val="tx1"/>
                </a:solidFill>
                <a:effectLst/>
                <a:latin typeface="+mn-lt"/>
              </a:rPr>
              <a:t>2​), </a:t>
            </a:r>
            <a:r>
              <a:rPr lang="en-US" sz="1400" b="0" i="1" dirty="0">
                <a:solidFill>
                  <a:schemeClr val="tx1"/>
                </a:solidFill>
                <a:effectLst/>
                <a:latin typeface="+mn-lt"/>
              </a:rPr>
              <a:t>f</a:t>
            </a:r>
            <a:r>
              <a:rPr lang="en-US" sz="1400" b="0" i="0" dirty="0">
                <a:solidFill>
                  <a:schemeClr val="tx1"/>
                </a:solidFill>
                <a:effectLst/>
                <a:latin typeface="+mn-lt"/>
              </a:rPr>
              <a:t>(−</a:t>
            </a:r>
            <a:r>
              <a:rPr lang="en-US" sz="1400" b="0" i="1" dirty="0">
                <a:solidFill>
                  <a:schemeClr val="tx1"/>
                </a:solidFill>
                <a:effectLst/>
                <a:latin typeface="+mn-lt"/>
              </a:rPr>
              <a:t>b</a:t>
            </a:r>
            <a:r>
              <a:rPr lang="en-US" sz="1400" b="0" i="0" dirty="0">
                <a:solidFill>
                  <a:schemeClr val="tx1"/>
                </a:solidFill>
                <a:effectLst/>
                <a:latin typeface="+mn-lt"/>
              </a:rPr>
              <a:t>1​/(2</a:t>
            </a:r>
            <a:r>
              <a:rPr lang="en-US" sz="1400" b="0" i="1" dirty="0">
                <a:solidFill>
                  <a:schemeClr val="tx1"/>
                </a:solidFill>
                <a:effectLst/>
                <a:latin typeface="+mn-lt"/>
              </a:rPr>
              <a:t>b</a:t>
            </a:r>
            <a:r>
              <a:rPr lang="en-US" sz="1400" b="0" i="0" dirty="0">
                <a:solidFill>
                  <a:schemeClr val="tx1"/>
                </a:solidFill>
                <a:effectLst/>
                <a:latin typeface="+mn-lt"/>
              </a:rPr>
              <a:t>2​))</a:t>
            </a:r>
          </a:p>
          <a:p>
            <a:pPr algn="just"/>
            <a:r>
              <a:rPr lang="en-US" sz="1400" b="0" i="0" dirty="0">
                <a:solidFill>
                  <a:schemeClr val="tx1"/>
                </a:solidFill>
                <a:effectLst/>
                <a:latin typeface="+mn-lt"/>
              </a:rPr>
              <a:t>The value of −</a:t>
            </a:r>
            <a:r>
              <a:rPr lang="en-US" sz="1400" b="0" i="1" dirty="0">
                <a:solidFill>
                  <a:schemeClr val="tx1"/>
                </a:solidFill>
                <a:effectLst/>
                <a:latin typeface="+mn-lt"/>
              </a:rPr>
              <a:t>b</a:t>
            </a:r>
            <a:r>
              <a:rPr lang="en-US" sz="1400" b="0" i="0" dirty="0">
                <a:solidFill>
                  <a:schemeClr val="tx1"/>
                </a:solidFill>
                <a:effectLst/>
                <a:latin typeface="+mn-lt"/>
              </a:rPr>
              <a:t>1​/(2</a:t>
            </a:r>
            <a:r>
              <a:rPr lang="en-US" sz="1400" b="0" i="1" dirty="0">
                <a:solidFill>
                  <a:schemeClr val="tx1"/>
                </a:solidFill>
                <a:effectLst/>
                <a:latin typeface="+mn-lt"/>
              </a:rPr>
              <a:t>b</a:t>
            </a:r>
            <a:r>
              <a:rPr lang="en-US" sz="1400" b="0" i="0" dirty="0">
                <a:solidFill>
                  <a:schemeClr val="tx1"/>
                </a:solidFill>
                <a:effectLst/>
                <a:latin typeface="+mn-lt"/>
              </a:rPr>
              <a:t>2​) will give  the day on which the intensity reached its minimum or maximum</a:t>
            </a:r>
          </a:p>
          <a:p>
            <a:pPr algn="just"/>
            <a:r>
              <a:rPr lang="en-US" sz="1400" dirty="0">
                <a:latin typeface="+mn-lt"/>
              </a:rPr>
              <a:t>Day at which the intensity reached its minimum or maximum: 16.02 </a:t>
            </a:r>
          </a:p>
          <a:p>
            <a:pPr algn="just"/>
            <a:r>
              <a:rPr lang="en-US" sz="1400" dirty="0">
                <a:latin typeface="+mn-lt"/>
              </a:rPr>
              <a:t>Intensity on that day: 0.000681 </a:t>
            </a:r>
            <a:endParaRPr lang="nl-NL" sz="1400" dirty="0">
              <a:latin typeface="+mn-lt"/>
            </a:endParaRPr>
          </a:p>
        </p:txBody>
      </p:sp>
      <p:sp>
        <p:nvSpPr>
          <p:cNvPr id="3" name="Title 2">
            <a:extLst>
              <a:ext uri="{FF2B5EF4-FFF2-40B4-BE49-F238E27FC236}">
                <a16:creationId xmlns:a16="http://schemas.microsoft.com/office/drawing/2014/main" id="{A31D4737-4826-C1E4-5F21-9981291F1DF7}"/>
              </a:ext>
            </a:extLst>
          </p:cNvPr>
          <p:cNvSpPr>
            <a:spLocks noGrp="1"/>
          </p:cNvSpPr>
          <p:nvPr>
            <p:ph type="title"/>
          </p:nvPr>
        </p:nvSpPr>
        <p:spPr>
          <a:xfrm>
            <a:off x="561600" y="169210"/>
            <a:ext cx="8330400" cy="550286"/>
          </a:xfrm>
        </p:spPr>
        <p:txBody>
          <a:bodyPr/>
          <a:lstStyle/>
          <a:p>
            <a:pPr algn="ctr"/>
            <a:r>
              <a:rPr lang="nl-NL" sz="1600" dirty="0" err="1"/>
              <a:t>When</a:t>
            </a:r>
            <a:r>
              <a:rPr lang="nl-NL" sz="1600" dirty="0"/>
              <a:t> </a:t>
            </a:r>
            <a:r>
              <a:rPr lang="nl-NL" sz="1600" dirty="0" err="1"/>
              <a:t>did</a:t>
            </a:r>
            <a:r>
              <a:rPr lang="nl-NL" sz="1600" dirty="0"/>
              <a:t> </a:t>
            </a:r>
            <a:r>
              <a:rPr lang="nl-NL" sz="1600" dirty="0" err="1"/>
              <a:t>the</a:t>
            </a:r>
            <a:r>
              <a:rPr lang="nl-NL" sz="1600" dirty="0"/>
              <a:t> </a:t>
            </a:r>
            <a:r>
              <a:rPr lang="nl-NL" sz="1600" dirty="0" err="1"/>
              <a:t>intensity</a:t>
            </a:r>
            <a:r>
              <a:rPr lang="nl-NL" sz="1600" dirty="0"/>
              <a:t> </a:t>
            </a:r>
            <a:r>
              <a:rPr lang="nl-NL" sz="1600" dirty="0" err="1"/>
              <a:t>reach</a:t>
            </a:r>
            <a:r>
              <a:rPr lang="nl-NL" sz="1600" dirty="0"/>
              <a:t> </a:t>
            </a:r>
            <a:r>
              <a:rPr lang="nl-NL" sz="1600" dirty="0" err="1"/>
              <a:t>its</a:t>
            </a:r>
            <a:r>
              <a:rPr lang="nl-NL" sz="1600" dirty="0"/>
              <a:t> maximum?</a:t>
            </a:r>
          </a:p>
        </p:txBody>
      </p:sp>
      <p:sp>
        <p:nvSpPr>
          <p:cNvPr id="4" name="Slide Number Placeholder 3">
            <a:extLst>
              <a:ext uri="{FF2B5EF4-FFF2-40B4-BE49-F238E27FC236}">
                <a16:creationId xmlns:a16="http://schemas.microsoft.com/office/drawing/2014/main" id="{E6878C19-B317-4FF0-3F99-25147E4D4338}"/>
              </a:ext>
            </a:extLst>
          </p:cNvPr>
          <p:cNvSpPr>
            <a:spLocks noGrp="1"/>
          </p:cNvSpPr>
          <p:nvPr>
            <p:ph type="sldNum" sz="quarter" idx="11"/>
          </p:nvPr>
        </p:nvSpPr>
        <p:spPr/>
        <p:txBody>
          <a:bodyPr/>
          <a:lstStyle/>
          <a:p>
            <a:pPr algn="r"/>
            <a:fld id="{F25965E0-7062-474C-8671-DB3A3CE669B0}" type="slidenum">
              <a:rPr lang="en-GB" noProof="0" smtClean="0"/>
              <a:pPr algn="r"/>
              <a:t>16</a:t>
            </a:fld>
            <a:endParaRPr lang="en-GB" noProof="0" dirty="0"/>
          </a:p>
        </p:txBody>
      </p:sp>
    </p:spTree>
    <p:extLst>
      <p:ext uri="{BB962C8B-B14F-4D97-AF65-F5344CB8AC3E}">
        <p14:creationId xmlns:p14="http://schemas.microsoft.com/office/powerpoint/2010/main" val="2116937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B0CE61-224B-C4A3-E40A-17F07D258578}"/>
              </a:ext>
            </a:extLst>
          </p:cNvPr>
          <p:cNvSpPr>
            <a:spLocks noGrp="1"/>
          </p:cNvSpPr>
          <p:nvPr>
            <p:ph type="body" sz="quarter" idx="10"/>
          </p:nvPr>
        </p:nvSpPr>
        <p:spPr>
          <a:xfrm>
            <a:off x="372600" y="936340"/>
            <a:ext cx="8398800" cy="3655980"/>
          </a:xfrm>
        </p:spPr>
        <p:txBody>
          <a:bodyPr/>
          <a:lstStyle/>
          <a:p>
            <a:pPr algn="just"/>
            <a:r>
              <a:rPr lang="en-US" sz="1200" dirty="0"/>
              <a:t>There is an apparent discrepancy between the results of the two models, especially regarding the significance of the Day effect</a:t>
            </a:r>
          </a:p>
          <a:p>
            <a:pPr algn="just"/>
            <a:r>
              <a:rPr lang="en-US" sz="1200" dirty="0"/>
              <a:t>Model 1, which uses a mixed ANOVA approach, shows a p-value of 0.4935 for the term Day, indicating that there is insufficient evidence to reject the null hypothesis that the coefficient associated with Day is equal to zero</a:t>
            </a:r>
          </a:p>
          <a:p>
            <a:pPr algn="just"/>
            <a:r>
              <a:rPr lang="en-US" sz="1200" dirty="0"/>
              <a:t> Model 2, which is a quadratic regression, presents a p-value of 0.0259 for the coefficient b1 associated with Day's linear term, indicating that there is evidence to reject the null hypothesis that this coefficient is equal to zero</a:t>
            </a:r>
          </a:p>
          <a:p>
            <a:pPr algn="just"/>
            <a:r>
              <a:rPr lang="en-US" sz="1200" dirty="0"/>
              <a:t>This discrepancy could be due to differences in the formulation and complexity of the models, as well as the consideration of random effects in Model 1</a:t>
            </a:r>
            <a:endParaRPr lang="nl-NL" sz="1200" dirty="0"/>
          </a:p>
        </p:txBody>
      </p:sp>
      <p:sp>
        <p:nvSpPr>
          <p:cNvPr id="3" name="Title 2">
            <a:extLst>
              <a:ext uri="{FF2B5EF4-FFF2-40B4-BE49-F238E27FC236}">
                <a16:creationId xmlns:a16="http://schemas.microsoft.com/office/drawing/2014/main" id="{0D38E980-347D-6569-02D7-1E7037F3D723}"/>
              </a:ext>
            </a:extLst>
          </p:cNvPr>
          <p:cNvSpPr>
            <a:spLocks noGrp="1"/>
          </p:cNvSpPr>
          <p:nvPr>
            <p:ph type="title"/>
          </p:nvPr>
        </p:nvSpPr>
        <p:spPr>
          <a:xfrm>
            <a:off x="561600" y="169210"/>
            <a:ext cx="8330400" cy="550286"/>
          </a:xfrm>
        </p:spPr>
        <p:txBody>
          <a:bodyPr/>
          <a:lstStyle/>
          <a:p>
            <a:pPr algn="ctr"/>
            <a:r>
              <a:rPr lang="nl-NL" sz="1600" dirty="0" err="1"/>
              <a:t>Comparison</a:t>
            </a:r>
            <a:r>
              <a:rPr lang="nl-NL" sz="1600" dirty="0"/>
              <a:t> </a:t>
            </a:r>
            <a:r>
              <a:rPr lang="nl-NL" sz="1600" dirty="0" err="1"/>
              <a:t>between</a:t>
            </a:r>
            <a:r>
              <a:rPr lang="nl-NL" sz="1600" dirty="0"/>
              <a:t> </a:t>
            </a:r>
            <a:r>
              <a:rPr lang="nl-NL" sz="1600" dirty="0" err="1"/>
              <a:t>models</a:t>
            </a:r>
            <a:endParaRPr lang="nl-NL" sz="1600" dirty="0"/>
          </a:p>
        </p:txBody>
      </p:sp>
      <p:sp>
        <p:nvSpPr>
          <p:cNvPr id="4" name="Slide Number Placeholder 3">
            <a:extLst>
              <a:ext uri="{FF2B5EF4-FFF2-40B4-BE49-F238E27FC236}">
                <a16:creationId xmlns:a16="http://schemas.microsoft.com/office/drawing/2014/main" id="{796BF477-2EB2-52A2-1B84-4EC1F24531BD}"/>
              </a:ext>
            </a:extLst>
          </p:cNvPr>
          <p:cNvSpPr>
            <a:spLocks noGrp="1"/>
          </p:cNvSpPr>
          <p:nvPr>
            <p:ph type="sldNum" sz="quarter" idx="11"/>
          </p:nvPr>
        </p:nvSpPr>
        <p:spPr/>
        <p:txBody>
          <a:bodyPr/>
          <a:lstStyle/>
          <a:p>
            <a:pPr algn="r"/>
            <a:fld id="{F25965E0-7062-474C-8671-DB3A3CE669B0}" type="slidenum">
              <a:rPr lang="en-GB" noProof="0" smtClean="0"/>
              <a:pPr algn="r"/>
              <a:t>17</a:t>
            </a:fld>
            <a:endParaRPr lang="en-GB" noProof="0" dirty="0"/>
          </a:p>
        </p:txBody>
      </p:sp>
    </p:spTree>
    <p:extLst>
      <p:ext uri="{BB962C8B-B14F-4D97-AF65-F5344CB8AC3E}">
        <p14:creationId xmlns:p14="http://schemas.microsoft.com/office/powerpoint/2010/main" val="2233775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C027D9-4C68-5967-B329-65FCF43B515C}"/>
              </a:ext>
            </a:extLst>
          </p:cNvPr>
          <p:cNvSpPr>
            <a:spLocks noGrp="1"/>
          </p:cNvSpPr>
          <p:nvPr>
            <p:ph type="title"/>
          </p:nvPr>
        </p:nvSpPr>
        <p:spPr>
          <a:xfrm>
            <a:off x="406800" y="2256728"/>
            <a:ext cx="8330400" cy="1397569"/>
          </a:xfrm>
        </p:spPr>
        <p:txBody>
          <a:bodyPr/>
          <a:lstStyle/>
          <a:p>
            <a:pPr algn="ctr"/>
            <a:r>
              <a:rPr lang="nl-NL" sz="1600" dirty="0"/>
              <a:t>Part 3: Analysis </a:t>
            </a:r>
            <a:r>
              <a:rPr lang="nl-NL" sz="1600" dirty="0" err="1"/>
              <a:t>using</a:t>
            </a:r>
            <a:r>
              <a:rPr lang="nl-NL" sz="1600" dirty="0"/>
              <a:t> </a:t>
            </a:r>
            <a:r>
              <a:rPr lang="nl-NL" sz="1600" dirty="0" err="1"/>
              <a:t>the</a:t>
            </a:r>
            <a:r>
              <a:rPr lang="nl-NL" sz="1600" dirty="0"/>
              <a:t> survival </a:t>
            </a:r>
            <a:r>
              <a:rPr lang="nl-NL" sz="1600" dirty="0" err="1"/>
              <a:t>function</a:t>
            </a:r>
            <a:br>
              <a:rPr lang="nl-NL" sz="1600" dirty="0"/>
            </a:br>
            <a:r>
              <a:rPr lang="nl-NL" sz="1600" dirty="0"/>
              <a:t>(</a:t>
            </a:r>
            <a:r>
              <a:rPr lang="en-GB" sz="1600" dirty="0"/>
              <a:t>all masses included)</a:t>
            </a:r>
            <a:br>
              <a:rPr lang="en-GB" sz="2800" dirty="0"/>
            </a:br>
            <a:r>
              <a:rPr lang="nl-NL" dirty="0"/>
              <a:t> </a:t>
            </a:r>
          </a:p>
        </p:txBody>
      </p:sp>
      <p:sp>
        <p:nvSpPr>
          <p:cNvPr id="4" name="Slide Number Placeholder 3">
            <a:extLst>
              <a:ext uri="{FF2B5EF4-FFF2-40B4-BE49-F238E27FC236}">
                <a16:creationId xmlns:a16="http://schemas.microsoft.com/office/drawing/2014/main" id="{71E980E4-92AE-8C27-5740-7ACD649DF7C0}"/>
              </a:ext>
            </a:extLst>
          </p:cNvPr>
          <p:cNvSpPr>
            <a:spLocks noGrp="1"/>
          </p:cNvSpPr>
          <p:nvPr>
            <p:ph type="sldNum" sz="quarter" idx="11"/>
          </p:nvPr>
        </p:nvSpPr>
        <p:spPr/>
        <p:txBody>
          <a:bodyPr/>
          <a:lstStyle/>
          <a:p>
            <a:pPr algn="r"/>
            <a:fld id="{F25965E0-7062-474C-8671-DB3A3CE669B0}" type="slidenum">
              <a:rPr lang="en-GB" noProof="0" smtClean="0"/>
              <a:pPr algn="r"/>
              <a:t>18</a:t>
            </a:fld>
            <a:endParaRPr lang="en-GB" noProof="0" dirty="0"/>
          </a:p>
        </p:txBody>
      </p:sp>
    </p:spTree>
    <p:extLst>
      <p:ext uri="{BB962C8B-B14F-4D97-AF65-F5344CB8AC3E}">
        <p14:creationId xmlns:p14="http://schemas.microsoft.com/office/powerpoint/2010/main" val="138579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76DBBC-D893-6E86-459A-3DB6B1BFDBBD}"/>
              </a:ext>
            </a:extLst>
          </p:cNvPr>
          <p:cNvSpPr>
            <a:spLocks noGrp="1"/>
          </p:cNvSpPr>
          <p:nvPr>
            <p:ph type="body" sz="quarter" idx="10"/>
          </p:nvPr>
        </p:nvSpPr>
        <p:spPr>
          <a:xfrm>
            <a:off x="493200" y="1025550"/>
            <a:ext cx="8398800" cy="3748050"/>
          </a:xfrm>
        </p:spPr>
        <p:txBody>
          <a:bodyPr/>
          <a:lstStyle/>
          <a:p>
            <a:r>
              <a:rPr lang="en-US" sz="1400" dirty="0"/>
              <a:t>A non-parametric method used to estimate  the probability of an event occurring over time</a:t>
            </a:r>
          </a:p>
          <a:p>
            <a:r>
              <a:rPr lang="en-US" sz="1400" dirty="0"/>
              <a:t> It can be used  to analyze the time until an event of interest happens, in this case the Unnormal Fermentation</a:t>
            </a:r>
          </a:p>
          <a:p>
            <a:r>
              <a:rPr lang="en-US" sz="1400" dirty="0"/>
              <a:t>It calculates the survival probability at each observed time point</a:t>
            </a:r>
          </a:p>
          <a:p>
            <a:r>
              <a:rPr lang="en-US" sz="1400" dirty="0"/>
              <a:t>It starts with assuming that all units are at risk at the beginning</a:t>
            </a:r>
          </a:p>
          <a:p>
            <a:r>
              <a:rPr lang="en-US" sz="1400" dirty="0"/>
              <a:t>As events occur, the probability of survival decreases</a:t>
            </a:r>
          </a:p>
        </p:txBody>
      </p:sp>
      <p:sp>
        <p:nvSpPr>
          <p:cNvPr id="3" name="Title 2">
            <a:extLst>
              <a:ext uri="{FF2B5EF4-FFF2-40B4-BE49-F238E27FC236}">
                <a16:creationId xmlns:a16="http://schemas.microsoft.com/office/drawing/2014/main" id="{F939B475-ED84-538C-8A2F-B64B3D585E41}"/>
              </a:ext>
            </a:extLst>
          </p:cNvPr>
          <p:cNvSpPr>
            <a:spLocks noGrp="1"/>
          </p:cNvSpPr>
          <p:nvPr>
            <p:ph type="title"/>
          </p:nvPr>
        </p:nvSpPr>
        <p:spPr>
          <a:xfrm>
            <a:off x="561600" y="169210"/>
            <a:ext cx="8330400" cy="550286"/>
          </a:xfrm>
        </p:spPr>
        <p:txBody>
          <a:bodyPr/>
          <a:lstStyle/>
          <a:p>
            <a:pPr algn="ctr"/>
            <a:r>
              <a:rPr lang="nl-NL" sz="1600" dirty="0"/>
              <a:t>Model Kaplan–Meier. </a:t>
            </a:r>
            <a:r>
              <a:rPr lang="nl-NL" sz="1600" dirty="0" err="1"/>
              <a:t>Introduction</a:t>
            </a:r>
            <a:r>
              <a:rPr lang="nl-NL" sz="1600" dirty="0"/>
              <a:t> </a:t>
            </a:r>
          </a:p>
        </p:txBody>
      </p:sp>
      <p:sp>
        <p:nvSpPr>
          <p:cNvPr id="4" name="Slide Number Placeholder 3">
            <a:extLst>
              <a:ext uri="{FF2B5EF4-FFF2-40B4-BE49-F238E27FC236}">
                <a16:creationId xmlns:a16="http://schemas.microsoft.com/office/drawing/2014/main" id="{6E434806-A7C0-CBB4-19B0-577490A63A18}"/>
              </a:ext>
            </a:extLst>
          </p:cNvPr>
          <p:cNvSpPr>
            <a:spLocks noGrp="1"/>
          </p:cNvSpPr>
          <p:nvPr>
            <p:ph type="sldNum" sz="quarter" idx="11"/>
          </p:nvPr>
        </p:nvSpPr>
        <p:spPr/>
        <p:txBody>
          <a:bodyPr/>
          <a:lstStyle/>
          <a:p>
            <a:pPr algn="r"/>
            <a:fld id="{F25965E0-7062-474C-8671-DB3A3CE669B0}" type="slidenum">
              <a:rPr lang="en-GB" noProof="0" smtClean="0"/>
              <a:pPr algn="r"/>
              <a:t>19</a:t>
            </a:fld>
            <a:endParaRPr lang="en-GB" noProof="0" dirty="0"/>
          </a:p>
        </p:txBody>
      </p:sp>
    </p:spTree>
    <p:extLst>
      <p:ext uri="{BB962C8B-B14F-4D97-AF65-F5344CB8AC3E}">
        <p14:creationId xmlns:p14="http://schemas.microsoft.com/office/powerpoint/2010/main" val="1298954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5BB061-5AB7-0C0F-F5EB-6EE461545A4B}"/>
              </a:ext>
            </a:extLst>
          </p:cNvPr>
          <p:cNvSpPr>
            <a:spLocks noGrp="1"/>
          </p:cNvSpPr>
          <p:nvPr>
            <p:ph type="body" sz="quarter" idx="10"/>
          </p:nvPr>
        </p:nvSpPr>
        <p:spPr/>
        <p:txBody>
          <a:bodyPr/>
          <a:lstStyle/>
          <a:p>
            <a:r>
              <a:rPr lang="en-GB" sz="1600" dirty="0"/>
              <a:t>We need to know when the unnormal fermentation started</a:t>
            </a:r>
          </a:p>
          <a:p>
            <a:r>
              <a:rPr lang="en-GB" sz="1600" dirty="0"/>
              <a:t>5 samples were measured at 3 different temperatures (15</a:t>
            </a:r>
            <a:r>
              <a:rPr lang="nl-NL" sz="1600" b="0" i="0" dirty="0">
                <a:effectLst/>
                <a:latin typeface="Google Sans"/>
              </a:rPr>
              <a:t>°C</a:t>
            </a:r>
            <a:r>
              <a:rPr lang="en-GB" sz="1600" dirty="0"/>
              <a:t>, 25</a:t>
            </a:r>
            <a:r>
              <a:rPr lang="nl-NL" sz="1600" b="0" i="0" dirty="0">
                <a:effectLst/>
                <a:latin typeface="Google Sans"/>
              </a:rPr>
              <a:t>°C</a:t>
            </a:r>
            <a:r>
              <a:rPr lang="en-GB" sz="1600" dirty="0"/>
              <a:t> and 30</a:t>
            </a:r>
            <a:r>
              <a:rPr lang="nl-NL" sz="1600" b="0" i="0" dirty="0">
                <a:effectLst/>
                <a:latin typeface="Google Sans"/>
              </a:rPr>
              <a:t>°C)</a:t>
            </a:r>
            <a:r>
              <a:rPr lang="en-GB" sz="1600" dirty="0"/>
              <a:t> for 33 days (from 11/17/2023 until 12/19/2023)</a:t>
            </a:r>
          </a:p>
          <a:p>
            <a:r>
              <a:rPr lang="en-GB" sz="1600" dirty="0"/>
              <a:t>The important masses to be followed are 45, 57, 60 and 74</a:t>
            </a:r>
          </a:p>
          <a:p>
            <a:r>
              <a:rPr lang="en-GB" sz="1600" dirty="0">
                <a:latin typeface="+mn-lt"/>
              </a:rPr>
              <a:t>At 15</a:t>
            </a:r>
            <a:r>
              <a:rPr lang="nl-NL" sz="1600" b="0" i="0" dirty="0">
                <a:effectLst/>
                <a:latin typeface="+mn-lt"/>
              </a:rPr>
              <a:t>°C</a:t>
            </a:r>
            <a:r>
              <a:rPr lang="en-GB" sz="1600" b="0" i="0" dirty="0">
                <a:effectLst/>
                <a:latin typeface="+mn-lt"/>
              </a:rPr>
              <a:t>, no unnormal fermentation was observed in an</a:t>
            </a:r>
            <a:r>
              <a:rPr lang="en-GB" sz="1600" dirty="0">
                <a:latin typeface="+mn-lt"/>
              </a:rPr>
              <a:t>y sample. Only At 25</a:t>
            </a:r>
            <a:r>
              <a:rPr lang="nl-NL" sz="1600" b="0" i="0" dirty="0">
                <a:effectLst/>
                <a:latin typeface="+mn-lt"/>
              </a:rPr>
              <a:t>°C</a:t>
            </a:r>
            <a:r>
              <a:rPr lang="en-GB" sz="1600" b="0" i="0" dirty="0">
                <a:effectLst/>
                <a:latin typeface="+mn-lt"/>
              </a:rPr>
              <a:t> and 30</a:t>
            </a:r>
            <a:r>
              <a:rPr lang="nl-NL" sz="1600" b="0" i="0" dirty="0">
                <a:effectLst/>
                <a:latin typeface="+mn-lt"/>
              </a:rPr>
              <a:t>°C</a:t>
            </a:r>
          </a:p>
          <a:p>
            <a:r>
              <a:rPr lang="nl-NL" sz="1600" dirty="0" err="1">
                <a:latin typeface="+mn-lt"/>
              </a:rPr>
              <a:t>She</a:t>
            </a:r>
            <a:r>
              <a:rPr lang="nl-NL" sz="1600" dirty="0">
                <a:latin typeface="+mn-lt"/>
              </a:rPr>
              <a:t> sent a file </a:t>
            </a:r>
            <a:r>
              <a:rPr lang="nl-NL" sz="1600" dirty="0" err="1">
                <a:latin typeface="+mn-lt"/>
              </a:rPr>
              <a:t>with</a:t>
            </a:r>
            <a:r>
              <a:rPr lang="nl-NL" sz="1600" dirty="0">
                <a:latin typeface="+mn-lt"/>
              </a:rPr>
              <a:t> 168 </a:t>
            </a:r>
            <a:r>
              <a:rPr lang="nl-NL" sz="1600" dirty="0" err="1">
                <a:latin typeface="+mn-lt"/>
              </a:rPr>
              <a:t>observations</a:t>
            </a:r>
            <a:r>
              <a:rPr lang="nl-NL" sz="1600" dirty="0">
                <a:latin typeface="+mn-lt"/>
              </a:rPr>
              <a:t> </a:t>
            </a:r>
            <a:r>
              <a:rPr lang="nl-NL" sz="1600" dirty="0" err="1">
                <a:latin typeface="+mn-lt"/>
              </a:rPr>
              <a:t>and</a:t>
            </a:r>
            <a:r>
              <a:rPr lang="nl-NL" sz="1600" dirty="0">
                <a:latin typeface="+mn-lt"/>
              </a:rPr>
              <a:t> 1197 variables</a:t>
            </a:r>
            <a:r>
              <a:rPr lang="nl-NL" sz="1600" b="0" i="0" dirty="0">
                <a:effectLst/>
                <a:latin typeface="+mn-lt"/>
              </a:rPr>
              <a:t> </a:t>
            </a:r>
            <a:endParaRPr lang="en-GB" sz="1600" dirty="0">
              <a:latin typeface="+mn-lt"/>
            </a:endParaRPr>
          </a:p>
        </p:txBody>
      </p:sp>
      <p:sp>
        <p:nvSpPr>
          <p:cNvPr id="3" name="Title 2">
            <a:extLst>
              <a:ext uri="{FF2B5EF4-FFF2-40B4-BE49-F238E27FC236}">
                <a16:creationId xmlns:a16="http://schemas.microsoft.com/office/drawing/2014/main" id="{13B06681-106E-641B-55C9-06113DDD27ED}"/>
              </a:ext>
            </a:extLst>
          </p:cNvPr>
          <p:cNvSpPr>
            <a:spLocks noGrp="1"/>
          </p:cNvSpPr>
          <p:nvPr>
            <p:ph type="title"/>
          </p:nvPr>
        </p:nvSpPr>
        <p:spPr>
          <a:xfrm>
            <a:off x="561600" y="169210"/>
            <a:ext cx="8330400" cy="550286"/>
          </a:xfrm>
        </p:spPr>
        <p:txBody>
          <a:bodyPr/>
          <a:lstStyle/>
          <a:p>
            <a:pPr algn="ctr"/>
            <a:r>
              <a:rPr lang="en-GB" sz="1600" dirty="0"/>
              <a:t>Initial problem description </a:t>
            </a:r>
            <a:r>
              <a:rPr lang="en-GB" sz="1200" dirty="0"/>
              <a:t>(meeting with Eirini on Wed 14/01/2024)</a:t>
            </a:r>
          </a:p>
        </p:txBody>
      </p:sp>
      <p:sp>
        <p:nvSpPr>
          <p:cNvPr id="4" name="Slide Number Placeholder 3">
            <a:extLst>
              <a:ext uri="{FF2B5EF4-FFF2-40B4-BE49-F238E27FC236}">
                <a16:creationId xmlns:a16="http://schemas.microsoft.com/office/drawing/2014/main" id="{D95CFCC0-C031-89C5-45A3-381469533E2E}"/>
              </a:ext>
            </a:extLst>
          </p:cNvPr>
          <p:cNvSpPr>
            <a:spLocks noGrp="1"/>
          </p:cNvSpPr>
          <p:nvPr>
            <p:ph type="sldNum" sz="quarter" idx="11"/>
          </p:nvPr>
        </p:nvSpPr>
        <p:spPr/>
        <p:txBody>
          <a:bodyPr/>
          <a:lstStyle/>
          <a:p>
            <a:pPr algn="r"/>
            <a:fld id="{F25965E0-7062-474C-8671-DB3A3CE669B0}" type="slidenum">
              <a:rPr lang="en-GB" noProof="0" smtClean="0"/>
              <a:pPr algn="r"/>
              <a:t>2</a:t>
            </a:fld>
            <a:endParaRPr lang="en-GB" noProof="0" dirty="0"/>
          </a:p>
        </p:txBody>
      </p:sp>
    </p:spTree>
    <p:extLst>
      <p:ext uri="{BB962C8B-B14F-4D97-AF65-F5344CB8AC3E}">
        <p14:creationId xmlns:p14="http://schemas.microsoft.com/office/powerpoint/2010/main" val="1767033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270E09-11DB-C398-6761-0F7F0D53BA2C}"/>
              </a:ext>
            </a:extLst>
          </p:cNvPr>
          <p:cNvSpPr>
            <a:spLocks noGrp="1"/>
          </p:cNvSpPr>
          <p:nvPr>
            <p:ph type="title"/>
          </p:nvPr>
        </p:nvSpPr>
        <p:spPr>
          <a:xfrm>
            <a:off x="561600" y="169210"/>
            <a:ext cx="8330400" cy="591708"/>
          </a:xfrm>
        </p:spPr>
        <p:txBody>
          <a:bodyPr/>
          <a:lstStyle/>
          <a:p>
            <a:pPr algn="ctr"/>
            <a:r>
              <a:rPr lang="nl-NL" dirty="0">
                <a:solidFill>
                  <a:schemeClr val="tx1"/>
                </a:solidFill>
                <a:latin typeface="+mn-lt"/>
              </a:rPr>
              <a:t>30</a:t>
            </a:r>
            <a:r>
              <a:rPr lang="nl-NL" b="0" i="0" dirty="0">
                <a:solidFill>
                  <a:schemeClr val="tx1"/>
                </a:solidFill>
                <a:effectLst/>
                <a:latin typeface="+mn-lt"/>
              </a:rPr>
              <a:t>°C</a:t>
            </a:r>
            <a:endParaRPr lang="nl-NL" dirty="0">
              <a:solidFill>
                <a:schemeClr val="tx1"/>
              </a:solidFill>
              <a:latin typeface="+mn-lt"/>
            </a:endParaRPr>
          </a:p>
        </p:txBody>
      </p:sp>
      <p:sp>
        <p:nvSpPr>
          <p:cNvPr id="4" name="Slide Number Placeholder 3">
            <a:extLst>
              <a:ext uri="{FF2B5EF4-FFF2-40B4-BE49-F238E27FC236}">
                <a16:creationId xmlns:a16="http://schemas.microsoft.com/office/drawing/2014/main" id="{69537A79-EECA-6B6A-DDEF-B91AC7E616C1}"/>
              </a:ext>
            </a:extLst>
          </p:cNvPr>
          <p:cNvSpPr>
            <a:spLocks noGrp="1"/>
          </p:cNvSpPr>
          <p:nvPr>
            <p:ph type="sldNum" sz="quarter" idx="11"/>
          </p:nvPr>
        </p:nvSpPr>
        <p:spPr/>
        <p:txBody>
          <a:bodyPr/>
          <a:lstStyle/>
          <a:p>
            <a:pPr algn="r"/>
            <a:fld id="{F25965E0-7062-474C-8671-DB3A3CE669B0}" type="slidenum">
              <a:rPr lang="en-GB" noProof="0" smtClean="0"/>
              <a:pPr algn="r"/>
              <a:t>20</a:t>
            </a:fld>
            <a:endParaRPr lang="en-GB" noProof="0" dirty="0"/>
          </a:p>
        </p:txBody>
      </p:sp>
      <p:graphicFrame>
        <p:nvGraphicFramePr>
          <p:cNvPr id="6" name="Table 5">
            <a:extLst>
              <a:ext uri="{FF2B5EF4-FFF2-40B4-BE49-F238E27FC236}">
                <a16:creationId xmlns:a16="http://schemas.microsoft.com/office/drawing/2014/main" id="{B34D0856-E278-9E12-DE7A-BE3F9BF724AC}"/>
              </a:ext>
            </a:extLst>
          </p:cNvPr>
          <p:cNvGraphicFramePr>
            <a:graphicFrameLocks noGrp="1"/>
          </p:cNvGraphicFramePr>
          <p:nvPr>
            <p:extLst>
              <p:ext uri="{D42A27DB-BD31-4B8C-83A1-F6EECF244321}">
                <p14:modId xmlns:p14="http://schemas.microsoft.com/office/powerpoint/2010/main" val="1649520159"/>
              </p:ext>
            </p:extLst>
          </p:nvPr>
        </p:nvGraphicFramePr>
        <p:xfrm>
          <a:off x="1855600" y="1708404"/>
          <a:ext cx="5432800" cy="1726692"/>
        </p:xfrm>
        <a:graphic>
          <a:graphicData uri="http://schemas.openxmlformats.org/drawingml/2006/table">
            <a:tbl>
              <a:tblPr firstRow="1" firstCol="1" bandRow="1">
                <a:tableStyleId>{E8034E78-7F5D-4C2E-B375-FC64B27BC917}</a:tableStyleId>
              </a:tblPr>
              <a:tblGrid>
                <a:gridCol w="5432800">
                  <a:extLst>
                    <a:ext uri="{9D8B030D-6E8A-4147-A177-3AD203B41FA5}">
                      <a16:colId xmlns:a16="http://schemas.microsoft.com/office/drawing/2014/main" val="3354349657"/>
                    </a:ext>
                  </a:extLst>
                </a:gridCol>
              </a:tblGrid>
              <a:tr h="0">
                <a:tc>
                  <a:txBody>
                    <a:bodyPr/>
                    <a:lstStyle/>
                    <a:p>
                      <a:pPr>
                        <a:lnSpc>
                          <a:spcPct val="125000"/>
                        </a:lnSpc>
                        <a:spcAft>
                          <a:spcPts val="800"/>
                        </a:spcAft>
                      </a:pPr>
                      <a:r>
                        <a:rPr lang="en-US" sz="850" dirty="0">
                          <a:effectLst/>
                        </a:rPr>
                        <a:t> time  </a:t>
                      </a:r>
                      <a:r>
                        <a:rPr lang="en-US" sz="850" dirty="0" err="1">
                          <a:effectLst/>
                        </a:rPr>
                        <a:t>n.risk</a:t>
                      </a:r>
                      <a:r>
                        <a:rPr lang="en-US" sz="850" dirty="0">
                          <a:effectLst/>
                        </a:rPr>
                        <a:t>    </a:t>
                      </a:r>
                      <a:r>
                        <a:rPr lang="en-US" sz="850" dirty="0" err="1">
                          <a:effectLst/>
                        </a:rPr>
                        <a:t>n.event</a:t>
                      </a:r>
                      <a:r>
                        <a:rPr lang="en-US" sz="850" dirty="0">
                          <a:effectLst/>
                        </a:rPr>
                        <a:t>      survival                 </a:t>
                      </a:r>
                      <a:r>
                        <a:rPr lang="en-US" sz="850" dirty="0" err="1">
                          <a:effectLst/>
                        </a:rPr>
                        <a:t>std.err</a:t>
                      </a:r>
                      <a:r>
                        <a:rPr lang="en-US" sz="850" dirty="0">
                          <a:effectLst/>
                        </a:rPr>
                        <a:t> lower          95% CI upper 95% CI</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5841884"/>
                  </a:ext>
                </a:extLst>
              </a:tr>
              <a:tr h="0">
                <a:tc>
                  <a:txBody>
                    <a:bodyPr/>
                    <a:lstStyle/>
                    <a:p>
                      <a:pPr>
                        <a:lnSpc>
                          <a:spcPct val="125000"/>
                        </a:lnSpc>
                        <a:spcAft>
                          <a:spcPts val="800"/>
                        </a:spcAft>
                      </a:pPr>
                      <a:r>
                        <a:rPr lang="en-US" sz="850" dirty="0">
                          <a:effectLst/>
                        </a:rPr>
                        <a:t>    </a:t>
                      </a:r>
                      <a:r>
                        <a:rPr lang="nl-NL" sz="850" dirty="0">
                          <a:effectLst/>
                        </a:rPr>
                        <a:t>1    50190    4780       0.9048 0.001310       0.9022                            0.9073</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9223852"/>
                  </a:ext>
                </a:extLst>
              </a:tr>
              <a:tr h="0">
                <a:tc>
                  <a:txBody>
                    <a:bodyPr/>
                    <a:lstStyle/>
                    <a:p>
                      <a:pPr>
                        <a:lnSpc>
                          <a:spcPct val="125000"/>
                        </a:lnSpc>
                        <a:spcAft>
                          <a:spcPts val="800"/>
                        </a:spcAft>
                      </a:pPr>
                      <a:r>
                        <a:rPr lang="nl-NL" sz="850" dirty="0">
                          <a:effectLst/>
                        </a:rPr>
                        <a:t>    4    45410    4780       0.8095 0.001753       0.8061                            0.8130</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0642861"/>
                  </a:ext>
                </a:extLst>
              </a:tr>
              <a:tr h="0">
                <a:tc>
                  <a:txBody>
                    <a:bodyPr/>
                    <a:lstStyle/>
                    <a:p>
                      <a:pPr>
                        <a:lnSpc>
                          <a:spcPct val="125000"/>
                        </a:lnSpc>
                        <a:spcAft>
                          <a:spcPts val="800"/>
                        </a:spcAft>
                      </a:pPr>
                      <a:r>
                        <a:rPr lang="nl-NL" sz="850" dirty="0">
                          <a:effectLst/>
                        </a:rPr>
                        <a:t>    6    40630    4780       0.7143 0.002016       0.7103                            0.7182</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691165"/>
                  </a:ext>
                </a:extLst>
              </a:tr>
              <a:tr h="0">
                <a:tc>
                  <a:txBody>
                    <a:bodyPr/>
                    <a:lstStyle/>
                    <a:p>
                      <a:pPr>
                        <a:lnSpc>
                          <a:spcPct val="125000"/>
                        </a:lnSpc>
                        <a:spcAft>
                          <a:spcPts val="800"/>
                        </a:spcAft>
                      </a:pPr>
                      <a:r>
                        <a:rPr lang="nl-NL" sz="850" dirty="0">
                          <a:effectLst/>
                        </a:rPr>
                        <a:t>   11    35850    4780      0.6190 0.002168       0.6148                            0.6233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6369183"/>
                  </a:ext>
                </a:extLst>
              </a:tr>
              <a:tr h="0">
                <a:tc>
                  <a:txBody>
                    <a:bodyPr/>
                    <a:lstStyle/>
                    <a:p>
                      <a:pPr>
                        <a:lnSpc>
                          <a:spcPct val="125000"/>
                        </a:lnSpc>
                        <a:spcAft>
                          <a:spcPts val="800"/>
                        </a:spcAft>
                      </a:pPr>
                      <a:r>
                        <a:rPr lang="nl-NL" sz="850" dirty="0">
                          <a:effectLst/>
                        </a:rPr>
                        <a:t>   13    31070    4780      0.5238 0.002229       0.5195                             0.5282</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8175979"/>
                  </a:ext>
                </a:extLst>
              </a:tr>
              <a:tr h="0">
                <a:tc>
                  <a:txBody>
                    <a:bodyPr/>
                    <a:lstStyle/>
                    <a:p>
                      <a:pPr>
                        <a:lnSpc>
                          <a:spcPct val="125000"/>
                        </a:lnSpc>
                        <a:spcAft>
                          <a:spcPts val="800"/>
                        </a:spcAft>
                      </a:pPr>
                      <a:r>
                        <a:rPr lang="nl-NL" sz="850" dirty="0">
                          <a:effectLst/>
                        </a:rPr>
                        <a:t>   15    26290    4780      0.4286 0.002209       0.4243                             0.4329</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810963"/>
                  </a:ext>
                </a:extLst>
              </a:tr>
              <a:tr h="0">
                <a:tc>
                  <a:txBody>
                    <a:bodyPr/>
                    <a:lstStyle/>
                    <a:p>
                      <a:pPr>
                        <a:lnSpc>
                          <a:spcPct val="125000"/>
                        </a:lnSpc>
                        <a:spcAft>
                          <a:spcPts val="800"/>
                        </a:spcAft>
                      </a:pPr>
                      <a:r>
                        <a:rPr lang="nl-NL" sz="850" dirty="0">
                          <a:effectLst/>
                        </a:rPr>
                        <a:t>   18    21510    4780      0.3333 0.002104       0.3292                             0.3375</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4707302"/>
                  </a:ext>
                </a:extLst>
              </a:tr>
              <a:tr h="0">
                <a:tc>
                  <a:txBody>
                    <a:bodyPr/>
                    <a:lstStyle/>
                    <a:p>
                      <a:pPr>
                        <a:lnSpc>
                          <a:spcPct val="125000"/>
                        </a:lnSpc>
                        <a:spcAft>
                          <a:spcPts val="800"/>
                        </a:spcAft>
                      </a:pPr>
                      <a:r>
                        <a:rPr lang="nl-NL" sz="850" dirty="0">
                          <a:effectLst/>
                        </a:rPr>
                        <a:t>   20    16730    4780      0.2381 0.001901       0.2344                             0.2419</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1200074"/>
                  </a:ext>
                </a:extLst>
              </a:tr>
              <a:tr h="0">
                <a:tc>
                  <a:txBody>
                    <a:bodyPr/>
                    <a:lstStyle/>
                    <a:p>
                      <a:pPr>
                        <a:lnSpc>
                          <a:spcPct val="125000"/>
                        </a:lnSpc>
                        <a:spcAft>
                          <a:spcPts val="800"/>
                        </a:spcAft>
                      </a:pPr>
                      <a:r>
                        <a:rPr lang="nl-NL" sz="850" dirty="0">
                          <a:effectLst/>
                        </a:rPr>
                        <a:t>   25    11950    4780      0.1429 0.001562       0.1398                             0.1460</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9113277"/>
                  </a:ext>
                </a:extLst>
              </a:tr>
              <a:tr h="0">
                <a:tc>
                  <a:txBody>
                    <a:bodyPr/>
                    <a:lstStyle/>
                    <a:p>
                      <a:pPr>
                        <a:lnSpc>
                          <a:spcPct val="125000"/>
                        </a:lnSpc>
                        <a:spcAft>
                          <a:spcPts val="800"/>
                        </a:spcAft>
                      </a:pPr>
                      <a:r>
                        <a:rPr lang="nl-NL" sz="850" dirty="0">
                          <a:effectLst/>
                        </a:rPr>
                        <a:t>   27    7170     4780       0.0476 0.000951       0.0458                            0.0495</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283104"/>
                  </a:ext>
                </a:extLst>
              </a:tr>
              <a:tr h="0">
                <a:tc>
                  <a:txBody>
                    <a:bodyPr/>
                    <a:lstStyle/>
                    <a:p>
                      <a:pPr>
                        <a:lnSpc>
                          <a:spcPct val="125000"/>
                        </a:lnSpc>
                        <a:spcAft>
                          <a:spcPts val="800"/>
                        </a:spcAft>
                      </a:pPr>
                      <a:r>
                        <a:rPr lang="nl-NL" sz="850" dirty="0">
                          <a:effectLst/>
                        </a:rPr>
                        <a:t>   33    2390     2390       0.0000      </a:t>
                      </a:r>
                      <a:r>
                        <a:rPr lang="nl-NL" sz="850" dirty="0" err="1">
                          <a:effectLst/>
                        </a:rPr>
                        <a:t>NaN</a:t>
                      </a:r>
                      <a:r>
                        <a:rPr lang="nl-NL" sz="850" dirty="0">
                          <a:effectLst/>
                        </a:rPr>
                        <a:t>             NA                                       </a:t>
                      </a:r>
                      <a:r>
                        <a:rPr lang="nl-NL" sz="850" dirty="0" err="1">
                          <a:effectLst/>
                        </a:rPr>
                        <a:t>NA</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4797917"/>
                  </a:ext>
                </a:extLst>
              </a:tr>
            </a:tbl>
          </a:graphicData>
        </a:graphic>
      </p:graphicFrame>
    </p:spTree>
    <p:extLst>
      <p:ext uri="{BB962C8B-B14F-4D97-AF65-F5344CB8AC3E}">
        <p14:creationId xmlns:p14="http://schemas.microsoft.com/office/powerpoint/2010/main" val="4164341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80DEAF-51F0-6AFB-FC05-1475CEFAD25A}"/>
              </a:ext>
            </a:extLst>
          </p:cNvPr>
          <p:cNvSpPr>
            <a:spLocks noGrp="1"/>
          </p:cNvSpPr>
          <p:nvPr>
            <p:ph type="title"/>
          </p:nvPr>
        </p:nvSpPr>
        <p:spPr>
          <a:xfrm>
            <a:off x="561600" y="169210"/>
            <a:ext cx="8330400" cy="591708"/>
          </a:xfrm>
        </p:spPr>
        <p:txBody>
          <a:bodyPr/>
          <a:lstStyle/>
          <a:p>
            <a:pPr algn="ctr"/>
            <a:r>
              <a:rPr lang="nl-NL" dirty="0">
                <a:solidFill>
                  <a:schemeClr val="tx1"/>
                </a:solidFill>
                <a:latin typeface="+mn-lt"/>
              </a:rPr>
              <a:t>25</a:t>
            </a:r>
            <a:r>
              <a:rPr lang="nl-NL" b="0" i="0" dirty="0">
                <a:solidFill>
                  <a:schemeClr val="tx1"/>
                </a:solidFill>
                <a:effectLst/>
                <a:latin typeface="+mn-lt"/>
              </a:rPr>
              <a:t>°C</a:t>
            </a:r>
            <a:endParaRPr lang="nl-NL" dirty="0">
              <a:solidFill>
                <a:schemeClr val="tx1"/>
              </a:solidFill>
              <a:latin typeface="+mn-lt"/>
            </a:endParaRPr>
          </a:p>
        </p:txBody>
      </p:sp>
      <p:sp>
        <p:nvSpPr>
          <p:cNvPr id="4" name="Slide Number Placeholder 3">
            <a:extLst>
              <a:ext uri="{FF2B5EF4-FFF2-40B4-BE49-F238E27FC236}">
                <a16:creationId xmlns:a16="http://schemas.microsoft.com/office/drawing/2014/main" id="{328096C2-F9D9-B657-33EE-7FE6007C8313}"/>
              </a:ext>
            </a:extLst>
          </p:cNvPr>
          <p:cNvSpPr>
            <a:spLocks noGrp="1"/>
          </p:cNvSpPr>
          <p:nvPr>
            <p:ph type="sldNum" sz="quarter" idx="11"/>
          </p:nvPr>
        </p:nvSpPr>
        <p:spPr/>
        <p:txBody>
          <a:bodyPr/>
          <a:lstStyle/>
          <a:p>
            <a:pPr algn="r"/>
            <a:fld id="{F25965E0-7062-474C-8671-DB3A3CE669B0}" type="slidenum">
              <a:rPr lang="en-GB" noProof="0" smtClean="0"/>
              <a:pPr algn="r"/>
              <a:t>21</a:t>
            </a:fld>
            <a:endParaRPr lang="en-GB" noProof="0" dirty="0"/>
          </a:p>
        </p:txBody>
      </p:sp>
      <p:graphicFrame>
        <p:nvGraphicFramePr>
          <p:cNvPr id="5" name="Table 4">
            <a:extLst>
              <a:ext uri="{FF2B5EF4-FFF2-40B4-BE49-F238E27FC236}">
                <a16:creationId xmlns:a16="http://schemas.microsoft.com/office/drawing/2014/main" id="{83BDFEB0-6F15-A91C-528C-408EF207366B}"/>
              </a:ext>
            </a:extLst>
          </p:cNvPr>
          <p:cNvGraphicFramePr>
            <a:graphicFrameLocks noGrp="1"/>
          </p:cNvGraphicFramePr>
          <p:nvPr>
            <p:extLst>
              <p:ext uri="{D42A27DB-BD31-4B8C-83A1-F6EECF244321}">
                <p14:modId xmlns:p14="http://schemas.microsoft.com/office/powerpoint/2010/main" val="855373420"/>
              </p:ext>
            </p:extLst>
          </p:nvPr>
        </p:nvGraphicFramePr>
        <p:xfrm>
          <a:off x="1829223" y="1399822"/>
          <a:ext cx="5201497" cy="2343855"/>
        </p:xfrm>
        <a:graphic>
          <a:graphicData uri="http://schemas.openxmlformats.org/drawingml/2006/table">
            <a:tbl>
              <a:tblPr firstRow="1" firstCol="1" bandRow="1">
                <a:tableStyleId>{E8034E78-7F5D-4C2E-B375-FC64B27BC917}</a:tableStyleId>
              </a:tblPr>
              <a:tblGrid>
                <a:gridCol w="5201497">
                  <a:extLst>
                    <a:ext uri="{9D8B030D-6E8A-4147-A177-3AD203B41FA5}">
                      <a16:colId xmlns:a16="http://schemas.microsoft.com/office/drawing/2014/main" val="441977425"/>
                    </a:ext>
                  </a:extLst>
                </a:gridCol>
              </a:tblGrid>
              <a:tr h="0">
                <a:tc>
                  <a:txBody>
                    <a:bodyPr/>
                    <a:lstStyle/>
                    <a:p>
                      <a:pPr>
                        <a:lnSpc>
                          <a:spcPct val="125000"/>
                        </a:lnSpc>
                        <a:spcAft>
                          <a:spcPts val="800"/>
                        </a:spcAft>
                      </a:pPr>
                      <a:r>
                        <a:rPr lang="en-US" sz="850" dirty="0">
                          <a:effectLst/>
                        </a:rPr>
                        <a:t> time        </a:t>
                      </a:r>
                      <a:r>
                        <a:rPr lang="en-US" sz="850" dirty="0" err="1">
                          <a:effectLst/>
                        </a:rPr>
                        <a:t>n.risk</a:t>
                      </a:r>
                      <a:r>
                        <a:rPr lang="en-US" sz="850" dirty="0">
                          <a:effectLst/>
                        </a:rPr>
                        <a:t>    </a:t>
                      </a:r>
                      <a:r>
                        <a:rPr lang="en-US" sz="850" dirty="0" err="1">
                          <a:effectLst/>
                        </a:rPr>
                        <a:t>n.event</a:t>
                      </a:r>
                      <a:r>
                        <a:rPr lang="en-US" sz="850" dirty="0">
                          <a:effectLst/>
                        </a:rPr>
                        <a:t>  survival  </a:t>
                      </a:r>
                      <a:r>
                        <a:rPr lang="en-US" sz="850" dirty="0" err="1">
                          <a:effectLst/>
                        </a:rPr>
                        <a:t>std.err</a:t>
                      </a:r>
                      <a:r>
                        <a:rPr lang="en-US" sz="850" dirty="0">
                          <a:effectLst/>
                        </a:rPr>
                        <a:t>               lower 95%     CI upper 95% CI</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070388"/>
                  </a:ext>
                </a:extLst>
              </a:tr>
              <a:tr h="0">
                <a:tc>
                  <a:txBody>
                    <a:bodyPr/>
                    <a:lstStyle/>
                    <a:p>
                      <a:pPr>
                        <a:lnSpc>
                          <a:spcPct val="125000"/>
                        </a:lnSpc>
                        <a:spcAft>
                          <a:spcPts val="800"/>
                        </a:spcAft>
                      </a:pPr>
                      <a:r>
                        <a:rPr lang="en-US" sz="1000" dirty="0">
                          <a:effectLst/>
                        </a:rPr>
                        <a:t>    1     70505    5975   0.9153   0.001049       0.9132       0.9173</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3704132"/>
                  </a:ext>
                </a:extLst>
              </a:tr>
              <a:tr h="0">
                <a:tc>
                  <a:txBody>
                    <a:bodyPr/>
                    <a:lstStyle/>
                    <a:p>
                      <a:pPr>
                        <a:lnSpc>
                          <a:spcPct val="125000"/>
                        </a:lnSpc>
                        <a:spcAft>
                          <a:spcPts val="800"/>
                        </a:spcAft>
                      </a:pPr>
                      <a:r>
                        <a:rPr lang="en-US" sz="1000" dirty="0">
                          <a:effectLst/>
                        </a:rPr>
                        <a:t>    4     64530    5975   0.8305   0.001413       0.8277       0.8333</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9766786"/>
                  </a:ext>
                </a:extLst>
              </a:tr>
              <a:tr h="0">
                <a:tc>
                  <a:txBody>
                    <a:bodyPr/>
                    <a:lstStyle/>
                    <a:p>
                      <a:pPr>
                        <a:lnSpc>
                          <a:spcPct val="125000"/>
                        </a:lnSpc>
                        <a:spcAft>
                          <a:spcPts val="800"/>
                        </a:spcAft>
                      </a:pPr>
                      <a:r>
                        <a:rPr lang="en-US" sz="1000" dirty="0">
                          <a:effectLst/>
                        </a:rPr>
                        <a:t>    6     58555    5975   0.7458   0.001640       0.7426       0.7490</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7659162"/>
                  </a:ext>
                </a:extLst>
              </a:tr>
              <a:tr h="0">
                <a:tc>
                  <a:txBody>
                    <a:bodyPr/>
                    <a:lstStyle/>
                    <a:p>
                      <a:pPr>
                        <a:lnSpc>
                          <a:spcPct val="125000"/>
                        </a:lnSpc>
                        <a:spcAft>
                          <a:spcPts val="800"/>
                        </a:spcAft>
                      </a:pPr>
                      <a:r>
                        <a:rPr lang="en-US" sz="1000" dirty="0">
                          <a:effectLst/>
                        </a:rPr>
                        <a:t>   11    52580    5975   0.6610   0.001783       0.6575       0.6645</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8118390"/>
                  </a:ext>
                </a:extLst>
              </a:tr>
              <a:tr h="0">
                <a:tc>
                  <a:txBody>
                    <a:bodyPr/>
                    <a:lstStyle/>
                    <a:p>
                      <a:pPr>
                        <a:lnSpc>
                          <a:spcPct val="125000"/>
                        </a:lnSpc>
                        <a:spcAft>
                          <a:spcPts val="800"/>
                        </a:spcAft>
                      </a:pPr>
                      <a:r>
                        <a:rPr lang="en-US" sz="1000" dirty="0">
                          <a:effectLst/>
                        </a:rPr>
                        <a:t>   13    46605    5975   0.5763   0.001861       0.5726       0.5799</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7196634"/>
                  </a:ext>
                </a:extLst>
              </a:tr>
              <a:tr h="0">
                <a:tc>
                  <a:txBody>
                    <a:bodyPr/>
                    <a:lstStyle/>
                    <a:p>
                      <a:pPr>
                        <a:lnSpc>
                          <a:spcPct val="125000"/>
                        </a:lnSpc>
                        <a:spcAft>
                          <a:spcPts val="800"/>
                        </a:spcAft>
                      </a:pPr>
                      <a:r>
                        <a:rPr lang="en-US" sz="1000" dirty="0">
                          <a:effectLst/>
                        </a:rPr>
                        <a:t>   15    40630    5975   0.4915   0.001883       0.4878       0.4952</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4007284"/>
                  </a:ext>
                </a:extLst>
              </a:tr>
              <a:tr h="0">
                <a:tc>
                  <a:txBody>
                    <a:bodyPr/>
                    <a:lstStyle/>
                    <a:p>
                      <a:pPr>
                        <a:lnSpc>
                          <a:spcPct val="125000"/>
                        </a:lnSpc>
                        <a:spcAft>
                          <a:spcPts val="800"/>
                        </a:spcAft>
                      </a:pPr>
                      <a:r>
                        <a:rPr lang="en-US" sz="1000" dirty="0">
                          <a:effectLst/>
                        </a:rPr>
                        <a:t>   18    34655    5975   0.4068   0.001850       0.4032       0.4104</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3132170"/>
                  </a:ext>
                </a:extLst>
              </a:tr>
              <a:tr h="0">
                <a:tc>
                  <a:txBody>
                    <a:bodyPr/>
                    <a:lstStyle/>
                    <a:p>
                      <a:pPr>
                        <a:lnSpc>
                          <a:spcPct val="125000"/>
                        </a:lnSpc>
                        <a:spcAft>
                          <a:spcPts val="800"/>
                        </a:spcAft>
                      </a:pPr>
                      <a:r>
                        <a:rPr lang="en-US" sz="1000" dirty="0">
                          <a:effectLst/>
                        </a:rPr>
                        <a:t>   20    28680    5975   0.3220   0.001760       0.3186       0.3255</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2350453"/>
                  </a:ext>
                </a:extLst>
              </a:tr>
              <a:tr h="0">
                <a:tc>
                  <a:txBody>
                    <a:bodyPr/>
                    <a:lstStyle/>
                    <a:p>
                      <a:pPr>
                        <a:lnSpc>
                          <a:spcPct val="125000"/>
                        </a:lnSpc>
                        <a:spcAft>
                          <a:spcPts val="800"/>
                        </a:spcAft>
                      </a:pPr>
                      <a:r>
                        <a:rPr lang="en-US" sz="1000" dirty="0">
                          <a:effectLst/>
                        </a:rPr>
                        <a:t>   22    22705    1195   0.3051   0.001734       0.3017       0.3085</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1646353"/>
                  </a:ext>
                </a:extLst>
              </a:tr>
              <a:tr h="0">
                <a:tc>
                  <a:txBody>
                    <a:bodyPr/>
                    <a:lstStyle/>
                    <a:p>
                      <a:pPr>
                        <a:lnSpc>
                          <a:spcPct val="125000"/>
                        </a:lnSpc>
                        <a:spcAft>
                          <a:spcPts val="800"/>
                        </a:spcAft>
                      </a:pPr>
                      <a:r>
                        <a:rPr lang="en-US" sz="1000" dirty="0">
                          <a:effectLst/>
                        </a:rPr>
                        <a:t>   25    21510    5975   0.2203   0.001561       0.2173       0.2234</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3060425"/>
                  </a:ext>
                </a:extLst>
              </a:tr>
              <a:tr h="0">
                <a:tc>
                  <a:txBody>
                    <a:bodyPr/>
                    <a:lstStyle/>
                    <a:p>
                      <a:pPr>
                        <a:lnSpc>
                          <a:spcPct val="125000"/>
                        </a:lnSpc>
                        <a:spcAft>
                          <a:spcPts val="800"/>
                        </a:spcAft>
                      </a:pPr>
                      <a:r>
                        <a:rPr lang="en-US" sz="1000" dirty="0">
                          <a:effectLst/>
                        </a:rPr>
                        <a:t>   27    15535    5975   0.1356   0.001289       0.1331       0.1381</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5150825"/>
                  </a:ext>
                </a:extLst>
              </a:tr>
              <a:tr h="0">
                <a:tc>
                  <a:txBody>
                    <a:bodyPr/>
                    <a:lstStyle/>
                    <a:p>
                      <a:pPr>
                        <a:lnSpc>
                          <a:spcPct val="125000"/>
                        </a:lnSpc>
                        <a:spcAft>
                          <a:spcPts val="800"/>
                        </a:spcAft>
                      </a:pPr>
                      <a:r>
                        <a:rPr lang="en-US" sz="1000" dirty="0">
                          <a:effectLst/>
                        </a:rPr>
                        <a:t>   29    9560      5975   0.0508   0.000827       0.0493       0.0525</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2361799"/>
                  </a:ext>
                </a:extLst>
              </a:tr>
              <a:tr h="0">
                <a:tc>
                  <a:txBody>
                    <a:bodyPr/>
                    <a:lstStyle/>
                    <a:p>
                      <a:pPr>
                        <a:lnSpc>
                          <a:spcPct val="125000"/>
                        </a:lnSpc>
                        <a:spcAft>
                          <a:spcPts val="800"/>
                        </a:spcAft>
                      </a:pPr>
                      <a:r>
                        <a:rPr lang="en-US" sz="1000" dirty="0">
                          <a:effectLst/>
                        </a:rPr>
                        <a:t>   33    3585      3585   0.0000      </a:t>
                      </a:r>
                      <a:r>
                        <a:rPr lang="en-US" sz="1000" dirty="0" err="1">
                          <a:effectLst/>
                        </a:rPr>
                        <a:t>NaN</a:t>
                      </a:r>
                      <a:r>
                        <a:rPr lang="en-US" sz="1000" dirty="0">
                          <a:effectLst/>
                        </a:rPr>
                        <a:t>           NA           </a:t>
                      </a:r>
                      <a:r>
                        <a:rPr lang="en-US" sz="1000" dirty="0" err="1">
                          <a:effectLst/>
                        </a:rPr>
                        <a:t>NA</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2628925"/>
                  </a:ext>
                </a:extLst>
              </a:tr>
            </a:tbl>
          </a:graphicData>
        </a:graphic>
      </p:graphicFrame>
    </p:spTree>
    <p:extLst>
      <p:ext uri="{BB962C8B-B14F-4D97-AF65-F5344CB8AC3E}">
        <p14:creationId xmlns:p14="http://schemas.microsoft.com/office/powerpoint/2010/main" val="308958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33614-6A90-364A-286B-B37CFF43D094}"/>
              </a:ext>
            </a:extLst>
          </p:cNvPr>
          <p:cNvSpPr>
            <a:spLocks noGrp="1"/>
          </p:cNvSpPr>
          <p:nvPr>
            <p:ph type="title"/>
          </p:nvPr>
        </p:nvSpPr>
        <p:spPr>
          <a:xfrm>
            <a:off x="561600" y="169210"/>
            <a:ext cx="8330400" cy="591708"/>
          </a:xfrm>
        </p:spPr>
        <p:txBody>
          <a:bodyPr/>
          <a:lstStyle/>
          <a:p>
            <a:pPr algn="ctr"/>
            <a:r>
              <a:rPr lang="nl-NL" dirty="0">
                <a:solidFill>
                  <a:schemeClr val="tx1"/>
                </a:solidFill>
                <a:latin typeface="+mn-lt"/>
              </a:rPr>
              <a:t>15</a:t>
            </a:r>
            <a:r>
              <a:rPr lang="nl-NL" b="0" i="0" dirty="0">
                <a:solidFill>
                  <a:schemeClr val="tx1"/>
                </a:solidFill>
                <a:effectLst/>
                <a:latin typeface="+mn-lt"/>
              </a:rPr>
              <a:t>°C </a:t>
            </a:r>
            <a:endParaRPr lang="nl-NL" dirty="0">
              <a:solidFill>
                <a:schemeClr val="tx1"/>
              </a:solidFill>
              <a:latin typeface="+mn-lt"/>
            </a:endParaRPr>
          </a:p>
        </p:txBody>
      </p:sp>
      <p:sp>
        <p:nvSpPr>
          <p:cNvPr id="4" name="Slide Number Placeholder 3">
            <a:extLst>
              <a:ext uri="{FF2B5EF4-FFF2-40B4-BE49-F238E27FC236}">
                <a16:creationId xmlns:a16="http://schemas.microsoft.com/office/drawing/2014/main" id="{6017FD53-6DB4-4A64-0B15-989D02CF5590}"/>
              </a:ext>
            </a:extLst>
          </p:cNvPr>
          <p:cNvSpPr>
            <a:spLocks noGrp="1"/>
          </p:cNvSpPr>
          <p:nvPr>
            <p:ph type="sldNum" sz="quarter" idx="11"/>
          </p:nvPr>
        </p:nvSpPr>
        <p:spPr/>
        <p:txBody>
          <a:bodyPr/>
          <a:lstStyle/>
          <a:p>
            <a:pPr algn="r"/>
            <a:fld id="{F25965E0-7062-474C-8671-DB3A3CE669B0}" type="slidenum">
              <a:rPr lang="en-GB" noProof="0" smtClean="0"/>
              <a:pPr algn="r"/>
              <a:t>22</a:t>
            </a:fld>
            <a:endParaRPr lang="en-GB" noProof="0" dirty="0"/>
          </a:p>
        </p:txBody>
      </p:sp>
      <p:graphicFrame>
        <p:nvGraphicFramePr>
          <p:cNvPr id="5" name="Table 4">
            <a:extLst>
              <a:ext uri="{FF2B5EF4-FFF2-40B4-BE49-F238E27FC236}">
                <a16:creationId xmlns:a16="http://schemas.microsoft.com/office/drawing/2014/main" id="{410ED470-1920-2F16-68B5-195223602A8A}"/>
              </a:ext>
            </a:extLst>
          </p:cNvPr>
          <p:cNvGraphicFramePr>
            <a:graphicFrameLocks noGrp="1"/>
          </p:cNvGraphicFramePr>
          <p:nvPr>
            <p:extLst>
              <p:ext uri="{D42A27DB-BD31-4B8C-83A1-F6EECF244321}">
                <p14:modId xmlns:p14="http://schemas.microsoft.com/office/powerpoint/2010/main" val="1852677949"/>
              </p:ext>
            </p:extLst>
          </p:nvPr>
        </p:nvGraphicFramePr>
        <p:xfrm>
          <a:off x="2299758" y="1703662"/>
          <a:ext cx="4544483" cy="2014474"/>
        </p:xfrm>
        <a:graphic>
          <a:graphicData uri="http://schemas.openxmlformats.org/drawingml/2006/table">
            <a:tbl>
              <a:tblPr firstRow="1" firstCol="1" bandRow="1">
                <a:tableStyleId>{E8034E78-7F5D-4C2E-B375-FC64B27BC917}</a:tableStyleId>
              </a:tblPr>
              <a:tblGrid>
                <a:gridCol w="4544483">
                  <a:extLst>
                    <a:ext uri="{9D8B030D-6E8A-4147-A177-3AD203B41FA5}">
                      <a16:colId xmlns:a16="http://schemas.microsoft.com/office/drawing/2014/main" val="3482177683"/>
                    </a:ext>
                  </a:extLst>
                </a:gridCol>
              </a:tblGrid>
              <a:tr h="0">
                <a:tc>
                  <a:txBody>
                    <a:bodyPr/>
                    <a:lstStyle/>
                    <a:p>
                      <a:pPr>
                        <a:lnSpc>
                          <a:spcPct val="125000"/>
                        </a:lnSpc>
                        <a:spcAft>
                          <a:spcPts val="800"/>
                        </a:spcAft>
                      </a:pPr>
                      <a:r>
                        <a:rPr lang="en-US" sz="850" dirty="0">
                          <a:effectLst/>
                        </a:rPr>
                        <a:t>time </a:t>
                      </a:r>
                      <a:r>
                        <a:rPr lang="en-US" sz="850" dirty="0" err="1">
                          <a:effectLst/>
                        </a:rPr>
                        <a:t>n.risk</a:t>
                      </a:r>
                      <a:r>
                        <a:rPr lang="en-US" sz="850" dirty="0">
                          <a:effectLst/>
                        </a:rPr>
                        <a:t>      </a:t>
                      </a:r>
                      <a:r>
                        <a:rPr lang="en-US" sz="850" dirty="0" err="1">
                          <a:effectLst/>
                        </a:rPr>
                        <a:t>n.event</a:t>
                      </a:r>
                      <a:r>
                        <a:rPr lang="en-US" sz="850" dirty="0">
                          <a:effectLst/>
                        </a:rPr>
                        <a:t> survival  </a:t>
                      </a:r>
                      <a:r>
                        <a:rPr lang="en-US" sz="850" dirty="0" err="1">
                          <a:effectLst/>
                        </a:rPr>
                        <a:t>std.err</a:t>
                      </a:r>
                      <a:r>
                        <a:rPr lang="en-US" sz="850" dirty="0">
                          <a:effectLst/>
                        </a:rPr>
                        <a:t> lower 95%         CI upper 95% CI</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7490204"/>
                  </a:ext>
                </a:extLst>
              </a:tr>
              <a:tr h="0">
                <a:tc>
                  <a:txBody>
                    <a:bodyPr/>
                    <a:lstStyle/>
                    <a:p>
                      <a:pPr>
                        <a:lnSpc>
                          <a:spcPct val="125000"/>
                        </a:lnSpc>
                        <a:spcAft>
                          <a:spcPts val="800"/>
                        </a:spcAft>
                      </a:pPr>
                      <a:r>
                        <a:rPr lang="en-US" sz="850" dirty="0">
                          <a:effectLst/>
                        </a:rPr>
                        <a:t>    </a:t>
                      </a:r>
                      <a:r>
                        <a:rPr lang="nl-NL" sz="850" dirty="0">
                          <a:effectLst/>
                        </a:rPr>
                        <a:t>1     68115    5975   0.9123     0.001084       0.9102       0.9144</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7479423"/>
                  </a:ext>
                </a:extLst>
              </a:tr>
              <a:tr h="0">
                <a:tc>
                  <a:txBody>
                    <a:bodyPr/>
                    <a:lstStyle/>
                    <a:p>
                      <a:pPr>
                        <a:lnSpc>
                          <a:spcPct val="125000"/>
                        </a:lnSpc>
                        <a:spcAft>
                          <a:spcPts val="800"/>
                        </a:spcAft>
                      </a:pPr>
                      <a:r>
                        <a:rPr lang="nl-NL" sz="850" dirty="0">
                          <a:effectLst/>
                        </a:rPr>
                        <a:t>    4     62140    4780   0.8421     0.001397       0.8394       0.8448</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0828274"/>
                  </a:ext>
                </a:extLst>
              </a:tr>
              <a:tr h="0">
                <a:tc>
                  <a:txBody>
                    <a:bodyPr/>
                    <a:lstStyle/>
                    <a:p>
                      <a:pPr>
                        <a:lnSpc>
                          <a:spcPct val="125000"/>
                        </a:lnSpc>
                        <a:spcAft>
                          <a:spcPts val="800"/>
                        </a:spcAft>
                      </a:pPr>
                      <a:r>
                        <a:rPr lang="nl-NL" sz="850" dirty="0">
                          <a:effectLst/>
                        </a:rPr>
                        <a:t>    6     57360    5975   0.7544     0.001649       0.7512       0.7576</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7745641"/>
                  </a:ext>
                </a:extLst>
              </a:tr>
              <a:tr h="0">
                <a:tc>
                  <a:txBody>
                    <a:bodyPr/>
                    <a:lstStyle/>
                    <a:p>
                      <a:pPr>
                        <a:lnSpc>
                          <a:spcPct val="125000"/>
                        </a:lnSpc>
                        <a:spcAft>
                          <a:spcPts val="800"/>
                        </a:spcAft>
                      </a:pPr>
                      <a:r>
                        <a:rPr lang="nl-NL" sz="850" dirty="0">
                          <a:effectLst/>
                        </a:rPr>
                        <a:t>   11    51385    5975   0.6667     0.001806       0.6631       0.6702</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7375763"/>
                  </a:ext>
                </a:extLst>
              </a:tr>
              <a:tr h="0">
                <a:tc>
                  <a:txBody>
                    <a:bodyPr/>
                    <a:lstStyle/>
                    <a:p>
                      <a:pPr>
                        <a:lnSpc>
                          <a:spcPct val="125000"/>
                        </a:lnSpc>
                        <a:spcAft>
                          <a:spcPts val="800"/>
                        </a:spcAft>
                      </a:pPr>
                      <a:r>
                        <a:rPr lang="nl-NL" sz="850" dirty="0">
                          <a:effectLst/>
                        </a:rPr>
                        <a:t>   13    45410    5975   0.5789     0.001892       0.5753       0.5827</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692725"/>
                  </a:ext>
                </a:extLst>
              </a:tr>
              <a:tr h="0">
                <a:tc>
                  <a:txBody>
                    <a:bodyPr/>
                    <a:lstStyle/>
                    <a:p>
                      <a:pPr>
                        <a:lnSpc>
                          <a:spcPct val="125000"/>
                        </a:lnSpc>
                        <a:spcAft>
                          <a:spcPts val="800"/>
                        </a:spcAft>
                      </a:pPr>
                      <a:r>
                        <a:rPr lang="nl-NL" sz="850" dirty="0">
                          <a:effectLst/>
                        </a:rPr>
                        <a:t>   15    39435    5975   0.4912     0.001915       0.4875       0.4950</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2629199"/>
                  </a:ext>
                </a:extLst>
              </a:tr>
              <a:tr h="0">
                <a:tc>
                  <a:txBody>
                    <a:bodyPr/>
                    <a:lstStyle/>
                    <a:p>
                      <a:pPr>
                        <a:lnSpc>
                          <a:spcPct val="125000"/>
                        </a:lnSpc>
                        <a:spcAft>
                          <a:spcPts val="800"/>
                        </a:spcAft>
                      </a:pPr>
                      <a:r>
                        <a:rPr lang="nl-NL" sz="850" dirty="0">
                          <a:effectLst/>
                        </a:rPr>
                        <a:t>   18    33460    5975   0.4035     0.001880       0.3998       0.4072</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7460584"/>
                  </a:ext>
                </a:extLst>
              </a:tr>
              <a:tr h="0">
                <a:tc>
                  <a:txBody>
                    <a:bodyPr/>
                    <a:lstStyle/>
                    <a:p>
                      <a:pPr>
                        <a:lnSpc>
                          <a:spcPct val="125000"/>
                        </a:lnSpc>
                        <a:spcAft>
                          <a:spcPts val="800"/>
                        </a:spcAft>
                      </a:pPr>
                      <a:r>
                        <a:rPr lang="nl-NL" sz="850" dirty="0">
                          <a:effectLst/>
                        </a:rPr>
                        <a:t>   20    27485    5975   0.3158     0.001781       0.3123       0.3193</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6591869"/>
                  </a:ext>
                </a:extLst>
              </a:tr>
              <a:tr h="0">
                <a:tc>
                  <a:txBody>
                    <a:bodyPr/>
                    <a:lstStyle/>
                    <a:p>
                      <a:pPr>
                        <a:lnSpc>
                          <a:spcPct val="125000"/>
                        </a:lnSpc>
                        <a:spcAft>
                          <a:spcPts val="800"/>
                        </a:spcAft>
                      </a:pPr>
                      <a:r>
                        <a:rPr lang="nl-NL" sz="850" dirty="0">
                          <a:effectLst/>
                        </a:rPr>
                        <a:t>   22    21510    5975   0.2281     0.001608       0.2249       0.2312</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9974017"/>
                  </a:ext>
                </a:extLst>
              </a:tr>
              <a:tr h="0">
                <a:tc>
                  <a:txBody>
                    <a:bodyPr/>
                    <a:lstStyle/>
                    <a:p>
                      <a:pPr>
                        <a:lnSpc>
                          <a:spcPct val="125000"/>
                        </a:lnSpc>
                        <a:spcAft>
                          <a:spcPts val="800"/>
                        </a:spcAft>
                      </a:pPr>
                      <a:r>
                        <a:rPr lang="nl-NL" sz="850" dirty="0">
                          <a:effectLst/>
                        </a:rPr>
                        <a:t>   25    15535    3585   0.1754     0.001457       0.1726       0.1783</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993935"/>
                  </a:ext>
                </a:extLst>
              </a:tr>
              <a:tr h="0">
                <a:tc>
                  <a:txBody>
                    <a:bodyPr/>
                    <a:lstStyle/>
                    <a:p>
                      <a:pPr>
                        <a:lnSpc>
                          <a:spcPct val="125000"/>
                        </a:lnSpc>
                        <a:spcAft>
                          <a:spcPts val="800"/>
                        </a:spcAft>
                      </a:pPr>
                      <a:r>
                        <a:rPr lang="nl-NL" sz="850" dirty="0">
                          <a:effectLst/>
                        </a:rPr>
                        <a:t>   27   11950    5975   0.0877      0.001084       0.0856       0.0899</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5506724"/>
                  </a:ext>
                </a:extLst>
              </a:tr>
              <a:tr h="0">
                <a:tc>
                  <a:txBody>
                    <a:bodyPr/>
                    <a:lstStyle/>
                    <a:p>
                      <a:pPr>
                        <a:lnSpc>
                          <a:spcPct val="125000"/>
                        </a:lnSpc>
                        <a:spcAft>
                          <a:spcPts val="800"/>
                        </a:spcAft>
                      </a:pPr>
                      <a:r>
                        <a:rPr lang="nl-NL" sz="850" dirty="0">
                          <a:effectLst/>
                        </a:rPr>
                        <a:t>   29   5975    3585     0.0351      0.000705       0.0337       0.0365</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4941134"/>
                  </a:ext>
                </a:extLst>
              </a:tr>
              <a:tr h="0">
                <a:tc>
                  <a:txBody>
                    <a:bodyPr/>
                    <a:lstStyle/>
                    <a:p>
                      <a:pPr>
                        <a:lnSpc>
                          <a:spcPct val="125000"/>
                        </a:lnSpc>
                        <a:spcAft>
                          <a:spcPts val="800"/>
                        </a:spcAft>
                      </a:pPr>
                      <a:r>
                        <a:rPr lang="nl-NL" sz="850" dirty="0">
                          <a:effectLst/>
                        </a:rPr>
                        <a:t>   33   2390    2390   0.0000      </a:t>
                      </a:r>
                      <a:r>
                        <a:rPr lang="nl-NL" sz="850" dirty="0" err="1">
                          <a:effectLst/>
                        </a:rPr>
                        <a:t>NaN</a:t>
                      </a:r>
                      <a:r>
                        <a:rPr lang="nl-NL" sz="850" dirty="0">
                          <a:effectLst/>
                        </a:rPr>
                        <a:t>           NA           </a:t>
                      </a:r>
                      <a:r>
                        <a:rPr lang="nl-NL" sz="850" dirty="0" err="1">
                          <a:effectLst/>
                        </a:rPr>
                        <a:t>NA</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8328192"/>
                  </a:ext>
                </a:extLst>
              </a:tr>
            </a:tbl>
          </a:graphicData>
        </a:graphic>
      </p:graphicFrame>
    </p:spTree>
    <p:extLst>
      <p:ext uri="{BB962C8B-B14F-4D97-AF65-F5344CB8AC3E}">
        <p14:creationId xmlns:p14="http://schemas.microsoft.com/office/powerpoint/2010/main" val="3024176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0C0DAA-15CA-7DA0-CE5C-BFC79897D8BC}"/>
              </a:ext>
            </a:extLst>
          </p:cNvPr>
          <p:cNvSpPr>
            <a:spLocks noGrp="1"/>
          </p:cNvSpPr>
          <p:nvPr>
            <p:ph type="sldNum" sz="quarter" idx="11"/>
          </p:nvPr>
        </p:nvSpPr>
        <p:spPr/>
        <p:txBody>
          <a:bodyPr/>
          <a:lstStyle/>
          <a:p>
            <a:pPr algn="r"/>
            <a:fld id="{F25965E0-7062-474C-8671-DB3A3CE669B0}" type="slidenum">
              <a:rPr lang="en-GB" noProof="0" smtClean="0"/>
              <a:pPr algn="r"/>
              <a:t>23</a:t>
            </a:fld>
            <a:endParaRPr lang="en-GB" noProof="0" dirty="0"/>
          </a:p>
        </p:txBody>
      </p:sp>
      <p:pic>
        <p:nvPicPr>
          <p:cNvPr id="9" name="Picture 8">
            <a:extLst>
              <a:ext uri="{FF2B5EF4-FFF2-40B4-BE49-F238E27FC236}">
                <a16:creationId xmlns:a16="http://schemas.microsoft.com/office/drawing/2014/main" id="{3DC2865D-244B-6697-E404-4E3C82F89292}"/>
              </a:ext>
            </a:extLst>
          </p:cNvPr>
          <p:cNvPicPr>
            <a:picLocks noChangeAspect="1"/>
          </p:cNvPicPr>
          <p:nvPr/>
        </p:nvPicPr>
        <p:blipFill>
          <a:blip r:embed="rId2"/>
          <a:stretch>
            <a:fillRect/>
          </a:stretch>
        </p:blipFill>
        <p:spPr>
          <a:xfrm>
            <a:off x="1257012" y="190071"/>
            <a:ext cx="6629975" cy="4953429"/>
          </a:xfrm>
          <a:prstGeom prst="rect">
            <a:avLst/>
          </a:prstGeom>
        </p:spPr>
      </p:pic>
      <p:sp>
        <p:nvSpPr>
          <p:cNvPr id="8" name="AutoShape 6">
            <a:extLst>
              <a:ext uri="{FF2B5EF4-FFF2-40B4-BE49-F238E27FC236}">
                <a16:creationId xmlns:a16="http://schemas.microsoft.com/office/drawing/2014/main" id="{B6E9B1F1-0B52-F193-B93D-CEC7088BCAD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Tree>
    <p:extLst>
      <p:ext uri="{BB962C8B-B14F-4D97-AF65-F5344CB8AC3E}">
        <p14:creationId xmlns:p14="http://schemas.microsoft.com/office/powerpoint/2010/main" val="655459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87E37E-75D0-EADD-7687-B45D4E1E9344}"/>
              </a:ext>
            </a:extLst>
          </p:cNvPr>
          <p:cNvSpPr>
            <a:spLocks noGrp="1"/>
          </p:cNvSpPr>
          <p:nvPr>
            <p:ph type="body" sz="quarter" idx="10"/>
          </p:nvPr>
        </p:nvSpPr>
        <p:spPr>
          <a:xfrm>
            <a:off x="298800" y="998130"/>
            <a:ext cx="8398800" cy="3725547"/>
          </a:xfrm>
        </p:spPr>
        <p:txBody>
          <a:bodyPr/>
          <a:lstStyle/>
          <a:p>
            <a:r>
              <a:rPr lang="en-US" sz="1200" dirty="0"/>
              <a:t>Temperature 15°C: The survival probability decreases steadily over time, indicating a gradual decline in intensity. The curve shows a relatively smooth decline without any abrupt changes</a:t>
            </a:r>
          </a:p>
          <a:p>
            <a:r>
              <a:rPr lang="en-US" sz="1200" dirty="0"/>
              <a:t>Temperature 25°C: Similar pattern to the 15°C curve, but with a slower decline. The slower decrease suggests a potentially more stable or slower degradation process</a:t>
            </a:r>
          </a:p>
          <a:p>
            <a:r>
              <a:rPr lang="en-US" sz="1200" dirty="0"/>
              <a:t>Temperature 30°C: The survival curve shows a steeper decline compared to 15°C and 25°C. This suggests that higher temperatures may accelerate the unnormal fermentation, leading to a more rapid decrease in intensity</a:t>
            </a:r>
          </a:p>
          <a:p>
            <a:r>
              <a:rPr lang="en-US" sz="1200" dirty="0"/>
              <a:t> All curves show a similar trend, with a survival rate of 70% from day 6. This means the probability of the event ('unnormal fermentation') occurring</a:t>
            </a:r>
          </a:p>
        </p:txBody>
      </p:sp>
      <p:sp>
        <p:nvSpPr>
          <p:cNvPr id="3" name="Title 2">
            <a:extLst>
              <a:ext uri="{FF2B5EF4-FFF2-40B4-BE49-F238E27FC236}">
                <a16:creationId xmlns:a16="http://schemas.microsoft.com/office/drawing/2014/main" id="{EE121B37-19F2-94EF-7582-A75D4CAA3C46}"/>
              </a:ext>
            </a:extLst>
          </p:cNvPr>
          <p:cNvSpPr>
            <a:spLocks noGrp="1"/>
          </p:cNvSpPr>
          <p:nvPr>
            <p:ph type="title"/>
          </p:nvPr>
        </p:nvSpPr>
        <p:spPr>
          <a:xfrm>
            <a:off x="561600" y="169210"/>
            <a:ext cx="8330400" cy="550286"/>
          </a:xfrm>
        </p:spPr>
        <p:txBody>
          <a:bodyPr/>
          <a:lstStyle/>
          <a:p>
            <a:pPr algn="ctr"/>
            <a:r>
              <a:rPr lang="nl-NL" sz="1600" dirty="0" err="1"/>
              <a:t>Temperature</a:t>
            </a:r>
            <a:r>
              <a:rPr lang="nl-NL" sz="1600" dirty="0"/>
              <a:t> Impact</a:t>
            </a:r>
          </a:p>
        </p:txBody>
      </p:sp>
      <p:sp>
        <p:nvSpPr>
          <p:cNvPr id="4" name="Slide Number Placeholder 3">
            <a:extLst>
              <a:ext uri="{FF2B5EF4-FFF2-40B4-BE49-F238E27FC236}">
                <a16:creationId xmlns:a16="http://schemas.microsoft.com/office/drawing/2014/main" id="{24CB31C0-9086-F26C-4083-A57DA5B0586B}"/>
              </a:ext>
            </a:extLst>
          </p:cNvPr>
          <p:cNvSpPr>
            <a:spLocks noGrp="1"/>
          </p:cNvSpPr>
          <p:nvPr>
            <p:ph type="sldNum" sz="quarter" idx="11"/>
          </p:nvPr>
        </p:nvSpPr>
        <p:spPr/>
        <p:txBody>
          <a:bodyPr/>
          <a:lstStyle/>
          <a:p>
            <a:pPr algn="r"/>
            <a:fld id="{F25965E0-7062-474C-8671-DB3A3CE669B0}" type="slidenum">
              <a:rPr lang="en-GB" noProof="0" smtClean="0"/>
              <a:pPr algn="r"/>
              <a:t>24</a:t>
            </a:fld>
            <a:endParaRPr lang="en-GB" noProof="0" dirty="0"/>
          </a:p>
        </p:txBody>
      </p:sp>
    </p:spTree>
    <p:extLst>
      <p:ext uri="{BB962C8B-B14F-4D97-AF65-F5344CB8AC3E}">
        <p14:creationId xmlns:p14="http://schemas.microsoft.com/office/powerpoint/2010/main" val="199995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CD3BBF-E15E-3A65-8E0E-4190B34D7C16}"/>
              </a:ext>
            </a:extLst>
          </p:cNvPr>
          <p:cNvSpPr>
            <a:spLocks noGrp="1"/>
          </p:cNvSpPr>
          <p:nvPr>
            <p:ph type="sldNum" sz="quarter" idx="11"/>
          </p:nvPr>
        </p:nvSpPr>
        <p:spPr/>
        <p:txBody>
          <a:bodyPr/>
          <a:lstStyle/>
          <a:p>
            <a:pPr algn="r"/>
            <a:fld id="{F25965E0-7062-474C-8671-DB3A3CE669B0}" type="slidenum">
              <a:rPr lang="en-GB" noProof="0" smtClean="0"/>
              <a:pPr algn="r"/>
              <a:t>25</a:t>
            </a:fld>
            <a:endParaRPr lang="en-GB" noProof="0" dirty="0"/>
          </a:p>
        </p:txBody>
      </p:sp>
      <p:pic>
        <p:nvPicPr>
          <p:cNvPr id="6" name="Picture 5">
            <a:extLst>
              <a:ext uri="{FF2B5EF4-FFF2-40B4-BE49-F238E27FC236}">
                <a16:creationId xmlns:a16="http://schemas.microsoft.com/office/drawing/2014/main" id="{67C555EA-2F24-2310-6B7F-A06AF32FD098}"/>
              </a:ext>
            </a:extLst>
          </p:cNvPr>
          <p:cNvPicPr>
            <a:picLocks noChangeAspect="1"/>
          </p:cNvPicPr>
          <p:nvPr/>
        </p:nvPicPr>
        <p:blipFill>
          <a:blip r:embed="rId2"/>
          <a:stretch>
            <a:fillRect/>
          </a:stretch>
        </p:blipFill>
        <p:spPr>
          <a:xfrm>
            <a:off x="167531" y="188119"/>
            <a:ext cx="8808937" cy="4767262"/>
          </a:xfrm>
          <a:prstGeom prst="rect">
            <a:avLst/>
          </a:prstGeom>
        </p:spPr>
      </p:pic>
    </p:spTree>
    <p:extLst>
      <p:ext uri="{BB962C8B-B14F-4D97-AF65-F5344CB8AC3E}">
        <p14:creationId xmlns:p14="http://schemas.microsoft.com/office/powerpoint/2010/main" val="3219321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554827" y="1151343"/>
            <a:ext cx="3816000" cy="576832"/>
          </a:xfrm>
        </p:spPr>
        <p:txBody>
          <a:bodyPr/>
          <a:lstStyle/>
          <a:p>
            <a:r>
              <a:rPr lang="en-GB" dirty="0"/>
              <a:t>Thank you</a:t>
            </a:r>
          </a:p>
        </p:txBody>
      </p:sp>
      <p:sp>
        <p:nvSpPr>
          <p:cNvPr id="19" name="Tijdelijke aanduiding voor dianummer 18"/>
          <p:cNvSpPr>
            <a:spLocks noGrp="1"/>
          </p:cNvSpPr>
          <p:nvPr>
            <p:ph type="sldNum" sz="quarter" idx="27"/>
          </p:nvPr>
        </p:nvSpPr>
        <p:spPr/>
        <p:txBody>
          <a:bodyPr/>
          <a:lstStyle/>
          <a:p>
            <a:pPr algn="r"/>
            <a:fld id="{F25965E0-7062-474C-8671-DB3A3CE669B0}" type="slidenum">
              <a:rPr lang="en-GB" smtClean="0"/>
              <a:pPr algn="r"/>
              <a:t>26</a:t>
            </a:fld>
            <a:endParaRPr lang="en-GB" dirty="0"/>
          </a:p>
        </p:txBody>
      </p:sp>
    </p:spTree>
    <p:extLst>
      <p:ext uri="{BB962C8B-B14F-4D97-AF65-F5344CB8AC3E}">
        <p14:creationId xmlns:p14="http://schemas.microsoft.com/office/powerpoint/2010/main" val="48343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p:cNvSpPr>
            <a:spLocks noGrp="1"/>
          </p:cNvSpPr>
          <p:nvPr>
            <p:ph type="body" sz="quarter" idx="10"/>
          </p:nvPr>
        </p:nvSpPr>
        <p:spPr>
          <a:xfrm>
            <a:off x="493200" y="1137755"/>
            <a:ext cx="8398800" cy="3092400"/>
          </a:xfrm>
        </p:spPr>
        <p:txBody>
          <a:bodyPr/>
          <a:lstStyle/>
          <a:p>
            <a:pPr marL="342900" lvl="0" indent="-342900">
              <a:lnSpc>
                <a:spcPct val="125000"/>
              </a:lnSpc>
              <a:buFont typeface="+mj-lt"/>
              <a:buAutoNum type="arabicParenR"/>
            </a:pPr>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 Temperatures, in the same day, for the same Mass? 4 models</a:t>
            </a:r>
            <a:endParaRPr lang="nl-NL" sz="12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25000"/>
              </a:lnSpc>
              <a:buFont typeface="+mj-lt"/>
              <a:buAutoNum type="arabicParenR"/>
            </a:pPr>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 Temperatures, in the same day, considering all 4 masses together?</a:t>
            </a:r>
            <a:endParaRPr lang="nl-NL" sz="12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25000"/>
              </a:lnSpc>
              <a:buFont typeface="+mj-lt"/>
              <a:buAutoNum type="arabicParenR"/>
            </a:pPr>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withing Masses, in the same day, in the same Temperature? 3 models</a:t>
            </a:r>
            <a:endParaRPr lang="nl-NL" sz="12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25000"/>
              </a:lnSpc>
              <a:buFont typeface="+mj-lt"/>
              <a:buAutoNum type="arabicParenR"/>
            </a:pPr>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 days,  in the same Temperature, all masses together? 1 models</a:t>
            </a:r>
            <a:endParaRPr lang="nl-NL" sz="12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25000"/>
              </a:lnSpc>
              <a:buFont typeface="+mj-lt"/>
              <a:buAutoNum type="arabicParenR"/>
            </a:pPr>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 days,  in the same Temperature, in the same mass? 3 models</a:t>
            </a:r>
            <a:endParaRPr lang="nl-NL" sz="12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25000"/>
              </a:lnSpc>
              <a:spcAft>
                <a:spcPts val="800"/>
              </a:spcAft>
              <a:buFont typeface="+mj-lt"/>
              <a:buAutoNum type="arabicParenR"/>
            </a:pPr>
            <a:r>
              <a:rPr lang="en-US" sz="1200" dirty="0">
                <a:effectLst/>
                <a:latin typeface="Verdana" panose="020B0604030504040204" pitchFamily="34" charset="0"/>
                <a:ea typeface="Calibri" panose="020F0502020204030204" pitchFamily="34" charset="0"/>
                <a:cs typeface="Times New Roman" panose="02020603050405020304" pitchFamily="18" charset="0"/>
              </a:rPr>
              <a:t>Is there significant difference within days,  with all Temperatures, all masses? </a:t>
            </a:r>
          </a:p>
          <a:p>
            <a:pPr marL="696913" lvl="1" indent="0">
              <a:buNone/>
            </a:pPr>
            <a:r>
              <a:rPr lang="en-US" b="0" i="0" dirty="0">
                <a:solidFill>
                  <a:srgbClr val="C00000"/>
                </a:solidFill>
                <a:effectLst/>
                <a:latin typeface="Google Sans"/>
              </a:rPr>
              <a:t>        When does the influence of temperature become significant?</a:t>
            </a:r>
            <a:endParaRPr lang="en-GB" dirty="0">
              <a:solidFill>
                <a:srgbClr val="C00000"/>
              </a:solidFill>
            </a:endParaRPr>
          </a:p>
        </p:txBody>
      </p:sp>
      <p:sp>
        <p:nvSpPr>
          <p:cNvPr id="4" name="Titel 3"/>
          <p:cNvSpPr>
            <a:spLocks noGrp="1"/>
          </p:cNvSpPr>
          <p:nvPr>
            <p:ph type="title"/>
          </p:nvPr>
        </p:nvSpPr>
        <p:spPr>
          <a:xfrm>
            <a:off x="561600" y="169210"/>
            <a:ext cx="8330400" cy="550286"/>
          </a:xfrm>
        </p:spPr>
        <p:txBody>
          <a:bodyPr/>
          <a:lstStyle/>
          <a:p>
            <a:pPr algn="ctr"/>
            <a:r>
              <a:rPr lang="en-GB" sz="1600" dirty="0"/>
              <a:t>Questions to find out where the unnormal fermentation began</a:t>
            </a:r>
          </a:p>
        </p:txBody>
      </p:sp>
      <p:sp>
        <p:nvSpPr>
          <p:cNvPr id="3" name="Tijdelijke aanduiding voor dianummer 2"/>
          <p:cNvSpPr>
            <a:spLocks noGrp="1"/>
          </p:cNvSpPr>
          <p:nvPr>
            <p:ph type="sldNum" sz="quarter" idx="11"/>
          </p:nvPr>
        </p:nvSpPr>
        <p:spPr/>
        <p:txBody>
          <a:bodyPr/>
          <a:lstStyle/>
          <a:p>
            <a:pPr algn="r"/>
            <a:fld id="{F25965E0-7062-474C-8671-DB3A3CE669B0}" type="slidenum">
              <a:rPr lang="en-GB" smtClean="0"/>
              <a:pPr algn="r"/>
              <a:t>3</a:t>
            </a:fld>
            <a:endParaRPr lang="en-GB" dirty="0"/>
          </a:p>
        </p:txBody>
      </p:sp>
    </p:spTree>
    <p:extLst>
      <p:ext uri="{BB962C8B-B14F-4D97-AF65-F5344CB8AC3E}">
        <p14:creationId xmlns:p14="http://schemas.microsoft.com/office/powerpoint/2010/main" val="275046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C027D9-4C68-5967-B329-65FCF43B515C}"/>
              </a:ext>
            </a:extLst>
          </p:cNvPr>
          <p:cNvSpPr>
            <a:spLocks noGrp="1"/>
          </p:cNvSpPr>
          <p:nvPr>
            <p:ph type="title"/>
          </p:nvPr>
        </p:nvSpPr>
        <p:spPr>
          <a:xfrm>
            <a:off x="406800" y="2256728"/>
            <a:ext cx="8330400" cy="967379"/>
          </a:xfrm>
        </p:spPr>
        <p:txBody>
          <a:bodyPr/>
          <a:lstStyle/>
          <a:p>
            <a:pPr algn="ctr"/>
            <a:r>
              <a:rPr lang="nl-NL" sz="1600" dirty="0"/>
              <a:t>Part 1: Analysis </a:t>
            </a:r>
            <a:r>
              <a:rPr lang="nl-NL" sz="1600" dirty="0" err="1"/>
              <a:t>using</a:t>
            </a:r>
            <a:r>
              <a:rPr lang="nl-NL" sz="1600" dirty="0"/>
              <a:t> a subset of </a:t>
            </a:r>
            <a:r>
              <a:rPr lang="nl-NL" sz="1600" dirty="0" err="1"/>
              <a:t>masses</a:t>
            </a:r>
            <a:r>
              <a:rPr lang="nl-NL" sz="1600" dirty="0"/>
              <a:t> </a:t>
            </a:r>
            <a:br>
              <a:rPr lang="nl-NL" sz="1600" dirty="0"/>
            </a:br>
            <a:r>
              <a:rPr lang="nl-NL" sz="1600" dirty="0"/>
              <a:t>(</a:t>
            </a:r>
            <a:r>
              <a:rPr lang="en-GB" sz="1600" dirty="0"/>
              <a:t>45, 57, 60 and 74)</a:t>
            </a:r>
            <a:br>
              <a:rPr lang="en-GB" sz="2800" dirty="0"/>
            </a:br>
            <a:r>
              <a:rPr lang="nl-NL" dirty="0"/>
              <a:t> </a:t>
            </a:r>
          </a:p>
        </p:txBody>
      </p:sp>
      <p:sp>
        <p:nvSpPr>
          <p:cNvPr id="4" name="Slide Number Placeholder 3">
            <a:extLst>
              <a:ext uri="{FF2B5EF4-FFF2-40B4-BE49-F238E27FC236}">
                <a16:creationId xmlns:a16="http://schemas.microsoft.com/office/drawing/2014/main" id="{71E980E4-92AE-8C27-5740-7ACD649DF7C0}"/>
              </a:ext>
            </a:extLst>
          </p:cNvPr>
          <p:cNvSpPr>
            <a:spLocks noGrp="1"/>
          </p:cNvSpPr>
          <p:nvPr>
            <p:ph type="sldNum" sz="quarter" idx="11"/>
          </p:nvPr>
        </p:nvSpPr>
        <p:spPr/>
        <p:txBody>
          <a:bodyPr/>
          <a:lstStyle/>
          <a:p>
            <a:pPr algn="r"/>
            <a:fld id="{F25965E0-7062-474C-8671-DB3A3CE669B0}" type="slidenum">
              <a:rPr lang="en-GB" noProof="0" smtClean="0"/>
              <a:pPr algn="r"/>
              <a:t>4</a:t>
            </a:fld>
            <a:endParaRPr lang="en-GB" noProof="0" dirty="0"/>
          </a:p>
        </p:txBody>
      </p:sp>
    </p:spTree>
    <p:extLst>
      <p:ext uri="{BB962C8B-B14F-4D97-AF65-F5344CB8AC3E}">
        <p14:creationId xmlns:p14="http://schemas.microsoft.com/office/powerpoint/2010/main" val="73454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9EB028-9C3D-0EAA-4A47-77492415A8D0}"/>
              </a:ext>
            </a:extLst>
          </p:cNvPr>
          <p:cNvPicPr>
            <a:picLocks noChangeAspect="1"/>
          </p:cNvPicPr>
          <p:nvPr/>
        </p:nvPicPr>
        <p:blipFill>
          <a:blip r:embed="rId2"/>
          <a:stretch>
            <a:fillRect/>
          </a:stretch>
        </p:blipFill>
        <p:spPr>
          <a:xfrm>
            <a:off x="5614407" y="782145"/>
            <a:ext cx="3371380" cy="3371380"/>
          </a:xfrm>
          <a:prstGeom prst="rect">
            <a:avLst/>
          </a:prstGeom>
        </p:spPr>
      </p:pic>
      <p:sp>
        <p:nvSpPr>
          <p:cNvPr id="3" name="Title 2">
            <a:extLst>
              <a:ext uri="{FF2B5EF4-FFF2-40B4-BE49-F238E27FC236}">
                <a16:creationId xmlns:a16="http://schemas.microsoft.com/office/drawing/2014/main" id="{62140AD3-3E94-57DA-692C-5CB43CCCA0DC}"/>
              </a:ext>
            </a:extLst>
          </p:cNvPr>
          <p:cNvSpPr>
            <a:spLocks noGrp="1"/>
          </p:cNvSpPr>
          <p:nvPr>
            <p:ph type="title"/>
          </p:nvPr>
        </p:nvSpPr>
        <p:spPr>
          <a:xfrm>
            <a:off x="561600" y="169210"/>
            <a:ext cx="8330400" cy="550286"/>
          </a:xfrm>
        </p:spPr>
        <p:txBody>
          <a:bodyPr/>
          <a:lstStyle/>
          <a:p>
            <a:pPr algn="ctr"/>
            <a:r>
              <a:rPr lang="nl-NL" sz="1600" dirty="0"/>
              <a:t>Model 1, </a:t>
            </a:r>
            <a:r>
              <a:rPr lang="nl-NL" sz="1600" dirty="0" err="1"/>
              <a:t>all</a:t>
            </a:r>
            <a:r>
              <a:rPr lang="nl-NL" sz="1600" dirty="0"/>
              <a:t> </a:t>
            </a:r>
            <a:r>
              <a:rPr lang="nl-NL" sz="1600" dirty="0" err="1"/>
              <a:t>temperatures</a:t>
            </a:r>
            <a:r>
              <a:rPr lang="nl-NL" sz="1600" dirty="0"/>
              <a:t>, 4 </a:t>
            </a:r>
            <a:r>
              <a:rPr lang="nl-NL" sz="1600" dirty="0" err="1"/>
              <a:t>masses</a:t>
            </a:r>
            <a:endParaRPr lang="nl-NL" sz="1600" dirty="0"/>
          </a:p>
        </p:txBody>
      </p:sp>
      <p:sp>
        <p:nvSpPr>
          <p:cNvPr id="4" name="Slide Number Placeholder 3">
            <a:extLst>
              <a:ext uri="{FF2B5EF4-FFF2-40B4-BE49-F238E27FC236}">
                <a16:creationId xmlns:a16="http://schemas.microsoft.com/office/drawing/2014/main" id="{47D6E6E4-24F9-E529-D9C6-06AD479920E4}"/>
              </a:ext>
            </a:extLst>
          </p:cNvPr>
          <p:cNvSpPr>
            <a:spLocks noGrp="1"/>
          </p:cNvSpPr>
          <p:nvPr>
            <p:ph type="sldNum" sz="quarter" idx="11"/>
          </p:nvPr>
        </p:nvSpPr>
        <p:spPr/>
        <p:txBody>
          <a:bodyPr/>
          <a:lstStyle/>
          <a:p>
            <a:pPr algn="r"/>
            <a:fld id="{F25965E0-7062-474C-8671-DB3A3CE669B0}" type="slidenum">
              <a:rPr lang="en-GB" noProof="0" smtClean="0"/>
              <a:pPr algn="r"/>
              <a:t>5</a:t>
            </a:fld>
            <a:endParaRPr lang="en-GB" noProof="0" dirty="0"/>
          </a:p>
        </p:txBody>
      </p:sp>
      <p:graphicFrame>
        <p:nvGraphicFramePr>
          <p:cNvPr id="5" name="Table 4">
            <a:extLst>
              <a:ext uri="{FF2B5EF4-FFF2-40B4-BE49-F238E27FC236}">
                <a16:creationId xmlns:a16="http://schemas.microsoft.com/office/drawing/2014/main" id="{7FEF574B-CD4F-D031-026F-D0A1B7983945}"/>
              </a:ext>
            </a:extLst>
          </p:cNvPr>
          <p:cNvGraphicFramePr>
            <a:graphicFrameLocks noGrp="1"/>
          </p:cNvGraphicFramePr>
          <p:nvPr>
            <p:extLst>
              <p:ext uri="{D42A27DB-BD31-4B8C-83A1-F6EECF244321}">
                <p14:modId xmlns:p14="http://schemas.microsoft.com/office/powerpoint/2010/main" val="3168811868"/>
              </p:ext>
            </p:extLst>
          </p:nvPr>
        </p:nvGraphicFramePr>
        <p:xfrm>
          <a:off x="514185" y="2109733"/>
          <a:ext cx="4726305" cy="1218438"/>
        </p:xfrm>
        <a:graphic>
          <a:graphicData uri="http://schemas.openxmlformats.org/drawingml/2006/table">
            <a:tbl>
              <a:tblPr firstRow="1" firstCol="1" bandRow="1">
                <a:tableStyleId>{E8034E78-7F5D-4C2E-B375-FC64B27BC917}</a:tableStyleId>
              </a:tblPr>
              <a:tblGrid>
                <a:gridCol w="4726305">
                  <a:extLst>
                    <a:ext uri="{9D8B030D-6E8A-4147-A177-3AD203B41FA5}">
                      <a16:colId xmlns:a16="http://schemas.microsoft.com/office/drawing/2014/main" val="1288603320"/>
                    </a:ext>
                  </a:extLst>
                </a:gridCol>
              </a:tblGrid>
              <a:tr h="0">
                <a:tc>
                  <a:txBody>
                    <a:bodyPr/>
                    <a:lstStyle/>
                    <a:p>
                      <a:pPr>
                        <a:lnSpc>
                          <a:spcPct val="125000"/>
                        </a:lnSpc>
                        <a:spcAft>
                          <a:spcPts val="800"/>
                        </a:spcAft>
                      </a:pPr>
                      <a:r>
                        <a:rPr lang="en-US" sz="800" dirty="0">
                          <a:effectLst/>
                        </a:rPr>
                        <a:t>                        </a:t>
                      </a:r>
                      <a:r>
                        <a:rPr lang="en-US" sz="800" dirty="0" err="1">
                          <a:effectLst/>
                        </a:rPr>
                        <a:t>Df</a:t>
                      </a:r>
                      <a:r>
                        <a:rPr lang="en-US" sz="800" dirty="0">
                          <a:effectLst/>
                        </a:rPr>
                        <a:t>         Sum Sq         Mean Sq         F value          </a:t>
                      </a:r>
                      <a:r>
                        <a:rPr lang="en-US" sz="800" dirty="0" err="1">
                          <a:effectLst/>
                        </a:rPr>
                        <a:t>Pr</a:t>
                      </a:r>
                      <a:r>
                        <a:rPr lang="en-US" sz="800" dirty="0">
                          <a:effectLst/>
                        </a:rPr>
                        <a:t>(&gt;F)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6100405"/>
                  </a:ext>
                </a:extLst>
              </a:tr>
              <a:tr h="0">
                <a:tc>
                  <a:txBody>
                    <a:bodyPr/>
                    <a:lstStyle/>
                    <a:p>
                      <a:pPr>
                        <a:lnSpc>
                          <a:spcPct val="125000"/>
                        </a:lnSpc>
                        <a:spcAft>
                          <a:spcPts val="800"/>
                        </a:spcAft>
                      </a:pPr>
                      <a:r>
                        <a:rPr lang="en-US" sz="800" dirty="0">
                          <a:effectLst/>
                        </a:rPr>
                        <a:t>Temp                    1    0.000013    0.000013        0.194              0.660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974201"/>
                  </a:ext>
                </a:extLst>
              </a:tr>
              <a:tr h="0">
                <a:tc>
                  <a:txBody>
                    <a:bodyPr/>
                    <a:lstStyle/>
                    <a:p>
                      <a:pPr>
                        <a:lnSpc>
                          <a:spcPct val="125000"/>
                        </a:lnSpc>
                        <a:spcAft>
                          <a:spcPts val="800"/>
                        </a:spcAft>
                      </a:pPr>
                      <a:r>
                        <a:rPr lang="en-US" sz="800" dirty="0">
                          <a:effectLst/>
                        </a:rPr>
                        <a:t>Mass                     1    0.010775    0.010775        158.258           &lt;2e-16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661121"/>
                  </a:ext>
                </a:extLst>
              </a:tr>
              <a:tr h="0">
                <a:tc>
                  <a:txBody>
                    <a:bodyPr/>
                    <a:lstStyle/>
                    <a:p>
                      <a:pPr>
                        <a:lnSpc>
                          <a:spcPct val="125000"/>
                        </a:lnSpc>
                        <a:spcAft>
                          <a:spcPts val="800"/>
                        </a:spcAft>
                      </a:pPr>
                      <a:r>
                        <a:rPr lang="en-US" sz="800" dirty="0">
                          <a:effectLst/>
                        </a:rPr>
                        <a:t>Day                       1    0.000000    0.000000        0.001                0.972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0458165"/>
                  </a:ext>
                </a:extLst>
              </a:tr>
              <a:tr h="0">
                <a:tc>
                  <a:txBody>
                    <a:bodyPr/>
                    <a:lstStyle/>
                    <a:p>
                      <a:pPr>
                        <a:lnSpc>
                          <a:spcPct val="125000"/>
                        </a:lnSpc>
                        <a:spcAft>
                          <a:spcPts val="800"/>
                        </a:spcAft>
                      </a:pPr>
                      <a:r>
                        <a:rPr lang="en-US" sz="800" dirty="0" err="1">
                          <a:effectLst/>
                        </a:rPr>
                        <a:t>Temp:Mass</a:t>
                      </a:r>
                      <a:r>
                        <a:rPr lang="en-US" sz="800" dirty="0">
                          <a:effectLst/>
                        </a:rPr>
                        <a:t>           1    0.000033    0.000033        0.482                0.489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7315912"/>
                  </a:ext>
                </a:extLst>
              </a:tr>
              <a:tr h="0">
                <a:tc>
                  <a:txBody>
                    <a:bodyPr/>
                    <a:lstStyle/>
                    <a:p>
                      <a:pPr>
                        <a:lnSpc>
                          <a:spcPct val="125000"/>
                        </a:lnSpc>
                        <a:spcAft>
                          <a:spcPts val="800"/>
                        </a:spcAft>
                      </a:pPr>
                      <a:r>
                        <a:rPr lang="en-US" sz="800" dirty="0" err="1">
                          <a:effectLst/>
                        </a:rPr>
                        <a:t>Temp:Day</a:t>
                      </a:r>
                      <a:r>
                        <a:rPr lang="en-US" sz="800" dirty="0">
                          <a:effectLst/>
                        </a:rPr>
                        <a:t>            1    0.000003    0.000003        0.038                 0.847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3183770"/>
                  </a:ext>
                </a:extLst>
              </a:tr>
              <a:tr h="0">
                <a:tc>
                  <a:txBody>
                    <a:bodyPr/>
                    <a:lstStyle/>
                    <a:p>
                      <a:pPr>
                        <a:lnSpc>
                          <a:spcPct val="125000"/>
                        </a:lnSpc>
                        <a:spcAft>
                          <a:spcPts val="800"/>
                        </a:spcAft>
                      </a:pPr>
                      <a:r>
                        <a:rPr lang="en-US" sz="800" dirty="0" err="1">
                          <a:effectLst/>
                        </a:rPr>
                        <a:t>Mass:Day</a:t>
                      </a:r>
                      <a:r>
                        <a:rPr lang="en-US" sz="800" dirty="0">
                          <a:effectLst/>
                        </a:rPr>
                        <a:t>             1    0.000000    0.000000        0.001                 0.971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9037158"/>
                  </a:ext>
                </a:extLst>
              </a:tr>
              <a:tr h="0">
                <a:tc>
                  <a:txBody>
                    <a:bodyPr/>
                    <a:lstStyle/>
                    <a:p>
                      <a:pPr>
                        <a:lnSpc>
                          <a:spcPct val="125000"/>
                        </a:lnSpc>
                        <a:spcAft>
                          <a:spcPts val="800"/>
                        </a:spcAft>
                      </a:pPr>
                      <a:r>
                        <a:rPr lang="en-US" sz="800" dirty="0" err="1">
                          <a:effectLst/>
                        </a:rPr>
                        <a:t>Temp:Mass:Day</a:t>
                      </a:r>
                      <a:r>
                        <a:rPr lang="en-US" sz="800" dirty="0">
                          <a:effectLst/>
                        </a:rPr>
                        <a:t>   1    0.000007    0.000007        0.096                 0.757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521774"/>
                  </a:ext>
                </a:extLst>
              </a:tr>
              <a:tr h="0">
                <a:tc>
                  <a:txBody>
                    <a:bodyPr/>
                    <a:lstStyle/>
                    <a:p>
                      <a:pPr>
                        <a:lnSpc>
                          <a:spcPct val="125000"/>
                        </a:lnSpc>
                        <a:spcAft>
                          <a:spcPts val="800"/>
                        </a:spcAft>
                      </a:pPr>
                      <a:r>
                        <a:rPr lang="nl-NL" sz="800" dirty="0" err="1">
                          <a:effectLst/>
                        </a:rPr>
                        <a:t>Residuals</a:t>
                      </a:r>
                      <a:r>
                        <a:rPr lang="nl-NL" sz="800" dirty="0">
                          <a:effectLst/>
                        </a:rPr>
                        <a:t>     144 0.009804          0.000068</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1867439"/>
                  </a:ext>
                </a:extLst>
              </a:tr>
            </a:tbl>
          </a:graphicData>
        </a:graphic>
      </p:graphicFrame>
      <p:sp>
        <p:nvSpPr>
          <p:cNvPr id="16" name="TextBox 15">
            <a:extLst>
              <a:ext uri="{FF2B5EF4-FFF2-40B4-BE49-F238E27FC236}">
                <a16:creationId xmlns:a16="http://schemas.microsoft.com/office/drawing/2014/main" id="{8043E965-6926-69E7-F15C-0DC9193AE4B1}"/>
              </a:ext>
            </a:extLst>
          </p:cNvPr>
          <p:cNvSpPr txBox="1"/>
          <p:nvPr/>
        </p:nvSpPr>
        <p:spPr>
          <a:xfrm>
            <a:off x="367200" y="4058050"/>
            <a:ext cx="8719200" cy="553998"/>
          </a:xfrm>
          <a:prstGeom prst="rect">
            <a:avLst/>
          </a:prstGeom>
          <a:noFill/>
        </p:spPr>
        <p:txBody>
          <a:bodyPr wrap="square">
            <a:spAutoFit/>
          </a:bodyPr>
          <a:lstStyle/>
          <a:p>
            <a:r>
              <a:rPr lang="nl-NL" sz="1000" dirty="0"/>
              <a:t>&gt; </a:t>
            </a:r>
            <a:r>
              <a:rPr lang="nl-NL" sz="1000" dirty="0" err="1"/>
              <a:t>coefficients</a:t>
            </a:r>
            <a:r>
              <a:rPr lang="nl-NL" sz="1000" dirty="0"/>
              <a:t>(model1)</a:t>
            </a:r>
          </a:p>
          <a:p>
            <a:r>
              <a:rPr lang="nl-NL" sz="1000" dirty="0"/>
              <a:t>  (</a:t>
            </a:r>
            <a:r>
              <a:rPr lang="nl-NL" sz="1000" dirty="0" err="1"/>
              <a:t>Intercept</a:t>
            </a:r>
            <a:r>
              <a:rPr lang="nl-NL" sz="1000" dirty="0"/>
              <a:t>)          Temp                      Mass                          Day                      </a:t>
            </a:r>
            <a:r>
              <a:rPr lang="nl-NL" sz="1000" dirty="0" err="1"/>
              <a:t>Temp:Mass</a:t>
            </a:r>
            <a:r>
              <a:rPr lang="nl-NL" sz="1000" dirty="0"/>
              <a:t>         </a:t>
            </a:r>
            <a:r>
              <a:rPr lang="nl-NL" sz="1000" dirty="0" err="1"/>
              <a:t>Temp:Day</a:t>
            </a:r>
            <a:r>
              <a:rPr lang="nl-NL" sz="1000" dirty="0"/>
              <a:t>                </a:t>
            </a:r>
            <a:r>
              <a:rPr lang="nl-NL" sz="1000" dirty="0" err="1"/>
              <a:t>Mass:Day</a:t>
            </a:r>
            <a:r>
              <a:rPr lang="nl-NL" sz="1000" dirty="0"/>
              <a:t>         </a:t>
            </a:r>
            <a:r>
              <a:rPr lang="nl-NL" sz="1000" dirty="0" err="1"/>
              <a:t>Temp:Mass:Day</a:t>
            </a:r>
            <a:r>
              <a:rPr lang="nl-NL" sz="1000" dirty="0"/>
              <a:t> </a:t>
            </a:r>
          </a:p>
          <a:p>
            <a:r>
              <a:rPr lang="nl-NL" sz="1000" dirty="0"/>
              <a:t> 5.264595e-02  1.088739e-04    -7.833431e-04       -5.268620e-04      -1.646420e-06      2.233865e-05      8.112960e-06     -3.413475e-07 </a:t>
            </a:r>
          </a:p>
        </p:txBody>
      </p:sp>
      <p:sp>
        <p:nvSpPr>
          <p:cNvPr id="18" name="TextBox 17">
            <a:extLst>
              <a:ext uri="{FF2B5EF4-FFF2-40B4-BE49-F238E27FC236}">
                <a16:creationId xmlns:a16="http://schemas.microsoft.com/office/drawing/2014/main" id="{C1A0B6AF-C123-78E2-21B3-69D1EA893CA1}"/>
              </a:ext>
            </a:extLst>
          </p:cNvPr>
          <p:cNvSpPr txBox="1"/>
          <p:nvPr/>
        </p:nvSpPr>
        <p:spPr>
          <a:xfrm>
            <a:off x="1088930" y="1263258"/>
            <a:ext cx="3576813" cy="30271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ts val="1800"/>
              </a:lnSpc>
            </a:pPr>
            <a:r>
              <a:rPr lang="nl-NL" sz="1400" dirty="0">
                <a:latin typeface="Verdana" pitchFamily="34" charset="0"/>
              </a:rPr>
              <a:t>Day </a:t>
            </a:r>
            <a:r>
              <a:rPr lang="nl-NL" sz="1400" dirty="0" err="1">
                <a:latin typeface="Verdana" pitchFamily="34" charset="0"/>
              </a:rPr>
              <a:t>and</a:t>
            </a:r>
            <a:r>
              <a:rPr lang="nl-NL" sz="1400" dirty="0">
                <a:latin typeface="Verdana" pitchFamily="34" charset="0"/>
              </a:rPr>
              <a:t> </a:t>
            </a:r>
            <a:r>
              <a:rPr lang="nl-NL" sz="1400" dirty="0" err="1">
                <a:latin typeface="Verdana" pitchFamily="34" charset="0"/>
              </a:rPr>
              <a:t>Temperature</a:t>
            </a:r>
            <a:r>
              <a:rPr lang="nl-NL" sz="1400" dirty="0">
                <a:latin typeface="Verdana" pitchFamily="34" charset="0"/>
              </a:rPr>
              <a:t> </a:t>
            </a:r>
            <a:r>
              <a:rPr lang="nl-NL" sz="1400" dirty="0" err="1">
                <a:latin typeface="Verdana" pitchFamily="34" charset="0"/>
              </a:rPr>
              <a:t>not</a:t>
            </a:r>
            <a:r>
              <a:rPr lang="nl-NL" sz="1400" dirty="0">
                <a:latin typeface="Verdana" pitchFamily="34" charset="0"/>
              </a:rPr>
              <a:t> significant</a:t>
            </a:r>
          </a:p>
        </p:txBody>
      </p:sp>
    </p:spTree>
    <p:extLst>
      <p:ext uri="{BB962C8B-B14F-4D97-AF65-F5344CB8AC3E}">
        <p14:creationId xmlns:p14="http://schemas.microsoft.com/office/powerpoint/2010/main" val="1048730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2E20E1-309D-717A-BF05-AFB03ECB77DB}"/>
              </a:ext>
            </a:extLst>
          </p:cNvPr>
          <p:cNvPicPr>
            <a:picLocks noChangeAspect="1"/>
          </p:cNvPicPr>
          <p:nvPr/>
        </p:nvPicPr>
        <p:blipFill>
          <a:blip r:embed="rId2"/>
          <a:stretch>
            <a:fillRect/>
          </a:stretch>
        </p:blipFill>
        <p:spPr>
          <a:xfrm>
            <a:off x="5387185" y="916542"/>
            <a:ext cx="3310415" cy="3310415"/>
          </a:xfrm>
          <a:prstGeom prst="rect">
            <a:avLst/>
          </a:prstGeom>
        </p:spPr>
      </p:pic>
      <p:sp>
        <p:nvSpPr>
          <p:cNvPr id="3" name="Title 2">
            <a:extLst>
              <a:ext uri="{FF2B5EF4-FFF2-40B4-BE49-F238E27FC236}">
                <a16:creationId xmlns:a16="http://schemas.microsoft.com/office/drawing/2014/main" id="{5369160C-303E-21FE-E312-AF901D6CD04C}"/>
              </a:ext>
            </a:extLst>
          </p:cNvPr>
          <p:cNvSpPr>
            <a:spLocks noGrp="1"/>
          </p:cNvSpPr>
          <p:nvPr>
            <p:ph type="title"/>
          </p:nvPr>
        </p:nvSpPr>
        <p:spPr>
          <a:xfrm>
            <a:off x="561600" y="169210"/>
            <a:ext cx="8330400" cy="645732"/>
          </a:xfrm>
        </p:spPr>
        <p:txBody>
          <a:bodyPr/>
          <a:lstStyle/>
          <a:p>
            <a:pPr algn="ctr"/>
            <a:r>
              <a:rPr lang="en-US" sz="1600" dirty="0">
                <a:effectLst/>
                <a:latin typeface="Verdana" panose="020B0604030504040204" pitchFamily="34" charset="0"/>
                <a:ea typeface="Calibri" panose="020F0502020204030204" pitchFamily="34" charset="0"/>
                <a:cs typeface="Times New Roman" panose="02020603050405020304" pitchFamily="18" charset="0"/>
              </a:rPr>
              <a:t>Model 2, all Temperatures, </a:t>
            </a:r>
            <a:r>
              <a:rPr lang="en-US" sz="1600" dirty="0">
                <a:ea typeface="Calibri" panose="020F0502020204030204" pitchFamily="34" charset="0"/>
                <a:cs typeface="Times New Roman" panose="02020603050405020304" pitchFamily="18" charset="0"/>
              </a:rPr>
              <a:t> Masses 57 and 74</a:t>
            </a:r>
            <a:br>
              <a:rPr lang="en-US" sz="5400" dirty="0">
                <a:effectLst/>
                <a:latin typeface="Verdana" panose="020B0604030504040204" pitchFamily="34" charset="0"/>
                <a:ea typeface="Calibri" panose="020F0502020204030204" pitchFamily="34" charset="0"/>
                <a:cs typeface="Times New Roman" panose="02020603050405020304" pitchFamily="18" charset="0"/>
              </a:rPr>
            </a:br>
            <a:endParaRPr lang="nl-NL" dirty="0"/>
          </a:p>
        </p:txBody>
      </p:sp>
      <p:sp>
        <p:nvSpPr>
          <p:cNvPr id="4" name="Slide Number Placeholder 3">
            <a:extLst>
              <a:ext uri="{FF2B5EF4-FFF2-40B4-BE49-F238E27FC236}">
                <a16:creationId xmlns:a16="http://schemas.microsoft.com/office/drawing/2014/main" id="{9A08507B-FBC3-DD83-E6A9-F1125E1EA03E}"/>
              </a:ext>
            </a:extLst>
          </p:cNvPr>
          <p:cNvSpPr>
            <a:spLocks noGrp="1"/>
          </p:cNvSpPr>
          <p:nvPr>
            <p:ph type="sldNum" sz="quarter" idx="11"/>
          </p:nvPr>
        </p:nvSpPr>
        <p:spPr/>
        <p:txBody>
          <a:bodyPr/>
          <a:lstStyle/>
          <a:p>
            <a:pPr algn="r"/>
            <a:fld id="{F25965E0-7062-474C-8671-DB3A3CE669B0}" type="slidenum">
              <a:rPr lang="en-GB" noProof="0" smtClean="0"/>
              <a:pPr algn="r"/>
              <a:t>6</a:t>
            </a:fld>
            <a:endParaRPr lang="en-GB" noProof="0" dirty="0"/>
          </a:p>
        </p:txBody>
      </p:sp>
      <p:graphicFrame>
        <p:nvGraphicFramePr>
          <p:cNvPr id="5" name="Table 4">
            <a:extLst>
              <a:ext uri="{FF2B5EF4-FFF2-40B4-BE49-F238E27FC236}">
                <a16:creationId xmlns:a16="http://schemas.microsoft.com/office/drawing/2014/main" id="{02A72553-E2AE-20AA-7220-D81740211BBE}"/>
              </a:ext>
            </a:extLst>
          </p:cNvPr>
          <p:cNvGraphicFramePr>
            <a:graphicFrameLocks noGrp="1"/>
          </p:cNvGraphicFramePr>
          <p:nvPr>
            <p:extLst>
              <p:ext uri="{D42A27DB-BD31-4B8C-83A1-F6EECF244321}">
                <p14:modId xmlns:p14="http://schemas.microsoft.com/office/powerpoint/2010/main" val="2279661363"/>
              </p:ext>
            </p:extLst>
          </p:nvPr>
        </p:nvGraphicFramePr>
        <p:xfrm>
          <a:off x="548077" y="2108793"/>
          <a:ext cx="4178723" cy="1083056"/>
        </p:xfrm>
        <a:graphic>
          <a:graphicData uri="http://schemas.openxmlformats.org/drawingml/2006/table">
            <a:tbl>
              <a:tblPr firstRow="1" firstCol="1" bandRow="1">
                <a:tableStyleId>{E8034E78-7F5D-4C2E-B375-FC64B27BC917}</a:tableStyleId>
              </a:tblPr>
              <a:tblGrid>
                <a:gridCol w="4178723">
                  <a:extLst>
                    <a:ext uri="{9D8B030D-6E8A-4147-A177-3AD203B41FA5}">
                      <a16:colId xmlns:a16="http://schemas.microsoft.com/office/drawing/2014/main" val="779296855"/>
                    </a:ext>
                  </a:extLst>
                </a:gridCol>
              </a:tblGrid>
              <a:tr h="0">
                <a:tc>
                  <a:txBody>
                    <a:bodyPr/>
                    <a:lstStyle/>
                    <a:p>
                      <a:pPr>
                        <a:lnSpc>
                          <a:spcPct val="125000"/>
                        </a:lnSpc>
                        <a:spcAft>
                          <a:spcPts val="800"/>
                        </a:spcAft>
                      </a:pPr>
                      <a:r>
                        <a:rPr lang="en-US" sz="800" dirty="0">
                          <a:effectLst/>
                        </a:rPr>
                        <a:t>                          </a:t>
                      </a:r>
                      <a:r>
                        <a:rPr lang="en-US" sz="800" dirty="0" err="1">
                          <a:effectLst/>
                        </a:rPr>
                        <a:t>Df</a:t>
                      </a:r>
                      <a:r>
                        <a:rPr lang="en-US" sz="800" dirty="0">
                          <a:effectLst/>
                        </a:rPr>
                        <a:t>     Sum Sq        Mean Sq     F value   </a:t>
                      </a:r>
                      <a:r>
                        <a:rPr lang="en-US" sz="800" dirty="0" err="1">
                          <a:effectLst/>
                        </a:rPr>
                        <a:t>Pr</a:t>
                      </a:r>
                      <a:r>
                        <a:rPr lang="en-US" sz="800" dirty="0">
                          <a:effectLst/>
                        </a:rPr>
                        <a:t>(&gt;F)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8280915"/>
                  </a:ext>
                </a:extLst>
              </a:tr>
              <a:tr h="0">
                <a:tc>
                  <a:txBody>
                    <a:bodyPr/>
                    <a:lstStyle/>
                    <a:p>
                      <a:pPr>
                        <a:lnSpc>
                          <a:spcPct val="125000"/>
                        </a:lnSpc>
                        <a:spcAft>
                          <a:spcPts val="800"/>
                        </a:spcAft>
                      </a:pPr>
                      <a:r>
                        <a:rPr lang="en-US" sz="800" dirty="0">
                          <a:effectLst/>
                        </a:rPr>
                        <a:t>Temp                  1    1.368e-07    </a:t>
                      </a:r>
                      <a:r>
                        <a:rPr lang="en-US" sz="800" dirty="0" err="1">
                          <a:effectLst/>
                        </a:rPr>
                        <a:t>1.368e-07</a:t>
                      </a:r>
                      <a:r>
                        <a:rPr lang="en-US" sz="800" dirty="0">
                          <a:effectLst/>
                        </a:rPr>
                        <a:t>    6.596    0.0124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4251500"/>
                  </a:ext>
                </a:extLst>
              </a:tr>
              <a:tr h="0">
                <a:tc>
                  <a:txBody>
                    <a:bodyPr/>
                    <a:lstStyle/>
                    <a:p>
                      <a:pPr>
                        <a:lnSpc>
                          <a:spcPct val="125000"/>
                        </a:lnSpc>
                        <a:spcAft>
                          <a:spcPts val="800"/>
                        </a:spcAft>
                      </a:pPr>
                      <a:r>
                        <a:rPr lang="en-US" sz="800" dirty="0">
                          <a:effectLst/>
                        </a:rPr>
                        <a:t>Mass                   1    1.278e-07    </a:t>
                      </a:r>
                      <a:r>
                        <a:rPr lang="en-US" sz="800" dirty="0" err="1">
                          <a:effectLst/>
                        </a:rPr>
                        <a:t>1.278e-07</a:t>
                      </a:r>
                      <a:r>
                        <a:rPr lang="en-US" sz="800" dirty="0">
                          <a:effectLst/>
                        </a:rPr>
                        <a:t>    6.160    0.0155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7318304"/>
                  </a:ext>
                </a:extLst>
              </a:tr>
              <a:tr h="0">
                <a:tc>
                  <a:txBody>
                    <a:bodyPr/>
                    <a:lstStyle/>
                    <a:p>
                      <a:pPr>
                        <a:lnSpc>
                          <a:spcPct val="125000"/>
                        </a:lnSpc>
                        <a:spcAft>
                          <a:spcPts val="800"/>
                        </a:spcAft>
                      </a:pPr>
                      <a:r>
                        <a:rPr lang="en-US" sz="800" dirty="0">
                          <a:effectLst/>
                        </a:rPr>
                        <a:t>Day                     1    4.590e-08    4.586e-08    2.211    0.1416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826790"/>
                  </a:ext>
                </a:extLst>
              </a:tr>
              <a:tr h="0">
                <a:tc>
                  <a:txBody>
                    <a:bodyPr/>
                    <a:lstStyle/>
                    <a:p>
                      <a:pPr>
                        <a:lnSpc>
                          <a:spcPct val="125000"/>
                        </a:lnSpc>
                        <a:spcAft>
                          <a:spcPts val="800"/>
                        </a:spcAft>
                      </a:pPr>
                      <a:r>
                        <a:rPr lang="en-US" sz="800" dirty="0" err="1">
                          <a:effectLst/>
                        </a:rPr>
                        <a:t>Temp:Mass</a:t>
                      </a:r>
                      <a:r>
                        <a:rPr lang="en-US" sz="800" dirty="0">
                          <a:effectLst/>
                        </a:rPr>
                        <a:t>         1    1.000e-10    6.000e-11    0.003    0.9578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5186468"/>
                  </a:ext>
                </a:extLst>
              </a:tr>
              <a:tr h="0">
                <a:tc>
                  <a:txBody>
                    <a:bodyPr/>
                    <a:lstStyle/>
                    <a:p>
                      <a:pPr>
                        <a:lnSpc>
                          <a:spcPct val="125000"/>
                        </a:lnSpc>
                        <a:spcAft>
                          <a:spcPts val="800"/>
                        </a:spcAft>
                      </a:pPr>
                      <a:r>
                        <a:rPr lang="en-US" sz="800" dirty="0" err="1">
                          <a:effectLst/>
                        </a:rPr>
                        <a:t>Temp:Day</a:t>
                      </a:r>
                      <a:r>
                        <a:rPr lang="en-US" sz="800" dirty="0">
                          <a:effectLst/>
                        </a:rPr>
                        <a:t>           1    1.010e-08    1.009e-08    0.486    0.4880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7620075"/>
                  </a:ext>
                </a:extLst>
              </a:tr>
              <a:tr h="0">
                <a:tc>
                  <a:txBody>
                    <a:bodyPr/>
                    <a:lstStyle/>
                    <a:p>
                      <a:pPr>
                        <a:lnSpc>
                          <a:spcPct val="125000"/>
                        </a:lnSpc>
                        <a:spcAft>
                          <a:spcPts val="800"/>
                        </a:spcAft>
                      </a:pPr>
                      <a:r>
                        <a:rPr lang="en-US" sz="800" dirty="0" err="1">
                          <a:effectLst/>
                        </a:rPr>
                        <a:t>Mass:Day</a:t>
                      </a:r>
                      <a:r>
                        <a:rPr lang="en-US" sz="800" dirty="0">
                          <a:effectLst/>
                        </a:rPr>
                        <a:t>            1    1.300e-09    </a:t>
                      </a:r>
                      <a:r>
                        <a:rPr lang="en-US" sz="800" dirty="0" err="1">
                          <a:effectLst/>
                        </a:rPr>
                        <a:t>1.300e-09</a:t>
                      </a:r>
                      <a:r>
                        <a:rPr lang="en-US" sz="800" dirty="0">
                          <a:effectLst/>
                        </a:rPr>
                        <a:t>    0.063    0.8031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7960585"/>
                  </a:ext>
                </a:extLst>
              </a:tr>
              <a:tr h="0">
                <a:tc>
                  <a:txBody>
                    <a:bodyPr/>
                    <a:lstStyle/>
                    <a:p>
                      <a:pPr>
                        <a:lnSpc>
                          <a:spcPct val="125000"/>
                        </a:lnSpc>
                        <a:spcAft>
                          <a:spcPts val="800"/>
                        </a:spcAft>
                      </a:pPr>
                      <a:r>
                        <a:rPr lang="en-US" sz="800" dirty="0" err="1">
                          <a:effectLst/>
                        </a:rPr>
                        <a:t>Temp:Mass:Day</a:t>
                      </a:r>
                      <a:r>
                        <a:rPr lang="en-US" sz="800" dirty="0">
                          <a:effectLst/>
                        </a:rPr>
                        <a:t>  1    4.700e-09    </a:t>
                      </a:r>
                      <a:r>
                        <a:rPr lang="en-US" sz="800" dirty="0" err="1">
                          <a:effectLst/>
                        </a:rPr>
                        <a:t>4.700e-09</a:t>
                      </a:r>
                      <a:r>
                        <a:rPr lang="en-US" sz="800" dirty="0">
                          <a:effectLst/>
                        </a:rPr>
                        <a:t>    0.227    0.6356  </a:t>
                      </a:r>
                      <a:endParaRPr lang="nl-NL" sz="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6590438"/>
                  </a:ext>
                </a:extLst>
              </a:tr>
            </a:tbl>
          </a:graphicData>
        </a:graphic>
      </p:graphicFrame>
      <p:sp>
        <p:nvSpPr>
          <p:cNvPr id="9" name="TextBox 8">
            <a:extLst>
              <a:ext uri="{FF2B5EF4-FFF2-40B4-BE49-F238E27FC236}">
                <a16:creationId xmlns:a16="http://schemas.microsoft.com/office/drawing/2014/main" id="{D856C71F-D4CA-617F-54B1-5B2F94DA2DD0}"/>
              </a:ext>
            </a:extLst>
          </p:cNvPr>
          <p:cNvSpPr txBox="1"/>
          <p:nvPr/>
        </p:nvSpPr>
        <p:spPr>
          <a:xfrm>
            <a:off x="365761" y="4078600"/>
            <a:ext cx="8778239" cy="830997"/>
          </a:xfrm>
          <a:prstGeom prst="rect">
            <a:avLst/>
          </a:prstGeom>
          <a:noFill/>
        </p:spPr>
        <p:txBody>
          <a:bodyPr wrap="square">
            <a:spAutoFit/>
          </a:bodyPr>
          <a:lstStyle/>
          <a:p>
            <a:r>
              <a:rPr lang="nl-NL" sz="1000" dirty="0" err="1">
                <a:latin typeface="+mn-lt"/>
              </a:rPr>
              <a:t>coefficients</a:t>
            </a:r>
            <a:r>
              <a:rPr lang="nl-NL" sz="1000" dirty="0">
                <a:latin typeface="+mn-lt"/>
              </a:rPr>
              <a:t>(model2)</a:t>
            </a:r>
          </a:p>
          <a:p>
            <a:r>
              <a:rPr lang="nl-NL" sz="1000" dirty="0">
                <a:latin typeface="+mn-lt"/>
              </a:rPr>
              <a:t>  (</a:t>
            </a:r>
            <a:r>
              <a:rPr lang="nl-NL" sz="1000" dirty="0" err="1">
                <a:latin typeface="+mn-lt"/>
              </a:rPr>
              <a:t>Intercept</a:t>
            </a:r>
            <a:r>
              <a:rPr lang="nl-NL" sz="1000" dirty="0">
                <a:latin typeface="+mn-lt"/>
              </a:rPr>
              <a:t>)          Temp                Mass                 Day                  </a:t>
            </a:r>
            <a:r>
              <a:rPr lang="nl-NL" sz="1000" dirty="0" err="1">
                <a:latin typeface="+mn-lt"/>
              </a:rPr>
              <a:t>Temp:Mass</a:t>
            </a:r>
            <a:r>
              <a:rPr lang="nl-NL" sz="1000" dirty="0">
                <a:latin typeface="+mn-lt"/>
              </a:rPr>
              <a:t>      </a:t>
            </a:r>
            <a:r>
              <a:rPr lang="nl-NL" sz="1000" dirty="0" err="1">
                <a:latin typeface="+mn-lt"/>
              </a:rPr>
              <a:t>Temp:Day</a:t>
            </a:r>
            <a:r>
              <a:rPr lang="nl-NL" sz="1000" dirty="0">
                <a:latin typeface="+mn-lt"/>
              </a:rPr>
              <a:t>        </a:t>
            </a:r>
            <a:r>
              <a:rPr lang="nl-NL" sz="1000" dirty="0" err="1">
                <a:latin typeface="+mn-lt"/>
              </a:rPr>
              <a:t>Mass:Day</a:t>
            </a:r>
            <a:r>
              <a:rPr lang="nl-NL" sz="1000" dirty="0">
                <a:latin typeface="+mn-lt"/>
              </a:rPr>
              <a:t>           </a:t>
            </a:r>
            <a:r>
              <a:rPr lang="nl-NL" sz="1000" dirty="0" err="1">
                <a:latin typeface="+mn-lt"/>
              </a:rPr>
              <a:t>Temp:Mass:Day</a:t>
            </a:r>
            <a:r>
              <a:rPr lang="nl-NL" sz="1000" dirty="0">
                <a:latin typeface="+mn-lt"/>
              </a:rPr>
              <a:t> </a:t>
            </a:r>
          </a:p>
          <a:p>
            <a:r>
              <a:rPr lang="nl-NL" sz="1000" dirty="0">
                <a:latin typeface="+mn-lt"/>
              </a:rPr>
              <a:t> 4.219419e-04    -1.974636e-05   -1.806476e-06   -1.993983e-05    2.491623e-07  8.325835e-07  4.120717e-07    -1.569509e-08 </a:t>
            </a:r>
          </a:p>
          <a:p>
            <a:endParaRPr lang="nl-NL" dirty="0"/>
          </a:p>
        </p:txBody>
      </p:sp>
      <p:sp>
        <p:nvSpPr>
          <p:cNvPr id="11" name="TextBox 10">
            <a:extLst>
              <a:ext uri="{FF2B5EF4-FFF2-40B4-BE49-F238E27FC236}">
                <a16:creationId xmlns:a16="http://schemas.microsoft.com/office/drawing/2014/main" id="{8A859E09-F6C6-F9C8-85A3-FF39CDCC4EF7}"/>
              </a:ext>
            </a:extLst>
          </p:cNvPr>
          <p:cNvSpPr txBox="1"/>
          <p:nvPr/>
        </p:nvSpPr>
        <p:spPr>
          <a:xfrm>
            <a:off x="561600" y="1398981"/>
            <a:ext cx="4224426" cy="30271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ts val="1800"/>
              </a:lnSpc>
            </a:pPr>
            <a:r>
              <a:rPr lang="nl-NL" sz="1400" dirty="0">
                <a:latin typeface="Verdana" pitchFamily="34" charset="0"/>
              </a:rPr>
              <a:t>Day </a:t>
            </a:r>
            <a:r>
              <a:rPr lang="nl-NL" sz="1400" dirty="0" err="1">
                <a:latin typeface="Verdana" pitchFamily="34" charset="0"/>
              </a:rPr>
              <a:t>not</a:t>
            </a:r>
            <a:r>
              <a:rPr lang="nl-NL" sz="1400" dirty="0">
                <a:latin typeface="Verdana" pitchFamily="34" charset="0"/>
              </a:rPr>
              <a:t> significant, </a:t>
            </a:r>
            <a:r>
              <a:rPr lang="nl-NL" sz="1400" dirty="0" err="1">
                <a:latin typeface="Verdana" pitchFamily="34" charset="0"/>
              </a:rPr>
              <a:t>Temperature</a:t>
            </a:r>
            <a:r>
              <a:rPr lang="nl-NL" sz="1400" dirty="0">
                <a:latin typeface="Verdana" pitchFamily="34" charset="0"/>
              </a:rPr>
              <a:t> significant</a:t>
            </a:r>
          </a:p>
        </p:txBody>
      </p:sp>
    </p:spTree>
    <p:extLst>
      <p:ext uri="{BB962C8B-B14F-4D97-AF65-F5344CB8AC3E}">
        <p14:creationId xmlns:p14="http://schemas.microsoft.com/office/powerpoint/2010/main" val="145327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E4178D-02F9-D3D0-A1D6-DC25FBB24174}"/>
              </a:ext>
            </a:extLst>
          </p:cNvPr>
          <p:cNvSpPr>
            <a:spLocks noGrp="1"/>
          </p:cNvSpPr>
          <p:nvPr>
            <p:ph type="body" sz="quarter" idx="10"/>
          </p:nvPr>
        </p:nvSpPr>
        <p:spPr>
          <a:xfrm>
            <a:off x="621893" y="3417873"/>
            <a:ext cx="8522107" cy="1263387"/>
          </a:xfrm>
        </p:spPr>
        <p:txBody>
          <a:bodyPr/>
          <a:lstStyle/>
          <a:p>
            <a:r>
              <a:rPr lang="nl-NL" sz="1000" dirty="0"/>
              <a:t> </a:t>
            </a:r>
            <a:r>
              <a:rPr lang="nl-NL" sz="1000" dirty="0" err="1"/>
              <a:t>coefficients</a:t>
            </a:r>
            <a:r>
              <a:rPr lang="nl-NL" sz="1000" dirty="0"/>
              <a:t>(model3)</a:t>
            </a:r>
          </a:p>
          <a:p>
            <a:pPr marL="0" indent="0">
              <a:buNone/>
            </a:pPr>
            <a:r>
              <a:rPr lang="nl-NL" sz="900" dirty="0"/>
              <a:t> (</a:t>
            </a:r>
            <a:r>
              <a:rPr lang="nl-NL" sz="900" dirty="0" err="1"/>
              <a:t>Intercept</a:t>
            </a:r>
            <a:r>
              <a:rPr lang="nl-NL" sz="900" dirty="0"/>
              <a:t>)          Temp                     Mass             Day              </a:t>
            </a:r>
            <a:r>
              <a:rPr lang="nl-NL" sz="900" dirty="0" err="1"/>
              <a:t>Temp:Mass</a:t>
            </a:r>
            <a:r>
              <a:rPr lang="nl-NL" sz="900" dirty="0"/>
              <a:t>        </a:t>
            </a:r>
            <a:r>
              <a:rPr lang="nl-NL" sz="900" dirty="0" err="1"/>
              <a:t>Temp:Day</a:t>
            </a:r>
            <a:r>
              <a:rPr lang="nl-NL" sz="900" dirty="0"/>
              <a:t>        </a:t>
            </a:r>
            <a:r>
              <a:rPr lang="nl-NL" sz="900" dirty="0" err="1"/>
              <a:t>Mass:Day</a:t>
            </a:r>
            <a:r>
              <a:rPr lang="nl-NL" sz="900" dirty="0"/>
              <a:t>        </a:t>
            </a:r>
            <a:r>
              <a:rPr lang="nl-NL" sz="900" dirty="0" err="1"/>
              <a:t>Temp:Mass:Day</a:t>
            </a:r>
            <a:r>
              <a:rPr lang="nl-NL" sz="900" dirty="0"/>
              <a:t> </a:t>
            </a:r>
          </a:p>
          <a:p>
            <a:pPr marL="0" indent="0">
              <a:buNone/>
            </a:pPr>
            <a:r>
              <a:rPr lang="nl-NL" sz="900" dirty="0"/>
              <a:t> 1.520716e-03    -4.312456e-06   -1.577933e-05  1.936123e-05  5.289297e-08  -3.748884e-07  -8.771052e-08 -3.399608e-10 </a:t>
            </a:r>
          </a:p>
        </p:txBody>
      </p:sp>
      <p:sp>
        <p:nvSpPr>
          <p:cNvPr id="3" name="Title 2">
            <a:extLst>
              <a:ext uri="{FF2B5EF4-FFF2-40B4-BE49-F238E27FC236}">
                <a16:creationId xmlns:a16="http://schemas.microsoft.com/office/drawing/2014/main" id="{9FC0FB73-5C11-D540-36A1-87CE92DA99BE}"/>
              </a:ext>
            </a:extLst>
          </p:cNvPr>
          <p:cNvSpPr>
            <a:spLocks noGrp="1"/>
          </p:cNvSpPr>
          <p:nvPr>
            <p:ph type="title"/>
          </p:nvPr>
        </p:nvSpPr>
        <p:spPr>
          <a:xfrm>
            <a:off x="561600" y="169210"/>
            <a:ext cx="8330400" cy="550286"/>
          </a:xfrm>
        </p:spPr>
        <p:txBody>
          <a:bodyPr/>
          <a:lstStyle/>
          <a:p>
            <a:pPr algn="ctr"/>
            <a:r>
              <a:rPr lang="nl-NL" sz="1600" dirty="0"/>
              <a:t>Model 3, </a:t>
            </a:r>
            <a:r>
              <a:rPr lang="nl-NL" sz="1600" dirty="0" err="1"/>
              <a:t>all</a:t>
            </a:r>
            <a:r>
              <a:rPr lang="nl-NL" sz="1600" dirty="0"/>
              <a:t> </a:t>
            </a:r>
            <a:r>
              <a:rPr lang="nl-NL" sz="1600" dirty="0" err="1"/>
              <a:t>temperatures</a:t>
            </a:r>
            <a:r>
              <a:rPr lang="nl-NL" sz="1600" dirty="0"/>
              <a:t>, </a:t>
            </a:r>
            <a:r>
              <a:rPr lang="en-US" sz="1600" dirty="0">
                <a:effectLst/>
                <a:latin typeface="Verdana" panose="020B0604030504040204" pitchFamily="34" charset="0"/>
                <a:ea typeface="Calibri" panose="020F0502020204030204" pitchFamily="34" charset="0"/>
                <a:cs typeface="Times New Roman" panose="02020603050405020304" pitchFamily="18" charset="0"/>
              </a:rPr>
              <a:t>only </a:t>
            </a:r>
            <a:r>
              <a:rPr lang="en-US" sz="1600" dirty="0">
                <a:ea typeface="Calibri" panose="020F0502020204030204" pitchFamily="34" charset="0"/>
                <a:cs typeface="Times New Roman" panose="02020603050405020304" pitchFamily="18" charset="0"/>
              </a:rPr>
              <a:t>Masses 57, 60 and 74</a:t>
            </a:r>
            <a:r>
              <a:rPr lang="en-US" sz="1600" dirty="0">
                <a:effectLst/>
                <a:latin typeface="Verdana" panose="020B0604030504040204" pitchFamily="34" charset="0"/>
                <a:ea typeface="Calibri" panose="020F0502020204030204" pitchFamily="34" charset="0"/>
                <a:cs typeface="Times New Roman" panose="02020603050405020304" pitchFamily="18" charset="0"/>
              </a:rPr>
              <a:t> </a:t>
            </a:r>
            <a:endParaRPr lang="nl-NL" sz="1600" dirty="0"/>
          </a:p>
        </p:txBody>
      </p:sp>
      <p:sp>
        <p:nvSpPr>
          <p:cNvPr id="4" name="Slide Number Placeholder 3">
            <a:extLst>
              <a:ext uri="{FF2B5EF4-FFF2-40B4-BE49-F238E27FC236}">
                <a16:creationId xmlns:a16="http://schemas.microsoft.com/office/drawing/2014/main" id="{E46DDE5C-F3A1-0C0E-490E-99F1C1D33587}"/>
              </a:ext>
            </a:extLst>
          </p:cNvPr>
          <p:cNvSpPr>
            <a:spLocks noGrp="1"/>
          </p:cNvSpPr>
          <p:nvPr>
            <p:ph type="sldNum" sz="quarter" idx="11"/>
          </p:nvPr>
        </p:nvSpPr>
        <p:spPr/>
        <p:txBody>
          <a:bodyPr/>
          <a:lstStyle/>
          <a:p>
            <a:pPr algn="r"/>
            <a:fld id="{F25965E0-7062-474C-8671-DB3A3CE669B0}" type="slidenum">
              <a:rPr lang="en-GB" noProof="0" smtClean="0"/>
              <a:pPr algn="r"/>
              <a:t>7</a:t>
            </a:fld>
            <a:endParaRPr lang="en-GB" noProof="0" dirty="0"/>
          </a:p>
        </p:txBody>
      </p:sp>
      <p:graphicFrame>
        <p:nvGraphicFramePr>
          <p:cNvPr id="5" name="Table 4">
            <a:extLst>
              <a:ext uri="{FF2B5EF4-FFF2-40B4-BE49-F238E27FC236}">
                <a16:creationId xmlns:a16="http://schemas.microsoft.com/office/drawing/2014/main" id="{659CF830-F3AB-F6B7-0530-C96CD6F7207A}"/>
              </a:ext>
            </a:extLst>
          </p:cNvPr>
          <p:cNvGraphicFramePr>
            <a:graphicFrameLocks noGrp="1"/>
          </p:cNvGraphicFramePr>
          <p:nvPr>
            <p:extLst>
              <p:ext uri="{D42A27DB-BD31-4B8C-83A1-F6EECF244321}">
                <p14:modId xmlns:p14="http://schemas.microsoft.com/office/powerpoint/2010/main" val="4091893812"/>
              </p:ext>
            </p:extLst>
          </p:nvPr>
        </p:nvGraphicFramePr>
        <p:xfrm>
          <a:off x="528320" y="1852295"/>
          <a:ext cx="3913308" cy="1438910"/>
        </p:xfrm>
        <a:graphic>
          <a:graphicData uri="http://schemas.openxmlformats.org/drawingml/2006/table">
            <a:tbl>
              <a:tblPr firstRow="1" firstCol="1" bandRow="1">
                <a:tableStyleId>{E8034E78-7F5D-4C2E-B375-FC64B27BC917}</a:tableStyleId>
              </a:tblPr>
              <a:tblGrid>
                <a:gridCol w="3913308">
                  <a:extLst>
                    <a:ext uri="{9D8B030D-6E8A-4147-A177-3AD203B41FA5}">
                      <a16:colId xmlns:a16="http://schemas.microsoft.com/office/drawing/2014/main" val="3408700602"/>
                    </a:ext>
                  </a:extLst>
                </a:gridCol>
              </a:tblGrid>
              <a:tr h="0">
                <a:tc>
                  <a:txBody>
                    <a:bodyPr/>
                    <a:lstStyle/>
                    <a:p>
                      <a:pPr>
                        <a:lnSpc>
                          <a:spcPct val="125000"/>
                        </a:lnSpc>
                        <a:spcAft>
                          <a:spcPts val="800"/>
                        </a:spcAft>
                      </a:pPr>
                      <a:r>
                        <a:rPr lang="en-US" sz="850" dirty="0">
                          <a:effectLst/>
                        </a:rPr>
                        <a:t>summary(model3)</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093748"/>
                  </a:ext>
                </a:extLst>
              </a:tr>
              <a:tr h="0">
                <a:tc>
                  <a:txBody>
                    <a:bodyPr/>
                    <a:lstStyle/>
                    <a:p>
                      <a:pPr>
                        <a:lnSpc>
                          <a:spcPct val="125000"/>
                        </a:lnSpc>
                        <a:spcAft>
                          <a:spcPts val="800"/>
                        </a:spcAft>
                      </a:pPr>
                      <a:r>
                        <a:rPr lang="en-US" sz="850" dirty="0">
                          <a:effectLst/>
                        </a:rPr>
                        <a:t>                          </a:t>
                      </a:r>
                      <a:r>
                        <a:rPr lang="en-US" sz="850" dirty="0" err="1">
                          <a:effectLst/>
                        </a:rPr>
                        <a:t>Df</a:t>
                      </a:r>
                      <a:r>
                        <a:rPr lang="en-US" sz="850" dirty="0">
                          <a:effectLst/>
                        </a:rPr>
                        <a:t>    Sum Sq          Mean Sq     F value  </a:t>
                      </a:r>
                      <a:r>
                        <a:rPr lang="en-US" sz="850" dirty="0" err="1">
                          <a:effectLst/>
                        </a:rPr>
                        <a:t>Pr</a:t>
                      </a:r>
                      <a:r>
                        <a:rPr lang="en-US" sz="850" dirty="0">
                          <a:effectLst/>
                        </a:rPr>
                        <a:t>(&gt;F)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7082065"/>
                  </a:ext>
                </a:extLst>
              </a:tr>
              <a:tr h="0">
                <a:tc>
                  <a:txBody>
                    <a:bodyPr/>
                    <a:lstStyle/>
                    <a:p>
                      <a:pPr>
                        <a:lnSpc>
                          <a:spcPct val="125000"/>
                        </a:lnSpc>
                        <a:spcAft>
                          <a:spcPts val="800"/>
                        </a:spcAft>
                      </a:pPr>
                      <a:r>
                        <a:rPr lang="en-US" sz="850" dirty="0">
                          <a:effectLst/>
                        </a:rPr>
                        <a:t>Temp                   1    2.700e-07    2.733e-07   0.913    0.3415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8375444"/>
                  </a:ext>
                </a:extLst>
              </a:tr>
              <a:tr h="0">
                <a:tc>
                  <a:txBody>
                    <a:bodyPr/>
                    <a:lstStyle/>
                    <a:p>
                      <a:pPr>
                        <a:lnSpc>
                          <a:spcPct val="125000"/>
                        </a:lnSpc>
                        <a:spcAft>
                          <a:spcPts val="800"/>
                        </a:spcAft>
                      </a:pPr>
                      <a:r>
                        <a:rPr lang="en-US" sz="850" dirty="0">
                          <a:effectLst/>
                        </a:rPr>
                        <a:t>Mass                    1    1.630e-06    1.629e-06   5.444    0.0215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3652834"/>
                  </a:ext>
                </a:extLst>
              </a:tr>
              <a:tr h="0">
                <a:tc>
                  <a:txBody>
                    <a:bodyPr/>
                    <a:lstStyle/>
                    <a:p>
                      <a:pPr>
                        <a:lnSpc>
                          <a:spcPct val="125000"/>
                        </a:lnSpc>
                        <a:spcAft>
                          <a:spcPts val="800"/>
                        </a:spcAft>
                      </a:pPr>
                      <a:r>
                        <a:rPr lang="en-US" sz="850" dirty="0">
                          <a:effectLst/>
                        </a:rPr>
                        <a:t>Day                      1    2.300e-07    2.282e-07   0.763    0.3845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9553040"/>
                  </a:ext>
                </a:extLst>
              </a:tr>
              <a:tr h="0">
                <a:tc>
                  <a:txBody>
                    <a:bodyPr/>
                    <a:lstStyle/>
                    <a:p>
                      <a:pPr>
                        <a:lnSpc>
                          <a:spcPct val="125000"/>
                        </a:lnSpc>
                        <a:spcAft>
                          <a:spcPts val="800"/>
                        </a:spcAft>
                      </a:pPr>
                      <a:r>
                        <a:rPr lang="en-US" sz="850" dirty="0" err="1">
                          <a:effectLst/>
                        </a:rPr>
                        <a:t>Temp:Mass</a:t>
                      </a:r>
                      <a:r>
                        <a:rPr lang="en-US" sz="850" dirty="0">
                          <a:effectLst/>
                        </a:rPr>
                        <a:t>          1    0.000e+00   7.000e-10   0.003    0.9602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4820720"/>
                  </a:ext>
                </a:extLst>
              </a:tr>
              <a:tr h="0">
                <a:tc>
                  <a:txBody>
                    <a:bodyPr/>
                    <a:lstStyle/>
                    <a:p>
                      <a:pPr>
                        <a:lnSpc>
                          <a:spcPct val="125000"/>
                        </a:lnSpc>
                        <a:spcAft>
                          <a:spcPts val="800"/>
                        </a:spcAft>
                      </a:pPr>
                      <a:r>
                        <a:rPr lang="en-US" sz="850" dirty="0" err="1">
                          <a:effectLst/>
                        </a:rPr>
                        <a:t>Temp:Day</a:t>
                      </a:r>
                      <a:r>
                        <a:rPr lang="en-US" sz="850" dirty="0">
                          <a:effectLst/>
                        </a:rPr>
                        <a:t>            1    6.000e-08    6.230e-08   0.208    0.6492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9150631"/>
                  </a:ext>
                </a:extLst>
              </a:tr>
              <a:tr h="0">
                <a:tc>
                  <a:txBody>
                    <a:bodyPr/>
                    <a:lstStyle/>
                    <a:p>
                      <a:pPr>
                        <a:lnSpc>
                          <a:spcPct val="125000"/>
                        </a:lnSpc>
                        <a:spcAft>
                          <a:spcPts val="800"/>
                        </a:spcAft>
                      </a:pPr>
                      <a:r>
                        <a:rPr lang="en-US" sz="850" dirty="0" err="1">
                          <a:effectLst/>
                        </a:rPr>
                        <a:t>Mass:Day</a:t>
                      </a:r>
                      <a:r>
                        <a:rPr lang="en-US" sz="850" dirty="0">
                          <a:effectLst/>
                        </a:rPr>
                        <a:t>             1    1.000e-08    5.300e-09   0.018    0.8943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708799"/>
                  </a:ext>
                </a:extLst>
              </a:tr>
              <a:tr h="0">
                <a:tc>
                  <a:txBody>
                    <a:bodyPr/>
                    <a:lstStyle/>
                    <a:p>
                      <a:pPr>
                        <a:lnSpc>
                          <a:spcPct val="125000"/>
                        </a:lnSpc>
                        <a:spcAft>
                          <a:spcPts val="800"/>
                        </a:spcAft>
                      </a:pPr>
                      <a:r>
                        <a:rPr lang="en-US" sz="850" dirty="0" err="1">
                          <a:effectLst/>
                        </a:rPr>
                        <a:t>Temp:Mass:Day</a:t>
                      </a:r>
                      <a:r>
                        <a:rPr lang="en-US" sz="850" dirty="0">
                          <a:effectLst/>
                        </a:rPr>
                        <a:t>   1    0.000e+00   </a:t>
                      </a:r>
                      <a:r>
                        <a:rPr lang="en-US" sz="850" dirty="0" err="1">
                          <a:effectLst/>
                        </a:rPr>
                        <a:t>0.000e+00</a:t>
                      </a:r>
                      <a:r>
                        <a:rPr lang="en-US" sz="850" dirty="0">
                          <a:effectLst/>
                        </a:rPr>
                        <a:t>   0.000   0.9977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0996408"/>
                  </a:ext>
                </a:extLst>
              </a:tr>
              <a:tr h="0">
                <a:tc>
                  <a:txBody>
                    <a:bodyPr/>
                    <a:lstStyle/>
                    <a:p>
                      <a:pPr>
                        <a:lnSpc>
                          <a:spcPct val="125000"/>
                        </a:lnSpc>
                        <a:spcAft>
                          <a:spcPts val="800"/>
                        </a:spcAft>
                      </a:pPr>
                      <a:r>
                        <a:rPr lang="en-US" sz="850" dirty="0">
                          <a:effectLst/>
                        </a:rPr>
                        <a:t>Residuals     106 3.172e-05 2.993e-07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8635225"/>
                  </a:ext>
                </a:extLst>
              </a:tr>
            </a:tbl>
          </a:graphicData>
        </a:graphic>
      </p:graphicFrame>
      <p:pic>
        <p:nvPicPr>
          <p:cNvPr id="7" name="Picture 6">
            <a:extLst>
              <a:ext uri="{FF2B5EF4-FFF2-40B4-BE49-F238E27FC236}">
                <a16:creationId xmlns:a16="http://schemas.microsoft.com/office/drawing/2014/main" id="{5D519601-4968-DE17-6794-24BF04EE7B05}"/>
              </a:ext>
            </a:extLst>
          </p:cNvPr>
          <p:cNvPicPr>
            <a:picLocks noChangeAspect="1"/>
          </p:cNvPicPr>
          <p:nvPr/>
        </p:nvPicPr>
        <p:blipFill>
          <a:blip r:embed="rId2"/>
          <a:stretch>
            <a:fillRect/>
          </a:stretch>
        </p:blipFill>
        <p:spPr>
          <a:xfrm>
            <a:off x="5266586" y="811836"/>
            <a:ext cx="3197014" cy="3197014"/>
          </a:xfrm>
          <a:prstGeom prst="rect">
            <a:avLst/>
          </a:prstGeom>
        </p:spPr>
      </p:pic>
      <p:pic>
        <p:nvPicPr>
          <p:cNvPr id="8" name="Picture 7">
            <a:extLst>
              <a:ext uri="{FF2B5EF4-FFF2-40B4-BE49-F238E27FC236}">
                <a16:creationId xmlns:a16="http://schemas.microsoft.com/office/drawing/2014/main" id="{401875C2-D98B-3E77-3CCF-17681640EC28}"/>
              </a:ext>
            </a:extLst>
          </p:cNvPr>
          <p:cNvPicPr>
            <a:picLocks noChangeAspect="1"/>
          </p:cNvPicPr>
          <p:nvPr/>
        </p:nvPicPr>
        <p:blipFill>
          <a:blip r:embed="rId3"/>
          <a:stretch>
            <a:fillRect/>
          </a:stretch>
        </p:blipFill>
        <p:spPr>
          <a:xfrm>
            <a:off x="666991" y="1057275"/>
            <a:ext cx="3682303" cy="457240"/>
          </a:xfrm>
          <a:prstGeom prst="rect">
            <a:avLst/>
          </a:prstGeom>
        </p:spPr>
      </p:pic>
    </p:spTree>
    <p:extLst>
      <p:ext uri="{BB962C8B-B14F-4D97-AF65-F5344CB8AC3E}">
        <p14:creationId xmlns:p14="http://schemas.microsoft.com/office/powerpoint/2010/main" val="271435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4AF904-CB08-F340-7698-66705C30594E}"/>
              </a:ext>
            </a:extLst>
          </p:cNvPr>
          <p:cNvSpPr>
            <a:spLocks noGrp="1"/>
          </p:cNvSpPr>
          <p:nvPr>
            <p:ph type="title"/>
          </p:nvPr>
        </p:nvSpPr>
        <p:spPr>
          <a:xfrm>
            <a:off x="561600" y="169210"/>
            <a:ext cx="8330400" cy="555537"/>
          </a:xfrm>
        </p:spPr>
        <p:txBody>
          <a:bodyPr/>
          <a:lstStyle/>
          <a:p>
            <a:pPr algn="ctr"/>
            <a:r>
              <a:rPr lang="en-US" sz="1600" dirty="0">
                <a:effectLst/>
                <a:latin typeface="Verdana" panose="020B0604030504040204" pitchFamily="34" charset="0"/>
                <a:ea typeface="Calibri" panose="020F0502020204030204" pitchFamily="34" charset="0"/>
                <a:cs typeface="Times New Roman" panose="02020603050405020304" pitchFamily="18" charset="0"/>
              </a:rPr>
              <a:t>Model 4, all temperatures, only mass 45</a:t>
            </a:r>
            <a:br>
              <a:rPr lang="en-US" sz="2800" dirty="0">
                <a:effectLst/>
                <a:latin typeface="Verdana" panose="020B0604030504040204" pitchFamily="34" charset="0"/>
                <a:ea typeface="Calibri" panose="020F0502020204030204" pitchFamily="34" charset="0"/>
                <a:cs typeface="Times New Roman" panose="02020603050405020304" pitchFamily="18" charset="0"/>
              </a:rPr>
            </a:br>
            <a:endParaRPr lang="en-GB" dirty="0"/>
          </a:p>
        </p:txBody>
      </p:sp>
      <p:sp>
        <p:nvSpPr>
          <p:cNvPr id="4" name="Slide Number Placeholder 3">
            <a:extLst>
              <a:ext uri="{FF2B5EF4-FFF2-40B4-BE49-F238E27FC236}">
                <a16:creationId xmlns:a16="http://schemas.microsoft.com/office/drawing/2014/main" id="{E759A487-083D-362F-7E77-C80D6A9C5BB4}"/>
              </a:ext>
            </a:extLst>
          </p:cNvPr>
          <p:cNvSpPr>
            <a:spLocks noGrp="1"/>
          </p:cNvSpPr>
          <p:nvPr>
            <p:ph type="sldNum" sz="quarter" idx="11"/>
          </p:nvPr>
        </p:nvSpPr>
        <p:spPr/>
        <p:txBody>
          <a:bodyPr/>
          <a:lstStyle/>
          <a:p>
            <a:pPr algn="r"/>
            <a:fld id="{F25965E0-7062-474C-8671-DB3A3CE669B0}" type="slidenum">
              <a:rPr lang="en-GB" noProof="0" smtClean="0"/>
              <a:pPr algn="r"/>
              <a:t>8</a:t>
            </a:fld>
            <a:endParaRPr lang="en-GB" noProof="0" dirty="0"/>
          </a:p>
        </p:txBody>
      </p:sp>
      <p:pic>
        <p:nvPicPr>
          <p:cNvPr id="2" name="Picture 1">
            <a:extLst>
              <a:ext uri="{FF2B5EF4-FFF2-40B4-BE49-F238E27FC236}">
                <a16:creationId xmlns:a16="http://schemas.microsoft.com/office/drawing/2014/main" id="{2903FF24-B16F-2218-13D3-DF68A0A8F560}"/>
              </a:ext>
            </a:extLst>
          </p:cNvPr>
          <p:cNvPicPr>
            <a:picLocks noChangeAspect="1"/>
          </p:cNvPicPr>
          <p:nvPr/>
        </p:nvPicPr>
        <p:blipFill>
          <a:blip r:embed="rId2"/>
          <a:stretch>
            <a:fillRect/>
          </a:stretch>
        </p:blipFill>
        <p:spPr>
          <a:xfrm>
            <a:off x="5472155" y="948267"/>
            <a:ext cx="3601835" cy="3601835"/>
          </a:xfrm>
          <a:prstGeom prst="rect">
            <a:avLst/>
          </a:prstGeom>
        </p:spPr>
      </p:pic>
      <p:graphicFrame>
        <p:nvGraphicFramePr>
          <p:cNvPr id="5" name="Table 4">
            <a:extLst>
              <a:ext uri="{FF2B5EF4-FFF2-40B4-BE49-F238E27FC236}">
                <a16:creationId xmlns:a16="http://schemas.microsoft.com/office/drawing/2014/main" id="{38A93AF6-B842-292F-332C-25515DD9CF1C}"/>
              </a:ext>
            </a:extLst>
          </p:cNvPr>
          <p:cNvGraphicFramePr>
            <a:graphicFrameLocks noGrp="1"/>
          </p:cNvGraphicFramePr>
          <p:nvPr>
            <p:extLst>
              <p:ext uri="{D42A27DB-BD31-4B8C-83A1-F6EECF244321}">
                <p14:modId xmlns:p14="http://schemas.microsoft.com/office/powerpoint/2010/main" val="2554782909"/>
              </p:ext>
            </p:extLst>
          </p:nvPr>
        </p:nvGraphicFramePr>
        <p:xfrm>
          <a:off x="501650" y="2143602"/>
          <a:ext cx="3724910" cy="856295"/>
        </p:xfrm>
        <a:graphic>
          <a:graphicData uri="http://schemas.openxmlformats.org/drawingml/2006/table">
            <a:tbl>
              <a:tblPr firstRow="1" firstCol="1" bandRow="1">
                <a:tableStyleId>{E8034E78-7F5D-4C2E-B375-FC64B27BC917}</a:tableStyleId>
              </a:tblPr>
              <a:tblGrid>
                <a:gridCol w="3724910">
                  <a:extLst>
                    <a:ext uri="{9D8B030D-6E8A-4147-A177-3AD203B41FA5}">
                      <a16:colId xmlns:a16="http://schemas.microsoft.com/office/drawing/2014/main" val="432236789"/>
                    </a:ext>
                  </a:extLst>
                </a:gridCol>
              </a:tblGrid>
              <a:tr h="155003">
                <a:tc>
                  <a:txBody>
                    <a:bodyPr/>
                    <a:lstStyle/>
                    <a:p>
                      <a:pPr>
                        <a:lnSpc>
                          <a:spcPct val="125000"/>
                        </a:lnSpc>
                        <a:spcAft>
                          <a:spcPts val="800"/>
                        </a:spcAft>
                      </a:pPr>
                      <a:r>
                        <a:rPr lang="en-US" sz="850" dirty="0">
                          <a:effectLst/>
                        </a:rPr>
                        <a:t>                    </a:t>
                      </a:r>
                      <a:r>
                        <a:rPr lang="en-US" sz="850" dirty="0" err="1">
                          <a:effectLst/>
                        </a:rPr>
                        <a:t>Df</a:t>
                      </a:r>
                      <a:r>
                        <a:rPr lang="en-US" sz="850" dirty="0">
                          <a:effectLst/>
                        </a:rPr>
                        <a:t>     Sum Sq       Mean Sq    F value    </a:t>
                      </a:r>
                      <a:r>
                        <a:rPr lang="en-US" sz="850" dirty="0" err="1">
                          <a:effectLst/>
                        </a:rPr>
                        <a:t>Pr</a:t>
                      </a:r>
                      <a:r>
                        <a:rPr lang="en-US" sz="850" dirty="0">
                          <a:effectLst/>
                        </a:rPr>
                        <a:t>(&gt;F)</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8525658"/>
                  </a:ext>
                </a:extLst>
              </a:tr>
              <a:tr h="175323">
                <a:tc>
                  <a:txBody>
                    <a:bodyPr/>
                    <a:lstStyle/>
                    <a:p>
                      <a:pPr>
                        <a:lnSpc>
                          <a:spcPct val="125000"/>
                        </a:lnSpc>
                        <a:spcAft>
                          <a:spcPts val="800"/>
                        </a:spcAft>
                      </a:pPr>
                      <a:r>
                        <a:rPr lang="en-US" sz="850" dirty="0">
                          <a:effectLst/>
                        </a:rPr>
                        <a:t>Temp            1    0.000067   6.677e-05   0.704       0.407</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6450220"/>
                  </a:ext>
                </a:extLst>
              </a:tr>
              <a:tr h="175323">
                <a:tc>
                  <a:txBody>
                    <a:bodyPr/>
                    <a:lstStyle/>
                    <a:p>
                      <a:pPr>
                        <a:lnSpc>
                          <a:spcPct val="125000"/>
                        </a:lnSpc>
                        <a:spcAft>
                          <a:spcPts val="800"/>
                        </a:spcAft>
                      </a:pPr>
                      <a:r>
                        <a:rPr lang="en-US" sz="850" dirty="0">
                          <a:effectLst/>
                        </a:rPr>
                        <a:t>Day               1    0.000000   6.000e-08   0.001       0.980</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1163991"/>
                  </a:ext>
                </a:extLst>
              </a:tr>
              <a:tr h="175323">
                <a:tc>
                  <a:txBody>
                    <a:bodyPr/>
                    <a:lstStyle/>
                    <a:p>
                      <a:pPr>
                        <a:lnSpc>
                          <a:spcPct val="125000"/>
                        </a:lnSpc>
                        <a:spcAft>
                          <a:spcPts val="800"/>
                        </a:spcAft>
                      </a:pPr>
                      <a:r>
                        <a:rPr lang="en-US" sz="850" dirty="0" err="1">
                          <a:effectLst/>
                        </a:rPr>
                        <a:t>Temp:Day</a:t>
                      </a:r>
                      <a:r>
                        <a:rPr lang="en-US" sz="850" dirty="0">
                          <a:effectLst/>
                        </a:rPr>
                        <a:t>     1   0.000013   1.317e-05   0.139        0.712</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4398808"/>
                  </a:ext>
                </a:extLst>
              </a:tr>
              <a:tr h="175323">
                <a:tc>
                  <a:txBody>
                    <a:bodyPr/>
                    <a:lstStyle/>
                    <a:p>
                      <a:pPr>
                        <a:lnSpc>
                          <a:spcPct val="125000"/>
                        </a:lnSpc>
                        <a:spcAft>
                          <a:spcPts val="800"/>
                        </a:spcAft>
                      </a:pPr>
                      <a:r>
                        <a:rPr lang="en-US" sz="850" dirty="0">
                          <a:effectLst/>
                        </a:rPr>
                        <a:t>Residuals   34    0.003224   9.482e-05               </a:t>
                      </a:r>
                      <a:endParaRPr lang="nl-NL" sz="85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88860"/>
                  </a:ext>
                </a:extLst>
              </a:tr>
            </a:tbl>
          </a:graphicData>
        </a:graphic>
      </p:graphicFrame>
      <p:sp>
        <p:nvSpPr>
          <p:cNvPr id="7" name="TextBox 6">
            <a:extLst>
              <a:ext uri="{FF2B5EF4-FFF2-40B4-BE49-F238E27FC236}">
                <a16:creationId xmlns:a16="http://schemas.microsoft.com/office/drawing/2014/main" id="{CA2D8F3B-772C-48A5-3065-5F1949FDD8A2}"/>
              </a:ext>
            </a:extLst>
          </p:cNvPr>
          <p:cNvSpPr txBox="1"/>
          <p:nvPr/>
        </p:nvSpPr>
        <p:spPr>
          <a:xfrm>
            <a:off x="186267" y="3578957"/>
            <a:ext cx="5035974" cy="738664"/>
          </a:xfrm>
          <a:prstGeom prst="rect">
            <a:avLst/>
          </a:prstGeom>
          <a:noFill/>
        </p:spPr>
        <p:txBody>
          <a:bodyPr wrap="square">
            <a:spAutoFit/>
          </a:bodyPr>
          <a:lstStyle/>
          <a:p>
            <a:r>
              <a:rPr lang="nl-NL" sz="1400" dirty="0" err="1"/>
              <a:t>coefficients</a:t>
            </a:r>
            <a:r>
              <a:rPr lang="nl-NL" sz="1400" dirty="0"/>
              <a:t>(model4)</a:t>
            </a:r>
          </a:p>
          <a:p>
            <a:r>
              <a:rPr lang="nl-NL" sz="1400" dirty="0"/>
              <a:t>  (</a:t>
            </a:r>
            <a:r>
              <a:rPr lang="nl-NL" sz="1400" dirty="0" err="1"/>
              <a:t>Intercept</a:t>
            </a:r>
            <a:r>
              <a:rPr lang="nl-NL" sz="1400" dirty="0"/>
              <a:t>)                 Temp                       Day                   </a:t>
            </a:r>
            <a:r>
              <a:rPr lang="nl-NL" sz="1400" dirty="0" err="1"/>
              <a:t>Temp:Day</a:t>
            </a:r>
            <a:r>
              <a:rPr lang="nl-NL" sz="1400" dirty="0"/>
              <a:t> </a:t>
            </a:r>
          </a:p>
          <a:p>
            <a:r>
              <a:rPr lang="nl-NL" sz="1400" dirty="0"/>
              <a:t> 2.416652e-02      4.977539e-05      -2.341204e-04      9.986186e-06 </a:t>
            </a:r>
          </a:p>
        </p:txBody>
      </p:sp>
      <p:sp>
        <p:nvSpPr>
          <p:cNvPr id="9" name="TextBox 8">
            <a:extLst>
              <a:ext uri="{FF2B5EF4-FFF2-40B4-BE49-F238E27FC236}">
                <a16:creationId xmlns:a16="http://schemas.microsoft.com/office/drawing/2014/main" id="{3242EC80-BEAE-4EDF-D894-B5E657B19B58}"/>
              </a:ext>
            </a:extLst>
          </p:cNvPr>
          <p:cNvSpPr txBox="1"/>
          <p:nvPr/>
        </p:nvSpPr>
        <p:spPr>
          <a:xfrm>
            <a:off x="575698" y="1462943"/>
            <a:ext cx="3576813" cy="30271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ts val="1800"/>
              </a:lnSpc>
            </a:pPr>
            <a:r>
              <a:rPr lang="nl-NL" sz="1400" dirty="0">
                <a:latin typeface="Verdana" pitchFamily="34" charset="0"/>
              </a:rPr>
              <a:t>Day </a:t>
            </a:r>
            <a:r>
              <a:rPr lang="nl-NL" sz="1400" dirty="0" err="1">
                <a:latin typeface="Verdana" pitchFamily="34" charset="0"/>
              </a:rPr>
              <a:t>and</a:t>
            </a:r>
            <a:r>
              <a:rPr lang="nl-NL" sz="1400" dirty="0">
                <a:latin typeface="Verdana" pitchFamily="34" charset="0"/>
              </a:rPr>
              <a:t> </a:t>
            </a:r>
            <a:r>
              <a:rPr lang="nl-NL" sz="1400" dirty="0" err="1">
                <a:latin typeface="Verdana" pitchFamily="34" charset="0"/>
              </a:rPr>
              <a:t>Temperature</a:t>
            </a:r>
            <a:r>
              <a:rPr lang="nl-NL" sz="1400" dirty="0">
                <a:latin typeface="Verdana" pitchFamily="34" charset="0"/>
              </a:rPr>
              <a:t> </a:t>
            </a:r>
            <a:r>
              <a:rPr lang="nl-NL" sz="1400" dirty="0" err="1">
                <a:latin typeface="Verdana" pitchFamily="34" charset="0"/>
              </a:rPr>
              <a:t>not</a:t>
            </a:r>
            <a:r>
              <a:rPr lang="nl-NL" sz="1400" dirty="0">
                <a:latin typeface="Verdana" pitchFamily="34" charset="0"/>
              </a:rPr>
              <a:t> significant</a:t>
            </a:r>
          </a:p>
        </p:txBody>
      </p:sp>
    </p:spTree>
    <p:extLst>
      <p:ext uri="{BB962C8B-B14F-4D97-AF65-F5344CB8AC3E}">
        <p14:creationId xmlns:p14="http://schemas.microsoft.com/office/powerpoint/2010/main" val="1022849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7D0562-40B3-E9AC-B7F1-28B2712627FB}"/>
              </a:ext>
            </a:extLst>
          </p:cNvPr>
          <p:cNvSpPr>
            <a:spLocks noGrp="1"/>
          </p:cNvSpPr>
          <p:nvPr>
            <p:ph type="body" sz="quarter" idx="10"/>
          </p:nvPr>
        </p:nvSpPr>
        <p:spPr/>
        <p:txBody>
          <a:bodyPr numCol="2"/>
          <a:lstStyle/>
          <a:p>
            <a:r>
              <a:rPr lang="en-GB" dirty="0"/>
              <a:t>Day 15: Temperature is not significant (F value=0.860)</a:t>
            </a:r>
          </a:p>
          <a:p>
            <a:endParaRPr lang="en-GB" dirty="0"/>
          </a:p>
          <a:p>
            <a:endParaRPr lang="en-GB" dirty="0"/>
          </a:p>
          <a:p>
            <a:endParaRPr lang="en-GB" dirty="0"/>
          </a:p>
          <a:p>
            <a:endParaRPr lang="en-GB" dirty="0"/>
          </a:p>
          <a:p>
            <a:endParaRPr lang="en-GB" dirty="0"/>
          </a:p>
          <a:p>
            <a:r>
              <a:rPr lang="en-GB" dirty="0"/>
              <a:t>Day 18: Temperature is significant (F value=0.029)</a:t>
            </a:r>
          </a:p>
          <a:p>
            <a:endParaRPr lang="en-GB" dirty="0"/>
          </a:p>
          <a:p>
            <a:endParaRPr lang="en-GB" dirty="0"/>
          </a:p>
        </p:txBody>
      </p:sp>
      <p:sp>
        <p:nvSpPr>
          <p:cNvPr id="3" name="Title 2">
            <a:extLst>
              <a:ext uri="{FF2B5EF4-FFF2-40B4-BE49-F238E27FC236}">
                <a16:creationId xmlns:a16="http://schemas.microsoft.com/office/drawing/2014/main" id="{A681B626-5D1C-5BD0-FA07-9033B01D3122}"/>
              </a:ext>
            </a:extLst>
          </p:cNvPr>
          <p:cNvSpPr>
            <a:spLocks noGrp="1"/>
          </p:cNvSpPr>
          <p:nvPr>
            <p:ph type="title"/>
          </p:nvPr>
        </p:nvSpPr>
        <p:spPr>
          <a:xfrm>
            <a:off x="561600" y="169210"/>
            <a:ext cx="8330400" cy="963348"/>
          </a:xfrm>
        </p:spPr>
        <p:txBody>
          <a:bodyPr/>
          <a:lstStyle/>
          <a:p>
            <a:pPr algn="ctr"/>
            <a:r>
              <a:rPr lang="en-US" sz="1400" b="0" i="0" dirty="0">
                <a:solidFill>
                  <a:schemeClr val="tx1"/>
                </a:solidFill>
                <a:effectLst/>
                <a:latin typeface="+mj-lt"/>
              </a:rPr>
              <a:t>When does the influence of temperature become significant?</a:t>
            </a:r>
            <a:br>
              <a:rPr lang="en-US" sz="1400" b="0" i="0" dirty="0">
                <a:solidFill>
                  <a:schemeClr val="tx1"/>
                </a:solidFill>
                <a:effectLst/>
                <a:latin typeface="+mj-lt"/>
              </a:rPr>
            </a:br>
            <a:r>
              <a:rPr lang="en-US" sz="1400" b="0" i="0" dirty="0">
                <a:solidFill>
                  <a:schemeClr val="tx1"/>
                </a:solidFill>
                <a:effectLst/>
                <a:latin typeface="+mj-lt"/>
              </a:rPr>
              <a:t> </a:t>
            </a:r>
            <a:r>
              <a:rPr lang="en-US" sz="1400" b="0" i="0" dirty="0">
                <a:solidFill>
                  <a:srgbClr val="C00000"/>
                </a:solidFill>
                <a:effectLst/>
                <a:latin typeface="+mj-lt"/>
              </a:rPr>
              <a:t>Study the effect of temperature on each day (starting on day 15)</a:t>
            </a:r>
            <a:endParaRPr lang="en-GB" sz="1400" dirty="0">
              <a:solidFill>
                <a:srgbClr val="C00000"/>
              </a:solidFill>
              <a:latin typeface="+mj-lt"/>
            </a:endParaRPr>
          </a:p>
        </p:txBody>
      </p:sp>
      <p:sp>
        <p:nvSpPr>
          <p:cNvPr id="4" name="Slide Number Placeholder 3">
            <a:extLst>
              <a:ext uri="{FF2B5EF4-FFF2-40B4-BE49-F238E27FC236}">
                <a16:creationId xmlns:a16="http://schemas.microsoft.com/office/drawing/2014/main" id="{8600F044-86F0-6AD6-791D-7F13F118D526}"/>
              </a:ext>
            </a:extLst>
          </p:cNvPr>
          <p:cNvSpPr>
            <a:spLocks noGrp="1"/>
          </p:cNvSpPr>
          <p:nvPr>
            <p:ph type="sldNum" sz="quarter" idx="11"/>
          </p:nvPr>
        </p:nvSpPr>
        <p:spPr/>
        <p:txBody>
          <a:bodyPr/>
          <a:lstStyle/>
          <a:p>
            <a:pPr algn="r"/>
            <a:fld id="{F25965E0-7062-474C-8671-DB3A3CE669B0}" type="slidenum">
              <a:rPr lang="en-GB" noProof="0" smtClean="0"/>
              <a:pPr algn="r"/>
              <a:t>9</a:t>
            </a:fld>
            <a:endParaRPr lang="en-GB" noProof="0" dirty="0"/>
          </a:p>
        </p:txBody>
      </p:sp>
      <p:pic>
        <p:nvPicPr>
          <p:cNvPr id="6" name="Picture 5">
            <a:extLst>
              <a:ext uri="{FF2B5EF4-FFF2-40B4-BE49-F238E27FC236}">
                <a16:creationId xmlns:a16="http://schemas.microsoft.com/office/drawing/2014/main" id="{238A7B77-D83F-3C5E-9BEC-E24558A93BB4}"/>
              </a:ext>
            </a:extLst>
          </p:cNvPr>
          <p:cNvPicPr>
            <a:picLocks noChangeAspect="1"/>
          </p:cNvPicPr>
          <p:nvPr/>
        </p:nvPicPr>
        <p:blipFill>
          <a:blip r:embed="rId2"/>
          <a:stretch>
            <a:fillRect/>
          </a:stretch>
        </p:blipFill>
        <p:spPr>
          <a:xfrm>
            <a:off x="425613" y="2136317"/>
            <a:ext cx="4068937" cy="1275058"/>
          </a:xfrm>
          <a:prstGeom prst="rect">
            <a:avLst/>
          </a:prstGeom>
        </p:spPr>
      </p:pic>
      <p:pic>
        <p:nvPicPr>
          <p:cNvPr id="9" name="Picture 8">
            <a:extLst>
              <a:ext uri="{FF2B5EF4-FFF2-40B4-BE49-F238E27FC236}">
                <a16:creationId xmlns:a16="http://schemas.microsoft.com/office/drawing/2014/main" id="{C789B1D3-841A-1A79-DADF-D5A52A297A01}"/>
              </a:ext>
            </a:extLst>
          </p:cNvPr>
          <p:cNvPicPr>
            <a:picLocks noChangeAspect="1"/>
          </p:cNvPicPr>
          <p:nvPr/>
        </p:nvPicPr>
        <p:blipFill>
          <a:blip r:embed="rId3"/>
          <a:stretch>
            <a:fillRect/>
          </a:stretch>
        </p:blipFill>
        <p:spPr>
          <a:xfrm>
            <a:off x="4694458" y="2164768"/>
            <a:ext cx="4388400" cy="1181100"/>
          </a:xfrm>
          <a:prstGeom prst="rect">
            <a:avLst/>
          </a:prstGeom>
        </p:spPr>
      </p:pic>
      <p:sp>
        <p:nvSpPr>
          <p:cNvPr id="13" name="TextBox 12">
            <a:extLst>
              <a:ext uri="{FF2B5EF4-FFF2-40B4-BE49-F238E27FC236}">
                <a16:creationId xmlns:a16="http://schemas.microsoft.com/office/drawing/2014/main" id="{B932CC2E-B032-EA2A-94DC-3482BDDECEFD}"/>
              </a:ext>
            </a:extLst>
          </p:cNvPr>
          <p:cNvSpPr txBox="1"/>
          <p:nvPr/>
        </p:nvSpPr>
        <p:spPr>
          <a:xfrm>
            <a:off x="425613" y="3594916"/>
            <a:ext cx="7661650" cy="954107"/>
          </a:xfrm>
          <a:prstGeom prst="rect">
            <a:avLst/>
          </a:prstGeom>
          <a:noFill/>
        </p:spPr>
        <p:txBody>
          <a:bodyPr wrap="square">
            <a:spAutoFit/>
          </a:bodyPr>
          <a:lstStyle/>
          <a:p>
            <a:r>
              <a:rPr lang="en-US" sz="1400" dirty="0"/>
              <a:t>However, Temperature before day 15 is sometimes significant, and after day 18 is sometimes not significant. There is no logic trend.</a:t>
            </a:r>
          </a:p>
          <a:p>
            <a:endParaRPr lang="en-US" sz="1400" dirty="0"/>
          </a:p>
          <a:p>
            <a:r>
              <a:rPr lang="en-US" sz="1400" dirty="0"/>
              <a:t>No conclusive conclusions were reached.</a:t>
            </a:r>
            <a:endParaRPr lang="en-GB" sz="1400" dirty="0"/>
          </a:p>
        </p:txBody>
      </p:sp>
      <p:sp>
        <p:nvSpPr>
          <p:cNvPr id="14" name="Arrow: Right 13">
            <a:extLst>
              <a:ext uri="{FF2B5EF4-FFF2-40B4-BE49-F238E27FC236}">
                <a16:creationId xmlns:a16="http://schemas.microsoft.com/office/drawing/2014/main" id="{9A94EF54-5711-725D-419B-747AE947FEBA}"/>
              </a:ext>
            </a:extLst>
          </p:cNvPr>
          <p:cNvSpPr/>
          <p:nvPr/>
        </p:nvSpPr>
        <p:spPr>
          <a:xfrm>
            <a:off x="3670250" y="4238321"/>
            <a:ext cx="1022350" cy="313850"/>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en-GB" sz="1400" dirty="0">
              <a:solidFill>
                <a:schemeClr val="tx1"/>
              </a:solidFill>
            </a:endParaRPr>
          </a:p>
        </p:txBody>
      </p:sp>
      <p:sp>
        <p:nvSpPr>
          <p:cNvPr id="15" name="TextBox 14">
            <a:extLst>
              <a:ext uri="{FF2B5EF4-FFF2-40B4-BE49-F238E27FC236}">
                <a16:creationId xmlns:a16="http://schemas.microsoft.com/office/drawing/2014/main" id="{ABACFDED-F30D-F651-7F59-7E3BCE541059}"/>
              </a:ext>
            </a:extLst>
          </p:cNvPr>
          <p:cNvSpPr txBox="1"/>
          <p:nvPr/>
        </p:nvSpPr>
        <p:spPr>
          <a:xfrm>
            <a:off x="4760187" y="4202000"/>
            <a:ext cx="3762568" cy="30271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ts val="1800"/>
              </a:lnSpc>
            </a:pPr>
            <a:r>
              <a:rPr lang="en-GB" sz="1400" dirty="0">
                <a:latin typeface="Verdana" pitchFamily="34" charset="0"/>
              </a:rPr>
              <a:t>Other masses should be studied as well</a:t>
            </a:r>
          </a:p>
        </p:txBody>
      </p:sp>
    </p:spTree>
    <p:extLst>
      <p:ext uri="{BB962C8B-B14F-4D97-AF65-F5344CB8AC3E}">
        <p14:creationId xmlns:p14="http://schemas.microsoft.com/office/powerpoint/2010/main" val="1789955787"/>
      </p:ext>
    </p:extLst>
  </p:cSld>
  <p:clrMapOvr>
    <a:masterClrMapping/>
  </p:clrMapOvr>
</p:sld>
</file>

<file path=ppt/theme/theme1.xml><?xml version="1.0" encoding="utf-8"?>
<a:theme xmlns:a="http://schemas.openxmlformats.org/drawingml/2006/main" name="WUR">
  <a:themeElements>
    <a:clrScheme name="WUR 2022">
      <a:dk1>
        <a:srgbClr val="005172"/>
      </a:dk1>
      <a:lt1>
        <a:srgbClr val="FFFFFF"/>
      </a:lt1>
      <a:dk2>
        <a:srgbClr val="008A00"/>
      </a:dk2>
      <a:lt2>
        <a:srgbClr val="005172"/>
      </a:lt2>
      <a:accent1>
        <a:srgbClr val="6AADE4"/>
      </a:accent1>
      <a:accent2>
        <a:srgbClr val="D0B972"/>
      </a:accent2>
      <a:accent3>
        <a:srgbClr val="D5D2CA"/>
      </a:accent3>
      <a:accent4>
        <a:srgbClr val="FF7900"/>
      </a:accent4>
      <a:accent5>
        <a:srgbClr val="00549F"/>
      </a:accent5>
      <a:accent6>
        <a:srgbClr val="000000"/>
      </a:accent6>
      <a:hlink>
        <a:srgbClr val="00549F"/>
      </a:hlink>
      <a:folHlink>
        <a:srgbClr val="00549F"/>
      </a:folHlink>
    </a:clrScheme>
    <a:fontScheme name="Wageningen UR">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ts val="1800"/>
          </a:lnSpc>
          <a:defRPr sz="1400" dirty="0" err="1" smtClean="0">
            <a:latin typeface="Verdana" pitchFamily="34" charset="0"/>
          </a:defRPr>
        </a:defPPr>
      </a:lstStyle>
    </a:tx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14183A65C2C645ADA7BC5603AF44F2" ma:contentTypeVersion="17" ma:contentTypeDescription="Een nieuw document maken." ma:contentTypeScope="" ma:versionID="1aa2312143aad0b902a6d3a3827e15fc">
  <xsd:schema xmlns:xsd="http://www.w3.org/2001/XMLSchema" xmlns:xs="http://www.w3.org/2001/XMLSchema" xmlns:p="http://schemas.microsoft.com/office/2006/metadata/properties" xmlns:ns3="f57bc8fc-db93-4706-8ea7-8a418546d01a" xmlns:ns4="b86151ff-f084-444e-9e9a-673684c5f9bc" targetNamespace="http://schemas.microsoft.com/office/2006/metadata/properties" ma:root="true" ma:fieldsID="593e55f8c287e1bed5532cd1bae45574" ns3:_="" ns4:_="">
    <xsd:import namespace="f57bc8fc-db93-4706-8ea7-8a418546d01a"/>
    <xsd:import namespace="b86151ff-f084-444e-9e9a-673684c5f9b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bc8fc-db93-4706-8ea7-8a418546d0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86151ff-f084-444e-9e9a-673684c5f9bc"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element name="SharingHintHash" ma:index="14"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57bc8fc-db93-4706-8ea7-8a418546d01a" xsi:nil="true"/>
  </documentManagement>
</p:properties>
</file>

<file path=customXml/itemProps1.xml><?xml version="1.0" encoding="utf-8"?>
<ds:datastoreItem xmlns:ds="http://schemas.openxmlformats.org/officeDocument/2006/customXml" ds:itemID="{D0D742E3-A1B6-4EC1-9E70-507F07182C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bc8fc-db93-4706-8ea7-8a418546d01a"/>
    <ds:schemaRef ds:uri="b86151ff-f084-444e-9e9a-673684c5f9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1CC812-CF0B-4F3F-80D9-DDB951F08D07}">
  <ds:schemaRefs>
    <ds:schemaRef ds:uri="http://schemas.microsoft.com/sharepoint/v3/contenttype/forms"/>
  </ds:schemaRefs>
</ds:datastoreItem>
</file>

<file path=customXml/itemProps3.xml><?xml version="1.0" encoding="utf-8"?>
<ds:datastoreItem xmlns:ds="http://schemas.openxmlformats.org/officeDocument/2006/customXml" ds:itemID="{B122DFAF-F74C-427F-ADA4-99EB21E0CBCF}">
  <ds:schemaRefs>
    <ds:schemaRef ds:uri="http://schemas.microsoft.com/office/infopath/2007/PartnerControls"/>
    <ds:schemaRef ds:uri="http://purl.org/dc/terms/"/>
    <ds:schemaRef ds:uri="http://schemas.microsoft.com/office/2006/documentManagement/types"/>
    <ds:schemaRef ds:uri="http://purl.org/dc/dcmitype/"/>
    <ds:schemaRef ds:uri="http://purl.org/dc/elements/1.1/"/>
    <ds:schemaRef ds:uri="b86151ff-f084-444e-9e9a-673684c5f9bc"/>
    <ds:schemaRef ds:uri="http://schemas.openxmlformats.org/package/2006/metadata/core-properties"/>
    <ds:schemaRef ds:uri="f57bc8fc-db93-4706-8ea7-8a418546d01a"/>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209</TotalTime>
  <Words>2792</Words>
  <Application>Microsoft Office PowerPoint</Application>
  <PresentationFormat>On-screen Show (16:9)</PresentationFormat>
  <Paragraphs>279</Paragraphs>
  <Slides>26</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Arial</vt:lpstr>
      <vt:lpstr>Calibri</vt:lpstr>
      <vt:lpstr>Google Sans</vt:lpstr>
      <vt:lpstr>KaTeX_Main</vt:lpstr>
      <vt:lpstr>KaTeX_Math</vt:lpstr>
      <vt:lpstr>Söhne</vt:lpstr>
      <vt:lpstr>Verdana</vt:lpstr>
      <vt:lpstr>Wingdings</vt:lpstr>
      <vt:lpstr>WUR</vt:lpstr>
      <vt:lpstr>Document</vt:lpstr>
      <vt:lpstr>SpotDetect project</vt:lpstr>
      <vt:lpstr>Initial problem description (meeting with Eirini on Wed 14/01/2024)</vt:lpstr>
      <vt:lpstr>Questions to find out where the unnormal fermentation began</vt:lpstr>
      <vt:lpstr>Part 1: Analysis using a subset of masses  (45, 57, 60 and 74)  </vt:lpstr>
      <vt:lpstr>Model 1, all temperatures, 4 masses</vt:lpstr>
      <vt:lpstr>Model 2, all Temperatures,  Masses 57 and 74 </vt:lpstr>
      <vt:lpstr>Model 3, all temperatures, only Masses 57, 60 and 74 </vt:lpstr>
      <vt:lpstr>Model 4, all temperatures, only mass 45 </vt:lpstr>
      <vt:lpstr>When does the influence of temperature become significant?  Study the effect of temperature on each day (starting on day 15)</vt:lpstr>
      <vt:lpstr>Part 2: Analysis using a all masses in dataset Linear mixed and quadratic models  </vt:lpstr>
      <vt:lpstr>R code and PCA analysis</vt:lpstr>
      <vt:lpstr>PowerPoint Presentation</vt:lpstr>
      <vt:lpstr>Lineal mixed model  model_mix_nlme &lt;- lme(Intensity ~ Temp * Day, random = ~1 | Mass, data = LargeData) </vt:lpstr>
      <vt:lpstr>Model per day</vt:lpstr>
      <vt:lpstr>No linear model</vt:lpstr>
      <vt:lpstr>When did the intensity reach its maximum?</vt:lpstr>
      <vt:lpstr>Comparison between models</vt:lpstr>
      <vt:lpstr>Part 3: Analysis using the survival function (all masses included)  </vt:lpstr>
      <vt:lpstr>Model Kaplan–Meier. Introduction </vt:lpstr>
      <vt:lpstr>30°C</vt:lpstr>
      <vt:lpstr>25°C</vt:lpstr>
      <vt:lpstr>15°C </vt:lpstr>
      <vt:lpstr>PowerPoint Presentation</vt:lpstr>
      <vt:lpstr>Temperature Impact</vt:lpstr>
      <vt:lpstr>PowerPoint Presentation</vt:lpstr>
      <vt:lpstr>Thank you</vt:lpstr>
    </vt:vector>
  </TitlesOfParts>
  <Company>Wageningen University &amp;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Bertotto, Mercedes</dc:creator>
  <cp:lastModifiedBy>Bertotto, Mercedes</cp:lastModifiedBy>
  <cp:revision>310</cp:revision>
  <dcterms:created xsi:type="dcterms:W3CDTF">2011-09-29T08:30:03Z</dcterms:created>
  <dcterms:modified xsi:type="dcterms:W3CDTF">2024-01-25T13:51:01Z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_Template">
    <vt:lpwstr>WHUKW</vt:lpwstr>
  </property>
  <property fmtid="{D5CDD505-2E9C-101B-9397-08002B2CF9AE}" pid="3" name="ContentTypeId">
    <vt:lpwstr>0x0101001C14183A65C2C645ADA7BC5603AF44F2</vt:lpwstr>
  </property>
</Properties>
</file>