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72" r:id="rId6"/>
    <p:sldId id="271" r:id="rId7"/>
    <p:sldId id="273" r:id="rId8"/>
    <p:sldId id="280" r:id="rId9"/>
    <p:sldId id="285" r:id="rId10"/>
    <p:sldId id="281" r:id="rId11"/>
    <p:sldId id="282" r:id="rId12"/>
    <p:sldId id="275" r:id="rId13"/>
    <p:sldId id="277" r:id="rId14"/>
    <p:sldId id="278" r:id="rId15"/>
    <p:sldId id="276" r:id="rId16"/>
    <p:sldId id="279" r:id="rId17"/>
    <p:sldId id="283" r:id="rId18"/>
    <p:sldId id="284" r:id="rId19"/>
    <p:sldId id="263" r:id="rId20"/>
    <p:sldId id="259" r:id="rId21"/>
  </p:sldIdLst>
  <p:sldSz cx="9144000" cy="5143500" type="screen16x9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8">
          <p15:clr>
            <a:srgbClr val="A4A3A4"/>
          </p15:clr>
        </p15:guide>
        <p15:guide id="2" orient="horz" pos="106">
          <p15:clr>
            <a:srgbClr val="A4A3A4"/>
          </p15:clr>
        </p15:guide>
        <p15:guide id="3" orient="horz" pos="2811">
          <p15:clr>
            <a:srgbClr val="A4A3A4"/>
          </p15:clr>
        </p15:guide>
        <p15:guide id="4" pos="391">
          <p15:clr>
            <a:srgbClr val="A4A3A4"/>
          </p15:clr>
        </p15:guide>
        <p15:guide id="5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C35"/>
    <a:srgbClr val="FFFFFF"/>
    <a:srgbClr val="34B233"/>
    <a:srgbClr val="000000"/>
    <a:srgbClr val="292929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69838-2830-4C5A-A646-4BA4C2E445E3}" v="7" dt="2024-01-23T19:32:12.613"/>
  </p1510:revLst>
</p1510:revInfo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827" autoAdjust="0"/>
  </p:normalViewPr>
  <p:slideViewPr>
    <p:cSldViewPr snapToGrid="0" showGuides="1">
      <p:cViewPr varScale="1">
        <p:scale>
          <a:sx n="88" d="100"/>
          <a:sy n="88" d="100"/>
        </p:scale>
        <p:origin x="2256" y="84"/>
      </p:cViewPr>
      <p:guideLst>
        <p:guide orient="horz" pos="928"/>
        <p:guide orient="horz" pos="106"/>
        <p:guide orient="horz" pos="2811"/>
        <p:guide pos="391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C83C-B988-4A9E-9713-F559C31F4362}" type="datetimeFigureOut">
              <a:rPr lang="nl-NL" smtClean="0"/>
              <a:t>24-1-2024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5D2F-C69D-4D90-B22B-9B2DC58DBD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1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variables are decomposed into two new columns, "Mass" (containing the names of the pivoted columns) and "Intensity" (containing the values associated with those columns).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45D2F-C69D-4D90-B22B-9B2DC58DBD5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42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resultado que proporcionaste es el resumen de un modelo no lineal que ajusta la variable de respuesta "</a:t>
            </a:r>
            <a:r>
              <a:rPr lang="es-ES" dirty="0" err="1"/>
              <a:t>Intensity</a:t>
            </a:r>
            <a:r>
              <a:rPr lang="es-ES" dirty="0"/>
              <a:t>" en función del tiempo ("Day") utilizando un modelo cuadrático. Aquí está la interpretación de los resultados:</a:t>
            </a:r>
          </a:p>
          <a:p>
            <a:endParaRPr lang="es-ES" dirty="0"/>
          </a:p>
          <a:p>
            <a:r>
              <a:rPr lang="es-ES" dirty="0"/>
              <a:t>Coeficientes del Modelo:</a:t>
            </a:r>
          </a:p>
          <a:p>
            <a:r>
              <a:rPr lang="es-ES" dirty="0"/>
              <a:t>b0 (Intercepto): 0.0006098. Este es el valor esperado de la intensidad cuando "Day" es igual a cero.</a:t>
            </a:r>
          </a:p>
          <a:p>
            <a:endParaRPr lang="es-ES" dirty="0"/>
          </a:p>
          <a:p>
            <a:r>
              <a:rPr lang="es-ES" dirty="0"/>
              <a:t>b1 (Coeficiente de "Day"): 8.894e-06. Este coeficiente indica la tasa de cambio lineal en la intensidad respecto al tiempo.</a:t>
            </a:r>
          </a:p>
          <a:p>
            <a:endParaRPr lang="es-ES" dirty="0"/>
          </a:p>
          <a:p>
            <a:r>
              <a:rPr lang="es-ES" dirty="0"/>
              <a:t>b2 (Coeficiente de "Day^2"): -2.776e-07. Este coeficiente indica la tasa de cambio cuadrática en la intensidad respecto al tiempo.</a:t>
            </a:r>
          </a:p>
          <a:p>
            <a:endParaRPr lang="es-ES" dirty="0"/>
          </a:p>
          <a:p>
            <a:r>
              <a:rPr lang="es-ES" dirty="0"/>
              <a:t>Significancia Estadística:</a:t>
            </a:r>
          </a:p>
          <a:p>
            <a:r>
              <a:rPr lang="es-ES" dirty="0"/>
              <a:t>Todos los coeficientes son estadísticamente significativos según las estrellas y el valor p:</a:t>
            </a:r>
          </a:p>
          <a:p>
            <a:r>
              <a:rPr lang="es-ES" dirty="0"/>
              <a:t>b0: Muy significativo (p &lt; 0.001).</a:t>
            </a:r>
          </a:p>
          <a:p>
            <a:r>
              <a:rPr lang="es-ES" dirty="0"/>
              <a:t>b1: Significativo (0.01 &lt; p &lt; 0.05).</a:t>
            </a:r>
          </a:p>
          <a:p>
            <a:r>
              <a:rPr lang="es-ES" dirty="0"/>
              <a:t>b2: Significativo (0.01 &lt; p &lt; 0.05).</a:t>
            </a:r>
          </a:p>
          <a:p>
            <a:r>
              <a:rPr lang="es-ES" dirty="0"/>
              <a:t>Residual Standard Error:</a:t>
            </a:r>
          </a:p>
          <a:p>
            <a:r>
              <a:rPr lang="es-ES" dirty="0"/>
              <a:t>La "Residual standard error" es 0.004356. Es la desviación estándar de los residuos, que son las diferencias entre los valores observados y los valores predichos por el modelo.</a:t>
            </a:r>
          </a:p>
          <a:p>
            <a:r>
              <a:rPr lang="es-ES" dirty="0"/>
              <a:t>Número de Grados de Libertad y Convergencia:</a:t>
            </a:r>
          </a:p>
          <a:p>
            <a:r>
              <a:rPr lang="es-ES" dirty="0"/>
              <a:t>El modelo se ajustó a 188807 grados de libertad.</a:t>
            </a:r>
          </a:p>
          <a:p>
            <a:endParaRPr lang="es-ES" dirty="0"/>
          </a:p>
          <a:p>
            <a:r>
              <a:rPr lang="es-ES" dirty="0"/>
              <a:t>El modelo alcanzó la convergencia en una sola iteración con una tolerancia de convergencia muy pequeña (3.226e-10).</a:t>
            </a:r>
          </a:p>
          <a:p>
            <a:endParaRPr lang="es-ES" dirty="0"/>
          </a:p>
          <a:p>
            <a:r>
              <a:rPr lang="es-ES" dirty="0"/>
              <a:t>Interpretación Global:</a:t>
            </a:r>
          </a:p>
          <a:p>
            <a:r>
              <a:rPr lang="es-ES" dirty="0"/>
              <a:t>El modelo cuadrático proporciona una descripción significativa de cómo la intensidad cambia en función del tiempo.</a:t>
            </a:r>
          </a:p>
          <a:p>
            <a:endParaRPr lang="es-ES" dirty="0"/>
          </a:p>
          <a:p>
            <a:r>
              <a:rPr lang="es-ES" dirty="0"/>
              <a:t>El intercepto (b0) es la intensidad estimada al comienzo del período de tiempo considerado.</a:t>
            </a:r>
          </a:p>
          <a:p>
            <a:endParaRPr lang="es-ES" dirty="0"/>
          </a:p>
          <a:p>
            <a:r>
              <a:rPr lang="es-ES" dirty="0"/>
              <a:t>El coeficiente lineal (b1) y el coeficiente cuadrático (b2) indican las tasas de cambio lineal y cuadrática en la intensidad a lo largo del tiempo.</a:t>
            </a:r>
          </a:p>
          <a:p>
            <a:endParaRPr lang="es-ES" dirty="0"/>
          </a:p>
          <a:p>
            <a:r>
              <a:rPr lang="es-ES" dirty="0"/>
              <a:t>En resumen, el modelo sugiere que la intensidad cambia de manera significativa con el tiempo, y la tasa de cambio no es constante. La significancia de los coeficientes y el buen ajuste del modelo (bajo residual standard error y rápida convergencia) respaldan la utilidad del modelo para describir la relación entre "</a:t>
            </a:r>
            <a:r>
              <a:rPr lang="es-ES" dirty="0" err="1"/>
              <a:t>Intensity</a:t>
            </a:r>
            <a:r>
              <a:rPr lang="es-ES" dirty="0"/>
              <a:t>" y "Day". La interpretación precisa dependerá del contexto específico de tu investigación y de la naturaleza de tus datos.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45D2F-C69D-4D90-B22B-9B2DC58DBD55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93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Coeficiente Lineal (</a:t>
            </a:r>
            <a:r>
              <a:rPr lang="es-ES" b="1" i="0" dirty="0">
                <a:solidFill>
                  <a:srgbClr val="374151"/>
                </a:solidFill>
                <a:effectLst/>
                <a:latin typeface="KaTeX_Main"/>
              </a:rPr>
              <a:t>�1</a:t>
            </a:r>
            <a:r>
              <a:rPr lang="es-ES" b="1" i="1" dirty="0">
                <a:solidFill>
                  <a:srgbClr val="374151"/>
                </a:solidFill>
                <a:effectLst/>
                <a:latin typeface="KaTeX_Math"/>
              </a:rPr>
              <a:t>b</a:t>
            </a:r>
            <a:r>
              <a:rPr lang="es-ES" b="1" i="0" dirty="0">
                <a:solidFill>
                  <a:srgbClr val="374151"/>
                </a:solidFill>
                <a:effectLst/>
                <a:latin typeface="KaTeX_Main"/>
              </a:rPr>
              <a:t>1​</a:t>
            </a:r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Este coeficiente indica la tasa de cambio lineal en la intensidad respecto al tiempo. Si </a:t>
            </a:r>
            <a:r>
              <a:rPr lang="es-ES" b="0" i="0" dirty="0">
                <a:solidFill>
                  <a:srgbClr val="374151"/>
                </a:solidFill>
                <a:effectLst/>
                <a:latin typeface="KaTeX_Main"/>
              </a:rPr>
              <a:t>�1</a:t>
            </a:r>
            <a:r>
              <a:rPr lang="es-ES" b="0" i="1" dirty="0">
                <a:solidFill>
                  <a:srgbClr val="374151"/>
                </a:solidFill>
                <a:effectLst/>
                <a:latin typeface="KaTeX_Math"/>
              </a:rPr>
              <a:t>b</a:t>
            </a:r>
            <a:r>
              <a:rPr lang="es-ES" b="0" i="0" dirty="0">
                <a:solidFill>
                  <a:srgbClr val="374151"/>
                </a:solidFill>
                <a:effectLst/>
                <a:latin typeface="KaTeX_Main"/>
              </a:rPr>
              <a:t>1​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es negativo, sugiere que la intensidad está disminuyendo con el tiempo.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Coeficiente Cuadrático (</a:t>
            </a:r>
            <a:r>
              <a:rPr lang="es-ES" b="1" i="0" dirty="0">
                <a:solidFill>
                  <a:srgbClr val="374151"/>
                </a:solidFill>
                <a:effectLst/>
                <a:latin typeface="KaTeX_Main"/>
              </a:rPr>
              <a:t>�2</a:t>
            </a:r>
            <a:r>
              <a:rPr lang="es-ES" b="1" i="1" dirty="0">
                <a:solidFill>
                  <a:srgbClr val="374151"/>
                </a:solidFill>
                <a:effectLst/>
                <a:latin typeface="KaTeX_Math"/>
              </a:rPr>
              <a:t>b</a:t>
            </a:r>
            <a:r>
              <a:rPr lang="es-ES" b="1" i="0" dirty="0">
                <a:solidFill>
                  <a:srgbClr val="374151"/>
                </a:solidFill>
                <a:effectLst/>
                <a:latin typeface="KaTeX_Main"/>
              </a:rPr>
              <a:t>2​</a:t>
            </a:r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El coeficiente cuadrático indica la tasa de cambio cuadrática en la intensidad. Si </a:t>
            </a:r>
            <a:r>
              <a:rPr lang="es-ES" b="0" i="0" dirty="0">
                <a:solidFill>
                  <a:srgbClr val="374151"/>
                </a:solidFill>
                <a:effectLst/>
                <a:latin typeface="KaTeX_Main"/>
              </a:rPr>
              <a:t>�2</a:t>
            </a:r>
            <a:r>
              <a:rPr lang="es-ES" b="0" i="1" dirty="0">
                <a:solidFill>
                  <a:srgbClr val="374151"/>
                </a:solidFill>
                <a:effectLst/>
                <a:latin typeface="KaTeX_Math"/>
              </a:rPr>
              <a:t>b</a:t>
            </a:r>
            <a:r>
              <a:rPr lang="es-ES" b="0" i="0" dirty="0">
                <a:solidFill>
                  <a:srgbClr val="374151"/>
                </a:solidFill>
                <a:effectLst/>
                <a:latin typeface="KaTeX_Main"/>
              </a:rPr>
              <a:t>2​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es positivo, puede sugerir que la disminución en la intensidad está desacelerando con el tiempo, y si es negativo, podría indicar una aceleración en la disminución.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45D2F-C69D-4D90-B22B-9B2DC58DBD55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10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67564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553175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959012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364849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1234871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9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505856" y="1648186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987200"/>
          </a:xfrm>
        </p:spPr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607588" y="170100"/>
            <a:ext cx="4284000" cy="4284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20713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78944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337175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5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3507017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7" name="Tijdelijke aanduiding voor tekst 21"/>
          <p:cNvSpPr>
            <a:spLocks noGrp="1"/>
          </p:cNvSpPr>
          <p:nvPr>
            <p:ph type="body" sz="quarter" idx="26"/>
          </p:nvPr>
        </p:nvSpPr>
        <p:spPr>
          <a:xfrm>
            <a:off x="6215589" y="3507854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7"/>
          </p:nvPr>
        </p:nvSpPr>
        <p:spPr>
          <a:xfrm>
            <a:off x="3364454" y="3507854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20713" y="1473201"/>
            <a:ext cx="4059604" cy="298786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474463"/>
            <a:ext cx="4060800" cy="298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8745" y="1107712"/>
            <a:ext cx="8274430" cy="334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5950" y="166688"/>
            <a:ext cx="4032000" cy="42903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59588" y="166688"/>
            <a:ext cx="4032000" cy="428966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1" y="0"/>
            <a:ext cx="9143999" cy="51435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 bwMode="white">
          <a:xfrm>
            <a:off x="561600" y="172641"/>
            <a:ext cx="8330400" cy="576832"/>
          </a:xfrm>
          <a:noFill/>
          <a:ln w="0"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98238" y="1365481"/>
            <a:ext cx="8394937" cy="3092400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620713" y="1473200"/>
            <a:ext cx="8272462" cy="298926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598375" y="168357"/>
            <a:ext cx="4294800" cy="429410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987200"/>
          </a:xfrm>
        </p:spPr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6" name="Tijdelijke aanduiding voor afbeelding 24"/>
          <p:cNvSpPr>
            <a:spLocks noGrp="1"/>
          </p:cNvSpPr>
          <p:nvPr>
            <p:ph type="pic" sz="quarter" idx="19" hasCustomPrompt="1"/>
          </p:nvPr>
        </p:nvSpPr>
        <p:spPr>
          <a:xfrm>
            <a:off x="2293449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9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3643126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0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4992803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1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6342480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83988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Vierde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Vijfde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987200"/>
          </a:xfrm>
        </p:spPr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598375" y="168357"/>
            <a:ext cx="4294800" cy="429410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126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858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8401" y="1474788"/>
            <a:ext cx="4051491" cy="298608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364830"/>
            <a:ext cx="4102100" cy="3097633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473200"/>
            <a:ext cx="4102100" cy="298926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5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493200" y="1368000"/>
            <a:ext cx="8398800" cy="3092400"/>
          </a:xfrm>
        </p:spPr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 hasCustomPrompt="1"/>
          </p:nvPr>
        </p:nvSpPr>
        <p:spPr>
          <a:xfrm>
            <a:off x="2293449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6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3643126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4992803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8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6342480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2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67564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553175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ijdelijke aanduiding voor afbeelding 24"/>
          <p:cNvSpPr>
            <a:spLocks noGrp="1" noChangeAspect="1"/>
          </p:cNvSpPr>
          <p:nvPr>
            <p:ph type="pic" sz="quarter" idx="28"/>
          </p:nvPr>
        </p:nvSpPr>
        <p:spPr bwMode="auto">
          <a:xfrm>
            <a:off x="4959012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364849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1234871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28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505856" y="1648186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45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561600" y="169210"/>
            <a:ext cx="8330400" cy="576832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</p:spPr>
        <p:txBody>
          <a:bodyPr vert="horz" wrap="square" lIns="18000" tIns="18000" rIns="9144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501567" y="1368000"/>
            <a:ext cx="8391607" cy="30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Vierde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Vijfde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463600" y="4773600"/>
            <a:ext cx="468000" cy="123188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lnSpc>
                <a:spcPts val="900"/>
              </a:lnSpc>
              <a:defRPr lang="nl-NL" sz="800" smtClean="0">
                <a:latin typeface="Verdana" pitchFamily="34" charset="0"/>
              </a:defRPr>
            </a:lvl1pPr>
          </a:lstStyle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D96C6-5DB0-EEC1-5516-F80A92686D51}"/>
              </a:ext>
            </a:extLst>
          </p:cNvPr>
          <p:cNvPicPr>
            <a:picLocks/>
          </p:cNvPicPr>
          <p:nvPr userDrawn="1"/>
        </p:nvPicPr>
        <p:blipFill>
          <a:blip r:embed="rId23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64" r:id="rId9"/>
    <p:sldLayoutId id="2147483653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3" r:id="rId17"/>
    <p:sldLayoutId id="2147483665" r:id="rId18"/>
    <p:sldLayoutId id="2147483654" r:id="rId19"/>
    <p:sldLayoutId id="2147483666" r:id="rId20"/>
  </p:sldLayoutIdLst>
  <p:hf hdr="0" ftr="0" dt="0"/>
  <p:txStyles>
    <p:titleStyle>
      <a:lvl1pPr algn="l" rtl="0" fontAlgn="base">
        <a:lnSpc>
          <a:spcPts val="3200"/>
        </a:lnSpc>
        <a:spcBef>
          <a:spcPct val="0"/>
        </a:spcBef>
        <a:spcAft>
          <a:spcPct val="0"/>
        </a:spcAft>
        <a:defRPr sz="26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400"/>
        </a:lnSpc>
        <a:spcBef>
          <a:spcPts val="11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400"/>
        </a:lnSpc>
        <a:spcBef>
          <a:spcPts val="9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Title slide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6" name="Tijdelijke aanduiding voor afbeelding 15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Tijdelijke aanduiding voor afbeelding 13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Tijdelijke aanduiding voor afbeelding 12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jdelijke aanduiding voor tekst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Sub title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Date, author</a:t>
            </a:r>
          </a:p>
        </p:txBody>
      </p:sp>
    </p:spTree>
    <p:extLst>
      <p:ext uri="{BB962C8B-B14F-4D97-AF65-F5344CB8AC3E}">
        <p14:creationId xmlns:p14="http://schemas.microsoft.com/office/powerpoint/2010/main" val="198388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4AF904-CB08-F340-7698-66705C30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35640"/>
          </a:xfrm>
        </p:spPr>
        <p:txBody>
          <a:bodyPr/>
          <a:lstStyle/>
          <a:p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days,  with all Temperatures, 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in Masses 57, 60 and 74</a:t>
            </a: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b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9A487-083D-362F-7E77-C80D6A9C5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10</a:t>
            </a:fld>
            <a:endParaRPr lang="en-GB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69925D-151D-3CEA-2E59-8A0B44B2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567797"/>
            <a:ext cx="4756150" cy="1724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25D1E6-B15B-8431-28E1-AA906461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4028124"/>
            <a:ext cx="8801100" cy="50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6D8BE0-929B-CF1A-BB76-F63C7868E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050" y="1084524"/>
            <a:ext cx="2975350" cy="297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4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4AF904-CB08-F340-7698-66705C30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54690"/>
          </a:xfrm>
        </p:spPr>
        <p:txBody>
          <a:bodyPr/>
          <a:lstStyle/>
          <a:p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days,  with all Temperatures, 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in Masses 57 and 74</a:t>
            </a: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b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9A487-083D-362F-7E77-C80D6A9C5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11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4FD82-DB8D-18D1-3832-C58A8360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0" y="1307655"/>
            <a:ext cx="3314700" cy="331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8E983-71D0-9BA2-4068-DB64F76D3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530350"/>
            <a:ext cx="4724400" cy="1598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7BCF51-63A3-8F62-486C-DE8773D2F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63" y="3803159"/>
            <a:ext cx="5191637" cy="4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4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4AF904-CB08-F340-7698-66705C30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93681"/>
          </a:xfrm>
        </p:spPr>
        <p:txBody>
          <a:bodyPr/>
          <a:lstStyle/>
          <a:p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days,  with all Temperatures, in Mass 45? </a:t>
            </a:r>
            <a:b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9A487-083D-362F-7E77-C80D6A9C5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12</a:t>
            </a:fld>
            <a:endParaRPr lang="en-GB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AA5EE7-5FC7-F4B1-A96D-4C83CF693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273" y="965272"/>
            <a:ext cx="3599327" cy="35993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E490E3-2FC8-C80A-BCB4-0B7C615F2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0" y="1079922"/>
            <a:ext cx="4152900" cy="904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7C73DB-03F1-9665-9AC6-6CB73C130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67" y="2702701"/>
            <a:ext cx="47339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5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AE38EE-51B2-C3E1-10C5-A03F86E2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linear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D19F0-0CE3-9922-D4CD-4C8420F51C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13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B24B2-D921-86A1-5285-01CA5E4F6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6" y="1131147"/>
            <a:ext cx="6537751" cy="2526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58B64F-971B-9AA9-9EAE-0DC290341C64}"/>
              </a:ext>
            </a:extLst>
          </p:cNvPr>
          <p:cNvSpPr txBox="1"/>
          <p:nvPr/>
        </p:nvSpPr>
        <p:spPr>
          <a:xfrm>
            <a:off x="3891600" y="2467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Intensity=</a:t>
            </a:r>
            <a:r>
              <a:rPr lang="en-US" b="0" i="1" dirty="0">
                <a:solidFill>
                  <a:srgbClr val="374151"/>
                </a:solidFill>
                <a:effectLst/>
                <a:latin typeface="+mn-lt"/>
              </a:rPr>
              <a:t>b</a:t>
            </a: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0​+</a:t>
            </a:r>
            <a:r>
              <a:rPr lang="en-US" b="0" i="1" dirty="0">
                <a:solidFill>
                  <a:srgbClr val="374151"/>
                </a:solidFill>
                <a:effectLst/>
                <a:latin typeface="+mn-lt"/>
              </a:rPr>
              <a:t>b</a:t>
            </a: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1​⋅Day+</a:t>
            </a:r>
            <a:r>
              <a:rPr lang="en-US" b="0" i="1" dirty="0">
                <a:solidFill>
                  <a:srgbClr val="374151"/>
                </a:solidFill>
                <a:effectLst/>
                <a:latin typeface="+mn-lt"/>
              </a:rPr>
              <a:t>b</a:t>
            </a: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2​⋅Day</a:t>
            </a:r>
            <a:r>
              <a:rPr lang="en-US" b="0" i="0" baseline="30000" dirty="0">
                <a:solidFill>
                  <a:srgbClr val="374151"/>
                </a:solidFill>
                <a:effectLst/>
                <a:latin typeface="+mn-lt"/>
              </a:rPr>
              <a:t>2</a:t>
            </a:r>
            <a:endParaRPr lang="nl-NL" baseline="300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40387-3355-9CD6-021F-62A3D3CB7AC7}"/>
              </a:ext>
            </a:extLst>
          </p:cNvPr>
          <p:cNvSpPr txBox="1"/>
          <p:nvPr/>
        </p:nvSpPr>
        <p:spPr>
          <a:xfrm>
            <a:off x="1063515" y="4074293"/>
            <a:ext cx="65377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nl-NL" dirty="0" err="1">
                <a:latin typeface="+mn-lt"/>
              </a:rPr>
              <a:t>Intensity</a:t>
            </a:r>
            <a:r>
              <a:rPr lang="nl-NL" dirty="0">
                <a:latin typeface="+mn-lt"/>
              </a:rPr>
              <a:t>=</a:t>
            </a:r>
            <a:r>
              <a:rPr lang="es-ES" dirty="0">
                <a:latin typeface="+mn-lt"/>
              </a:rPr>
              <a:t> 0.0006098+8.894e-06Day-2.776e-07 Day</a:t>
            </a:r>
            <a:r>
              <a:rPr lang="es-ES" baseline="30000" dirty="0">
                <a:latin typeface="+mn-lt"/>
              </a:rPr>
              <a:t>2</a:t>
            </a:r>
            <a:endParaRPr lang="nl-NL" baseline="300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482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709F7-0CDE-D45F-557B-7822FC24EA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sz="1400" dirty="0">
                <a:solidFill>
                  <a:srgbClr val="374151"/>
                </a:solidFill>
                <a:latin typeface="+mn-lt"/>
              </a:rPr>
              <a:t>U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se the vertex of the parabola corresponding to the quadratic function. </a:t>
            </a:r>
          </a:p>
          <a:p>
            <a:pPr algn="just"/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The vertex of a quadratic parabola of the form </a:t>
            </a:r>
            <a:r>
              <a:rPr lang="en-US" sz="1400" b="0" i="1" dirty="0">
                <a:solidFill>
                  <a:srgbClr val="374151"/>
                </a:solidFill>
                <a:effectLst/>
                <a:latin typeface="+mn-lt"/>
              </a:rPr>
              <a:t>ax</a:t>
            </a:r>
            <a:r>
              <a:rPr lang="en-US" sz="1400" b="0" i="0" baseline="30000" dirty="0">
                <a:solidFill>
                  <a:srgbClr val="374151"/>
                </a:solidFill>
                <a:effectLst/>
                <a:latin typeface="+mn-lt"/>
              </a:rPr>
              <a:t>2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+</a:t>
            </a:r>
            <a:r>
              <a:rPr lang="en-US" sz="1400" b="0" i="1" dirty="0">
                <a:solidFill>
                  <a:srgbClr val="374151"/>
                </a:solidFill>
                <a:effectLst/>
                <a:latin typeface="+mn-lt"/>
              </a:rPr>
              <a:t>bx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+</a:t>
            </a:r>
            <a:r>
              <a:rPr lang="en-US" sz="1400" b="0" i="1" dirty="0">
                <a:solidFill>
                  <a:srgbClr val="374151"/>
                </a:solidFill>
                <a:effectLst/>
                <a:latin typeface="+mn-lt"/>
              </a:rPr>
              <a:t>c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 would be, in this case, (−</a:t>
            </a:r>
            <a:r>
              <a:rPr lang="en-US" sz="1400" b="0" i="1" dirty="0">
                <a:solidFill>
                  <a:srgbClr val="374151"/>
                </a:solidFill>
                <a:effectLst/>
                <a:latin typeface="+mn-lt"/>
              </a:rPr>
              <a:t>b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1​/(2</a:t>
            </a:r>
            <a:r>
              <a:rPr lang="en-US" sz="1400" b="0" i="1" dirty="0">
                <a:solidFill>
                  <a:srgbClr val="374151"/>
                </a:solidFill>
                <a:effectLst/>
                <a:latin typeface="+mn-lt"/>
              </a:rPr>
              <a:t>b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2​), </a:t>
            </a:r>
            <a:r>
              <a:rPr lang="en-US" sz="1400" b="0" i="1" dirty="0">
                <a:solidFill>
                  <a:srgbClr val="374151"/>
                </a:solidFill>
                <a:effectLst/>
                <a:latin typeface="+mn-lt"/>
              </a:rPr>
              <a:t>f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(−</a:t>
            </a:r>
            <a:r>
              <a:rPr lang="en-US" sz="1400" b="0" i="1" dirty="0">
                <a:solidFill>
                  <a:srgbClr val="374151"/>
                </a:solidFill>
                <a:effectLst/>
                <a:latin typeface="+mn-lt"/>
              </a:rPr>
              <a:t>b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1​/(2</a:t>
            </a:r>
            <a:r>
              <a:rPr lang="en-US" sz="1400" b="0" i="1" dirty="0">
                <a:solidFill>
                  <a:srgbClr val="374151"/>
                </a:solidFill>
                <a:effectLst/>
                <a:latin typeface="+mn-lt"/>
              </a:rPr>
              <a:t>b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2​)). </a:t>
            </a:r>
          </a:p>
          <a:p>
            <a:pPr algn="just"/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The value of −</a:t>
            </a:r>
            <a:r>
              <a:rPr lang="en-US" sz="1400" b="0" i="1" dirty="0">
                <a:solidFill>
                  <a:srgbClr val="374151"/>
                </a:solidFill>
                <a:effectLst/>
                <a:latin typeface="+mn-lt"/>
              </a:rPr>
              <a:t>b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1​/(2</a:t>
            </a:r>
            <a:r>
              <a:rPr lang="en-US" sz="1400" b="0" i="1" dirty="0">
                <a:solidFill>
                  <a:srgbClr val="374151"/>
                </a:solidFill>
                <a:effectLst/>
                <a:latin typeface="+mn-lt"/>
              </a:rPr>
              <a:t>b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2​) will give  the day on which the intensity reached its minimum or maximum.</a:t>
            </a:r>
          </a:p>
          <a:p>
            <a:pPr algn="just"/>
            <a:r>
              <a:rPr lang="en-US" sz="1400" dirty="0">
                <a:latin typeface="+mn-lt"/>
              </a:rPr>
              <a:t>Day at which the intensity reached its minimum or maximum: 16.02 </a:t>
            </a:r>
          </a:p>
          <a:p>
            <a:pPr algn="just"/>
            <a:r>
              <a:rPr lang="en-US" sz="1400" dirty="0">
                <a:latin typeface="+mn-lt"/>
              </a:rPr>
              <a:t>Intensity on that day: 0.000681 </a:t>
            </a:r>
            <a:endParaRPr lang="nl-NL" sz="14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D4737-4826-C1E4-5F21-9981291F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intensity</a:t>
            </a:r>
            <a:r>
              <a:rPr lang="nl-NL" dirty="0"/>
              <a:t> </a:t>
            </a:r>
            <a:r>
              <a:rPr lang="nl-NL" dirty="0" err="1"/>
              <a:t>reach</a:t>
            </a:r>
            <a:r>
              <a:rPr lang="nl-NL" dirty="0"/>
              <a:t> </a:t>
            </a:r>
            <a:r>
              <a:rPr lang="nl-NL" dirty="0" err="1"/>
              <a:t>its</a:t>
            </a:r>
            <a:r>
              <a:rPr lang="nl-NL" dirty="0"/>
              <a:t> maximum?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78C19-B317-4FF0-3F99-25147E4D43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1693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4C348-E7EF-035D-6F2F-BE58FE96F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A84E37-5C6F-4D57-CCD6-F6D758C7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960655"/>
          </a:xfrm>
        </p:spPr>
        <p:txBody>
          <a:bodyPr/>
          <a:lstStyle/>
          <a:p>
            <a:r>
              <a:rPr lang="en-US" sz="1600" dirty="0"/>
              <a:t>Can we say that the change on day 16 was significantly different between temperatures of 15 and 30 degrees?</a:t>
            </a:r>
            <a:endParaRPr lang="nl-NL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CE8CD-92CC-212A-DF4C-14EBE27C37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15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2466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600" y="172641"/>
            <a:ext cx="8330400" cy="576832"/>
          </a:xfrm>
        </p:spPr>
        <p:txBody>
          <a:bodyPr/>
          <a:lstStyle/>
          <a:p>
            <a:r>
              <a:rPr lang="en-GB" dirty="0"/>
              <a:t>Full screen image with title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26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1020671"/>
          </a:xfrm>
        </p:spPr>
        <p:txBody>
          <a:bodyPr/>
          <a:lstStyle/>
          <a:p>
            <a:r>
              <a:rPr lang="en-GB" dirty="0"/>
              <a:t>End slide </a:t>
            </a:r>
            <a:br>
              <a:rPr lang="en-GB" dirty="0"/>
            </a:br>
            <a:r>
              <a:rPr lang="en-GB" dirty="0"/>
              <a:t>or section heading</a:t>
            </a:r>
          </a:p>
        </p:txBody>
      </p:sp>
      <p:sp>
        <p:nvSpPr>
          <p:cNvPr id="18" name="Tijdelijke aanduiding voor afbeelding 17"/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Text</a:t>
            </a:r>
          </a:p>
        </p:txBody>
      </p:sp>
      <p:sp>
        <p:nvSpPr>
          <p:cNvPr id="19" name="Tijdelijke aanduiding voor dianummer 1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43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5BB061-5AB7-0C0F-F5EB-6EE461545A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We need to know when the unnormal fermentation started</a:t>
            </a:r>
          </a:p>
          <a:p>
            <a:r>
              <a:rPr lang="en-GB" sz="1600" dirty="0"/>
              <a:t>5 samples were measured at 3 different temperatures (15</a:t>
            </a:r>
            <a:r>
              <a:rPr lang="nl-NL" sz="1600" b="0" i="0" dirty="0">
                <a:effectLst/>
                <a:latin typeface="Google Sans"/>
              </a:rPr>
              <a:t>°C</a:t>
            </a:r>
            <a:r>
              <a:rPr lang="en-GB" sz="1600" dirty="0"/>
              <a:t>, 25</a:t>
            </a:r>
            <a:r>
              <a:rPr lang="nl-NL" sz="1600" b="0" i="0" dirty="0">
                <a:effectLst/>
                <a:latin typeface="Google Sans"/>
              </a:rPr>
              <a:t>°C</a:t>
            </a:r>
            <a:r>
              <a:rPr lang="en-GB" sz="1600" dirty="0"/>
              <a:t> and 30</a:t>
            </a:r>
            <a:r>
              <a:rPr lang="nl-NL" sz="1600" b="0" i="0" dirty="0">
                <a:effectLst/>
                <a:latin typeface="Google Sans"/>
              </a:rPr>
              <a:t>°C)</a:t>
            </a:r>
            <a:r>
              <a:rPr lang="en-GB" sz="1600" dirty="0"/>
              <a:t> for 33 days (from 11/17/2023 until 12/19/2023)</a:t>
            </a:r>
          </a:p>
          <a:p>
            <a:r>
              <a:rPr lang="en-GB" sz="1600" dirty="0"/>
              <a:t>The important masses to be followed are 45, 57, 60 and 74</a:t>
            </a:r>
          </a:p>
          <a:p>
            <a:r>
              <a:rPr lang="en-GB" sz="1600" dirty="0">
                <a:latin typeface="+mn-lt"/>
              </a:rPr>
              <a:t>At 15</a:t>
            </a:r>
            <a:r>
              <a:rPr lang="nl-NL" sz="1600" b="0" i="0" dirty="0">
                <a:effectLst/>
                <a:latin typeface="+mn-lt"/>
              </a:rPr>
              <a:t>°C</a:t>
            </a:r>
            <a:r>
              <a:rPr lang="en-GB" sz="1600" b="0" i="0" dirty="0">
                <a:effectLst/>
                <a:latin typeface="+mn-lt"/>
              </a:rPr>
              <a:t>, no unnormal fermentation was observed in an</a:t>
            </a:r>
            <a:r>
              <a:rPr lang="en-GB" sz="1600" dirty="0">
                <a:latin typeface="+mn-lt"/>
              </a:rPr>
              <a:t>y sample. Only At 25</a:t>
            </a:r>
            <a:r>
              <a:rPr lang="nl-NL" sz="1600" b="0" i="0" dirty="0">
                <a:effectLst/>
                <a:latin typeface="+mn-lt"/>
              </a:rPr>
              <a:t>°C</a:t>
            </a:r>
            <a:r>
              <a:rPr lang="en-GB" sz="1600" b="0" i="0" dirty="0">
                <a:effectLst/>
                <a:latin typeface="+mn-lt"/>
              </a:rPr>
              <a:t> and 30</a:t>
            </a:r>
            <a:r>
              <a:rPr lang="nl-NL" sz="1600" b="0" i="0" dirty="0">
                <a:effectLst/>
                <a:latin typeface="+mn-lt"/>
              </a:rPr>
              <a:t>°C</a:t>
            </a:r>
          </a:p>
          <a:p>
            <a:r>
              <a:rPr lang="nl-NL" sz="1600" dirty="0" err="1">
                <a:latin typeface="+mn-lt"/>
              </a:rPr>
              <a:t>She</a:t>
            </a:r>
            <a:r>
              <a:rPr lang="nl-NL" sz="1600" dirty="0">
                <a:latin typeface="+mn-lt"/>
              </a:rPr>
              <a:t> sent a file </a:t>
            </a:r>
            <a:r>
              <a:rPr lang="nl-NL" sz="1600" dirty="0" err="1">
                <a:latin typeface="+mn-lt"/>
              </a:rPr>
              <a:t>with</a:t>
            </a:r>
            <a:r>
              <a:rPr lang="nl-NL" sz="1600" dirty="0">
                <a:latin typeface="+mn-lt"/>
              </a:rPr>
              <a:t> 168 </a:t>
            </a:r>
            <a:r>
              <a:rPr lang="nl-NL" sz="1600" dirty="0" err="1">
                <a:latin typeface="+mn-lt"/>
              </a:rPr>
              <a:t>observations</a:t>
            </a:r>
            <a:r>
              <a:rPr lang="nl-NL" sz="1600" dirty="0">
                <a:latin typeface="+mn-lt"/>
              </a:rPr>
              <a:t> </a:t>
            </a:r>
            <a:r>
              <a:rPr lang="nl-NL" sz="1600" dirty="0" err="1">
                <a:latin typeface="+mn-lt"/>
              </a:rPr>
              <a:t>and</a:t>
            </a:r>
            <a:r>
              <a:rPr lang="nl-NL" sz="1600" dirty="0">
                <a:latin typeface="+mn-lt"/>
              </a:rPr>
              <a:t> 1197 variables</a:t>
            </a:r>
            <a:r>
              <a:rPr lang="nl-NL" sz="1600" b="0" i="0" dirty="0">
                <a:effectLst/>
                <a:latin typeface="+mn-lt"/>
              </a:rPr>
              <a:t> </a:t>
            </a:r>
            <a:endParaRPr lang="en-GB" sz="16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B06681-106E-641B-55C9-06113DDD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Initial problem description </a:t>
            </a:r>
            <a:r>
              <a:rPr lang="en-GB" sz="1200" dirty="0"/>
              <a:t>(meeting with Eirini on Wed 14/01/2024)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CFCC0-C031-89C5-45A3-381469533E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6703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93200" y="1137755"/>
            <a:ext cx="8398800" cy="3092400"/>
          </a:xfrm>
        </p:spPr>
        <p:txBody>
          <a:bodyPr/>
          <a:lstStyle/>
          <a:p>
            <a:pPr marL="342900" lvl="0" indent="-342900">
              <a:lnSpc>
                <a:spcPct val="125000"/>
              </a:lnSpc>
              <a:buFont typeface="+mj-lt"/>
              <a:buAutoNum type="arabicParenR"/>
            </a:pP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Temperatures, in the same day, for the same Mass? 4 models</a:t>
            </a:r>
            <a:endParaRPr lang="nl-NL" sz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5000"/>
              </a:lnSpc>
              <a:buFont typeface="+mj-lt"/>
              <a:buAutoNum type="arabicParenR"/>
            </a:pP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Temperatures, in the same day, considering all 4 masses together?</a:t>
            </a:r>
            <a:endParaRPr lang="nl-NL" sz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5000"/>
              </a:lnSpc>
              <a:buFont typeface="+mj-lt"/>
              <a:buAutoNum type="arabicParenR"/>
            </a:pP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withing Masses, in the same day, in the same Temperature? 3 models</a:t>
            </a:r>
            <a:endParaRPr lang="nl-NL" sz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5000"/>
              </a:lnSpc>
              <a:buFont typeface="+mj-lt"/>
              <a:buAutoNum type="arabicParenR"/>
            </a:pP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days,  in the same Temperature, all masses together? 1 models</a:t>
            </a:r>
            <a:endParaRPr lang="nl-NL" sz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5000"/>
              </a:lnSpc>
              <a:buFont typeface="+mj-lt"/>
              <a:buAutoNum type="arabicParenR"/>
            </a:pP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days,  in the same Temperature, in the same mass? 3 models</a:t>
            </a:r>
            <a:endParaRPr lang="nl-NL" sz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days,  with all Temperatures, all masses? </a:t>
            </a:r>
          </a:p>
          <a:p>
            <a:pPr marL="696913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Google Sans"/>
              </a:rPr>
              <a:t>        When does the influence of temperature become significant?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50286"/>
          </a:xfrm>
        </p:spPr>
        <p:txBody>
          <a:bodyPr/>
          <a:lstStyle/>
          <a:p>
            <a:pPr algn="ctr"/>
            <a:r>
              <a:rPr lang="en-GB" sz="1600" dirty="0"/>
              <a:t>Questions to find out where the unnormal fermentation began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01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D0562-40B3-E9AC-B7F1-28B2712627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r>
              <a:rPr lang="en-GB" dirty="0"/>
              <a:t>Day 15: Temperature is not significant (F value=0.860)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Day 18: Temperature is significant (F value=0.029)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81B626-5D1C-5BD0-FA07-9033B01D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963348"/>
          </a:xfrm>
        </p:spPr>
        <p:txBody>
          <a:bodyPr/>
          <a:lstStyle/>
          <a:p>
            <a:pPr algn="ctr"/>
            <a: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  <a:t>When does the influence of temperature become significant?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+mj-lt"/>
              </a:rPr>
              <a:t>Study the effect of temperature on each day (starting on day 15)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0F044-86F0-6AD6-791D-7F13F118D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4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A7B77-D83F-3C5E-9BEC-E24558A9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13" y="2136317"/>
            <a:ext cx="4068937" cy="1275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89B1D3-841A-1A79-DADF-D5A52A297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458" y="2164768"/>
            <a:ext cx="4388400" cy="1181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32CC2E-B032-EA2A-94DC-3482BDDECEFD}"/>
              </a:ext>
            </a:extLst>
          </p:cNvPr>
          <p:cNvSpPr txBox="1"/>
          <p:nvPr/>
        </p:nvSpPr>
        <p:spPr>
          <a:xfrm>
            <a:off x="425613" y="3594916"/>
            <a:ext cx="76616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However, Temperature before day 15 is sometimes significant, and after day 18 is sometimes not significant. There is no logic trend.</a:t>
            </a:r>
          </a:p>
          <a:p>
            <a:endParaRPr lang="en-US" sz="1400" dirty="0"/>
          </a:p>
          <a:p>
            <a:r>
              <a:rPr lang="en-US" sz="1400" dirty="0"/>
              <a:t>No conclusive conclusions were reached.</a:t>
            </a:r>
            <a:endParaRPr lang="en-GB" sz="14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A94EF54-5711-725D-419B-747AE947FEBA}"/>
              </a:ext>
            </a:extLst>
          </p:cNvPr>
          <p:cNvSpPr/>
          <p:nvPr/>
        </p:nvSpPr>
        <p:spPr>
          <a:xfrm>
            <a:off x="3670250" y="4238321"/>
            <a:ext cx="1022350" cy="31385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CFDED-F30D-F651-7F59-7E3BCE541059}"/>
              </a:ext>
            </a:extLst>
          </p:cNvPr>
          <p:cNvSpPr txBox="1"/>
          <p:nvPr/>
        </p:nvSpPr>
        <p:spPr>
          <a:xfrm>
            <a:off x="4760187" y="4202000"/>
            <a:ext cx="3762568" cy="3027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>
                <a:latin typeface="Verdana" pitchFamily="34" charset="0"/>
              </a:rPr>
              <a:t>Other masses should be studied as well</a:t>
            </a:r>
          </a:p>
        </p:txBody>
      </p:sp>
    </p:spTree>
    <p:extLst>
      <p:ext uri="{BB962C8B-B14F-4D97-AF65-F5344CB8AC3E}">
        <p14:creationId xmlns:p14="http://schemas.microsoft.com/office/powerpoint/2010/main" val="178995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F499C-9F86-FC88-831E-82AD3400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55544"/>
          </a:xfrm>
        </p:spPr>
        <p:txBody>
          <a:bodyPr/>
          <a:lstStyle/>
          <a:p>
            <a:pPr algn="ctr"/>
            <a:r>
              <a:rPr lang="nl-NL" sz="1800" dirty="0" err="1"/>
              <a:t>Outlier</a:t>
            </a:r>
            <a:r>
              <a:rPr lang="nl-NL" sz="1800" dirty="0"/>
              <a:t> </a:t>
            </a:r>
            <a:r>
              <a:rPr lang="nl-NL" sz="1800" dirty="0" err="1"/>
              <a:t>removal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dirty="0" err="1"/>
              <a:t>identification</a:t>
            </a:r>
            <a:r>
              <a:rPr lang="nl-NL" sz="1800" dirty="0"/>
              <a:t> of important </a:t>
            </a:r>
            <a:r>
              <a:rPr lang="nl-NL" sz="1800" dirty="0" err="1"/>
              <a:t>masses</a:t>
            </a:r>
            <a:endParaRPr lang="nl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517AA-2223-256B-CC93-75A4247D3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5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CBB7F-F140-F6CC-F4BE-DB8BC0232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63751"/>
            <a:ext cx="3479799" cy="2609849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DE1AB278-76F8-0E6E-52C7-70641AAD226A}"/>
              </a:ext>
            </a:extLst>
          </p:cNvPr>
          <p:cNvSpPr>
            <a:spLocks noGrp="1" noChangeAspect="1" noChangeArrowheads="1"/>
          </p:cNvSpPr>
          <p:nvPr>
            <p:ph type="body" sz="quarter" idx="10"/>
          </p:nvPr>
        </p:nvSpPr>
        <p:spPr bwMode="auto">
          <a:xfrm>
            <a:off x="493200" y="1025550"/>
            <a:ext cx="8398800" cy="30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NL" dirty="0"/>
              <a:t>5 </a:t>
            </a:r>
            <a:r>
              <a:rPr lang="nl-NL" dirty="0" err="1"/>
              <a:t>outliers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found in dataset: </a:t>
            </a:r>
            <a:r>
              <a:rPr lang="nl-NL" sz="1400" dirty="0"/>
              <a:t>c("2023-12-19_30C (3)", "2023-12-19_15C (1)", "11-12-2023_15C (4)", "11-12-2023_15C (3)", "20-22-2023_15C (3)")</a:t>
            </a:r>
          </a:p>
          <a:p>
            <a:r>
              <a:rPr lang="nl-NL" dirty="0"/>
              <a:t>No important </a:t>
            </a:r>
            <a:r>
              <a:rPr lang="nl-NL" dirty="0" err="1"/>
              <a:t>masses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highlighted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986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D67F89-1A9F-4828-6F5D-B0758F97F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All the masses were considered in the new analysis</a:t>
            </a:r>
          </a:p>
          <a:p>
            <a:r>
              <a:rPr lang="en-US" dirty="0"/>
              <a:t>This transforms a dataset from wide format to long format:</a:t>
            </a:r>
          </a:p>
          <a:p>
            <a:endParaRPr lang="en-US" dirty="0"/>
          </a:p>
          <a:p>
            <a:r>
              <a:rPr lang="en-US" dirty="0" err="1"/>
              <a:t>LargeData</a:t>
            </a:r>
            <a:r>
              <a:rPr lang="en-US" dirty="0"/>
              <a:t> &lt;- </a:t>
            </a:r>
            <a:r>
              <a:rPr lang="en-US" dirty="0" err="1"/>
              <a:t>pivot_longer</a:t>
            </a:r>
            <a:r>
              <a:rPr lang="en-US" dirty="0"/>
              <a:t>(X, cols = -c(Name, Date, Day, Temp), </a:t>
            </a:r>
            <a:r>
              <a:rPr lang="en-US" dirty="0" err="1"/>
              <a:t>names_to</a:t>
            </a:r>
            <a:r>
              <a:rPr lang="en-US" dirty="0"/>
              <a:t> = "Mass", </a:t>
            </a:r>
            <a:r>
              <a:rPr lang="en-US" dirty="0" err="1"/>
              <a:t>values_to</a:t>
            </a:r>
            <a:r>
              <a:rPr lang="en-US" dirty="0"/>
              <a:t> = "Intensity")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539B37-A7EF-9120-1E49-92461687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01487-1BEE-BBC9-3524-D234429697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139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782EA8-B321-F1BF-3831-4D180408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 A </a:t>
            </a:r>
            <a:r>
              <a:rPr lang="nl-NL" dirty="0" err="1"/>
              <a:t>linear</a:t>
            </a:r>
            <a:r>
              <a:rPr lang="nl-NL" dirty="0"/>
              <a:t>-mixed model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masses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59922-F1C9-DFC0-1B93-339C9C7F7A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7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79A42-8A0B-0382-1D75-5577EB23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145267"/>
            <a:ext cx="4744721" cy="3064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85890-EA59-3B7F-0874-722817FCF4A2}"/>
              </a:ext>
            </a:extLst>
          </p:cNvPr>
          <p:cNvSpPr txBox="1"/>
          <p:nvPr/>
        </p:nvSpPr>
        <p:spPr>
          <a:xfrm>
            <a:off x="5004240" y="2571750"/>
            <a:ext cx="3798027" cy="3027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nl-NL" sz="1400" dirty="0" err="1">
                <a:latin typeface="Verdana" pitchFamily="34" charset="0"/>
              </a:rPr>
              <a:t>Temperature</a:t>
            </a:r>
            <a:r>
              <a:rPr lang="nl-NL" sz="1400" dirty="0">
                <a:latin typeface="Verdana" pitchFamily="34" charset="0"/>
              </a:rPr>
              <a:t> </a:t>
            </a:r>
            <a:r>
              <a:rPr lang="nl-NL" sz="1400" dirty="0" err="1">
                <a:latin typeface="Verdana" pitchFamily="34" charset="0"/>
              </a:rPr>
              <a:t>and</a:t>
            </a:r>
            <a:r>
              <a:rPr lang="nl-NL" sz="1400" dirty="0">
                <a:latin typeface="Verdana" pitchFamily="34" charset="0"/>
              </a:rPr>
              <a:t> </a:t>
            </a:r>
            <a:r>
              <a:rPr lang="nl-NL" sz="1400" dirty="0" err="1">
                <a:latin typeface="Verdana" pitchFamily="34" charset="0"/>
              </a:rPr>
              <a:t>day</a:t>
            </a:r>
            <a:r>
              <a:rPr lang="nl-NL" sz="1400" dirty="0">
                <a:latin typeface="Verdana" pitchFamily="34" charset="0"/>
              </a:rPr>
              <a:t> are </a:t>
            </a:r>
            <a:r>
              <a:rPr lang="nl-NL" sz="1400" dirty="0" err="1">
                <a:latin typeface="Verdana" pitchFamily="34" charset="0"/>
              </a:rPr>
              <a:t>not</a:t>
            </a:r>
            <a:r>
              <a:rPr lang="nl-NL" sz="1400" dirty="0">
                <a:latin typeface="Verdana" pitchFamily="34" charset="0"/>
              </a:rPr>
              <a:t> significant</a:t>
            </a:r>
          </a:p>
        </p:txBody>
      </p:sp>
    </p:spTree>
    <p:extLst>
      <p:ext uri="{BB962C8B-B14F-4D97-AF65-F5344CB8AC3E}">
        <p14:creationId xmlns:p14="http://schemas.microsoft.com/office/powerpoint/2010/main" val="187496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986B79-CABE-0E10-C533-8F95820BD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0" y="64552"/>
            <a:ext cx="6119147" cy="46280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CE59B-B1AB-2FEB-9223-63FB185D4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7760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51F95-BEB2-3675-86DD-DC876276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34" y="1375254"/>
            <a:ext cx="3715701" cy="119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0BD4DF-AB40-BF97-8C14-F79506DA2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94" y="3262789"/>
            <a:ext cx="4506215" cy="2482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4AF904-CB08-F340-7698-66705C30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13889"/>
          </a:xfrm>
        </p:spPr>
        <p:txBody>
          <a:bodyPr/>
          <a:lstStyle/>
          <a:p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days,  with all Temperatures, all masses? </a:t>
            </a:r>
            <a:b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9A487-083D-362F-7E77-C80D6A9C5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9</a:t>
            </a:fld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23522-4748-3234-28BA-121B1C3F7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772" y="1117918"/>
            <a:ext cx="3371828" cy="337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72299"/>
      </p:ext>
    </p:extLst>
  </p:cSld>
  <p:clrMapOvr>
    <a:masterClrMapping/>
  </p:clrMapOvr>
</p:sld>
</file>

<file path=ppt/theme/theme1.xml><?xml version="1.0" encoding="utf-8"?>
<a:theme xmlns:a="http://schemas.openxmlformats.org/drawingml/2006/main" name="WUR">
  <a:themeElements>
    <a:clrScheme name="WUR 2022">
      <a:dk1>
        <a:srgbClr val="005172"/>
      </a:dk1>
      <a:lt1>
        <a:srgbClr val="FFFFFF"/>
      </a:lt1>
      <a:dk2>
        <a:srgbClr val="008A00"/>
      </a:dk2>
      <a:lt2>
        <a:srgbClr val="005172"/>
      </a:lt2>
      <a:accent1>
        <a:srgbClr val="6AADE4"/>
      </a:accent1>
      <a:accent2>
        <a:srgbClr val="D0B972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549F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57bc8fc-db93-4706-8ea7-8a418546d01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14183A65C2C645ADA7BC5603AF44F2" ma:contentTypeVersion="17" ma:contentTypeDescription="Een nieuw document maken." ma:contentTypeScope="" ma:versionID="1aa2312143aad0b902a6d3a3827e15fc">
  <xsd:schema xmlns:xsd="http://www.w3.org/2001/XMLSchema" xmlns:xs="http://www.w3.org/2001/XMLSchema" xmlns:p="http://schemas.microsoft.com/office/2006/metadata/properties" xmlns:ns3="f57bc8fc-db93-4706-8ea7-8a418546d01a" xmlns:ns4="b86151ff-f084-444e-9e9a-673684c5f9bc" targetNamespace="http://schemas.microsoft.com/office/2006/metadata/properties" ma:root="true" ma:fieldsID="593e55f8c287e1bed5532cd1bae45574" ns3:_="" ns4:_="">
    <xsd:import namespace="f57bc8fc-db93-4706-8ea7-8a418546d01a"/>
    <xsd:import namespace="b86151ff-f084-444e-9e9a-673684c5f9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bc8fc-db93-4706-8ea7-8a418546d0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151ff-f084-444e-9e9a-673684c5f9b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8F7ED2-CE71-4841-996C-F21FB056F158}">
  <ds:schemaRefs>
    <ds:schemaRef ds:uri="http://purl.org/dc/terms/"/>
    <ds:schemaRef ds:uri="http://purl.org/dc/dcmitype/"/>
    <ds:schemaRef ds:uri="http://schemas.microsoft.com/office/2006/documentManagement/types"/>
    <ds:schemaRef ds:uri="b86151ff-f084-444e-9e9a-673684c5f9bc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57bc8fc-db93-4706-8ea7-8a418546d01a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607CC5-44B2-436F-9F2B-DC7C5A87C4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0038DB-4FF1-49B4-B3FB-6D288AC969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bc8fc-db93-4706-8ea7-8a418546d01a"/>
    <ds:schemaRef ds:uri="b86151ff-f084-444e-9e9a-673684c5f9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</TotalTime>
  <Words>1187</Words>
  <Application>Microsoft Office PowerPoint</Application>
  <PresentationFormat>On-screen Show (16:9)</PresentationFormat>
  <Paragraphs>110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Google Sans</vt:lpstr>
      <vt:lpstr>KaTeX_Main</vt:lpstr>
      <vt:lpstr>KaTeX_Math</vt:lpstr>
      <vt:lpstr>Söhne</vt:lpstr>
      <vt:lpstr>Verdana</vt:lpstr>
      <vt:lpstr>Wingdings</vt:lpstr>
      <vt:lpstr>WUR</vt:lpstr>
      <vt:lpstr>Title slide</vt:lpstr>
      <vt:lpstr>Initial problem description (meeting with Eirini on Wed 14/01/2024)</vt:lpstr>
      <vt:lpstr>Questions to find out where the unnormal fermentation began</vt:lpstr>
      <vt:lpstr>When does the influence of temperature become significant?  Study the effect of temperature on each day (starting on day 15)</vt:lpstr>
      <vt:lpstr>Outlier removal and identification of important masses</vt:lpstr>
      <vt:lpstr>R code</vt:lpstr>
      <vt:lpstr> A linear-mixed model with all masses</vt:lpstr>
      <vt:lpstr>PowerPoint Presentation</vt:lpstr>
      <vt:lpstr>Is there significant difference within days,  with all Temperatures, all masses?  </vt:lpstr>
      <vt:lpstr>Is there significant difference within days,  with all Temperatures, in Masses 57, 60 and 74?  </vt:lpstr>
      <vt:lpstr>Is there significant difference within days,  with all Temperatures, in Masses 57 and 74?  </vt:lpstr>
      <vt:lpstr>Is there significant difference within days,  with all Temperatures, in Mass 45?  </vt:lpstr>
      <vt:lpstr>No linear model</vt:lpstr>
      <vt:lpstr>When did the intensity reach its maximum?</vt:lpstr>
      <vt:lpstr>Can we say that the change on day 16 was significantly different between temperatures of 15 and 30 degrees?</vt:lpstr>
      <vt:lpstr>Full screen image with title</vt:lpstr>
      <vt:lpstr>End slide  or section heading</vt:lpstr>
    </vt:vector>
  </TitlesOfParts>
  <Company>Wageningen University &amp;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Bertotto, Mercedes</dc:creator>
  <cp:lastModifiedBy>Bertotto, Mercedes</cp:lastModifiedBy>
  <cp:revision>317</cp:revision>
  <dcterms:created xsi:type="dcterms:W3CDTF">2011-09-29T08:30:03Z</dcterms:created>
  <dcterms:modified xsi:type="dcterms:W3CDTF">2024-01-24T12:51:49Z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WHUKW</vt:lpwstr>
  </property>
  <property fmtid="{D5CDD505-2E9C-101B-9397-08002B2CF9AE}" pid="3" name="ContentTypeId">
    <vt:lpwstr>0x0101001C14183A65C2C645ADA7BC5603AF44F2</vt:lpwstr>
  </property>
</Properties>
</file>