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71" r:id="rId7"/>
    <p:sldId id="280" r:id="rId8"/>
    <p:sldId id="281" r:id="rId9"/>
    <p:sldId id="282" r:id="rId10"/>
    <p:sldId id="275" r:id="rId11"/>
    <p:sldId id="277" r:id="rId12"/>
    <p:sldId id="278" r:id="rId13"/>
    <p:sldId id="276" r:id="rId14"/>
    <p:sldId id="273" r:id="rId15"/>
    <p:sldId id="279" r:id="rId16"/>
    <p:sldId id="283" r:id="rId17"/>
    <p:sldId id="284" r:id="rId18"/>
    <p:sldId id="263" r:id="rId19"/>
    <p:sldId id="259" r:id="rId20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69838-2830-4C5A-A646-4BA4C2E445E3}" v="7" dt="2024-01-23T19:32:12.613"/>
  </p1510:revLst>
</p1510:revInfo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3342" autoAdjust="0"/>
  </p:normalViewPr>
  <p:slideViewPr>
    <p:cSldViewPr snapToGrid="0" showGuides="1">
      <p:cViewPr varScale="1">
        <p:scale>
          <a:sx n="61" d="100"/>
          <a:sy n="61" d="100"/>
        </p:scale>
        <p:origin x="1422" y="60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23-1-2024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resultado que proporcionaste es el resumen de un modelo no lineal que ajusta la variable de respuesta "</a:t>
            </a:r>
            <a:r>
              <a:rPr lang="es-ES" dirty="0" err="1"/>
              <a:t>Intensity</a:t>
            </a:r>
            <a:r>
              <a:rPr lang="es-ES" dirty="0"/>
              <a:t>" en función del tiempo ("Day") utilizando un modelo cuadrático. Aquí está la interpretación de los resultados:</a:t>
            </a:r>
          </a:p>
          <a:p>
            <a:endParaRPr lang="es-ES" dirty="0"/>
          </a:p>
          <a:p>
            <a:r>
              <a:rPr lang="es-ES" dirty="0"/>
              <a:t>Coeficientes del Modelo:</a:t>
            </a:r>
          </a:p>
          <a:p>
            <a:r>
              <a:rPr lang="es-ES" dirty="0"/>
              <a:t>b0 (Intercepto): 0.0006098. Este es el valor esperado de la intensidad cuando "Day" es igual a cero.</a:t>
            </a:r>
          </a:p>
          <a:p>
            <a:endParaRPr lang="es-ES" dirty="0"/>
          </a:p>
          <a:p>
            <a:r>
              <a:rPr lang="es-ES" dirty="0"/>
              <a:t>b1 (Coeficiente de "Day"): 8.894e-06. Este coeficiente indica la tasa de cambio lineal en la intensidad respecto al tiempo.</a:t>
            </a:r>
          </a:p>
          <a:p>
            <a:endParaRPr lang="es-ES" dirty="0"/>
          </a:p>
          <a:p>
            <a:r>
              <a:rPr lang="es-ES" dirty="0"/>
              <a:t>b2 (Coeficiente de "Day^2"): -2.776e-07. Este coeficiente indica la tasa de cambio cuadrática en la intensidad respecto al tiempo.</a:t>
            </a:r>
          </a:p>
          <a:p>
            <a:endParaRPr lang="es-ES" dirty="0"/>
          </a:p>
          <a:p>
            <a:r>
              <a:rPr lang="es-ES" dirty="0"/>
              <a:t>Significancia Estadística:</a:t>
            </a:r>
          </a:p>
          <a:p>
            <a:r>
              <a:rPr lang="es-ES" dirty="0"/>
              <a:t>Todos los coeficientes son estadísticamente significativos según las estrellas y el valor p:</a:t>
            </a:r>
          </a:p>
          <a:p>
            <a:r>
              <a:rPr lang="es-ES" dirty="0"/>
              <a:t>b0: Muy significativo (p &lt; 0.001).</a:t>
            </a:r>
          </a:p>
          <a:p>
            <a:r>
              <a:rPr lang="es-ES" dirty="0"/>
              <a:t>b1: Significativo (0.01 &lt; p &lt; 0.05).</a:t>
            </a:r>
          </a:p>
          <a:p>
            <a:r>
              <a:rPr lang="es-ES" dirty="0"/>
              <a:t>b2: Significativo (0.01 &lt; p &lt; 0.05).</a:t>
            </a:r>
          </a:p>
          <a:p>
            <a:r>
              <a:rPr lang="es-ES" dirty="0"/>
              <a:t>Residual Standard Error:</a:t>
            </a:r>
          </a:p>
          <a:p>
            <a:r>
              <a:rPr lang="es-ES" dirty="0"/>
              <a:t>La "Residual standard error" es 0.004356. Es la desviación estándar de los residuos, que son las diferencias entre los valores observados y los valores predichos por el modelo.</a:t>
            </a:r>
          </a:p>
          <a:p>
            <a:r>
              <a:rPr lang="es-ES" dirty="0"/>
              <a:t>Número de Grados de Libertad y Convergencia:</a:t>
            </a:r>
          </a:p>
          <a:p>
            <a:r>
              <a:rPr lang="es-ES" dirty="0"/>
              <a:t>El modelo se ajustó a 188807 grados de libertad.</a:t>
            </a:r>
          </a:p>
          <a:p>
            <a:endParaRPr lang="es-ES" dirty="0"/>
          </a:p>
          <a:p>
            <a:r>
              <a:rPr lang="es-ES" dirty="0"/>
              <a:t>El modelo alcanzó la convergencia en una sola iteración con una tolerancia de convergencia muy pequeña (3.226e-10).</a:t>
            </a:r>
          </a:p>
          <a:p>
            <a:endParaRPr lang="es-ES" dirty="0"/>
          </a:p>
          <a:p>
            <a:r>
              <a:rPr lang="es-ES" dirty="0"/>
              <a:t>Interpretación Global:</a:t>
            </a:r>
          </a:p>
          <a:p>
            <a:r>
              <a:rPr lang="es-ES" dirty="0"/>
              <a:t>El modelo cuadrático proporciona una descripción significativa de cómo la intensidad cambia en función del tiempo.</a:t>
            </a:r>
          </a:p>
          <a:p>
            <a:endParaRPr lang="es-ES" dirty="0"/>
          </a:p>
          <a:p>
            <a:r>
              <a:rPr lang="es-ES" dirty="0"/>
              <a:t>El intercepto (b0) es la intensidad estimada al comienzo del período de tiempo considerado.</a:t>
            </a:r>
          </a:p>
          <a:p>
            <a:endParaRPr lang="es-ES" dirty="0"/>
          </a:p>
          <a:p>
            <a:r>
              <a:rPr lang="es-ES" dirty="0"/>
              <a:t>El coeficiente lineal (b1) y el coeficiente cuadrático (b2) indican las tasas de cambio lineal y cuadrática en la intensidad a lo largo del tiempo.</a:t>
            </a:r>
          </a:p>
          <a:p>
            <a:endParaRPr lang="es-ES" dirty="0"/>
          </a:p>
          <a:p>
            <a:r>
              <a:rPr lang="es-ES" dirty="0"/>
              <a:t>En resumen, el modelo sugiere que la intensidad cambia de manera significativa con el tiempo, y la tasa de cambio no es constante. La significancia de los coeficientes y el buen ajuste del modelo (bajo residual standard error y rápida convergencia) respaldan la utilidad del modelo para describir la relación entre "</a:t>
            </a:r>
            <a:r>
              <a:rPr lang="es-ES" dirty="0" err="1"/>
              <a:t>Intensity</a:t>
            </a:r>
            <a:r>
              <a:rPr lang="es-ES" dirty="0"/>
              <a:t>" y "Day". La interpretación precisa dependerá del contexto específico de tu investigación y de la naturaleza de tus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93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Coeficiente Lineal (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�1</a:t>
            </a:r>
            <a:r>
              <a:rPr lang="es-ES" b="1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1​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Este coeficiente indica la tasa de cambio lineal en la intensidad respecto al tiempo. Si 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�1</a:t>
            </a:r>
            <a:r>
              <a:rPr lang="es-ES" b="0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1​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 negativo, sugiere que la intensidad está disminuyendo con el tiempo.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Coeficiente Cuadrático (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�2</a:t>
            </a:r>
            <a:r>
              <a:rPr lang="es-ES" b="1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1" i="0" dirty="0">
                <a:solidFill>
                  <a:srgbClr val="374151"/>
                </a:solidFill>
                <a:effectLst/>
                <a:latin typeface="KaTeX_Main"/>
              </a:rPr>
              <a:t>2​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El coeficiente cuadrático indica la tasa de cambio cuadrática en la intensidad. Si 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�2</a:t>
            </a:r>
            <a:r>
              <a:rPr lang="es-ES" b="0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s-ES" b="0" i="0" dirty="0">
                <a:solidFill>
                  <a:srgbClr val="374151"/>
                </a:solidFill>
                <a:effectLst/>
                <a:latin typeface="KaTeX_Main"/>
              </a:rPr>
              <a:t>2​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es positivo, puede sugerir que la disminución en la intensidad está desacelerando con el tiempo, y si es negativo, podría indicar una aceleración en la disminución.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1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stijl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modelstijlen</a:t>
            </a:r>
            <a:r>
              <a:rPr lang="en-GB" noProof="0" dirty="0"/>
              <a:t>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/>
              <a:t>Tweede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noProof="0" smtClean="0"/>
              <a:pPr algn="r"/>
              <a:t>‹#›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D96C6-5DB0-EEC1-5516-F80A92686D5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Title slide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Sub title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Date, author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93681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in Mass 45?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10</a:t>
            </a:fld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AA5EE7-5FC7-F4B1-A96D-4C83CF69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73" y="965272"/>
            <a:ext cx="3599327" cy="3599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490E3-2FC8-C80A-BCB4-0B7C615F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" y="1079922"/>
            <a:ext cx="4152900" cy="904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C73DB-03F1-9665-9AC6-6CB73C1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" y="2702701"/>
            <a:ext cx="473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0562-40B3-E9AC-B7F1-28B271262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GB" dirty="0"/>
              <a:t>Day 15: Temperature is not significant (F value=0.860)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18: Temperature is significant (F value=0.029)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626-5D1C-5BD0-FA07-9033B01D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63348"/>
          </a:xfrm>
        </p:spPr>
        <p:txBody>
          <a:bodyPr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When does the influence of temperature become significant?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+mj-lt"/>
              </a:rPr>
              <a:t>Study the effect of temperature on each day (starting on day 15)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0F044-86F0-6AD6-791D-7F13F118D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A7B77-D83F-3C5E-9BEC-E24558A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0" y="2136317"/>
            <a:ext cx="37691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9B1D3-841A-1A79-DADF-D5A52A29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00" y="2097438"/>
            <a:ext cx="43884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32CC2E-B032-EA2A-94DC-3482BDDECEFD}"/>
              </a:ext>
            </a:extLst>
          </p:cNvPr>
          <p:cNvSpPr txBox="1"/>
          <p:nvPr/>
        </p:nvSpPr>
        <p:spPr>
          <a:xfrm>
            <a:off x="453600" y="3724575"/>
            <a:ext cx="7661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influence of temperature on different days was studied using those 4 masses, and no conclusive conclusions were reached.</a:t>
            </a:r>
            <a:endParaRPr lang="en-GB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94EF54-5711-725D-419B-747AE947FEBA}"/>
              </a:ext>
            </a:extLst>
          </p:cNvPr>
          <p:cNvSpPr/>
          <p:nvPr/>
        </p:nvSpPr>
        <p:spPr>
          <a:xfrm>
            <a:off x="2768323" y="4001303"/>
            <a:ext cx="1022350" cy="31385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DED-F30D-F651-7F59-7E3BCE541059}"/>
              </a:ext>
            </a:extLst>
          </p:cNvPr>
          <p:cNvSpPr txBox="1"/>
          <p:nvPr/>
        </p:nvSpPr>
        <p:spPr>
          <a:xfrm>
            <a:off x="4062243" y="4025688"/>
            <a:ext cx="2826415" cy="302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Other masses studied as well</a:t>
            </a:r>
          </a:p>
        </p:txBody>
      </p:sp>
    </p:spTree>
    <p:extLst>
      <p:ext uri="{BB962C8B-B14F-4D97-AF65-F5344CB8AC3E}">
        <p14:creationId xmlns:p14="http://schemas.microsoft.com/office/powerpoint/2010/main" val="305792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AE38EE-51B2-C3E1-10C5-A03F86E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19F0-0CE3-9922-D4CD-4C8420F51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12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24B2-D921-86A1-5285-01CA5E4F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7" y="1485900"/>
            <a:ext cx="5619750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8B64F-971B-9AA9-9EAE-0DC290341C64}"/>
              </a:ext>
            </a:extLst>
          </p:cNvPr>
          <p:cNvSpPr txBox="1"/>
          <p:nvPr/>
        </p:nvSpPr>
        <p:spPr>
          <a:xfrm>
            <a:off x="3891600" y="246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Intensity=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0​+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1​⋅Day+</a:t>
            </a:r>
            <a:r>
              <a:rPr lang="en-US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2​⋅Day</a:t>
            </a:r>
            <a:r>
              <a:rPr lang="en-US" b="0" i="0" baseline="30000" dirty="0">
                <a:solidFill>
                  <a:srgbClr val="374151"/>
                </a:solidFill>
                <a:effectLst/>
                <a:latin typeface="+mn-lt"/>
              </a:rPr>
              <a:t>2</a:t>
            </a:r>
            <a:endParaRPr lang="nl-NL" baseline="30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40387-3355-9CD6-021F-62A3D3CB7AC7}"/>
              </a:ext>
            </a:extLst>
          </p:cNvPr>
          <p:cNvSpPr txBox="1"/>
          <p:nvPr/>
        </p:nvSpPr>
        <p:spPr>
          <a:xfrm>
            <a:off x="1063515" y="4074293"/>
            <a:ext cx="65377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dirty="0" err="1">
                <a:latin typeface="+mn-lt"/>
              </a:rPr>
              <a:t>Intensity</a:t>
            </a:r>
            <a:r>
              <a:rPr lang="nl-NL" dirty="0">
                <a:latin typeface="+mn-lt"/>
              </a:rPr>
              <a:t>=</a:t>
            </a:r>
            <a:r>
              <a:rPr lang="es-ES" dirty="0">
                <a:latin typeface="+mn-lt"/>
              </a:rPr>
              <a:t> 0.0006098+8.894e-06Day-2.776e-07 Day</a:t>
            </a:r>
            <a:r>
              <a:rPr lang="es-ES" baseline="30000" dirty="0">
                <a:latin typeface="+mn-lt"/>
              </a:rPr>
              <a:t>2</a:t>
            </a:r>
            <a:endParaRPr lang="nl-NL" baseline="30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82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709F7-0CDE-D45F-557B-7822FC24E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srgbClr val="374151"/>
                </a:solidFill>
                <a:latin typeface="+mn-lt"/>
              </a:rPr>
              <a:t>U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se the vertex of the parabola corresponding to the quadratic function. </a:t>
            </a:r>
          </a:p>
          <a:p>
            <a:pPr algn="just"/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The vertex of a quadratic parabola of the form 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ax</a:t>
            </a:r>
            <a:r>
              <a:rPr lang="en-US" sz="1400" b="0" i="0" baseline="30000" dirty="0">
                <a:solidFill>
                  <a:srgbClr val="374151"/>
                </a:solidFill>
                <a:effectLst/>
                <a:latin typeface="+mn-lt"/>
              </a:rPr>
              <a:t>2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+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bx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+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c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 would be, in this case, (−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2​), 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f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(−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2​)). </a:t>
            </a:r>
          </a:p>
          <a:p>
            <a:pPr algn="just"/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The value of −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1​/(2</a:t>
            </a:r>
            <a:r>
              <a:rPr lang="en-US" sz="1400" b="0" i="1" dirty="0">
                <a:solidFill>
                  <a:srgbClr val="374151"/>
                </a:solidFill>
                <a:effectLst/>
                <a:latin typeface="+mn-lt"/>
              </a:rPr>
              <a:t>b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2​) will give  the day on which the intensity reached its minimum or maximum.</a:t>
            </a:r>
          </a:p>
          <a:p>
            <a:pPr algn="just"/>
            <a:r>
              <a:rPr lang="en-US" sz="1400" dirty="0">
                <a:latin typeface="+mn-lt"/>
              </a:rPr>
              <a:t>Day at which the intensity reached its minimum or maximum: 16.02 </a:t>
            </a:r>
          </a:p>
          <a:p>
            <a:pPr algn="just"/>
            <a:r>
              <a:rPr lang="en-US" sz="1400" dirty="0">
                <a:latin typeface="+mn-lt"/>
              </a:rPr>
              <a:t>Intensity on that day: 0.000681 </a:t>
            </a:r>
            <a:endParaRPr lang="nl-NL" sz="14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D4737-4826-C1E4-5F21-9981291F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intensity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maximum?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8C19-B317-4FF0-3F99-25147E4D4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693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4C348-E7EF-035D-6F2F-BE58FE96F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84E37-5C6F-4D57-CCD6-F6D758C7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60655"/>
          </a:xfrm>
        </p:spPr>
        <p:txBody>
          <a:bodyPr/>
          <a:lstStyle/>
          <a:p>
            <a:r>
              <a:rPr lang="en-US" sz="1600" dirty="0"/>
              <a:t>Can we say that the change on day 16 was significantly different between temperatures of 15 and 30 degrees?</a:t>
            </a:r>
            <a:endParaRPr lang="nl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E8CD-92CC-212A-DF4C-14EBE27C3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466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72641"/>
            <a:ext cx="8330400" cy="576832"/>
          </a:xfrm>
        </p:spPr>
        <p:txBody>
          <a:bodyPr/>
          <a:lstStyle/>
          <a:p>
            <a:r>
              <a:rPr lang="en-GB" dirty="0"/>
              <a:t>Full screen image with title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2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1020671"/>
          </a:xfrm>
        </p:spPr>
        <p:txBody>
          <a:bodyPr/>
          <a:lstStyle/>
          <a:p>
            <a:r>
              <a:rPr lang="en-GB" dirty="0"/>
              <a:t>End slide </a:t>
            </a:r>
            <a:br>
              <a:rPr lang="en-GB" dirty="0"/>
            </a:br>
            <a:r>
              <a:rPr lang="en-GB" dirty="0"/>
              <a:t>or section heading</a:t>
            </a:r>
          </a:p>
        </p:txBody>
      </p:sp>
      <p:sp>
        <p:nvSpPr>
          <p:cNvPr id="18" name="Tijdelijke aanduiding voor afbeelding 17"/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BB061-5AB7-0C0F-F5EB-6EE461545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We need to know when the unnormal fermentation started</a:t>
            </a:r>
          </a:p>
          <a:p>
            <a:r>
              <a:rPr lang="en-GB" sz="1600" dirty="0"/>
              <a:t>5 samples were measured at 3 different temperatures (15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, 25</a:t>
            </a:r>
            <a:r>
              <a:rPr lang="nl-NL" sz="1600" b="0" i="0" dirty="0">
                <a:effectLst/>
                <a:latin typeface="Google Sans"/>
              </a:rPr>
              <a:t>°C</a:t>
            </a:r>
            <a:r>
              <a:rPr lang="en-GB" sz="1600" dirty="0"/>
              <a:t> and 30</a:t>
            </a:r>
            <a:r>
              <a:rPr lang="nl-NL" sz="1600" b="0" i="0" dirty="0">
                <a:effectLst/>
                <a:latin typeface="Google Sans"/>
              </a:rPr>
              <a:t>°C)</a:t>
            </a:r>
            <a:r>
              <a:rPr lang="en-GB" sz="1600" dirty="0"/>
              <a:t> for 33 days (from 11/17/2023 until 12/19/2023)</a:t>
            </a:r>
          </a:p>
          <a:p>
            <a:r>
              <a:rPr lang="en-GB" sz="1600" dirty="0"/>
              <a:t>The important masses to be followed are 45, 57, 60 and 74</a:t>
            </a:r>
          </a:p>
          <a:p>
            <a:r>
              <a:rPr lang="en-GB" sz="1600" dirty="0">
                <a:latin typeface="+mn-lt"/>
              </a:rPr>
              <a:t>At 15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, no unnormal fermentation was observed in an</a:t>
            </a:r>
            <a:r>
              <a:rPr lang="en-GB" sz="1600" dirty="0">
                <a:latin typeface="+mn-lt"/>
              </a:rPr>
              <a:t>y sample. Only At 25</a:t>
            </a:r>
            <a:r>
              <a:rPr lang="nl-NL" sz="1600" b="0" i="0" dirty="0">
                <a:effectLst/>
                <a:latin typeface="+mn-lt"/>
              </a:rPr>
              <a:t>°C</a:t>
            </a:r>
            <a:r>
              <a:rPr lang="en-GB" sz="1600" b="0" i="0" dirty="0">
                <a:effectLst/>
                <a:latin typeface="+mn-lt"/>
              </a:rPr>
              <a:t> and 30</a:t>
            </a:r>
            <a:r>
              <a:rPr lang="nl-NL" sz="1600" b="0" i="0" dirty="0">
                <a:effectLst/>
                <a:latin typeface="+mn-lt"/>
              </a:rPr>
              <a:t>°C</a:t>
            </a:r>
          </a:p>
          <a:p>
            <a:r>
              <a:rPr lang="nl-NL" sz="1600" dirty="0" err="1">
                <a:latin typeface="+mn-lt"/>
              </a:rPr>
              <a:t>She</a:t>
            </a:r>
            <a:r>
              <a:rPr lang="nl-NL" sz="1600" dirty="0">
                <a:latin typeface="+mn-lt"/>
              </a:rPr>
              <a:t> sent a file </a:t>
            </a:r>
            <a:r>
              <a:rPr lang="nl-NL" sz="1600" dirty="0" err="1">
                <a:latin typeface="+mn-lt"/>
              </a:rPr>
              <a:t>with</a:t>
            </a:r>
            <a:r>
              <a:rPr lang="nl-NL" sz="1600" dirty="0">
                <a:latin typeface="+mn-lt"/>
              </a:rPr>
              <a:t> 168 </a:t>
            </a:r>
            <a:r>
              <a:rPr lang="nl-NL" sz="1600" dirty="0" err="1">
                <a:latin typeface="+mn-lt"/>
              </a:rPr>
              <a:t>observations</a:t>
            </a:r>
            <a:r>
              <a:rPr lang="nl-NL" sz="1600" dirty="0">
                <a:latin typeface="+mn-lt"/>
              </a:rPr>
              <a:t> </a:t>
            </a:r>
            <a:r>
              <a:rPr lang="nl-NL" sz="1600" dirty="0" err="1">
                <a:latin typeface="+mn-lt"/>
              </a:rPr>
              <a:t>and</a:t>
            </a:r>
            <a:r>
              <a:rPr lang="nl-NL" sz="1600" dirty="0">
                <a:latin typeface="+mn-lt"/>
              </a:rPr>
              <a:t> 1197 variables</a:t>
            </a:r>
            <a:r>
              <a:rPr lang="nl-NL" sz="1600" b="0" i="0" dirty="0">
                <a:effectLst/>
                <a:latin typeface="+mn-lt"/>
              </a:rPr>
              <a:t> </a:t>
            </a:r>
            <a:endParaRPr lang="en-GB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B06681-106E-641B-55C9-06113DD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Initial problem description </a:t>
            </a:r>
            <a:r>
              <a:rPr lang="en-GB" sz="1200" dirty="0"/>
              <a:t>(meeting with Eirini on Wed 14/01/2024)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FCC0-C031-89C5-45A3-381469533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7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93200" y="1137755"/>
            <a:ext cx="8398800" cy="3092400"/>
          </a:xfrm>
        </p:spPr>
        <p:txBody>
          <a:bodyPr/>
          <a:lstStyle/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for the same Mass? 4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Temperatures, in the same day, considering all 4 masses together?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withing Masses, in the same day, in the same Temperature?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all masses together? 1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in the same Temperature, in the same mass? 3 models</a:t>
            </a:r>
            <a:endParaRPr lang="nl-NL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</a:p>
          <a:p>
            <a:pPr marL="696913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Google Sans"/>
              </a:rPr>
              <a:t>        When does the influence of temperature become significant?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0286"/>
          </a:xfrm>
        </p:spPr>
        <p:txBody>
          <a:bodyPr/>
          <a:lstStyle/>
          <a:p>
            <a:pPr algn="ctr"/>
            <a:r>
              <a:rPr lang="en-GB" sz="1600" dirty="0"/>
              <a:t>Questions to find out where the unnormal fermentation began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F499C-9F86-FC88-831E-82AD3400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5544"/>
          </a:xfrm>
        </p:spPr>
        <p:txBody>
          <a:bodyPr/>
          <a:lstStyle/>
          <a:p>
            <a:pPr algn="ctr"/>
            <a:r>
              <a:rPr lang="nl-NL" sz="1800" dirty="0"/>
              <a:t>PCA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remove</a:t>
            </a:r>
            <a:r>
              <a:rPr lang="nl-NL" sz="1800" dirty="0"/>
              <a:t> </a:t>
            </a:r>
            <a:r>
              <a:rPr lang="nl-NL" sz="1800" dirty="0" err="1"/>
              <a:t>outliers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identify</a:t>
            </a:r>
            <a:r>
              <a:rPr lang="nl-NL" sz="1800" dirty="0"/>
              <a:t> important </a:t>
            </a:r>
            <a:r>
              <a:rPr lang="nl-NL" sz="1800" dirty="0" err="1"/>
              <a:t>masses</a:t>
            </a:r>
            <a:endParaRPr lang="nl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517AA-2223-256B-CC93-75A4247D3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4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CBB7F-F140-F6CC-F4BE-DB8BC023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533650"/>
            <a:ext cx="3479799" cy="260984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E1AB278-76F8-0E6E-52C7-70641AAD226A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dirty="0"/>
              <a:t>5 </a:t>
            </a:r>
            <a:r>
              <a:rPr lang="nl-NL" dirty="0" err="1"/>
              <a:t>outliers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found in dataset</a:t>
            </a:r>
          </a:p>
          <a:p>
            <a:r>
              <a:rPr lang="nl-NL" dirty="0"/>
              <a:t>No important </a:t>
            </a:r>
            <a:r>
              <a:rPr lang="nl-NL" dirty="0" err="1"/>
              <a:t>masses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highlighted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58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82EA8-B321-F1BF-3831-4D180408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A </a:t>
            </a:r>
            <a:r>
              <a:rPr lang="nl-NL" dirty="0" err="1"/>
              <a:t>linear</a:t>
            </a:r>
            <a:r>
              <a:rPr lang="nl-NL" dirty="0"/>
              <a:t>-mixed model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masses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9922-F1C9-DFC0-1B93-339C9C7F7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5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79A42-8A0B-0382-1D75-5577EB23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45267"/>
            <a:ext cx="4744721" cy="3064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5890-EA59-3B7F-0874-722817FCF4A2}"/>
              </a:ext>
            </a:extLst>
          </p:cNvPr>
          <p:cNvSpPr txBox="1"/>
          <p:nvPr/>
        </p:nvSpPr>
        <p:spPr>
          <a:xfrm>
            <a:off x="5004240" y="2571750"/>
            <a:ext cx="3798027" cy="302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nl-NL" sz="1400" dirty="0" err="1">
                <a:latin typeface="Verdana" pitchFamily="34" charset="0"/>
              </a:rPr>
              <a:t>Temperature</a:t>
            </a:r>
            <a:r>
              <a:rPr lang="nl-NL" sz="1400" dirty="0">
                <a:latin typeface="Verdana" pitchFamily="34" charset="0"/>
              </a:rPr>
              <a:t> </a:t>
            </a:r>
            <a:r>
              <a:rPr lang="nl-NL" sz="1400" dirty="0" err="1">
                <a:latin typeface="Verdana" pitchFamily="34" charset="0"/>
              </a:rPr>
              <a:t>and</a:t>
            </a:r>
            <a:r>
              <a:rPr lang="nl-NL" sz="1400" dirty="0">
                <a:latin typeface="Verdana" pitchFamily="34" charset="0"/>
              </a:rPr>
              <a:t> </a:t>
            </a:r>
            <a:r>
              <a:rPr lang="nl-NL" sz="1400" dirty="0" err="1">
                <a:latin typeface="Verdana" pitchFamily="34" charset="0"/>
              </a:rPr>
              <a:t>day</a:t>
            </a:r>
            <a:r>
              <a:rPr lang="nl-NL" sz="1400" dirty="0">
                <a:latin typeface="Verdana" pitchFamily="34" charset="0"/>
              </a:rPr>
              <a:t> are </a:t>
            </a:r>
            <a:r>
              <a:rPr lang="nl-NL" sz="1400" dirty="0" err="1">
                <a:latin typeface="Verdana" pitchFamily="34" charset="0"/>
              </a:rPr>
              <a:t>not</a:t>
            </a:r>
            <a:r>
              <a:rPr lang="nl-NL" sz="1400" dirty="0">
                <a:latin typeface="Verdana" pitchFamily="34" charset="0"/>
              </a:rPr>
              <a:t> significant</a:t>
            </a:r>
          </a:p>
        </p:txBody>
      </p:sp>
    </p:spTree>
    <p:extLst>
      <p:ext uri="{BB962C8B-B14F-4D97-AF65-F5344CB8AC3E}">
        <p14:creationId xmlns:p14="http://schemas.microsoft.com/office/powerpoint/2010/main" val="18749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6B79-CABE-0E10-C533-8F95820B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64552"/>
            <a:ext cx="6119147" cy="4628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E59B-B1AB-2FEB-9223-63FB185D4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776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51F95-BEB2-3675-86DD-DC876276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4" y="1375254"/>
            <a:ext cx="3715701" cy="119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BD4DF-AB40-BF97-8C14-F79506DA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4" y="3262789"/>
            <a:ext cx="4506215" cy="2482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13889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all masses?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7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3522-4748-3234-28BA-121B1C3F7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72" y="1117918"/>
            <a:ext cx="3371828" cy="33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3564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57, 60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8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9925D-151D-3CEA-2E59-8A0B44B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67797"/>
            <a:ext cx="47561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5D1E6-B15B-8431-28E1-AA906461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028124"/>
            <a:ext cx="880110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6D8BE0-929B-CF1A-BB76-F63C7868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084524"/>
            <a:ext cx="2975350" cy="2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AF904-CB08-F340-7698-66705C3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54690"/>
          </a:xfrm>
        </p:spPr>
        <p:txBody>
          <a:bodyPr/>
          <a:lstStyle/>
          <a:p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significant difference within days,  with all Temperatures, 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in Masses 57 and 74</a:t>
            </a: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A487-083D-362F-7E77-C80D6A9C5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noProof="0" smtClean="0"/>
              <a:pPr algn="r"/>
              <a:t>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4FD82-DB8D-18D1-3832-C58A8360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1307655"/>
            <a:ext cx="33147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8E983-71D0-9BA2-4068-DB64F76D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530350"/>
            <a:ext cx="4724400" cy="1598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BCF51-63A3-8F62-486C-DE8773D2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63" y="3803159"/>
            <a:ext cx="5191637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0760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7bc8fc-db93-4706-8ea7-8a418546d01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14183A65C2C645ADA7BC5603AF44F2" ma:contentTypeVersion="17" ma:contentTypeDescription="Een nieuw document maken." ma:contentTypeScope="" ma:versionID="1aa2312143aad0b902a6d3a3827e15fc">
  <xsd:schema xmlns:xsd="http://www.w3.org/2001/XMLSchema" xmlns:xs="http://www.w3.org/2001/XMLSchema" xmlns:p="http://schemas.microsoft.com/office/2006/metadata/properties" xmlns:ns3="f57bc8fc-db93-4706-8ea7-8a418546d01a" xmlns:ns4="b86151ff-f084-444e-9e9a-673684c5f9bc" targetNamespace="http://schemas.microsoft.com/office/2006/metadata/properties" ma:root="true" ma:fieldsID="593e55f8c287e1bed5532cd1bae45574" ns3:_="" ns4:_="">
    <xsd:import namespace="f57bc8fc-db93-4706-8ea7-8a418546d01a"/>
    <xsd:import namespace="b86151ff-f084-444e-9e9a-673684c5f9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bc8fc-db93-4706-8ea7-8a418546d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51ff-f084-444e-9e9a-673684c5f9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607CC5-44B2-436F-9F2B-DC7C5A87C4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F7ED2-CE71-4841-996C-F21FB056F158}">
  <ds:schemaRefs>
    <ds:schemaRef ds:uri="http://purl.org/dc/terms/"/>
    <ds:schemaRef ds:uri="http://purl.org/dc/dcmitype/"/>
    <ds:schemaRef ds:uri="http://schemas.microsoft.com/office/2006/documentManagement/types"/>
    <ds:schemaRef ds:uri="b86151ff-f084-444e-9e9a-673684c5f9b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57bc8fc-db93-4706-8ea7-8a418546d01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0038DB-4FF1-49B4-B3FB-6D288AC9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bc8fc-db93-4706-8ea7-8a418546d01a"/>
    <ds:schemaRef ds:uri="b86151ff-f084-444e-9e9a-673684c5f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1055</Words>
  <Application>Microsoft Office PowerPoint</Application>
  <PresentationFormat>On-screen Show (16:9)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Google Sans</vt:lpstr>
      <vt:lpstr>KaTeX_Main</vt:lpstr>
      <vt:lpstr>KaTeX_Math</vt:lpstr>
      <vt:lpstr>Söhne</vt:lpstr>
      <vt:lpstr>Verdana</vt:lpstr>
      <vt:lpstr>Wingdings</vt:lpstr>
      <vt:lpstr>WUR</vt:lpstr>
      <vt:lpstr>Title slide</vt:lpstr>
      <vt:lpstr>Initial problem description (meeting with Eirini on Wed 14/01/2024)</vt:lpstr>
      <vt:lpstr>Questions to find out where the unnormal fermentation began</vt:lpstr>
      <vt:lpstr>PCA to remove outliers and identify important masses</vt:lpstr>
      <vt:lpstr> A linear-mixed model with all masses</vt:lpstr>
      <vt:lpstr>PowerPoint Presentation</vt:lpstr>
      <vt:lpstr>Is there significant difference within days,  with all Temperatures, all masses?  </vt:lpstr>
      <vt:lpstr>Is there significant difference within days,  with all Temperatures, in Masses 57, 60 and 74?  </vt:lpstr>
      <vt:lpstr>Is there significant difference within days,  with all Temperatures, in Masses 57 and 74?  </vt:lpstr>
      <vt:lpstr>Is there significant difference within days,  with all Temperatures, in Mass 45?  </vt:lpstr>
      <vt:lpstr>When does the influence of temperature become significant?  Study the effect of temperature on each day (starting on day 15)</vt:lpstr>
      <vt:lpstr>No linear model</vt:lpstr>
      <vt:lpstr>When did the intensity reach its maximum?</vt:lpstr>
      <vt:lpstr>Can we say that the change on day 16 was significantly different between temperatures of 15 and 30 degrees?</vt:lpstr>
      <vt:lpstr>Full screen image with title</vt:lpstr>
      <vt:lpstr>End slide  or section heading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Bertotto, Mercedes</dc:creator>
  <cp:lastModifiedBy>Bertotto, Mercedes</cp:lastModifiedBy>
  <cp:revision>316</cp:revision>
  <dcterms:created xsi:type="dcterms:W3CDTF">2011-09-29T08:30:03Z</dcterms:created>
  <dcterms:modified xsi:type="dcterms:W3CDTF">2024-01-23T20:16:27Z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  <property fmtid="{D5CDD505-2E9C-101B-9397-08002B2CF9AE}" pid="3" name="ContentTypeId">
    <vt:lpwstr>0x0101001C14183A65C2C645ADA7BC5603AF44F2</vt:lpwstr>
  </property>
</Properties>
</file>