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15"/>
  </p:notesMasterIdLst>
  <p:sldIdLst>
    <p:sldId id="260" r:id="rId3"/>
    <p:sldId id="262" r:id="rId4"/>
    <p:sldId id="256" r:id="rId5"/>
    <p:sldId id="289" r:id="rId6"/>
    <p:sldId id="300" r:id="rId7"/>
    <p:sldId id="301" r:id="rId8"/>
    <p:sldId id="302" r:id="rId9"/>
    <p:sldId id="303" r:id="rId10"/>
    <p:sldId id="304" r:id="rId11"/>
    <p:sldId id="285" r:id="rId12"/>
    <p:sldId id="288" r:id="rId13"/>
    <p:sldId id="29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Card" id="{CFAAFDF4-107D-4ADE-A541-1ED558E65B3F}">
          <p14:sldIdLst>
            <p14:sldId id="260"/>
            <p14:sldId id="262"/>
          </p14:sldIdLst>
        </p14:section>
        <p14:section name="Project Overview" id="{A6F03C1C-905D-4F7E-86DF-E08795955478}">
          <p14:sldIdLst>
            <p14:sldId id="256"/>
          </p14:sldIdLst>
        </p14:section>
        <p14:section name="Data Overview" id="{AC52052F-797A-4685-AB72-108645DC9216}">
          <p14:sldIdLst>
            <p14:sldId id="289"/>
          </p14:sldIdLst>
        </p14:section>
        <p14:section name="Data Acquisition &amp; Processing" id="{3CE2F3EE-971B-457F-9B1C-103296EAFFBA}">
          <p14:sldIdLst>
            <p14:sldId id="300"/>
          </p14:sldIdLst>
        </p14:section>
        <p14:section name="Feature Engineering &amp; Selection" id="{A2D71CD8-9679-40BE-B0F9-2861B8FD6D77}">
          <p14:sldIdLst>
            <p14:sldId id="301"/>
            <p14:sldId id="302"/>
          </p14:sldIdLst>
        </p14:section>
        <p14:section name="Model Selection &amp; Performance" id="{7E09A5CA-D48C-48A1-8BE1-9E00C7DEE893}">
          <p14:sldIdLst>
            <p14:sldId id="303"/>
          </p14:sldIdLst>
        </p14:section>
        <p14:section name="Take Aways &amp; About Me" id="{992E5CD6-8F1B-436D-976F-0F482D0B6567}">
          <p14:sldIdLst>
            <p14:sldId id="304"/>
            <p14:sldId id="285"/>
            <p14:sldId id="288"/>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85866"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C771A6-62EB-40DE-96A6-D3F6893D5DF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26100CD-22DF-40D1-B563-0D532B7220BD}">
      <dgm:prSet/>
      <dgm:spPr/>
      <dgm:t>
        <a:bodyPr/>
        <a:lstStyle/>
        <a:p>
          <a:pPr>
            <a:lnSpc>
              <a:spcPct val="100000"/>
            </a:lnSpc>
            <a:defRPr cap="all"/>
          </a:pPr>
          <a:r>
            <a:rPr lang="en-US" dirty="0">
              <a:solidFill>
                <a:schemeClr val="bg1"/>
              </a:solidFill>
            </a:rPr>
            <a:t>Project Overview</a:t>
          </a:r>
        </a:p>
      </dgm:t>
    </dgm:pt>
    <dgm:pt modelId="{215705B0-C3F6-4790-AEDD-0C0A035CF64E}" type="parTrans" cxnId="{8A97008E-8379-49C0-B2E2-3DE8C94F4A0C}">
      <dgm:prSet/>
      <dgm:spPr/>
      <dgm:t>
        <a:bodyPr/>
        <a:lstStyle/>
        <a:p>
          <a:endParaRPr lang="en-US"/>
        </a:p>
      </dgm:t>
    </dgm:pt>
    <dgm:pt modelId="{FD476A68-5B30-40E9-AA42-A7CEFE847112}" type="sibTrans" cxnId="{8A97008E-8379-49C0-B2E2-3DE8C94F4A0C}">
      <dgm:prSet/>
      <dgm:spPr/>
      <dgm:t>
        <a:bodyPr/>
        <a:lstStyle/>
        <a:p>
          <a:endParaRPr lang="en-US"/>
        </a:p>
      </dgm:t>
    </dgm:pt>
    <dgm:pt modelId="{23D86401-C82D-4622-96BC-BFBFA056946F}">
      <dgm:prSet/>
      <dgm:spPr/>
      <dgm:t>
        <a:bodyPr/>
        <a:lstStyle/>
        <a:p>
          <a:pPr>
            <a:lnSpc>
              <a:spcPct val="100000"/>
            </a:lnSpc>
            <a:defRPr cap="all"/>
          </a:pPr>
          <a:r>
            <a:rPr lang="en-US">
              <a:solidFill>
                <a:schemeClr val="bg1"/>
              </a:solidFill>
            </a:rPr>
            <a:t>Data Acquisition &amp; Processing</a:t>
          </a:r>
        </a:p>
      </dgm:t>
    </dgm:pt>
    <dgm:pt modelId="{C24F9AC5-1539-4CDA-9D30-C19CC1B7B4E2}" type="parTrans" cxnId="{47626BAF-679A-471D-B98C-E8931899742A}">
      <dgm:prSet/>
      <dgm:spPr/>
      <dgm:t>
        <a:bodyPr/>
        <a:lstStyle/>
        <a:p>
          <a:endParaRPr lang="en-US"/>
        </a:p>
      </dgm:t>
    </dgm:pt>
    <dgm:pt modelId="{80AC0116-E724-4CB7-8041-BC308487DBE9}" type="sibTrans" cxnId="{47626BAF-679A-471D-B98C-E8931899742A}">
      <dgm:prSet/>
      <dgm:spPr/>
      <dgm:t>
        <a:bodyPr/>
        <a:lstStyle/>
        <a:p>
          <a:endParaRPr lang="en-US"/>
        </a:p>
      </dgm:t>
    </dgm:pt>
    <dgm:pt modelId="{B38051E1-DACA-40C8-A99B-18F38980F28A}">
      <dgm:prSet/>
      <dgm:spPr/>
      <dgm:t>
        <a:bodyPr/>
        <a:lstStyle/>
        <a:p>
          <a:pPr>
            <a:lnSpc>
              <a:spcPct val="100000"/>
            </a:lnSpc>
            <a:defRPr cap="all"/>
          </a:pPr>
          <a:r>
            <a:rPr lang="en-US" dirty="0">
              <a:solidFill>
                <a:schemeClr val="bg1"/>
              </a:solidFill>
            </a:rPr>
            <a:t>Feature Engineering &amp; Selection</a:t>
          </a:r>
        </a:p>
      </dgm:t>
    </dgm:pt>
    <dgm:pt modelId="{2E92E9F8-6AFB-4190-9284-A4AD17A4A032}" type="parTrans" cxnId="{D643F3C1-5172-4FBF-BA7A-DA9D6D123296}">
      <dgm:prSet/>
      <dgm:spPr/>
      <dgm:t>
        <a:bodyPr/>
        <a:lstStyle/>
        <a:p>
          <a:endParaRPr lang="en-US"/>
        </a:p>
      </dgm:t>
    </dgm:pt>
    <dgm:pt modelId="{DA23920E-FFBA-431B-9AF1-E7E40F9F73EF}" type="sibTrans" cxnId="{D643F3C1-5172-4FBF-BA7A-DA9D6D123296}">
      <dgm:prSet/>
      <dgm:spPr/>
      <dgm:t>
        <a:bodyPr/>
        <a:lstStyle/>
        <a:p>
          <a:endParaRPr lang="en-US"/>
        </a:p>
      </dgm:t>
    </dgm:pt>
    <dgm:pt modelId="{4F45ACEA-BE95-4BD4-817D-802599F87524}">
      <dgm:prSet/>
      <dgm:spPr/>
      <dgm:t>
        <a:bodyPr/>
        <a:lstStyle/>
        <a:p>
          <a:pPr>
            <a:lnSpc>
              <a:spcPct val="100000"/>
            </a:lnSpc>
            <a:defRPr cap="all"/>
          </a:pPr>
          <a:r>
            <a:rPr lang="en-US">
              <a:solidFill>
                <a:schemeClr val="bg1"/>
              </a:solidFill>
            </a:rPr>
            <a:t>Model Selection &amp; Performance</a:t>
          </a:r>
        </a:p>
      </dgm:t>
    </dgm:pt>
    <dgm:pt modelId="{A027D3BD-FFC0-4D8B-9611-0E96D38F0081}" type="parTrans" cxnId="{B819606A-7D2D-4E1D-965B-66C51CC44872}">
      <dgm:prSet/>
      <dgm:spPr/>
      <dgm:t>
        <a:bodyPr/>
        <a:lstStyle/>
        <a:p>
          <a:endParaRPr lang="en-US"/>
        </a:p>
      </dgm:t>
    </dgm:pt>
    <dgm:pt modelId="{E42AA14D-0018-4099-BBE7-61072984B59C}" type="sibTrans" cxnId="{B819606A-7D2D-4E1D-965B-66C51CC44872}">
      <dgm:prSet/>
      <dgm:spPr/>
      <dgm:t>
        <a:bodyPr/>
        <a:lstStyle/>
        <a:p>
          <a:endParaRPr lang="en-US"/>
        </a:p>
      </dgm:t>
    </dgm:pt>
    <dgm:pt modelId="{866E9CF6-CE2D-4CDB-A323-2744B64D1B6A}">
      <dgm:prSet/>
      <dgm:spPr/>
      <dgm:t>
        <a:bodyPr/>
        <a:lstStyle/>
        <a:p>
          <a:pPr>
            <a:lnSpc>
              <a:spcPct val="100000"/>
            </a:lnSpc>
            <a:defRPr cap="all"/>
          </a:pPr>
          <a:r>
            <a:rPr lang="en-US">
              <a:solidFill>
                <a:schemeClr val="bg1"/>
              </a:solidFill>
            </a:rPr>
            <a:t>Take-Aways</a:t>
          </a:r>
        </a:p>
      </dgm:t>
    </dgm:pt>
    <dgm:pt modelId="{675F1C4B-2AD7-459C-8733-4FF2A958F65F}" type="parTrans" cxnId="{9B7B10C5-9A89-4435-AEF4-6C18177A7B19}">
      <dgm:prSet/>
      <dgm:spPr/>
      <dgm:t>
        <a:bodyPr/>
        <a:lstStyle/>
        <a:p>
          <a:endParaRPr lang="en-US"/>
        </a:p>
      </dgm:t>
    </dgm:pt>
    <dgm:pt modelId="{0FCFCCAE-7927-4EC7-9095-5F479164D59A}" type="sibTrans" cxnId="{9B7B10C5-9A89-4435-AEF4-6C18177A7B19}">
      <dgm:prSet/>
      <dgm:spPr/>
      <dgm:t>
        <a:bodyPr/>
        <a:lstStyle/>
        <a:p>
          <a:endParaRPr lang="en-US"/>
        </a:p>
      </dgm:t>
    </dgm:pt>
    <dgm:pt modelId="{07CAF645-3D30-43F0-829C-3C61B39023A1}">
      <dgm:prSet/>
      <dgm:spPr/>
      <dgm:t>
        <a:bodyPr/>
        <a:lstStyle/>
        <a:p>
          <a:pPr>
            <a:lnSpc>
              <a:spcPct val="100000"/>
            </a:lnSpc>
            <a:defRPr cap="all"/>
          </a:pPr>
          <a:r>
            <a:rPr lang="en-US">
              <a:solidFill>
                <a:schemeClr val="bg1"/>
              </a:solidFill>
            </a:rPr>
            <a:t>Data Overview</a:t>
          </a:r>
        </a:p>
      </dgm:t>
    </dgm:pt>
    <dgm:pt modelId="{22DB9EA1-D4BC-44B6-BA3C-97890643104D}" type="sibTrans" cxnId="{C3875E98-6E9C-4963-81B1-11323B7A310B}">
      <dgm:prSet/>
      <dgm:spPr/>
      <dgm:t>
        <a:bodyPr/>
        <a:lstStyle/>
        <a:p>
          <a:endParaRPr lang="en-US"/>
        </a:p>
      </dgm:t>
    </dgm:pt>
    <dgm:pt modelId="{DEB96E58-D806-4305-9C29-C26A8F6B10C2}" type="parTrans" cxnId="{C3875E98-6E9C-4963-81B1-11323B7A310B}">
      <dgm:prSet/>
      <dgm:spPr/>
      <dgm:t>
        <a:bodyPr/>
        <a:lstStyle/>
        <a:p>
          <a:endParaRPr lang="en-US"/>
        </a:p>
      </dgm:t>
    </dgm:pt>
    <dgm:pt modelId="{F79C7552-489E-4645-83C9-044498A09074}" type="pres">
      <dgm:prSet presAssocID="{58C771A6-62EB-40DE-96A6-D3F6893D5DF1}" presName="root" presStyleCnt="0">
        <dgm:presLayoutVars>
          <dgm:dir/>
          <dgm:resizeHandles val="exact"/>
        </dgm:presLayoutVars>
      </dgm:prSet>
      <dgm:spPr/>
    </dgm:pt>
    <dgm:pt modelId="{91186C63-F21B-4A7E-9163-6314C782E221}" type="pres">
      <dgm:prSet presAssocID="{126100CD-22DF-40D1-B563-0D532B7220BD}" presName="compNode" presStyleCnt="0"/>
      <dgm:spPr/>
    </dgm:pt>
    <dgm:pt modelId="{EEEAD4E0-2CA2-4BBB-B5E3-9E66749F8088}" type="pres">
      <dgm:prSet presAssocID="{126100CD-22DF-40D1-B563-0D532B7220BD}" presName="iconBgRect" presStyleLbl="bgShp" presStyleIdx="0" presStyleCnt="6"/>
      <dgm:spPr/>
    </dgm:pt>
    <dgm:pt modelId="{FBDCEEAC-A7A5-4B88-8A27-EAAC80A870EB}" type="pres">
      <dgm:prSet presAssocID="{126100CD-22DF-40D1-B563-0D532B7220B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st"/>
        </a:ext>
      </dgm:extLst>
    </dgm:pt>
    <dgm:pt modelId="{7597CAB5-23EA-4BE1-B1FD-B9D70D373A7C}" type="pres">
      <dgm:prSet presAssocID="{126100CD-22DF-40D1-B563-0D532B7220BD}" presName="spaceRect" presStyleCnt="0"/>
      <dgm:spPr/>
    </dgm:pt>
    <dgm:pt modelId="{72DA4E73-5ACE-4711-8010-2DAAFAD93692}" type="pres">
      <dgm:prSet presAssocID="{126100CD-22DF-40D1-B563-0D532B7220BD}" presName="textRect" presStyleLbl="revTx" presStyleIdx="0" presStyleCnt="6">
        <dgm:presLayoutVars>
          <dgm:chMax val="1"/>
          <dgm:chPref val="1"/>
        </dgm:presLayoutVars>
      </dgm:prSet>
      <dgm:spPr/>
    </dgm:pt>
    <dgm:pt modelId="{3C09D2AB-E222-4DC3-ADBA-D5EA179D876D}" type="pres">
      <dgm:prSet presAssocID="{FD476A68-5B30-40E9-AA42-A7CEFE847112}" presName="sibTrans" presStyleCnt="0"/>
      <dgm:spPr/>
    </dgm:pt>
    <dgm:pt modelId="{75778E99-4A9D-491A-873F-128FDEB58B66}" type="pres">
      <dgm:prSet presAssocID="{07CAF645-3D30-43F0-829C-3C61B39023A1}" presName="compNode" presStyleCnt="0"/>
      <dgm:spPr/>
    </dgm:pt>
    <dgm:pt modelId="{2C9CDD20-51F8-4B63-A1E3-943F88694D9E}" type="pres">
      <dgm:prSet presAssocID="{07CAF645-3D30-43F0-829C-3C61B39023A1}" presName="iconBgRect" presStyleLbl="bgShp" presStyleIdx="1" presStyleCnt="6"/>
      <dgm:spPr/>
    </dgm:pt>
    <dgm:pt modelId="{0C3877D6-5C83-4358-9079-EB4601ADC4BE}" type="pres">
      <dgm:prSet presAssocID="{07CAF645-3D30-43F0-829C-3C61B39023A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D0C47C9A-9B89-4115-9793-49178926FA85}" type="pres">
      <dgm:prSet presAssocID="{07CAF645-3D30-43F0-829C-3C61B39023A1}" presName="spaceRect" presStyleCnt="0"/>
      <dgm:spPr/>
    </dgm:pt>
    <dgm:pt modelId="{6815F9F8-E15E-42B6-8F32-FCEA03F5A3CA}" type="pres">
      <dgm:prSet presAssocID="{07CAF645-3D30-43F0-829C-3C61B39023A1}" presName="textRect" presStyleLbl="revTx" presStyleIdx="1" presStyleCnt="6">
        <dgm:presLayoutVars>
          <dgm:chMax val="1"/>
          <dgm:chPref val="1"/>
        </dgm:presLayoutVars>
      </dgm:prSet>
      <dgm:spPr/>
    </dgm:pt>
    <dgm:pt modelId="{2FA074FF-2E68-4875-8153-523F68E7A6A1}" type="pres">
      <dgm:prSet presAssocID="{22DB9EA1-D4BC-44B6-BA3C-97890643104D}" presName="sibTrans" presStyleCnt="0"/>
      <dgm:spPr/>
    </dgm:pt>
    <dgm:pt modelId="{0B60941C-B5B1-4C92-A528-D548738C5271}" type="pres">
      <dgm:prSet presAssocID="{23D86401-C82D-4622-96BC-BFBFA056946F}" presName="compNode" presStyleCnt="0"/>
      <dgm:spPr/>
    </dgm:pt>
    <dgm:pt modelId="{72D7CC0E-0D42-4CDF-A3FC-CB6D2B9AA0C4}" type="pres">
      <dgm:prSet presAssocID="{23D86401-C82D-4622-96BC-BFBFA056946F}" presName="iconBgRect" presStyleLbl="bgShp" presStyleIdx="2" presStyleCnt="6"/>
      <dgm:spPr/>
    </dgm:pt>
    <dgm:pt modelId="{A1ECA9B3-0ABE-4505-824C-4E932B778CE7}" type="pres">
      <dgm:prSet presAssocID="{23D86401-C82D-4622-96BC-BFBFA056946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3C8652C5-E125-44A5-82DA-5387F22122AA}" type="pres">
      <dgm:prSet presAssocID="{23D86401-C82D-4622-96BC-BFBFA056946F}" presName="spaceRect" presStyleCnt="0"/>
      <dgm:spPr/>
    </dgm:pt>
    <dgm:pt modelId="{086E6C96-744B-48A5-8D15-B1114BD609A9}" type="pres">
      <dgm:prSet presAssocID="{23D86401-C82D-4622-96BC-BFBFA056946F}" presName="textRect" presStyleLbl="revTx" presStyleIdx="2" presStyleCnt="6">
        <dgm:presLayoutVars>
          <dgm:chMax val="1"/>
          <dgm:chPref val="1"/>
        </dgm:presLayoutVars>
      </dgm:prSet>
      <dgm:spPr/>
    </dgm:pt>
    <dgm:pt modelId="{E2510F85-5299-4041-AE91-5087EED0BEC2}" type="pres">
      <dgm:prSet presAssocID="{80AC0116-E724-4CB7-8041-BC308487DBE9}" presName="sibTrans" presStyleCnt="0"/>
      <dgm:spPr/>
    </dgm:pt>
    <dgm:pt modelId="{F0BB1871-8CC2-4055-93DB-D131AEF454FE}" type="pres">
      <dgm:prSet presAssocID="{B38051E1-DACA-40C8-A99B-18F38980F28A}" presName="compNode" presStyleCnt="0"/>
      <dgm:spPr/>
    </dgm:pt>
    <dgm:pt modelId="{8CE2AC91-8F6C-4EE8-BF7A-EB656D7640AC}" type="pres">
      <dgm:prSet presAssocID="{B38051E1-DACA-40C8-A99B-18F38980F28A}" presName="iconBgRect" presStyleLbl="bgShp" presStyleIdx="3" presStyleCnt="6"/>
      <dgm:spPr/>
    </dgm:pt>
    <dgm:pt modelId="{A599176B-79CA-4E16-BF73-5F03E2F1E2C7}" type="pres">
      <dgm:prSet presAssocID="{B38051E1-DACA-40C8-A99B-18F38980F28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F4B2D0B9-0000-4016-B975-DA051EFFD951}" type="pres">
      <dgm:prSet presAssocID="{B38051E1-DACA-40C8-A99B-18F38980F28A}" presName="spaceRect" presStyleCnt="0"/>
      <dgm:spPr/>
    </dgm:pt>
    <dgm:pt modelId="{27CBE22C-555B-4561-9663-B8618A3FE750}" type="pres">
      <dgm:prSet presAssocID="{B38051E1-DACA-40C8-A99B-18F38980F28A}" presName="textRect" presStyleLbl="revTx" presStyleIdx="3" presStyleCnt="6">
        <dgm:presLayoutVars>
          <dgm:chMax val="1"/>
          <dgm:chPref val="1"/>
        </dgm:presLayoutVars>
      </dgm:prSet>
      <dgm:spPr/>
    </dgm:pt>
    <dgm:pt modelId="{7202C09B-BFBB-4667-BFC1-6050618E4AFE}" type="pres">
      <dgm:prSet presAssocID="{DA23920E-FFBA-431B-9AF1-E7E40F9F73EF}" presName="sibTrans" presStyleCnt="0"/>
      <dgm:spPr/>
    </dgm:pt>
    <dgm:pt modelId="{5D5E76FC-3676-4A3C-B665-ED651792B779}" type="pres">
      <dgm:prSet presAssocID="{4F45ACEA-BE95-4BD4-817D-802599F87524}" presName="compNode" presStyleCnt="0"/>
      <dgm:spPr/>
    </dgm:pt>
    <dgm:pt modelId="{453A5838-7624-4EE9-B08F-92137982D8E5}" type="pres">
      <dgm:prSet presAssocID="{4F45ACEA-BE95-4BD4-817D-802599F87524}" presName="iconBgRect" presStyleLbl="bgShp" presStyleIdx="4" presStyleCnt="6"/>
      <dgm:spPr/>
    </dgm:pt>
    <dgm:pt modelId="{C6940ECA-3BB1-48C9-B5C9-9F9EC58EB248}" type="pres">
      <dgm:prSet presAssocID="{4F45ACEA-BE95-4BD4-817D-802599F8752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5BF94CB9-8917-4716-A074-AE5D73EB00F6}" type="pres">
      <dgm:prSet presAssocID="{4F45ACEA-BE95-4BD4-817D-802599F87524}" presName="spaceRect" presStyleCnt="0"/>
      <dgm:spPr/>
    </dgm:pt>
    <dgm:pt modelId="{D18F5A64-DA14-4A2F-9289-86CAE232D8F8}" type="pres">
      <dgm:prSet presAssocID="{4F45ACEA-BE95-4BD4-817D-802599F87524}" presName="textRect" presStyleLbl="revTx" presStyleIdx="4" presStyleCnt="6">
        <dgm:presLayoutVars>
          <dgm:chMax val="1"/>
          <dgm:chPref val="1"/>
        </dgm:presLayoutVars>
      </dgm:prSet>
      <dgm:spPr/>
    </dgm:pt>
    <dgm:pt modelId="{811B8404-86F9-4267-A9D5-D9605D349CED}" type="pres">
      <dgm:prSet presAssocID="{E42AA14D-0018-4099-BBE7-61072984B59C}" presName="sibTrans" presStyleCnt="0"/>
      <dgm:spPr/>
    </dgm:pt>
    <dgm:pt modelId="{C657D1FF-7FCA-4815-9309-E53F13A3EE4E}" type="pres">
      <dgm:prSet presAssocID="{866E9CF6-CE2D-4CDB-A323-2744B64D1B6A}" presName="compNode" presStyleCnt="0"/>
      <dgm:spPr/>
    </dgm:pt>
    <dgm:pt modelId="{C76F5558-649D-43BC-BC12-FA26AAC1CD1E}" type="pres">
      <dgm:prSet presAssocID="{866E9CF6-CE2D-4CDB-A323-2744B64D1B6A}" presName="iconBgRect" presStyleLbl="bgShp" presStyleIdx="5" presStyleCnt="6"/>
      <dgm:spPr/>
    </dgm:pt>
    <dgm:pt modelId="{E2695678-A341-4250-AF2D-26DAA3687B59}" type="pres">
      <dgm:prSet presAssocID="{866E9CF6-CE2D-4CDB-A323-2744B64D1B6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ar chart"/>
        </a:ext>
      </dgm:extLst>
    </dgm:pt>
    <dgm:pt modelId="{1922AFBD-730C-4BC0-9B0F-A445F34DE900}" type="pres">
      <dgm:prSet presAssocID="{866E9CF6-CE2D-4CDB-A323-2744B64D1B6A}" presName="spaceRect" presStyleCnt="0"/>
      <dgm:spPr/>
    </dgm:pt>
    <dgm:pt modelId="{9B6FF9BF-DFD4-4CCD-8B4D-62F680A4FDFC}" type="pres">
      <dgm:prSet presAssocID="{866E9CF6-CE2D-4CDB-A323-2744B64D1B6A}" presName="textRect" presStyleLbl="revTx" presStyleIdx="5" presStyleCnt="6">
        <dgm:presLayoutVars>
          <dgm:chMax val="1"/>
          <dgm:chPref val="1"/>
        </dgm:presLayoutVars>
      </dgm:prSet>
      <dgm:spPr/>
    </dgm:pt>
  </dgm:ptLst>
  <dgm:cxnLst>
    <dgm:cxn modelId="{AFAA691B-7EE6-46AB-AA46-BC4DB90FAF47}" type="presOf" srcId="{07CAF645-3D30-43F0-829C-3C61B39023A1}" destId="{6815F9F8-E15E-42B6-8F32-FCEA03F5A3CA}" srcOrd="0" destOrd="0" presId="urn:microsoft.com/office/officeart/2018/5/layout/IconCircleLabelList"/>
    <dgm:cxn modelId="{B819606A-7D2D-4E1D-965B-66C51CC44872}" srcId="{58C771A6-62EB-40DE-96A6-D3F6893D5DF1}" destId="{4F45ACEA-BE95-4BD4-817D-802599F87524}" srcOrd="4" destOrd="0" parTransId="{A027D3BD-FFC0-4D8B-9611-0E96D38F0081}" sibTransId="{E42AA14D-0018-4099-BBE7-61072984B59C}"/>
    <dgm:cxn modelId="{C651124B-D7FE-488C-86E0-9D841A3E5C90}" type="presOf" srcId="{126100CD-22DF-40D1-B563-0D532B7220BD}" destId="{72DA4E73-5ACE-4711-8010-2DAAFAD93692}" srcOrd="0" destOrd="0" presId="urn:microsoft.com/office/officeart/2018/5/layout/IconCircleLabelList"/>
    <dgm:cxn modelId="{E5909275-7EE6-4A3F-B0FE-28AE9C8F1640}" type="presOf" srcId="{4F45ACEA-BE95-4BD4-817D-802599F87524}" destId="{D18F5A64-DA14-4A2F-9289-86CAE232D8F8}" srcOrd="0" destOrd="0" presId="urn:microsoft.com/office/officeart/2018/5/layout/IconCircleLabelList"/>
    <dgm:cxn modelId="{6097158A-B239-444A-A1D9-89FE461AFF33}" type="presOf" srcId="{B38051E1-DACA-40C8-A99B-18F38980F28A}" destId="{27CBE22C-555B-4561-9663-B8618A3FE750}" srcOrd="0" destOrd="0" presId="urn:microsoft.com/office/officeart/2018/5/layout/IconCircleLabelList"/>
    <dgm:cxn modelId="{8A97008E-8379-49C0-B2E2-3DE8C94F4A0C}" srcId="{58C771A6-62EB-40DE-96A6-D3F6893D5DF1}" destId="{126100CD-22DF-40D1-B563-0D532B7220BD}" srcOrd="0" destOrd="0" parTransId="{215705B0-C3F6-4790-AEDD-0C0A035CF64E}" sibTransId="{FD476A68-5B30-40E9-AA42-A7CEFE847112}"/>
    <dgm:cxn modelId="{C3875E98-6E9C-4963-81B1-11323B7A310B}" srcId="{58C771A6-62EB-40DE-96A6-D3F6893D5DF1}" destId="{07CAF645-3D30-43F0-829C-3C61B39023A1}" srcOrd="1" destOrd="0" parTransId="{DEB96E58-D806-4305-9C29-C26A8F6B10C2}" sibTransId="{22DB9EA1-D4BC-44B6-BA3C-97890643104D}"/>
    <dgm:cxn modelId="{9D47ACA0-5610-4B65-BF6F-0059421567A3}" type="presOf" srcId="{58C771A6-62EB-40DE-96A6-D3F6893D5DF1}" destId="{F79C7552-489E-4645-83C9-044498A09074}" srcOrd="0" destOrd="0" presId="urn:microsoft.com/office/officeart/2018/5/layout/IconCircleLabelList"/>
    <dgm:cxn modelId="{47626BAF-679A-471D-B98C-E8931899742A}" srcId="{58C771A6-62EB-40DE-96A6-D3F6893D5DF1}" destId="{23D86401-C82D-4622-96BC-BFBFA056946F}" srcOrd="2" destOrd="0" parTransId="{C24F9AC5-1539-4CDA-9D30-C19CC1B7B4E2}" sibTransId="{80AC0116-E724-4CB7-8041-BC308487DBE9}"/>
    <dgm:cxn modelId="{D643F3C1-5172-4FBF-BA7A-DA9D6D123296}" srcId="{58C771A6-62EB-40DE-96A6-D3F6893D5DF1}" destId="{B38051E1-DACA-40C8-A99B-18F38980F28A}" srcOrd="3" destOrd="0" parTransId="{2E92E9F8-6AFB-4190-9284-A4AD17A4A032}" sibTransId="{DA23920E-FFBA-431B-9AF1-E7E40F9F73EF}"/>
    <dgm:cxn modelId="{9B7B10C5-9A89-4435-AEF4-6C18177A7B19}" srcId="{58C771A6-62EB-40DE-96A6-D3F6893D5DF1}" destId="{866E9CF6-CE2D-4CDB-A323-2744B64D1B6A}" srcOrd="5" destOrd="0" parTransId="{675F1C4B-2AD7-459C-8733-4FF2A958F65F}" sibTransId="{0FCFCCAE-7927-4EC7-9095-5F479164D59A}"/>
    <dgm:cxn modelId="{BFF179CA-D9DD-45CF-85DE-40155ACF95BC}" type="presOf" srcId="{866E9CF6-CE2D-4CDB-A323-2744B64D1B6A}" destId="{9B6FF9BF-DFD4-4CCD-8B4D-62F680A4FDFC}" srcOrd="0" destOrd="0" presId="urn:microsoft.com/office/officeart/2018/5/layout/IconCircleLabelList"/>
    <dgm:cxn modelId="{9F2048DB-FB34-47F8-9554-3A3A21B12FB8}" type="presOf" srcId="{23D86401-C82D-4622-96BC-BFBFA056946F}" destId="{086E6C96-744B-48A5-8D15-B1114BD609A9}" srcOrd="0" destOrd="0" presId="urn:microsoft.com/office/officeart/2018/5/layout/IconCircleLabelList"/>
    <dgm:cxn modelId="{1B74750F-C07F-44A8-9E93-EFE24364A478}" type="presParOf" srcId="{F79C7552-489E-4645-83C9-044498A09074}" destId="{91186C63-F21B-4A7E-9163-6314C782E221}" srcOrd="0" destOrd="0" presId="urn:microsoft.com/office/officeart/2018/5/layout/IconCircleLabelList"/>
    <dgm:cxn modelId="{5FB844FF-F12C-4092-A753-1BD6A2E650B3}" type="presParOf" srcId="{91186C63-F21B-4A7E-9163-6314C782E221}" destId="{EEEAD4E0-2CA2-4BBB-B5E3-9E66749F8088}" srcOrd="0" destOrd="0" presId="urn:microsoft.com/office/officeart/2018/5/layout/IconCircleLabelList"/>
    <dgm:cxn modelId="{67E2D619-05AD-4427-8D3D-77CD325CC920}" type="presParOf" srcId="{91186C63-F21B-4A7E-9163-6314C782E221}" destId="{FBDCEEAC-A7A5-4B88-8A27-EAAC80A870EB}" srcOrd="1" destOrd="0" presId="urn:microsoft.com/office/officeart/2018/5/layout/IconCircleLabelList"/>
    <dgm:cxn modelId="{A5BCC844-34C7-4E40-BD87-9C4AE17C8BBA}" type="presParOf" srcId="{91186C63-F21B-4A7E-9163-6314C782E221}" destId="{7597CAB5-23EA-4BE1-B1FD-B9D70D373A7C}" srcOrd="2" destOrd="0" presId="urn:microsoft.com/office/officeart/2018/5/layout/IconCircleLabelList"/>
    <dgm:cxn modelId="{7A0B0BDA-CACC-466D-9024-98FB98D7406E}" type="presParOf" srcId="{91186C63-F21B-4A7E-9163-6314C782E221}" destId="{72DA4E73-5ACE-4711-8010-2DAAFAD93692}" srcOrd="3" destOrd="0" presId="urn:microsoft.com/office/officeart/2018/5/layout/IconCircleLabelList"/>
    <dgm:cxn modelId="{7F2BD3DD-FC63-4E71-A307-7A244EE85C78}" type="presParOf" srcId="{F79C7552-489E-4645-83C9-044498A09074}" destId="{3C09D2AB-E222-4DC3-ADBA-D5EA179D876D}" srcOrd="1" destOrd="0" presId="urn:microsoft.com/office/officeart/2018/5/layout/IconCircleLabelList"/>
    <dgm:cxn modelId="{1AA490ED-21A1-4F0F-99C3-DC2E9592F8B3}" type="presParOf" srcId="{F79C7552-489E-4645-83C9-044498A09074}" destId="{75778E99-4A9D-491A-873F-128FDEB58B66}" srcOrd="2" destOrd="0" presId="urn:microsoft.com/office/officeart/2018/5/layout/IconCircleLabelList"/>
    <dgm:cxn modelId="{DF8F6DF2-AA5E-4FA8-BAA8-55B4AE2AB6AE}" type="presParOf" srcId="{75778E99-4A9D-491A-873F-128FDEB58B66}" destId="{2C9CDD20-51F8-4B63-A1E3-943F88694D9E}" srcOrd="0" destOrd="0" presId="urn:microsoft.com/office/officeart/2018/5/layout/IconCircleLabelList"/>
    <dgm:cxn modelId="{19047243-0041-4F66-A206-D59ACF544F81}" type="presParOf" srcId="{75778E99-4A9D-491A-873F-128FDEB58B66}" destId="{0C3877D6-5C83-4358-9079-EB4601ADC4BE}" srcOrd="1" destOrd="0" presId="urn:microsoft.com/office/officeart/2018/5/layout/IconCircleLabelList"/>
    <dgm:cxn modelId="{AEB69360-AC4C-4F7B-BEE4-E00E937291BC}" type="presParOf" srcId="{75778E99-4A9D-491A-873F-128FDEB58B66}" destId="{D0C47C9A-9B89-4115-9793-49178926FA85}" srcOrd="2" destOrd="0" presId="urn:microsoft.com/office/officeart/2018/5/layout/IconCircleLabelList"/>
    <dgm:cxn modelId="{78D17E8F-3A0B-411E-A3D7-8E39A24C0618}" type="presParOf" srcId="{75778E99-4A9D-491A-873F-128FDEB58B66}" destId="{6815F9F8-E15E-42B6-8F32-FCEA03F5A3CA}" srcOrd="3" destOrd="0" presId="urn:microsoft.com/office/officeart/2018/5/layout/IconCircleLabelList"/>
    <dgm:cxn modelId="{B68C0ABE-9360-4564-94D3-15476CC48A15}" type="presParOf" srcId="{F79C7552-489E-4645-83C9-044498A09074}" destId="{2FA074FF-2E68-4875-8153-523F68E7A6A1}" srcOrd="3" destOrd="0" presId="urn:microsoft.com/office/officeart/2018/5/layout/IconCircleLabelList"/>
    <dgm:cxn modelId="{90EAEE98-F49A-4F50-A0BE-0CBF0E924C1A}" type="presParOf" srcId="{F79C7552-489E-4645-83C9-044498A09074}" destId="{0B60941C-B5B1-4C92-A528-D548738C5271}" srcOrd="4" destOrd="0" presId="urn:microsoft.com/office/officeart/2018/5/layout/IconCircleLabelList"/>
    <dgm:cxn modelId="{1AA873D4-86FE-434F-9F6D-A3A580FD84FD}" type="presParOf" srcId="{0B60941C-B5B1-4C92-A528-D548738C5271}" destId="{72D7CC0E-0D42-4CDF-A3FC-CB6D2B9AA0C4}" srcOrd="0" destOrd="0" presId="urn:microsoft.com/office/officeart/2018/5/layout/IconCircleLabelList"/>
    <dgm:cxn modelId="{B6BDF738-3676-499A-B62F-409291A8C2EA}" type="presParOf" srcId="{0B60941C-B5B1-4C92-A528-D548738C5271}" destId="{A1ECA9B3-0ABE-4505-824C-4E932B778CE7}" srcOrd="1" destOrd="0" presId="urn:microsoft.com/office/officeart/2018/5/layout/IconCircleLabelList"/>
    <dgm:cxn modelId="{E02855F2-13CE-4CB5-B7F0-44616D435745}" type="presParOf" srcId="{0B60941C-B5B1-4C92-A528-D548738C5271}" destId="{3C8652C5-E125-44A5-82DA-5387F22122AA}" srcOrd="2" destOrd="0" presId="urn:microsoft.com/office/officeart/2018/5/layout/IconCircleLabelList"/>
    <dgm:cxn modelId="{9DEA1B67-3C55-4523-A700-9800114A02F1}" type="presParOf" srcId="{0B60941C-B5B1-4C92-A528-D548738C5271}" destId="{086E6C96-744B-48A5-8D15-B1114BD609A9}" srcOrd="3" destOrd="0" presId="urn:microsoft.com/office/officeart/2018/5/layout/IconCircleLabelList"/>
    <dgm:cxn modelId="{30572F72-B387-4F4B-B4E3-12CACEB590A8}" type="presParOf" srcId="{F79C7552-489E-4645-83C9-044498A09074}" destId="{E2510F85-5299-4041-AE91-5087EED0BEC2}" srcOrd="5" destOrd="0" presId="urn:microsoft.com/office/officeart/2018/5/layout/IconCircleLabelList"/>
    <dgm:cxn modelId="{3F8571E9-57B1-472E-AD12-2EBA30A10AF0}" type="presParOf" srcId="{F79C7552-489E-4645-83C9-044498A09074}" destId="{F0BB1871-8CC2-4055-93DB-D131AEF454FE}" srcOrd="6" destOrd="0" presId="urn:microsoft.com/office/officeart/2018/5/layout/IconCircleLabelList"/>
    <dgm:cxn modelId="{230A4226-3C16-4E9E-ADDF-58C88F43E025}" type="presParOf" srcId="{F0BB1871-8CC2-4055-93DB-D131AEF454FE}" destId="{8CE2AC91-8F6C-4EE8-BF7A-EB656D7640AC}" srcOrd="0" destOrd="0" presId="urn:microsoft.com/office/officeart/2018/5/layout/IconCircleLabelList"/>
    <dgm:cxn modelId="{0117EA6E-494E-4FD1-936A-2FB6D92BF0F0}" type="presParOf" srcId="{F0BB1871-8CC2-4055-93DB-D131AEF454FE}" destId="{A599176B-79CA-4E16-BF73-5F03E2F1E2C7}" srcOrd="1" destOrd="0" presId="urn:microsoft.com/office/officeart/2018/5/layout/IconCircleLabelList"/>
    <dgm:cxn modelId="{E163C531-DE49-4CC0-A6C3-6F30899A0F2D}" type="presParOf" srcId="{F0BB1871-8CC2-4055-93DB-D131AEF454FE}" destId="{F4B2D0B9-0000-4016-B975-DA051EFFD951}" srcOrd="2" destOrd="0" presId="urn:microsoft.com/office/officeart/2018/5/layout/IconCircleLabelList"/>
    <dgm:cxn modelId="{C611AC99-9B08-48ED-9F95-3E6659B5BF53}" type="presParOf" srcId="{F0BB1871-8CC2-4055-93DB-D131AEF454FE}" destId="{27CBE22C-555B-4561-9663-B8618A3FE750}" srcOrd="3" destOrd="0" presId="urn:microsoft.com/office/officeart/2018/5/layout/IconCircleLabelList"/>
    <dgm:cxn modelId="{8A0E4F2F-C00C-40E4-B6E5-585BFCC655FB}" type="presParOf" srcId="{F79C7552-489E-4645-83C9-044498A09074}" destId="{7202C09B-BFBB-4667-BFC1-6050618E4AFE}" srcOrd="7" destOrd="0" presId="urn:microsoft.com/office/officeart/2018/5/layout/IconCircleLabelList"/>
    <dgm:cxn modelId="{079990BE-2C8C-4C63-A4E3-480D08C6CEBA}" type="presParOf" srcId="{F79C7552-489E-4645-83C9-044498A09074}" destId="{5D5E76FC-3676-4A3C-B665-ED651792B779}" srcOrd="8" destOrd="0" presId="urn:microsoft.com/office/officeart/2018/5/layout/IconCircleLabelList"/>
    <dgm:cxn modelId="{2B63BBBD-72B5-4D3F-8F54-C9BC3F5E75E6}" type="presParOf" srcId="{5D5E76FC-3676-4A3C-B665-ED651792B779}" destId="{453A5838-7624-4EE9-B08F-92137982D8E5}" srcOrd="0" destOrd="0" presId="urn:microsoft.com/office/officeart/2018/5/layout/IconCircleLabelList"/>
    <dgm:cxn modelId="{A84592FB-C99A-43DD-974D-A1F963E83B76}" type="presParOf" srcId="{5D5E76FC-3676-4A3C-B665-ED651792B779}" destId="{C6940ECA-3BB1-48C9-B5C9-9F9EC58EB248}" srcOrd="1" destOrd="0" presId="urn:microsoft.com/office/officeart/2018/5/layout/IconCircleLabelList"/>
    <dgm:cxn modelId="{3F72B76F-9730-4B22-8581-859722868B04}" type="presParOf" srcId="{5D5E76FC-3676-4A3C-B665-ED651792B779}" destId="{5BF94CB9-8917-4716-A074-AE5D73EB00F6}" srcOrd="2" destOrd="0" presId="urn:microsoft.com/office/officeart/2018/5/layout/IconCircleLabelList"/>
    <dgm:cxn modelId="{40FA0E39-75BA-4A3E-8136-722E5FF4BCC4}" type="presParOf" srcId="{5D5E76FC-3676-4A3C-B665-ED651792B779}" destId="{D18F5A64-DA14-4A2F-9289-86CAE232D8F8}" srcOrd="3" destOrd="0" presId="urn:microsoft.com/office/officeart/2018/5/layout/IconCircleLabelList"/>
    <dgm:cxn modelId="{26E79019-B2BA-4C96-A68C-4D1D01FD50CE}" type="presParOf" srcId="{F79C7552-489E-4645-83C9-044498A09074}" destId="{811B8404-86F9-4267-A9D5-D9605D349CED}" srcOrd="9" destOrd="0" presId="urn:microsoft.com/office/officeart/2018/5/layout/IconCircleLabelList"/>
    <dgm:cxn modelId="{4562A762-292D-4A5D-B324-242CDC2BFF19}" type="presParOf" srcId="{F79C7552-489E-4645-83C9-044498A09074}" destId="{C657D1FF-7FCA-4815-9309-E53F13A3EE4E}" srcOrd="10" destOrd="0" presId="urn:microsoft.com/office/officeart/2018/5/layout/IconCircleLabelList"/>
    <dgm:cxn modelId="{6BD2A238-C9E8-40FA-9075-E3E96C58A53C}" type="presParOf" srcId="{C657D1FF-7FCA-4815-9309-E53F13A3EE4E}" destId="{C76F5558-649D-43BC-BC12-FA26AAC1CD1E}" srcOrd="0" destOrd="0" presId="urn:microsoft.com/office/officeart/2018/5/layout/IconCircleLabelList"/>
    <dgm:cxn modelId="{1B1E3469-A90C-4F8C-91B7-B40FE2AC1DA2}" type="presParOf" srcId="{C657D1FF-7FCA-4815-9309-E53F13A3EE4E}" destId="{E2695678-A341-4250-AF2D-26DAA3687B59}" srcOrd="1" destOrd="0" presId="urn:microsoft.com/office/officeart/2018/5/layout/IconCircleLabelList"/>
    <dgm:cxn modelId="{1FB92341-6206-44D9-BBDE-6085D938AB76}" type="presParOf" srcId="{C657D1FF-7FCA-4815-9309-E53F13A3EE4E}" destId="{1922AFBD-730C-4BC0-9B0F-A445F34DE900}" srcOrd="2" destOrd="0" presId="urn:microsoft.com/office/officeart/2018/5/layout/IconCircleLabelList"/>
    <dgm:cxn modelId="{6223C22A-8DEC-4FD7-B9F0-160FA25C090C}" type="presParOf" srcId="{C657D1FF-7FCA-4815-9309-E53F13A3EE4E}" destId="{9B6FF9BF-DFD4-4CCD-8B4D-62F680A4FDF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AD4E0-2CA2-4BBB-B5E3-9E66749F8088}">
      <dsp:nvSpPr>
        <dsp:cNvPr id="0" name=""/>
        <dsp:cNvSpPr/>
      </dsp:nvSpPr>
      <dsp:spPr>
        <a:xfrm>
          <a:off x="328690" y="229345"/>
          <a:ext cx="1027230" cy="10272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CEEAC-A7A5-4B88-8A27-EAAC80A870EB}">
      <dsp:nvSpPr>
        <dsp:cNvPr id="0" name=""/>
        <dsp:cNvSpPr/>
      </dsp:nvSpPr>
      <dsp:spPr>
        <a:xfrm>
          <a:off x="547608" y="448263"/>
          <a:ext cx="589394" cy="589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DA4E73-5ACE-4711-8010-2DAAFAD93692}">
      <dsp:nvSpPr>
        <dsp:cNvPr id="0" name=""/>
        <dsp:cNvSpPr/>
      </dsp:nvSpPr>
      <dsp:spPr>
        <a:xfrm>
          <a:off x="313"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solidFill>
                <a:schemeClr val="bg1"/>
              </a:solidFill>
            </a:rPr>
            <a:t>Project Overview</a:t>
          </a:r>
        </a:p>
      </dsp:txBody>
      <dsp:txXfrm>
        <a:off x="313" y="1576533"/>
        <a:ext cx="1683984" cy="673593"/>
      </dsp:txXfrm>
    </dsp:sp>
    <dsp:sp modelId="{2C9CDD20-51F8-4B63-A1E3-943F88694D9E}">
      <dsp:nvSpPr>
        <dsp:cNvPr id="0" name=""/>
        <dsp:cNvSpPr/>
      </dsp:nvSpPr>
      <dsp:spPr>
        <a:xfrm>
          <a:off x="2307372" y="229345"/>
          <a:ext cx="1027230" cy="102723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877D6-5C83-4358-9079-EB4601ADC4BE}">
      <dsp:nvSpPr>
        <dsp:cNvPr id="0" name=""/>
        <dsp:cNvSpPr/>
      </dsp:nvSpPr>
      <dsp:spPr>
        <a:xfrm>
          <a:off x="2526290" y="448263"/>
          <a:ext cx="589394" cy="589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5F9F8-E15E-42B6-8F32-FCEA03F5A3CA}">
      <dsp:nvSpPr>
        <dsp:cNvPr id="0" name=""/>
        <dsp:cNvSpPr/>
      </dsp:nvSpPr>
      <dsp:spPr>
        <a:xfrm>
          <a:off x="1978995"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solidFill>
                <a:schemeClr val="bg1"/>
              </a:solidFill>
            </a:rPr>
            <a:t>Data Overview</a:t>
          </a:r>
        </a:p>
      </dsp:txBody>
      <dsp:txXfrm>
        <a:off x="1978995" y="1576533"/>
        <a:ext cx="1683984" cy="673593"/>
      </dsp:txXfrm>
    </dsp:sp>
    <dsp:sp modelId="{72D7CC0E-0D42-4CDF-A3FC-CB6D2B9AA0C4}">
      <dsp:nvSpPr>
        <dsp:cNvPr id="0" name=""/>
        <dsp:cNvSpPr/>
      </dsp:nvSpPr>
      <dsp:spPr>
        <a:xfrm>
          <a:off x="4286053" y="229345"/>
          <a:ext cx="1027230" cy="102723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ECA9B3-0ABE-4505-824C-4E932B778CE7}">
      <dsp:nvSpPr>
        <dsp:cNvPr id="0" name=""/>
        <dsp:cNvSpPr/>
      </dsp:nvSpPr>
      <dsp:spPr>
        <a:xfrm>
          <a:off x="4504971" y="448263"/>
          <a:ext cx="589394" cy="589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6E6C96-744B-48A5-8D15-B1114BD609A9}">
      <dsp:nvSpPr>
        <dsp:cNvPr id="0" name=""/>
        <dsp:cNvSpPr/>
      </dsp:nvSpPr>
      <dsp:spPr>
        <a:xfrm>
          <a:off x="3957676"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solidFill>
                <a:schemeClr val="bg1"/>
              </a:solidFill>
            </a:rPr>
            <a:t>Data Acquisition &amp; Processing</a:t>
          </a:r>
        </a:p>
      </dsp:txBody>
      <dsp:txXfrm>
        <a:off x="3957676" y="1576533"/>
        <a:ext cx="1683984" cy="673593"/>
      </dsp:txXfrm>
    </dsp:sp>
    <dsp:sp modelId="{8CE2AC91-8F6C-4EE8-BF7A-EB656D7640AC}">
      <dsp:nvSpPr>
        <dsp:cNvPr id="0" name=""/>
        <dsp:cNvSpPr/>
      </dsp:nvSpPr>
      <dsp:spPr>
        <a:xfrm>
          <a:off x="328690" y="2671123"/>
          <a:ext cx="1027230" cy="102723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9176B-79CA-4E16-BF73-5F03E2F1E2C7}">
      <dsp:nvSpPr>
        <dsp:cNvPr id="0" name=""/>
        <dsp:cNvSpPr/>
      </dsp:nvSpPr>
      <dsp:spPr>
        <a:xfrm>
          <a:off x="547608" y="2890041"/>
          <a:ext cx="589394" cy="589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CBE22C-555B-4561-9663-B8618A3FE750}">
      <dsp:nvSpPr>
        <dsp:cNvPr id="0" name=""/>
        <dsp:cNvSpPr/>
      </dsp:nvSpPr>
      <dsp:spPr>
        <a:xfrm>
          <a:off x="313"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solidFill>
                <a:schemeClr val="bg1"/>
              </a:solidFill>
            </a:rPr>
            <a:t>Feature Engineering &amp; Selection</a:t>
          </a:r>
        </a:p>
      </dsp:txBody>
      <dsp:txXfrm>
        <a:off x="313" y="4018310"/>
        <a:ext cx="1683984" cy="673593"/>
      </dsp:txXfrm>
    </dsp:sp>
    <dsp:sp modelId="{453A5838-7624-4EE9-B08F-92137982D8E5}">
      <dsp:nvSpPr>
        <dsp:cNvPr id="0" name=""/>
        <dsp:cNvSpPr/>
      </dsp:nvSpPr>
      <dsp:spPr>
        <a:xfrm>
          <a:off x="2307372" y="2671123"/>
          <a:ext cx="1027230" cy="102723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940ECA-3BB1-48C9-B5C9-9F9EC58EB248}">
      <dsp:nvSpPr>
        <dsp:cNvPr id="0" name=""/>
        <dsp:cNvSpPr/>
      </dsp:nvSpPr>
      <dsp:spPr>
        <a:xfrm>
          <a:off x="2526290" y="2890041"/>
          <a:ext cx="589394" cy="589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F5A64-DA14-4A2F-9289-86CAE232D8F8}">
      <dsp:nvSpPr>
        <dsp:cNvPr id="0" name=""/>
        <dsp:cNvSpPr/>
      </dsp:nvSpPr>
      <dsp:spPr>
        <a:xfrm>
          <a:off x="1978995"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solidFill>
                <a:schemeClr val="bg1"/>
              </a:solidFill>
            </a:rPr>
            <a:t>Model Selection &amp; Performance</a:t>
          </a:r>
        </a:p>
      </dsp:txBody>
      <dsp:txXfrm>
        <a:off x="1978995" y="4018310"/>
        <a:ext cx="1683984" cy="673593"/>
      </dsp:txXfrm>
    </dsp:sp>
    <dsp:sp modelId="{C76F5558-649D-43BC-BC12-FA26AAC1CD1E}">
      <dsp:nvSpPr>
        <dsp:cNvPr id="0" name=""/>
        <dsp:cNvSpPr/>
      </dsp:nvSpPr>
      <dsp:spPr>
        <a:xfrm>
          <a:off x="4286053" y="2671123"/>
          <a:ext cx="1027230" cy="10272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95678-A341-4250-AF2D-26DAA3687B59}">
      <dsp:nvSpPr>
        <dsp:cNvPr id="0" name=""/>
        <dsp:cNvSpPr/>
      </dsp:nvSpPr>
      <dsp:spPr>
        <a:xfrm>
          <a:off x="4504971" y="2890041"/>
          <a:ext cx="589394" cy="5893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FF9BF-DFD4-4CCD-8B4D-62F680A4FDFC}">
      <dsp:nvSpPr>
        <dsp:cNvPr id="0" name=""/>
        <dsp:cNvSpPr/>
      </dsp:nvSpPr>
      <dsp:spPr>
        <a:xfrm>
          <a:off x="3957676"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solidFill>
                <a:schemeClr val="bg1"/>
              </a:solidFill>
            </a:rPr>
            <a:t>Take-Aways</a:t>
          </a:r>
        </a:p>
      </dsp:txBody>
      <dsp:txXfrm>
        <a:off x="3957676" y="4018310"/>
        <a:ext cx="1683984" cy="67359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44684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32992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626763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446842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189752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122743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43451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317624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643355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362250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07112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6/1/2019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33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6/1/2019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MBazel/springboard-program/tree/master/capstone1"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it.ly/2T0kmxC"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springboard.com/workshops/data-science-career-track/"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in/mikikobazele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188" y="942449"/>
            <a:ext cx="6681323" cy="1470249"/>
          </a:xfrm>
        </p:spPr>
        <p:txBody>
          <a:bodyPr>
            <a:normAutofit/>
          </a:bodyPr>
          <a:lstStyle/>
          <a:p>
            <a:r>
              <a:rPr lang="en-US" dirty="0"/>
              <a:t>Predicting sales success from INTRO callS</a:t>
            </a:r>
          </a:p>
        </p:txBody>
      </p:sp>
      <p:cxnSp>
        <p:nvCxnSpPr>
          <p:cNvPr id="28" name="Straight Connector 27">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47043" y="2773885"/>
            <a:ext cx="6676469" cy="3141013"/>
          </a:xfrm>
        </p:spPr>
        <p:txBody>
          <a:bodyPr>
            <a:normAutofit fontScale="92500"/>
          </a:bodyPr>
          <a:lstStyle/>
          <a:p>
            <a:r>
              <a:rPr lang="en-US" dirty="0"/>
              <a:t>Mikiko Bazeley</a:t>
            </a:r>
          </a:p>
          <a:p>
            <a:r>
              <a:rPr lang="en-US" dirty="0"/>
              <a:t>March 2019</a:t>
            </a:r>
          </a:p>
          <a:p>
            <a:r>
              <a:rPr lang="en-US" dirty="0"/>
              <a:t>Springboard Data Science Cohort</a:t>
            </a:r>
          </a:p>
          <a:p>
            <a:endParaRPr lang="en-US" dirty="0"/>
          </a:p>
          <a:p>
            <a:endParaRPr lang="en-US" dirty="0"/>
          </a:p>
          <a:p>
            <a:endParaRPr lang="en-US" dirty="0"/>
          </a:p>
          <a:p>
            <a:r>
              <a:rPr lang="en-US" sz="1700" dirty="0"/>
              <a:t>GH: </a:t>
            </a:r>
            <a:r>
              <a:rPr lang="en-US" sz="1600" dirty="0">
                <a:hlinkClick r:id="rId2">
                  <a:extLst>
                    <a:ext uri="{A12FA001-AC4F-418D-AE19-62706E023703}">
                      <ahyp:hlinkClr xmlns:ahyp="http://schemas.microsoft.com/office/drawing/2018/hyperlinkcolor" val="tx"/>
                    </a:ext>
                  </a:extLst>
                </a:hlinkClick>
              </a:rPr>
              <a:t>https://github.com/MMBazel/springboard-program/tree/master/capstone1</a:t>
            </a:r>
            <a:endParaRPr lang="en-US" sz="1600" dirty="0"/>
          </a:p>
        </p:txBody>
      </p:sp>
    </p:spTree>
    <p:extLst>
      <p:ext uri="{BB962C8B-B14F-4D97-AF65-F5344CB8AC3E}">
        <p14:creationId xmlns:p14="http://schemas.microsoft.com/office/powerpoint/2010/main" val="42915129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0481" y="804333"/>
            <a:ext cx="4186207" cy="5249334"/>
          </a:xfrm>
        </p:spPr>
        <p:txBody>
          <a:bodyPr>
            <a:normAutofit/>
          </a:bodyPr>
          <a:lstStyle/>
          <a:p>
            <a:pPr algn="r"/>
            <a:r>
              <a:rPr lang="en-US" dirty="0">
                <a:solidFill>
                  <a:srgbClr val="FFFFFF"/>
                </a:solidFill>
              </a:rPr>
              <a:t>A1.</a:t>
            </a:r>
            <a:br>
              <a:rPr lang="en-US" dirty="0">
                <a:solidFill>
                  <a:srgbClr val="FFFFFF"/>
                </a:solidFill>
              </a:rPr>
            </a:br>
            <a:r>
              <a:rPr lang="en-US" dirty="0">
                <a:solidFill>
                  <a:srgbClr val="FFFFFF"/>
                </a:solidFill>
              </a:rPr>
              <a:t>Appendix:</a:t>
            </a:r>
            <a:br>
              <a:rPr lang="en-US" dirty="0">
                <a:solidFill>
                  <a:srgbClr val="FFFFFF"/>
                </a:solidFill>
              </a:rPr>
            </a:br>
            <a:r>
              <a:rPr lang="en-US" dirty="0">
                <a:solidFill>
                  <a:srgbClr val="FFFFFF"/>
                </a:solidFill>
              </a:rPr>
              <a:t>Additional Resources</a:t>
            </a:r>
          </a:p>
        </p:txBody>
      </p:sp>
      <p:sp>
        <p:nvSpPr>
          <p:cNvPr id="3" name="Content Placeholder 2"/>
          <p:cNvSpPr>
            <a:spLocks noGrp="1"/>
          </p:cNvSpPr>
          <p:nvPr>
            <p:ph idx="1"/>
          </p:nvPr>
        </p:nvSpPr>
        <p:spPr>
          <a:xfrm>
            <a:off x="4951048" y="804332"/>
            <a:ext cx="7070471" cy="5782447"/>
          </a:xfrm>
        </p:spPr>
        <p:txBody>
          <a:bodyPr anchor="ctr">
            <a:normAutofit/>
          </a:bodyPr>
          <a:lstStyle/>
          <a:p>
            <a:pPr marL="0" indent="0">
              <a:buNone/>
            </a:pPr>
            <a:r>
              <a:rPr lang="en-US" sz="2000" dirty="0">
                <a:solidFill>
                  <a:schemeClr val="bg1"/>
                </a:solidFill>
              </a:rPr>
              <a:t>Project Page: </a:t>
            </a:r>
          </a:p>
          <a:p>
            <a:pPr>
              <a:buFont typeface="Wingdings" panose="05000000000000000000" pitchFamily="2" charset="2"/>
              <a:buChar char="v"/>
            </a:pPr>
            <a:r>
              <a:rPr lang="en-US" sz="2000" dirty="0">
                <a:solidFill>
                  <a:schemeClr val="bg1"/>
                </a:solidFill>
              </a:rPr>
              <a:t> List of resources (&amp; links) used for the project: </a:t>
            </a:r>
            <a:r>
              <a:rPr lang="en-US" sz="2000" dirty="0">
                <a:solidFill>
                  <a:schemeClr val="bg1"/>
                </a:solidFill>
                <a:hlinkClick r:id="rId3"/>
              </a:rPr>
              <a:t>https://bit.ly/2T0kmxC</a:t>
            </a:r>
            <a:endParaRPr lang="en-US" sz="2000" dirty="0">
              <a:solidFill>
                <a:schemeClr val="bg1"/>
              </a:solidFill>
            </a:endParaRPr>
          </a:p>
          <a:p>
            <a:pPr>
              <a:buFont typeface="Wingdings" panose="05000000000000000000" pitchFamily="2" charset="2"/>
              <a:buChar char="Ø"/>
            </a:pPr>
            <a:endParaRPr lang="en-US" sz="2000" dirty="0">
              <a:solidFill>
                <a:schemeClr val="bg1"/>
              </a:solidFill>
            </a:endParaRPr>
          </a:p>
          <a:p>
            <a:pPr marL="0" indent="0">
              <a:buNone/>
            </a:pPr>
            <a:r>
              <a:rPr lang="en-US" sz="2000" dirty="0">
                <a:solidFill>
                  <a:schemeClr val="bg1"/>
                </a:solidFill>
              </a:rPr>
              <a:t>Project Repo:</a:t>
            </a:r>
          </a:p>
          <a:p>
            <a:pPr>
              <a:buFont typeface="Wingdings" panose="05000000000000000000" pitchFamily="2" charset="2"/>
              <a:buChar char="v"/>
            </a:pPr>
            <a:r>
              <a:rPr lang="en-US" sz="2000" dirty="0">
                <a:solidFill>
                  <a:schemeClr val="bg1"/>
                </a:solidFill>
              </a:rPr>
              <a:t> </a:t>
            </a:r>
            <a:r>
              <a:rPr lang="en-US" sz="2000" dirty="0" err="1">
                <a:solidFill>
                  <a:schemeClr val="bg1"/>
                </a:solidFill>
              </a:rPr>
              <a:t>Jupyter</a:t>
            </a:r>
            <a:r>
              <a:rPr lang="en-US" sz="2000" dirty="0">
                <a:solidFill>
                  <a:schemeClr val="bg1"/>
                </a:solidFill>
              </a:rPr>
              <a:t> notebook: </a:t>
            </a:r>
          </a:p>
          <a:p>
            <a:pPr>
              <a:buFont typeface="Wingdings" panose="05000000000000000000" pitchFamily="2" charset="2"/>
              <a:buChar char="v"/>
            </a:pPr>
            <a:r>
              <a:rPr lang="en-US" sz="2000" dirty="0">
                <a:solidFill>
                  <a:schemeClr val="bg1"/>
                </a:solidFill>
              </a:rPr>
              <a:t> Supporting Documentation: </a:t>
            </a:r>
          </a:p>
          <a:p>
            <a:pPr>
              <a:buFont typeface="Wingdings" panose="05000000000000000000" pitchFamily="2" charset="2"/>
              <a:buChar char="v"/>
            </a:pPr>
            <a:r>
              <a:rPr lang="en-US" sz="2000" dirty="0">
                <a:solidFill>
                  <a:schemeClr val="bg1"/>
                </a:solidFill>
              </a:rPr>
              <a:t> Presentation deck: </a:t>
            </a:r>
          </a:p>
          <a:p>
            <a:pPr>
              <a:buFont typeface="Wingdings" panose="05000000000000000000" pitchFamily="2" charset="2"/>
              <a:buChar char="Ø"/>
            </a:pPr>
            <a:endParaRPr lang="en-US" sz="2000" dirty="0">
              <a:solidFill>
                <a:schemeClr val="bg1"/>
              </a:solidFill>
            </a:endParaRPr>
          </a:p>
          <a:p>
            <a:pPr marL="0" indent="0">
              <a:buNone/>
            </a:pPr>
            <a:r>
              <a:rPr lang="en-US" sz="2000" dirty="0">
                <a:solidFill>
                  <a:schemeClr val="bg1"/>
                </a:solidFill>
              </a:rPr>
              <a:t>Springboard Program:</a:t>
            </a:r>
          </a:p>
          <a:p>
            <a:pPr>
              <a:buFont typeface="Wingdings" panose="05000000000000000000" pitchFamily="2" charset="2"/>
              <a:buChar char="v"/>
            </a:pPr>
            <a:r>
              <a:rPr lang="en-US" sz="2000" dirty="0">
                <a:solidFill>
                  <a:schemeClr val="bg1"/>
                </a:solidFill>
              </a:rPr>
              <a:t>  Information about program: </a:t>
            </a:r>
            <a:r>
              <a:rPr lang="en-US" sz="2000" dirty="0">
                <a:solidFill>
                  <a:schemeClr val="bg1"/>
                </a:solidFill>
                <a:hlinkClick r:id="rId4"/>
              </a:rPr>
              <a:t>https://www.springboard.com/workshops/data-science-career-track/</a:t>
            </a:r>
            <a:endParaRPr lang="en-US" sz="2000" dirty="0">
              <a:solidFill>
                <a:schemeClr val="bg1"/>
              </a:solidFill>
            </a:endParaRPr>
          </a:p>
        </p:txBody>
      </p:sp>
    </p:spTree>
    <p:extLst>
      <p:ext uri="{BB962C8B-B14F-4D97-AF65-F5344CB8AC3E}">
        <p14:creationId xmlns:p14="http://schemas.microsoft.com/office/powerpoint/2010/main" val="105225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A2.</a:t>
            </a:r>
            <a:br>
              <a:rPr lang="en-US" dirty="0">
                <a:solidFill>
                  <a:srgbClr val="FFFFFF"/>
                </a:solidFill>
              </a:rPr>
            </a:br>
            <a:r>
              <a:rPr lang="en-US" dirty="0">
                <a:solidFill>
                  <a:srgbClr val="FFFFFF"/>
                </a:solidFill>
              </a:rPr>
              <a:t>Appendix:</a:t>
            </a:r>
            <a:br>
              <a:rPr lang="en-US" dirty="0">
                <a:solidFill>
                  <a:srgbClr val="FFFFFF"/>
                </a:solidFill>
              </a:rPr>
            </a:br>
            <a:r>
              <a:rPr lang="en-US" dirty="0">
                <a:solidFill>
                  <a:srgbClr val="FFFFFF"/>
                </a:solidFill>
              </a:rPr>
              <a:t>About me</a:t>
            </a:r>
          </a:p>
        </p:txBody>
      </p:sp>
      <p:sp>
        <p:nvSpPr>
          <p:cNvPr id="7" name="Content Placeholder 6">
            <a:extLst>
              <a:ext uri="{FF2B5EF4-FFF2-40B4-BE49-F238E27FC236}">
                <a16:creationId xmlns:a16="http://schemas.microsoft.com/office/drawing/2014/main" id="{8B8FC24D-23B0-40CA-BFEE-7E532B62EB5D}"/>
              </a:ext>
            </a:extLst>
          </p:cNvPr>
          <p:cNvSpPr>
            <a:spLocks noGrp="1"/>
          </p:cNvSpPr>
          <p:nvPr>
            <p:ph idx="1"/>
          </p:nvPr>
        </p:nvSpPr>
        <p:spPr>
          <a:xfrm>
            <a:off x="4951048" y="194553"/>
            <a:ext cx="6955607" cy="6454220"/>
          </a:xfrm>
        </p:spPr>
        <p:txBody>
          <a:bodyPr anchor="ctr">
            <a:noAutofit/>
          </a:bodyPr>
          <a:lstStyle/>
          <a:p>
            <a:pPr marL="0" indent="457200" algn="just">
              <a:lnSpc>
                <a:spcPct val="100000"/>
              </a:lnSpc>
              <a:spcBef>
                <a:spcPts val="0"/>
              </a:spcBef>
              <a:spcAft>
                <a:spcPts val="0"/>
              </a:spcAft>
              <a:buNone/>
            </a:pPr>
            <a:r>
              <a:rPr lang="en-US" sz="2000" dirty="0">
                <a:solidFill>
                  <a:schemeClr val="bg1"/>
                </a:solidFill>
              </a:rPr>
              <a:t>Applied analytics and data science evangelist, Mikiko Bazeley is a seasoned analyst with 5+ years of working in high-impact roles for start-ups and enterprise tech companies. </a:t>
            </a:r>
          </a:p>
          <a:p>
            <a:pPr marL="0" indent="457200" algn="just">
              <a:lnSpc>
                <a:spcPct val="100000"/>
              </a:lnSpc>
              <a:spcBef>
                <a:spcPts val="0"/>
              </a:spcBef>
              <a:spcAft>
                <a:spcPts val="0"/>
              </a:spcAft>
              <a:buNone/>
            </a:pPr>
            <a:endParaRPr lang="en-US" sz="2000" dirty="0">
              <a:solidFill>
                <a:schemeClr val="bg1"/>
              </a:solidFill>
            </a:endParaRPr>
          </a:p>
          <a:p>
            <a:pPr marL="0" indent="457200" algn="just">
              <a:lnSpc>
                <a:spcPct val="100000"/>
              </a:lnSpc>
              <a:spcBef>
                <a:spcPts val="0"/>
              </a:spcBef>
              <a:spcAft>
                <a:spcPts val="0"/>
              </a:spcAft>
              <a:buNone/>
            </a:pPr>
            <a:r>
              <a:rPr lang="en-US" sz="2000" dirty="0">
                <a:solidFill>
                  <a:schemeClr val="bg1"/>
                </a:solidFill>
              </a:rPr>
              <a:t>A UCSD Economics &amp; Anthropology graduate, Mikiko aims to use her experience in social research &amp; modeling  to strategically leverage data science in order to drive new insights for sales, marketing, finance &amp; customer success organizations. Mikiko is also GIS &amp; Supply Chain Management certified.  </a:t>
            </a:r>
          </a:p>
          <a:p>
            <a:pPr marL="0" indent="457200" algn="just">
              <a:lnSpc>
                <a:spcPct val="100000"/>
              </a:lnSpc>
              <a:spcBef>
                <a:spcPts val="0"/>
              </a:spcBef>
              <a:spcAft>
                <a:spcPts val="0"/>
              </a:spcAft>
              <a:buNone/>
            </a:pPr>
            <a:endParaRPr lang="en-US" sz="2000" dirty="0">
              <a:solidFill>
                <a:schemeClr val="bg1"/>
              </a:solidFill>
            </a:endParaRPr>
          </a:p>
          <a:p>
            <a:pPr marL="0" indent="457200" algn="just">
              <a:lnSpc>
                <a:spcPct val="100000"/>
              </a:lnSpc>
              <a:spcBef>
                <a:spcPts val="0"/>
              </a:spcBef>
              <a:spcAft>
                <a:spcPts val="0"/>
              </a:spcAft>
              <a:buNone/>
            </a:pPr>
            <a:r>
              <a:rPr lang="en-US" sz="2000" dirty="0">
                <a:solidFill>
                  <a:schemeClr val="bg1"/>
                </a:solidFill>
              </a:rPr>
              <a:t>Prior to joining </a:t>
            </a:r>
            <a:r>
              <a:rPr lang="en-US" sz="2000" dirty="0" err="1">
                <a:solidFill>
                  <a:schemeClr val="bg1"/>
                </a:solidFill>
              </a:rPr>
              <a:t>WalkMe</a:t>
            </a:r>
            <a:r>
              <a:rPr lang="en-US" sz="2000" dirty="0">
                <a:solidFill>
                  <a:schemeClr val="bg1"/>
                </a:solidFill>
              </a:rPr>
              <a:t> (where she focuses on scaling data science &amp; global sales analytics) Mikiko worked as a Data Scientist at Autodesk (focused on understanding product adoption &amp; user health), as well as assisting with scaling strategic finance initiatives at Sunrun (the largest residential solar company in the US). </a:t>
            </a:r>
          </a:p>
          <a:p>
            <a:pPr marL="0" indent="0" algn="just">
              <a:lnSpc>
                <a:spcPct val="100000"/>
              </a:lnSpc>
              <a:spcBef>
                <a:spcPts val="0"/>
              </a:spcBef>
              <a:spcAft>
                <a:spcPts val="0"/>
              </a:spcAft>
              <a:buNone/>
            </a:pPr>
            <a:endParaRPr lang="en-US" sz="2000" dirty="0">
              <a:solidFill>
                <a:schemeClr val="bg1"/>
              </a:solidFill>
            </a:endParaRPr>
          </a:p>
          <a:p>
            <a:pPr marL="0" indent="0" algn="just">
              <a:lnSpc>
                <a:spcPct val="100000"/>
              </a:lnSpc>
              <a:spcBef>
                <a:spcPts val="0"/>
              </a:spcBef>
              <a:spcAft>
                <a:spcPts val="0"/>
              </a:spcAft>
              <a:buNone/>
            </a:pPr>
            <a:r>
              <a:rPr lang="en-US" sz="2000" dirty="0">
                <a:solidFill>
                  <a:schemeClr val="bg1"/>
                </a:solidFill>
              </a:rPr>
              <a:t>Please feel free to reach out:</a:t>
            </a:r>
          </a:p>
          <a:p>
            <a:pPr algn="just">
              <a:lnSpc>
                <a:spcPct val="100000"/>
              </a:lnSpc>
              <a:spcBef>
                <a:spcPts val="0"/>
              </a:spcBef>
              <a:spcAft>
                <a:spcPts val="0"/>
              </a:spcAft>
              <a:buFont typeface="Wingdings" panose="05000000000000000000" pitchFamily="2" charset="2"/>
              <a:buChar char="v"/>
            </a:pPr>
            <a:r>
              <a:rPr lang="en-US" sz="2000" dirty="0">
                <a:solidFill>
                  <a:schemeClr val="bg1"/>
                </a:solidFill>
              </a:rPr>
              <a:t> LinkedIn: </a:t>
            </a:r>
            <a:r>
              <a:rPr lang="en-US" sz="2000" dirty="0">
                <a:solidFill>
                  <a:schemeClr val="bg1"/>
                </a:solidFill>
                <a:hlinkClick r:id="rId3"/>
              </a:rPr>
              <a:t>https://www.linkedin.com/in/mikikobazeley/</a:t>
            </a:r>
            <a:endParaRPr lang="en-US" sz="2000" dirty="0">
              <a:solidFill>
                <a:schemeClr val="bg1"/>
              </a:solidFill>
            </a:endParaRPr>
          </a:p>
          <a:p>
            <a:pPr algn="just">
              <a:lnSpc>
                <a:spcPct val="100000"/>
              </a:lnSpc>
              <a:spcBef>
                <a:spcPts val="0"/>
              </a:spcBef>
              <a:spcAft>
                <a:spcPts val="0"/>
              </a:spcAft>
              <a:buFont typeface="Wingdings" panose="05000000000000000000" pitchFamily="2" charset="2"/>
              <a:buChar char="v"/>
            </a:pPr>
            <a:r>
              <a:rPr lang="en-US" sz="2000" dirty="0">
                <a:solidFill>
                  <a:schemeClr val="bg1"/>
                </a:solidFill>
              </a:rPr>
              <a:t> Email:  </a:t>
            </a:r>
            <a:r>
              <a:rPr lang="en-US" sz="2000" dirty="0" err="1">
                <a:solidFill>
                  <a:schemeClr val="bg1"/>
                </a:solidFill>
              </a:rPr>
              <a:t>mmbazel</a:t>
            </a:r>
            <a:r>
              <a:rPr lang="en-US" sz="2000" dirty="0">
                <a:solidFill>
                  <a:schemeClr val="bg1"/>
                </a:solidFill>
              </a:rPr>
              <a:t> (at) </a:t>
            </a:r>
            <a:r>
              <a:rPr lang="en-US" sz="2000" dirty="0" err="1">
                <a:solidFill>
                  <a:schemeClr val="bg1"/>
                </a:solidFill>
              </a:rPr>
              <a:t>gmail</a:t>
            </a:r>
            <a:r>
              <a:rPr lang="en-US" sz="2000" dirty="0">
                <a:solidFill>
                  <a:schemeClr val="bg1"/>
                </a:solidFill>
              </a:rPr>
              <a:t> (dot) com</a:t>
            </a:r>
          </a:p>
        </p:txBody>
      </p:sp>
    </p:spTree>
    <p:extLst>
      <p:ext uri="{BB962C8B-B14F-4D97-AF65-F5344CB8AC3E}">
        <p14:creationId xmlns:p14="http://schemas.microsoft.com/office/powerpoint/2010/main" val="2369977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188" y="942449"/>
            <a:ext cx="6681323" cy="5070893"/>
          </a:xfrm>
        </p:spPr>
        <p:txBody>
          <a:bodyPr>
            <a:normAutofit/>
          </a:bodyPr>
          <a:lstStyle/>
          <a:p>
            <a:r>
              <a:rPr lang="en-US" dirty="0"/>
              <a:t>Thanks!</a:t>
            </a:r>
          </a:p>
        </p:txBody>
      </p:sp>
      <p:cxnSp>
        <p:nvCxnSpPr>
          <p:cNvPr id="28" name="Straight Connector 27">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2439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Contents</a:t>
            </a:r>
          </a:p>
        </p:txBody>
      </p:sp>
      <p:graphicFrame>
        <p:nvGraphicFramePr>
          <p:cNvPr id="8" name="Content Placeholder 2">
            <a:extLst>
              <a:ext uri="{FF2B5EF4-FFF2-40B4-BE49-F238E27FC236}">
                <a16:creationId xmlns:a16="http://schemas.microsoft.com/office/drawing/2014/main" id="{16411962-341A-4484-BE7B-326D71A67598}"/>
              </a:ext>
            </a:extLst>
          </p:cNvPr>
          <p:cNvGraphicFramePr>
            <a:graphicFrameLocks noGrp="1"/>
          </p:cNvGraphicFramePr>
          <p:nvPr>
            <p:ph idx="1"/>
            <p:extLst>
              <p:ext uri="{D42A27DB-BD31-4B8C-83A1-F6EECF244321}">
                <p14:modId xmlns:p14="http://schemas.microsoft.com/office/powerpoint/2010/main" val="239585510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348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 Project Overview</a:t>
            </a:r>
          </a:p>
        </p:txBody>
      </p:sp>
      <p:sp>
        <p:nvSpPr>
          <p:cNvPr id="21" name="Content Placeholder 2"/>
          <p:cNvSpPr txBox="1">
            <a:spLocks/>
          </p:cNvSpPr>
          <p:nvPr/>
        </p:nvSpPr>
        <p:spPr>
          <a:xfrm>
            <a:off x="850250" y="1273113"/>
            <a:ext cx="5028036" cy="5315919"/>
          </a:xfrm>
          <a:prstGeom prst="rect">
            <a:avLst/>
          </a:prstGeom>
          <a:ln w="57150">
            <a:noFill/>
          </a:ln>
        </p:spPr>
        <p:txBody>
          <a:bodyPr vert="horz" lIns="91440" tIns="45720" rIns="91440" bIns="45720" numCol="1" rtlCol="0" anchor="t">
            <a:normAutofit lnSpcReduction="10000"/>
          </a:bodyPr>
          <a:lstStyle/>
          <a:p>
            <a:pPr marL="0" indent="0">
              <a:lnSpc>
                <a:spcPct val="150000"/>
              </a:lnSpc>
              <a:spcBef>
                <a:spcPts val="0"/>
              </a:spcBef>
              <a:buFont typeface="Arial" panose="020B0604020202020204" pitchFamily="34" charset="0"/>
              <a:buNone/>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Wingdings" panose="05000000000000000000" pitchFamily="2" charset="2"/>
              <a:buChar char="v"/>
            </a:pPr>
            <a:r>
              <a:rPr lang="en-US" sz="16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Goal:</a:t>
            </a:r>
          </a:p>
          <a:p>
            <a:pPr marL="742950" lvl="1"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Predict qualification of sales demo calls using lead and demo call data.</a:t>
            </a:r>
          </a:p>
          <a:p>
            <a:pPr marL="742950" lvl="1" indent="-285750">
              <a:lnSpc>
                <a:spcPct val="150000"/>
              </a:lnSpc>
              <a:buFont typeface="Wingdings" panose="05000000000000000000" pitchFamily="2" charset="2"/>
              <a:buChar char="v"/>
            </a:pPr>
            <a:endPar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Wingdings" panose="05000000000000000000" pitchFamily="2" charset="2"/>
              <a:buChar char="v"/>
            </a:pPr>
            <a:r>
              <a:rPr lang="en-US" sz="16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Potential Interested Parties:</a:t>
            </a:r>
          </a:p>
          <a:p>
            <a:pPr marL="742950" lvl="1"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Current company sales leadership</a:t>
            </a:r>
          </a:p>
          <a:p>
            <a:pPr marL="742950" lvl="1"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Current company marketing leadership</a:t>
            </a:r>
          </a:p>
          <a:p>
            <a:pPr marL="742950" lvl="1"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Other revenue operations professionals wanting to understand how to conduct similar analysis &amp; projects </a:t>
            </a:r>
          </a:p>
          <a:p>
            <a:pPr marL="742950" lvl="1" indent="-285750">
              <a:lnSpc>
                <a:spcPct val="150000"/>
              </a:lnSpc>
              <a:buFont typeface="Wingdings" panose="05000000000000000000" pitchFamily="2" charset="2"/>
              <a:buChar char="v"/>
            </a:pPr>
            <a:endPar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Data Source:</a:t>
            </a:r>
          </a:p>
          <a:p>
            <a:pPr marL="742950" lvl="1"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Internal AWS Redshift data warehouse with tables mirroring Salesforce objects &amp; fields </a:t>
            </a:r>
          </a:p>
          <a:p>
            <a:pPr marL="742950" lvl="1" indent="-285750">
              <a:lnSpc>
                <a:spcPct val="150000"/>
              </a:lnSpc>
              <a:buFont typeface="Wingdings" panose="05000000000000000000" pitchFamily="2" charset="2"/>
              <a:buChar char="v"/>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Wingdings" panose="05000000000000000000" pitchFamily="2" charset="2"/>
              <a:buChar char="v"/>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cxnSp>
        <p:nvCxnSpPr>
          <p:cNvPr id="5" name="Straight Connector 4">
            <a:extLst>
              <a:ext uri="{FF2B5EF4-FFF2-40B4-BE49-F238E27FC236}">
                <a16:creationId xmlns:a16="http://schemas.microsoft.com/office/drawing/2014/main" id="{6E92BC26-3E8F-4963-A381-DB126E0A210D}"/>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4C2D2A-3532-43B9-AA32-9C156DFEDDF6}"/>
              </a:ext>
            </a:extLst>
          </p:cNvPr>
          <p:cNvSpPr txBox="1">
            <a:spLocks/>
          </p:cNvSpPr>
          <p:nvPr/>
        </p:nvSpPr>
        <p:spPr>
          <a:xfrm>
            <a:off x="6388311" y="1407762"/>
            <a:ext cx="5028036" cy="5315919"/>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Wingdings" panose="05000000000000000000" pitchFamily="2" charset="2"/>
              <a:buChar char="v"/>
            </a:pPr>
            <a:r>
              <a:rPr lang="en-US" sz="15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Outcome:</a:t>
            </a:r>
          </a:p>
          <a:p>
            <a:pPr marL="742950" lvl="1" indent="-285750">
              <a:lnSpc>
                <a:spcPct val="150000"/>
              </a:lnSpc>
              <a:buFont typeface="Wingdings" panose="05000000000000000000" pitchFamily="2" charset="2"/>
              <a:buChar char="v"/>
            </a:pPr>
            <a:r>
              <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Create classification model that predicts outcome of demo calls.</a:t>
            </a:r>
          </a:p>
          <a:p>
            <a:pPr marL="742950" lvl="1" indent="-285750">
              <a:lnSpc>
                <a:spcPct val="150000"/>
              </a:lnSpc>
              <a:buFont typeface="Wingdings" panose="05000000000000000000" pitchFamily="2" charset="2"/>
              <a:buChar char="v"/>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Wingdings" panose="05000000000000000000" pitchFamily="2" charset="2"/>
              <a:buChar char="v"/>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13" name="Picture 2" descr="https://lh3.googleusercontent.com/o_q67-zrVl4CEHpQCM-tx0fRE62lidwWD3xrgQa7pHfiplSyEGyebUuOIMLbY3rvH-dIXGn3yR6zbK7029i9VuuFHoWhOqJJ6aKH6TRtpmkgvIQzyZe6tJQXrZafltGIUyt_na7j">
            <a:extLst>
              <a:ext uri="{FF2B5EF4-FFF2-40B4-BE49-F238E27FC236}">
                <a16:creationId xmlns:a16="http://schemas.microsoft.com/office/drawing/2014/main" id="{A6098FFD-DFD7-4626-B698-20E254C75C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592" t="31166"/>
          <a:stretch/>
        </p:blipFill>
        <p:spPr bwMode="auto">
          <a:xfrm>
            <a:off x="7222209" y="3005629"/>
            <a:ext cx="3648389" cy="3389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66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II. Data Overview</a:t>
            </a:r>
          </a:p>
        </p:txBody>
      </p:sp>
      <p:sp>
        <p:nvSpPr>
          <p:cNvPr id="21" name="Content Placeholder 2"/>
          <p:cNvSpPr txBox="1">
            <a:spLocks/>
          </p:cNvSpPr>
          <p:nvPr/>
        </p:nvSpPr>
        <p:spPr>
          <a:xfrm>
            <a:off x="850249" y="1284719"/>
            <a:ext cx="5086527" cy="5375388"/>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endParaRPr lang="en-US"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Wingdings" panose="05000000000000000000" pitchFamily="2" charset="2"/>
              <a:buChar char="v"/>
            </a:pPr>
            <a:r>
              <a:rPr lang="en-US"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Origin</a:t>
            </a:r>
            <a:r>
              <a:rPr lang="en-US"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a:t>
            </a:r>
          </a:p>
          <a:p>
            <a:pPr marL="742950" lvl="1" indent="-285750">
              <a:lnSpc>
                <a:spcPct val="150000"/>
              </a:lnSpc>
              <a:buFont typeface="Wingdings" panose="05000000000000000000" pitchFamily="2" charset="2"/>
              <a:buChar char="v"/>
            </a:pP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AWS Redshift Database that collects data from all areas of the company (Salesforce, ADP, JIRA, Google Analytics, </a:t>
            </a:r>
            <a:r>
              <a:rPr lang="en-US" sz="16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etc</a:t>
            </a: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t>
            </a:r>
          </a:p>
          <a:p>
            <a:pPr marL="742950" lvl="1" indent="-285750">
              <a:lnSpc>
                <a:spcPct val="150000"/>
              </a:lnSpc>
              <a:buFont typeface="Wingdings" panose="05000000000000000000" pitchFamily="2" charset="2"/>
              <a:buChar char="v"/>
            </a:pPr>
            <a:endParaRPr lang="en-US"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Wingdings" panose="05000000000000000000" pitchFamily="2" charset="2"/>
              <a:buChar char="v"/>
            </a:pPr>
            <a:r>
              <a:rPr lang="en-US"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Additional Details:</a:t>
            </a:r>
          </a:p>
          <a:p>
            <a:pPr lvl="1">
              <a:buFont typeface="Wingdings" panose="05000000000000000000" pitchFamily="2" charset="2"/>
              <a:buChar char="v"/>
            </a:pPr>
            <a:r>
              <a:rPr lang="en-US" sz="1400" dirty="0">
                <a:solidFill>
                  <a:schemeClr val="bg1"/>
                </a:solidFill>
              </a:rPr>
              <a:t>Each row in the Intro Call table represents a single instance of a call but multiple rows in the Lead table could represent a single person, however, only a single Lead record will be attached to an Intro Call record.</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For this project, used data from Jan 1, 2016 to Jan 1, 2019</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Of 22.9K Intro Call records, 12.8K (56%) were qualified vs 10K (44%) disqualified indicating fairly well balanced classes</a:t>
            </a:r>
          </a:p>
          <a:p>
            <a:pPr marL="285750" indent="-285750">
              <a:lnSpc>
                <a:spcPct val="150000"/>
              </a:lnSpc>
              <a:buFont typeface="Wingdings" panose="05000000000000000000" pitchFamily="2" charset="2"/>
              <a:buChar char="v"/>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Wingdings" panose="05000000000000000000" pitchFamily="2" charset="2"/>
              <a:buChar char="v"/>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graphicFrame>
        <p:nvGraphicFramePr>
          <p:cNvPr id="3" name="Table 2">
            <a:extLst>
              <a:ext uri="{FF2B5EF4-FFF2-40B4-BE49-F238E27FC236}">
                <a16:creationId xmlns:a16="http://schemas.microsoft.com/office/drawing/2014/main" id="{3DB18BF7-4F1A-419B-A40D-9EFC240A6FAC}"/>
              </a:ext>
            </a:extLst>
          </p:cNvPr>
          <p:cNvGraphicFramePr>
            <a:graphicFrameLocks noGrp="1"/>
          </p:cNvGraphicFramePr>
          <p:nvPr>
            <p:extLst>
              <p:ext uri="{D42A27DB-BD31-4B8C-83A1-F6EECF244321}">
                <p14:modId xmlns:p14="http://schemas.microsoft.com/office/powerpoint/2010/main" val="480347390"/>
              </p:ext>
            </p:extLst>
          </p:nvPr>
        </p:nvGraphicFramePr>
        <p:xfrm>
          <a:off x="6931836" y="2245213"/>
          <a:ext cx="4295194" cy="3454400"/>
        </p:xfrm>
        <a:graphic>
          <a:graphicData uri="http://schemas.openxmlformats.org/drawingml/2006/table">
            <a:tbl>
              <a:tblPr/>
              <a:tblGrid>
                <a:gridCol w="2147597">
                  <a:extLst>
                    <a:ext uri="{9D8B030D-6E8A-4147-A177-3AD203B41FA5}">
                      <a16:colId xmlns:a16="http://schemas.microsoft.com/office/drawing/2014/main" val="599405615"/>
                    </a:ext>
                  </a:extLst>
                </a:gridCol>
                <a:gridCol w="2147597">
                  <a:extLst>
                    <a:ext uri="{9D8B030D-6E8A-4147-A177-3AD203B41FA5}">
                      <a16:colId xmlns:a16="http://schemas.microsoft.com/office/drawing/2014/main" val="1868197493"/>
                    </a:ext>
                  </a:extLst>
                </a:gridCol>
              </a:tblGrid>
              <a:tr h="295275">
                <a:tc>
                  <a:txBody>
                    <a:bodyPr/>
                    <a:lstStyle/>
                    <a:p>
                      <a:pPr marL="0" lvl="0" indent="0">
                        <a:lnSpc>
                          <a:spcPct val="150000"/>
                        </a:lnSpc>
                        <a:buFont typeface="Wingdings" panose="05000000000000000000" pitchFamily="2" charset="2"/>
                        <a:buNone/>
                      </a:pPr>
                      <a:r>
                        <a:rPr lang="en-US" sz="1400" b="1" i="0" u="none" strike="noStrike" dirty="0">
                          <a:solidFill>
                            <a:schemeClr val="tx1"/>
                          </a:solidFill>
                          <a:effectLst/>
                          <a:latin typeface="Roboto" panose="02000000000000000000" pitchFamily="2" charset="0"/>
                          <a:ea typeface="Roboto" panose="02000000000000000000" pitchFamily="2" charset="0"/>
                        </a:rPr>
                        <a:t>Leads Table/Object</a:t>
                      </a:r>
                    </a:p>
                    <a:p>
                      <a:pPr marL="742950" lvl="1" indent="-285750">
                        <a:lnSpc>
                          <a:spcPct val="150000"/>
                        </a:lnSpc>
                        <a:buFont typeface="Wingdings" panose="05000000000000000000" pitchFamily="2" charset="2"/>
                        <a:buChar char="v"/>
                      </a:pPr>
                      <a:endParaRPr lang="en-US" sz="1400" dirty="0">
                        <a:solidFill>
                          <a:schemeClr val="tx1"/>
                        </a:solidFill>
                        <a:latin typeface="Roboto" panose="02000000000000000000" pitchFamily="2" charset="0"/>
                        <a:ea typeface="Roboto" panose="02000000000000000000" pitchFamily="2" charset="0"/>
                        <a:cs typeface="Segoe UI Semilight" panose="020B0402040204020203" pitchFamily="34" charset="0"/>
                      </a:endParaRPr>
                    </a:p>
                    <a:p>
                      <a:pPr marL="742950" lvl="1" indent="-285750">
                        <a:lnSpc>
                          <a:spcPct val="150000"/>
                        </a:lnSpc>
                        <a:buFont typeface="Wingdings" panose="05000000000000000000" pitchFamily="2" charset="2"/>
                        <a:buChar char="v"/>
                      </a:pPr>
                      <a:r>
                        <a:rPr lang="en-US" sz="1400" dirty="0">
                          <a:solidFill>
                            <a:schemeClr val="tx1"/>
                          </a:solidFill>
                          <a:latin typeface="Roboto" panose="02000000000000000000" pitchFamily="2" charset="0"/>
                          <a:ea typeface="Roboto" panose="02000000000000000000" pitchFamily="2" charset="0"/>
                          <a:cs typeface="Segoe UI Semilight" panose="020B0402040204020203" pitchFamily="34" charset="0"/>
                        </a:rPr>
                        <a:t>Volume: ~50K</a:t>
                      </a:r>
                    </a:p>
                    <a:p>
                      <a:pPr marL="742950" lvl="1" indent="-285750">
                        <a:lnSpc>
                          <a:spcPct val="150000"/>
                        </a:lnSpc>
                        <a:buFont typeface="Wingdings" panose="05000000000000000000" pitchFamily="2" charset="2"/>
                        <a:buChar char="v"/>
                      </a:pPr>
                      <a:r>
                        <a:rPr lang="en-US" sz="1400" dirty="0">
                          <a:solidFill>
                            <a:schemeClr val="tx1"/>
                          </a:solidFill>
                          <a:latin typeface="Roboto" panose="02000000000000000000" pitchFamily="2" charset="0"/>
                          <a:ea typeface="Roboto" panose="02000000000000000000" pitchFamily="2" charset="0"/>
                          <a:cs typeface="Segoe UI Semilight" panose="020B0402040204020203" pitchFamily="34" charset="0"/>
                        </a:rPr>
                        <a:t>Columns: ~107</a:t>
                      </a:r>
                    </a:p>
                    <a:p>
                      <a:pPr rtl="0" fontAlgn="t">
                        <a:spcBef>
                          <a:spcPts val="0"/>
                        </a:spcBef>
                        <a:spcAft>
                          <a:spcPts val="0"/>
                        </a:spcAft>
                      </a:pPr>
                      <a:endParaRPr lang="en-US" sz="1400" dirty="0">
                        <a:solidFill>
                          <a:schemeClr val="tx1"/>
                        </a:solidFill>
                        <a:effectLst/>
                        <a:latin typeface="Roboto" panose="02000000000000000000" pitchFamily="2" charset="0"/>
                        <a:ea typeface="Roboto" panose="02000000000000000000" pitchFamily="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1" i="0" u="none" strike="noStrike" dirty="0">
                          <a:solidFill>
                            <a:schemeClr val="tx1"/>
                          </a:solidFill>
                          <a:effectLst/>
                          <a:latin typeface="Roboto" panose="02000000000000000000" pitchFamily="2" charset="0"/>
                          <a:ea typeface="Roboto" panose="02000000000000000000" pitchFamily="2" charset="0"/>
                        </a:rPr>
                        <a:t>Intro Call Table/Custom Object</a:t>
                      </a:r>
                    </a:p>
                    <a:p>
                      <a:pPr rtl="0" fontAlgn="t">
                        <a:spcBef>
                          <a:spcPts val="0"/>
                        </a:spcBef>
                        <a:spcAft>
                          <a:spcPts val="0"/>
                        </a:spcAft>
                      </a:pPr>
                      <a:endParaRPr lang="en-US" sz="1400" b="0" i="0" u="none" strike="noStrike" dirty="0">
                        <a:solidFill>
                          <a:schemeClr val="tx1"/>
                        </a:solidFill>
                        <a:effectLst/>
                        <a:latin typeface="Roboto" panose="02000000000000000000" pitchFamily="2" charset="0"/>
                        <a:ea typeface="Roboto" panose="02000000000000000000" pitchFamily="2" charset="0"/>
                      </a:endParaRPr>
                    </a:p>
                    <a:p>
                      <a:pPr marL="742950" lvl="1" indent="-285750">
                        <a:lnSpc>
                          <a:spcPct val="150000"/>
                        </a:lnSpc>
                        <a:buFont typeface="Wingdings" panose="05000000000000000000" pitchFamily="2" charset="2"/>
                        <a:buChar char="v"/>
                      </a:pPr>
                      <a:r>
                        <a:rPr lang="en-US" sz="1400" dirty="0">
                          <a:solidFill>
                            <a:schemeClr val="tx1"/>
                          </a:solidFill>
                          <a:latin typeface="Roboto" panose="02000000000000000000" pitchFamily="2" charset="0"/>
                          <a:ea typeface="Roboto" panose="02000000000000000000" pitchFamily="2" charset="0"/>
                          <a:cs typeface="Segoe UI Semilight" panose="020B0402040204020203" pitchFamily="34" charset="0"/>
                        </a:rPr>
                        <a:t>Volume: ~23K</a:t>
                      </a:r>
                    </a:p>
                    <a:p>
                      <a:pPr marL="742950" lvl="1" indent="-285750">
                        <a:lnSpc>
                          <a:spcPct val="150000"/>
                        </a:lnSpc>
                        <a:buFont typeface="Wingdings" panose="05000000000000000000" pitchFamily="2" charset="2"/>
                        <a:buChar char="v"/>
                      </a:pPr>
                      <a:r>
                        <a:rPr lang="en-US" sz="1400" dirty="0">
                          <a:solidFill>
                            <a:schemeClr val="tx1"/>
                          </a:solidFill>
                          <a:latin typeface="Roboto" panose="02000000000000000000" pitchFamily="2" charset="0"/>
                          <a:ea typeface="Roboto" panose="02000000000000000000" pitchFamily="2" charset="0"/>
                          <a:cs typeface="Segoe UI Semilight" panose="020B0402040204020203" pitchFamily="34" charset="0"/>
                        </a:rPr>
                        <a:t>Columns: 114</a:t>
                      </a:r>
                    </a:p>
                    <a:p>
                      <a:pPr rtl="0" fontAlgn="t">
                        <a:spcBef>
                          <a:spcPts val="0"/>
                        </a:spcBef>
                        <a:spcAft>
                          <a:spcPts val="0"/>
                        </a:spcAft>
                      </a:pPr>
                      <a:endParaRPr lang="en-US" sz="1400" dirty="0">
                        <a:solidFill>
                          <a:schemeClr val="tx1"/>
                        </a:solidFill>
                        <a:effectLst/>
                        <a:latin typeface="Roboto" panose="02000000000000000000" pitchFamily="2" charset="0"/>
                        <a:ea typeface="Roboto" panose="02000000000000000000" pitchFamily="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34697688"/>
                  </a:ext>
                </a:extLst>
              </a:tr>
              <a:tr h="0">
                <a:tc>
                  <a:txBody>
                    <a:bodyPr/>
                    <a:lstStyle/>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Id</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First Name</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Last Name</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Company</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Job Title</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Email</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Landing Page</a:t>
                      </a:r>
                    </a:p>
                    <a:p>
                      <a:pPr rtl="0" fontAlgn="base">
                        <a:spcBef>
                          <a:spcPts val="0"/>
                        </a:spcBef>
                        <a:spcAft>
                          <a:spcPts val="0"/>
                        </a:spcAft>
                        <a:buFont typeface="Arial" panose="020B0604020202020204" pitchFamily="34" charset="0"/>
                        <a:buChar char="•"/>
                      </a:pPr>
                      <a:r>
                        <a:rPr lang="en-US" sz="1400" b="0" i="0" u="none" strike="noStrike" dirty="0" err="1">
                          <a:solidFill>
                            <a:srgbClr val="333333"/>
                          </a:solidFill>
                          <a:effectLst/>
                          <a:latin typeface="Roboto" panose="02000000000000000000" pitchFamily="2" charset="0"/>
                          <a:ea typeface="Roboto" panose="02000000000000000000" pitchFamily="2" charset="0"/>
                        </a:rPr>
                        <a:t>etc</a:t>
                      </a:r>
                      <a:endParaRPr lang="en-US" sz="1400" b="0" i="0" u="none" strike="noStrike" dirty="0">
                        <a:solidFill>
                          <a:srgbClr val="333333"/>
                        </a:solidFill>
                        <a:effectLst/>
                        <a:latin typeface="Roboto" panose="02000000000000000000" pitchFamily="2" charset="0"/>
                        <a:ea typeface="Roboto" panose="02000000000000000000" pitchFamily="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Id </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Lead Id</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Lead Name</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Company Name</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Assigned to</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Created Date</a:t>
                      </a:r>
                    </a:p>
                    <a:p>
                      <a:pPr rtl="0" fontAlgn="base">
                        <a:spcBef>
                          <a:spcPts val="0"/>
                        </a:spcBef>
                        <a:spcAft>
                          <a:spcPts val="0"/>
                        </a:spcAft>
                        <a:buFont typeface="Arial" panose="020B0604020202020204" pitchFamily="34" charset="0"/>
                        <a:buChar char="•"/>
                      </a:pPr>
                      <a:r>
                        <a:rPr lang="en-US" sz="1400" b="0" i="0" u="none" strike="noStrike" dirty="0">
                          <a:solidFill>
                            <a:srgbClr val="333333"/>
                          </a:solidFill>
                          <a:effectLst/>
                          <a:latin typeface="Roboto" panose="02000000000000000000" pitchFamily="2" charset="0"/>
                          <a:ea typeface="Roboto" panose="02000000000000000000" pitchFamily="2" charset="0"/>
                        </a:rPr>
                        <a:t>Scheduled Call Date</a:t>
                      </a:r>
                    </a:p>
                    <a:p>
                      <a:pPr rtl="0" fontAlgn="base">
                        <a:spcBef>
                          <a:spcPts val="0"/>
                        </a:spcBef>
                        <a:spcAft>
                          <a:spcPts val="0"/>
                        </a:spcAft>
                        <a:buFont typeface="Arial" panose="020B0604020202020204" pitchFamily="34" charset="0"/>
                        <a:buChar char="•"/>
                      </a:pPr>
                      <a:r>
                        <a:rPr lang="en-US" sz="1400" b="0" i="0" u="none" strike="noStrike" dirty="0" err="1">
                          <a:solidFill>
                            <a:srgbClr val="333333"/>
                          </a:solidFill>
                          <a:effectLst/>
                          <a:latin typeface="Roboto" panose="02000000000000000000" pitchFamily="2" charset="0"/>
                          <a:ea typeface="Roboto" panose="02000000000000000000" pitchFamily="2" charset="0"/>
                        </a:rPr>
                        <a:t>etc</a:t>
                      </a:r>
                      <a:endParaRPr lang="en-US" sz="1400" b="0" i="0" u="none" strike="noStrike" dirty="0">
                        <a:solidFill>
                          <a:srgbClr val="333333"/>
                        </a:solidFill>
                        <a:effectLst/>
                        <a:latin typeface="Roboto" panose="02000000000000000000" pitchFamily="2" charset="0"/>
                        <a:ea typeface="Roboto" panose="02000000000000000000" pitchFamily="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11231794"/>
                  </a:ext>
                </a:extLst>
              </a:tr>
            </a:tbl>
          </a:graphicData>
        </a:graphic>
      </p:graphicFrame>
      <p:pic>
        <p:nvPicPr>
          <p:cNvPr id="1029" name="Picture 5" descr="Image result for aws redshift logo">
            <a:extLst>
              <a:ext uri="{FF2B5EF4-FFF2-40B4-BE49-F238E27FC236}">
                <a16:creationId xmlns:a16="http://schemas.microsoft.com/office/drawing/2014/main" id="{C030F1E0-EB70-46F2-B58E-3532BCF58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6425" y="152641"/>
            <a:ext cx="2013435" cy="1006718"/>
          </a:xfrm>
          <a:prstGeom prst="rect">
            <a:avLst/>
          </a:prstGeom>
          <a:solidFill>
            <a:schemeClr val="bg1"/>
          </a:solidFill>
        </p:spPr>
      </p:pic>
    </p:spTree>
    <p:extLst>
      <p:ext uri="{BB962C8B-B14F-4D97-AF65-F5344CB8AC3E}">
        <p14:creationId xmlns:p14="http://schemas.microsoft.com/office/powerpoint/2010/main" val="277999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III. Data Acquisition &amp; Processing</a:t>
            </a:r>
          </a:p>
        </p:txBody>
      </p:sp>
      <p:sp>
        <p:nvSpPr>
          <p:cNvPr id="7" name="Content Placeholder 9">
            <a:extLst>
              <a:ext uri="{FF2B5EF4-FFF2-40B4-BE49-F238E27FC236}">
                <a16:creationId xmlns:a16="http://schemas.microsoft.com/office/drawing/2014/main" id="{98C3B511-2D9B-4167-A3CC-4EE247E4174E}"/>
              </a:ext>
            </a:extLst>
          </p:cNvPr>
          <p:cNvSpPr>
            <a:spLocks noGrp="1"/>
          </p:cNvSpPr>
          <p:nvPr>
            <p:ph idx="1"/>
          </p:nvPr>
        </p:nvSpPr>
        <p:spPr>
          <a:xfrm>
            <a:off x="775619" y="1594532"/>
            <a:ext cx="5316441" cy="4863548"/>
          </a:xfrm>
        </p:spPr>
        <p:txBody>
          <a:bodyPr>
            <a:normAutofit/>
          </a:bodyPr>
          <a:lstStyle/>
          <a:p>
            <a:endParaRPr lang="en-US" dirty="0"/>
          </a:p>
          <a:p>
            <a:pPr>
              <a:buFont typeface="Wingdings" panose="05000000000000000000" pitchFamily="2" charset="2"/>
              <a:buChar char="v"/>
            </a:pPr>
            <a:r>
              <a:rPr lang="en-US" dirty="0">
                <a:solidFill>
                  <a:schemeClr val="bg1"/>
                </a:solidFill>
              </a:rPr>
              <a:t> </a:t>
            </a:r>
            <a:r>
              <a:rPr lang="en-US" sz="1600" b="1" dirty="0">
                <a:solidFill>
                  <a:schemeClr val="bg1"/>
                </a:solidFill>
              </a:rPr>
              <a:t>Important considerations needed to be handled given the data quality &amp; source:</a:t>
            </a:r>
          </a:p>
          <a:p>
            <a:pPr lvl="1">
              <a:buFont typeface="Wingdings" panose="05000000000000000000" pitchFamily="2" charset="2"/>
              <a:buChar char="v"/>
            </a:pPr>
            <a:r>
              <a:rPr lang="en-US" sz="1400" dirty="0">
                <a:solidFill>
                  <a:schemeClr val="bg1"/>
                </a:solidFill>
              </a:rPr>
              <a:t>Multiple intro calls for the same individual could have occurred throughout the time where the first call was scored as disqualified but the second call was then qualified. </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A significant number of fields were duplicated across tables - due to the quasi relational structure of Salesforce, objects could be mimicked as tables but fields needed to be duplicated for the Salesforce user </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Not all fields were used throughout time &amp; the values didn’t always reflect the field’s stated purpose</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Because of the tribal knowledge nature of the company, some fields could reflect data leakage without the business always knowing.</a:t>
            </a:r>
          </a:p>
        </p:txBody>
      </p:sp>
      <p:cxnSp>
        <p:nvCxnSpPr>
          <p:cNvPr id="10" name="Straight Connector 9">
            <a:extLst>
              <a:ext uri="{FF2B5EF4-FFF2-40B4-BE49-F238E27FC236}">
                <a16:creationId xmlns:a16="http://schemas.microsoft.com/office/drawing/2014/main" id="{40CFE70E-29A0-4E9F-B280-7B46B99C9FEA}"/>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9">
            <a:extLst>
              <a:ext uri="{FF2B5EF4-FFF2-40B4-BE49-F238E27FC236}">
                <a16:creationId xmlns:a16="http://schemas.microsoft.com/office/drawing/2014/main" id="{F66BBA6D-E910-49C3-A54E-47B366FFF41C}"/>
              </a:ext>
            </a:extLst>
          </p:cNvPr>
          <p:cNvSpPr txBox="1">
            <a:spLocks/>
          </p:cNvSpPr>
          <p:nvPr/>
        </p:nvSpPr>
        <p:spPr>
          <a:xfrm>
            <a:off x="6387914" y="1594532"/>
            <a:ext cx="5316441" cy="4863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dirty="0">
                <a:solidFill>
                  <a:schemeClr val="bg1"/>
                </a:solidFill>
              </a:rPr>
              <a:t> </a:t>
            </a:r>
            <a:r>
              <a:rPr lang="en-US" sz="1600" b="1" dirty="0">
                <a:solidFill>
                  <a:schemeClr val="bg1"/>
                </a:solidFill>
              </a:rPr>
              <a:t>Process Used:</a:t>
            </a:r>
          </a:p>
          <a:p>
            <a:pPr marL="800100" lvl="1" indent="-342900">
              <a:buFont typeface="+mj-lt"/>
              <a:buAutoNum type="arabicPeriod"/>
            </a:pPr>
            <a:r>
              <a:rPr lang="en-US" sz="1400" dirty="0">
                <a:solidFill>
                  <a:schemeClr val="bg1"/>
                </a:solidFill>
              </a:rPr>
              <a:t>Query AWS Redshift </a:t>
            </a:r>
            <a:r>
              <a:rPr lang="en-US" sz="1400" dirty="0" err="1">
                <a:solidFill>
                  <a:schemeClr val="bg1"/>
                </a:solidFill>
              </a:rPr>
              <a:t>db</a:t>
            </a:r>
            <a:r>
              <a:rPr lang="en-US" sz="1400" dirty="0">
                <a:solidFill>
                  <a:schemeClr val="bg1"/>
                </a:solidFill>
              </a:rPr>
              <a:t> using </a:t>
            </a:r>
            <a:r>
              <a:rPr lang="en-US" sz="1400" dirty="0" err="1">
                <a:solidFill>
                  <a:schemeClr val="bg1"/>
                </a:solidFill>
              </a:rPr>
              <a:t>sqlalchemy</a:t>
            </a:r>
            <a:r>
              <a:rPr lang="en-US" sz="1400" dirty="0">
                <a:solidFill>
                  <a:schemeClr val="bg1"/>
                </a:solidFill>
              </a:rPr>
              <a:t> &amp; psycopg2 (a </a:t>
            </a:r>
            <a:r>
              <a:rPr lang="en-US" sz="1400" dirty="0" err="1">
                <a:solidFill>
                  <a:schemeClr val="bg1"/>
                </a:solidFill>
              </a:rPr>
              <a:t>postgreSQL</a:t>
            </a:r>
            <a:r>
              <a:rPr lang="en-US" sz="1400" dirty="0">
                <a:solidFill>
                  <a:schemeClr val="bg1"/>
                </a:solidFill>
              </a:rPr>
              <a:t> driver) – Lead &amp; Intro Calls tables loaded into pandas data frames</a:t>
            </a:r>
          </a:p>
          <a:p>
            <a:pPr marL="800100" lvl="1" indent="-342900">
              <a:buFont typeface="+mj-lt"/>
              <a:buAutoNum type="arabicPeriod"/>
            </a:pPr>
            <a:endParaRPr lang="en-US" sz="1400" dirty="0">
              <a:solidFill>
                <a:schemeClr val="bg1"/>
              </a:solidFill>
            </a:endParaRPr>
          </a:p>
          <a:p>
            <a:pPr marL="800100" lvl="1" indent="-342900">
              <a:buFont typeface="+mj-lt"/>
              <a:buAutoNum type="arabicPeriod"/>
            </a:pPr>
            <a:r>
              <a:rPr lang="en-US" sz="1400" dirty="0">
                <a:solidFill>
                  <a:schemeClr val="bg1"/>
                </a:solidFill>
              </a:rPr>
              <a:t>Merge data frames on common identifier (left join Leads to Intro Calls)</a:t>
            </a:r>
          </a:p>
          <a:p>
            <a:pPr marL="800100" lvl="1" indent="-342900">
              <a:buFont typeface="+mj-lt"/>
              <a:buAutoNum type="arabicPeriod"/>
            </a:pPr>
            <a:endParaRPr lang="en-US" sz="1400" dirty="0">
              <a:solidFill>
                <a:schemeClr val="bg1"/>
              </a:solidFill>
            </a:endParaRPr>
          </a:p>
          <a:p>
            <a:pPr marL="800100" lvl="1" indent="-342900">
              <a:buFont typeface="+mj-lt"/>
              <a:buAutoNum type="arabicPeriod"/>
            </a:pPr>
            <a:r>
              <a:rPr lang="en-US" sz="1400" dirty="0">
                <a:solidFill>
                  <a:schemeClr val="bg1"/>
                </a:solidFill>
              </a:rPr>
              <a:t>Clean &amp; process fields, including:</a:t>
            </a:r>
          </a:p>
          <a:p>
            <a:pPr marL="1257300" lvl="2" indent="-342900">
              <a:buFont typeface="+mj-lt"/>
              <a:buAutoNum type="arabicPeriod"/>
            </a:pPr>
            <a:r>
              <a:rPr lang="en-US" sz="1400" dirty="0">
                <a:solidFill>
                  <a:schemeClr val="bg1"/>
                </a:solidFill>
              </a:rPr>
              <a:t>Standardizing datetime fields</a:t>
            </a:r>
          </a:p>
          <a:p>
            <a:pPr marL="1257300" lvl="2" indent="-342900">
              <a:buFont typeface="+mj-lt"/>
              <a:buAutoNum type="arabicPeriod"/>
            </a:pPr>
            <a:r>
              <a:rPr lang="en-US" sz="1400" dirty="0">
                <a:solidFill>
                  <a:schemeClr val="bg1"/>
                </a:solidFill>
              </a:rPr>
              <a:t>Remapping categorical fields</a:t>
            </a:r>
          </a:p>
          <a:p>
            <a:pPr marL="1257300" lvl="2" indent="-342900">
              <a:buFont typeface="+mj-lt"/>
              <a:buAutoNum type="arabicPeriod"/>
            </a:pPr>
            <a:r>
              <a:rPr lang="en-US" sz="1400" dirty="0">
                <a:solidFill>
                  <a:schemeClr val="bg1"/>
                </a:solidFill>
              </a:rPr>
              <a:t>Creating additional fields, especially datetime delta fields representing duration of time between stages of the sales cycle</a:t>
            </a:r>
          </a:p>
          <a:p>
            <a:pPr marL="1257300" lvl="2" indent="-342900">
              <a:buFont typeface="+mj-lt"/>
              <a:buAutoNum type="arabicPeriod"/>
            </a:pPr>
            <a:endParaRPr lang="en-US" sz="1400" dirty="0">
              <a:solidFill>
                <a:schemeClr val="bg1"/>
              </a:solidFill>
            </a:endParaRPr>
          </a:p>
          <a:p>
            <a:pPr marL="800100" lvl="1" indent="-342900">
              <a:buFont typeface="+mj-lt"/>
              <a:buAutoNum type="arabicPeriod"/>
            </a:pPr>
            <a:r>
              <a:rPr lang="en-US" sz="1400" dirty="0">
                <a:solidFill>
                  <a:schemeClr val="bg1"/>
                </a:solidFill>
              </a:rPr>
              <a:t>Perform exploratory analysis</a:t>
            </a:r>
          </a:p>
          <a:p>
            <a:pPr marL="1257300" lvl="2" indent="-342900">
              <a:buFont typeface="+mj-lt"/>
              <a:buAutoNum type="arabicPeriod"/>
            </a:pPr>
            <a:endParaRPr lang="en-US" sz="1400" dirty="0">
              <a:solidFill>
                <a:schemeClr val="bg1"/>
              </a:solidFill>
            </a:endParaRPr>
          </a:p>
          <a:p>
            <a:pPr lvl="2">
              <a:buFont typeface="Wingdings" panose="05000000000000000000" pitchFamily="2" charset="2"/>
              <a:buChar char="v"/>
            </a:pPr>
            <a:endParaRPr lang="en-US" sz="1400" dirty="0">
              <a:solidFill>
                <a:schemeClr val="bg1"/>
              </a:solidFill>
            </a:endParaRPr>
          </a:p>
          <a:p>
            <a:pPr marL="457200" lvl="1" indent="0">
              <a:buNone/>
            </a:pPr>
            <a:endParaRPr lang="en-US" sz="1400" dirty="0">
              <a:solidFill>
                <a:schemeClr val="bg1"/>
              </a:solidFill>
            </a:endParaRPr>
          </a:p>
        </p:txBody>
      </p:sp>
    </p:spTree>
    <p:extLst>
      <p:ext uri="{BB962C8B-B14F-4D97-AF65-F5344CB8AC3E}">
        <p14:creationId xmlns:p14="http://schemas.microsoft.com/office/powerpoint/2010/main" val="216723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IV. Exploratory Analysis</a:t>
            </a:r>
          </a:p>
        </p:txBody>
      </p:sp>
      <p:sp>
        <p:nvSpPr>
          <p:cNvPr id="7" name="Content Placeholder 9">
            <a:extLst>
              <a:ext uri="{FF2B5EF4-FFF2-40B4-BE49-F238E27FC236}">
                <a16:creationId xmlns:a16="http://schemas.microsoft.com/office/drawing/2014/main" id="{98C3B511-2D9B-4167-A3CC-4EE247E4174E}"/>
              </a:ext>
            </a:extLst>
          </p:cNvPr>
          <p:cNvSpPr>
            <a:spLocks noGrp="1"/>
          </p:cNvSpPr>
          <p:nvPr>
            <p:ph idx="1"/>
          </p:nvPr>
        </p:nvSpPr>
        <p:spPr>
          <a:xfrm>
            <a:off x="775619" y="1594532"/>
            <a:ext cx="5320379" cy="4863548"/>
          </a:xfrm>
        </p:spPr>
        <p:txBody>
          <a:bodyPr>
            <a:normAutofit/>
          </a:bodyPr>
          <a:lstStyle/>
          <a:p>
            <a:endParaRPr lang="en-US" dirty="0"/>
          </a:p>
          <a:p>
            <a:pPr>
              <a:buFont typeface="Wingdings" panose="05000000000000000000" pitchFamily="2" charset="2"/>
              <a:buChar char="v"/>
            </a:pPr>
            <a:r>
              <a:rPr lang="en-US" dirty="0">
                <a:solidFill>
                  <a:schemeClr val="bg1"/>
                </a:solidFill>
              </a:rPr>
              <a:t> </a:t>
            </a:r>
            <a:r>
              <a:rPr lang="en-US" sz="1600" b="1" dirty="0">
                <a:solidFill>
                  <a:schemeClr val="bg1"/>
                </a:solidFill>
              </a:rPr>
              <a:t>After data cleaning and processing I then analyzed a sample of potential key drivers of call qualifications. They included: </a:t>
            </a:r>
          </a:p>
          <a:p>
            <a:pPr lvl="1">
              <a:buFont typeface="Wingdings" panose="05000000000000000000" pitchFamily="2" charset="2"/>
              <a:buChar char="v"/>
            </a:pPr>
            <a:r>
              <a:rPr lang="en-US" sz="1400" dirty="0" err="1">
                <a:solidFill>
                  <a:schemeClr val="bg1"/>
                </a:solidFill>
              </a:rPr>
              <a:t>inferScore</a:t>
            </a:r>
            <a:r>
              <a:rPr lang="en-US" sz="1400" dirty="0">
                <a:solidFill>
                  <a:schemeClr val="bg1"/>
                </a:solidFill>
              </a:rPr>
              <a:t>___</a:t>
            </a:r>
            <a:r>
              <a:rPr lang="en-US" sz="1400" dirty="0" err="1">
                <a:solidFill>
                  <a:schemeClr val="bg1"/>
                </a:solidFill>
              </a:rPr>
              <a:t>Lead_AddedInfo</a:t>
            </a:r>
            <a:r>
              <a:rPr lang="en-US" sz="1400" dirty="0">
                <a:solidFill>
                  <a:schemeClr val="bg1"/>
                </a:solidFill>
              </a:rPr>
              <a:t> ***</a:t>
            </a:r>
          </a:p>
          <a:p>
            <a:pPr lvl="1">
              <a:buFont typeface="Wingdings" panose="05000000000000000000" pitchFamily="2" charset="2"/>
              <a:buChar char="v"/>
            </a:pPr>
            <a:r>
              <a:rPr lang="en-US" sz="1600" dirty="0" err="1">
                <a:solidFill>
                  <a:schemeClr val="bg1"/>
                </a:solidFill>
              </a:rPr>
              <a:t>totalEMails</a:t>
            </a:r>
            <a:r>
              <a:rPr lang="en-US" sz="1600" dirty="0">
                <a:solidFill>
                  <a:schemeClr val="bg1"/>
                </a:solidFill>
              </a:rPr>
              <a:t>___</a:t>
            </a:r>
            <a:r>
              <a:rPr lang="en-US" sz="1600" dirty="0" err="1">
                <a:solidFill>
                  <a:schemeClr val="bg1"/>
                </a:solidFill>
              </a:rPr>
              <a:t>Lead_AddedInfo</a:t>
            </a:r>
            <a:endParaRPr lang="en-US" sz="1600" dirty="0">
              <a:solidFill>
                <a:schemeClr val="bg1"/>
              </a:solidFill>
            </a:endParaRPr>
          </a:p>
          <a:p>
            <a:pPr lvl="1">
              <a:buFont typeface="Wingdings" panose="05000000000000000000" pitchFamily="2" charset="2"/>
              <a:buChar char="v"/>
            </a:pPr>
            <a:r>
              <a:rPr lang="en-US" sz="1600" dirty="0" err="1">
                <a:solidFill>
                  <a:schemeClr val="bg1"/>
                </a:solidFill>
              </a:rPr>
              <a:t>totalCalls</a:t>
            </a:r>
            <a:r>
              <a:rPr lang="en-US" sz="1600" dirty="0">
                <a:solidFill>
                  <a:schemeClr val="bg1"/>
                </a:solidFill>
              </a:rPr>
              <a:t>___</a:t>
            </a:r>
            <a:r>
              <a:rPr lang="en-US" sz="1600" dirty="0" err="1">
                <a:solidFill>
                  <a:schemeClr val="bg1"/>
                </a:solidFill>
              </a:rPr>
              <a:t>Lead_AddedInfo</a:t>
            </a:r>
            <a:r>
              <a:rPr lang="en-US" sz="1600" dirty="0">
                <a:solidFill>
                  <a:schemeClr val="bg1"/>
                </a:solidFill>
              </a:rPr>
              <a:t> ***</a:t>
            </a:r>
          </a:p>
          <a:p>
            <a:pPr lvl="1">
              <a:buFont typeface="Wingdings" panose="05000000000000000000" pitchFamily="2" charset="2"/>
              <a:buChar char="v"/>
            </a:pPr>
            <a:r>
              <a:rPr lang="en-US" sz="1600" dirty="0" err="1">
                <a:solidFill>
                  <a:schemeClr val="bg1"/>
                </a:solidFill>
              </a:rPr>
              <a:t>introCallCreated_leadCreated_delta</a:t>
            </a:r>
            <a:r>
              <a:rPr lang="en-US" sz="1600" dirty="0">
                <a:solidFill>
                  <a:schemeClr val="bg1"/>
                </a:solidFill>
              </a:rPr>
              <a:t> ***</a:t>
            </a:r>
          </a:p>
          <a:p>
            <a:pPr lvl="1">
              <a:buFont typeface="Wingdings" panose="05000000000000000000" pitchFamily="2" charset="2"/>
              <a:buChar char="v"/>
            </a:pPr>
            <a:r>
              <a:rPr lang="en-US" sz="1600" dirty="0" err="1">
                <a:solidFill>
                  <a:schemeClr val="bg1"/>
                </a:solidFill>
              </a:rPr>
              <a:t>assignedToRole</a:t>
            </a:r>
            <a:r>
              <a:rPr lang="en-US" sz="1600" dirty="0">
                <a:solidFill>
                  <a:schemeClr val="bg1"/>
                </a:solidFill>
              </a:rPr>
              <a:t>___</a:t>
            </a:r>
            <a:r>
              <a:rPr lang="en-US" sz="1600" dirty="0" err="1">
                <a:solidFill>
                  <a:schemeClr val="bg1"/>
                </a:solidFill>
              </a:rPr>
              <a:t>IntroCall_OtherInfo_map</a:t>
            </a:r>
            <a:endParaRPr lang="en-US" sz="1600" dirty="0">
              <a:solidFill>
                <a:schemeClr val="bg1"/>
              </a:solidFill>
            </a:endParaRPr>
          </a:p>
          <a:p>
            <a:pPr lvl="1">
              <a:buFont typeface="Wingdings" panose="05000000000000000000" pitchFamily="2" charset="2"/>
              <a:buChar char="v"/>
            </a:pPr>
            <a:r>
              <a:rPr lang="en-US" sz="1600" dirty="0">
                <a:solidFill>
                  <a:schemeClr val="bg1"/>
                </a:solidFill>
              </a:rPr>
              <a:t>country___</a:t>
            </a:r>
            <a:r>
              <a:rPr lang="en-US" sz="1600" dirty="0" err="1">
                <a:solidFill>
                  <a:schemeClr val="bg1"/>
                </a:solidFill>
              </a:rPr>
              <a:t>Lead_LeadCompanyInformation_map</a:t>
            </a:r>
            <a:endParaRPr lang="en-US" sz="1600" dirty="0">
              <a:solidFill>
                <a:schemeClr val="bg1"/>
              </a:solidFill>
            </a:endParaRPr>
          </a:p>
          <a:p>
            <a:pPr lvl="1">
              <a:buFont typeface="Wingdings" panose="05000000000000000000" pitchFamily="2" charset="2"/>
              <a:buChar char="v"/>
            </a:pPr>
            <a:r>
              <a:rPr lang="en-US" sz="1600" dirty="0" err="1">
                <a:solidFill>
                  <a:schemeClr val="bg1"/>
                </a:solidFill>
              </a:rPr>
              <a:t>trafficChannel</a:t>
            </a:r>
            <a:r>
              <a:rPr lang="en-US" sz="1600" dirty="0">
                <a:solidFill>
                  <a:schemeClr val="bg1"/>
                </a:solidFill>
              </a:rPr>
              <a:t>___</a:t>
            </a:r>
            <a:r>
              <a:rPr lang="en-US" sz="1600" dirty="0" err="1">
                <a:solidFill>
                  <a:schemeClr val="bg1"/>
                </a:solidFill>
              </a:rPr>
              <a:t>Lead_MarketingInformation_map_map</a:t>
            </a:r>
            <a:endParaRPr lang="en-US" sz="1600" dirty="0">
              <a:solidFill>
                <a:schemeClr val="bg1"/>
              </a:solidFill>
            </a:endParaRPr>
          </a:p>
          <a:p>
            <a:pPr lvl="1">
              <a:buFont typeface="Wingdings" panose="05000000000000000000" pitchFamily="2" charset="2"/>
              <a:buChar char="v"/>
            </a:pPr>
            <a:r>
              <a:rPr lang="en-US" sz="1600" dirty="0">
                <a:solidFill>
                  <a:schemeClr val="bg1"/>
                </a:solidFill>
              </a:rPr>
              <a:t>product2___IntroCall_MeetingDetails_WalkMe</a:t>
            </a:r>
          </a:p>
          <a:p>
            <a:pPr>
              <a:buFont typeface="Wingdings" panose="05000000000000000000" pitchFamily="2" charset="2"/>
              <a:buChar char="v"/>
            </a:pPr>
            <a:r>
              <a:rPr lang="en-US" sz="1600" b="1" dirty="0">
                <a:solidFill>
                  <a:schemeClr val="bg1"/>
                </a:solidFill>
              </a:rPr>
              <a:t>Features that seemed particularly promising ***</a:t>
            </a:r>
          </a:p>
        </p:txBody>
      </p:sp>
      <p:cxnSp>
        <p:nvCxnSpPr>
          <p:cNvPr id="10" name="Straight Connector 9">
            <a:extLst>
              <a:ext uri="{FF2B5EF4-FFF2-40B4-BE49-F238E27FC236}">
                <a16:creationId xmlns:a16="http://schemas.microsoft.com/office/drawing/2014/main" id="{40CFE70E-29A0-4E9F-B280-7B46B99C9FEA}"/>
              </a:ext>
            </a:extLst>
          </p:cNvPr>
          <p:cNvCxnSpPr>
            <a:cxnSpLocks/>
          </p:cNvCxnSpPr>
          <p:nvPr/>
        </p:nvCxnSpPr>
        <p:spPr>
          <a:xfrm>
            <a:off x="6292325"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7CC99A8-4A87-42E3-9F84-E26B1F881ACC}"/>
              </a:ext>
            </a:extLst>
          </p:cNvPr>
          <p:cNvPicPr>
            <a:picLocks noChangeAspect="1"/>
          </p:cNvPicPr>
          <p:nvPr/>
        </p:nvPicPr>
        <p:blipFill>
          <a:blip r:embed="rId3"/>
          <a:stretch>
            <a:fillRect/>
          </a:stretch>
        </p:blipFill>
        <p:spPr>
          <a:xfrm>
            <a:off x="7404026" y="1669361"/>
            <a:ext cx="3152775" cy="2114550"/>
          </a:xfrm>
          <a:prstGeom prst="rect">
            <a:avLst/>
          </a:prstGeom>
        </p:spPr>
      </p:pic>
      <p:pic>
        <p:nvPicPr>
          <p:cNvPr id="4" name="Picture 3">
            <a:extLst>
              <a:ext uri="{FF2B5EF4-FFF2-40B4-BE49-F238E27FC236}">
                <a16:creationId xmlns:a16="http://schemas.microsoft.com/office/drawing/2014/main" id="{497FDCA3-7AC2-4C05-B4DF-E2B52239DA6C}"/>
              </a:ext>
            </a:extLst>
          </p:cNvPr>
          <p:cNvPicPr>
            <a:picLocks noChangeAspect="1"/>
          </p:cNvPicPr>
          <p:nvPr/>
        </p:nvPicPr>
        <p:blipFill>
          <a:blip r:embed="rId4"/>
          <a:stretch>
            <a:fillRect/>
          </a:stretch>
        </p:blipFill>
        <p:spPr>
          <a:xfrm>
            <a:off x="7404026" y="4168554"/>
            <a:ext cx="3177033" cy="2114550"/>
          </a:xfrm>
          <a:prstGeom prst="rect">
            <a:avLst/>
          </a:prstGeom>
        </p:spPr>
      </p:pic>
    </p:spTree>
    <p:extLst>
      <p:ext uri="{BB962C8B-B14F-4D97-AF65-F5344CB8AC3E}">
        <p14:creationId xmlns:p14="http://schemas.microsoft.com/office/powerpoint/2010/main" val="14823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IV. Feature Engineering &amp; Selection</a:t>
            </a:r>
          </a:p>
        </p:txBody>
      </p:sp>
      <p:cxnSp>
        <p:nvCxnSpPr>
          <p:cNvPr id="10" name="Straight Connector 9">
            <a:extLst>
              <a:ext uri="{FF2B5EF4-FFF2-40B4-BE49-F238E27FC236}">
                <a16:creationId xmlns:a16="http://schemas.microsoft.com/office/drawing/2014/main" id="{40CFE70E-29A0-4E9F-B280-7B46B99C9FEA}"/>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9">
            <a:extLst>
              <a:ext uri="{FF2B5EF4-FFF2-40B4-BE49-F238E27FC236}">
                <a16:creationId xmlns:a16="http://schemas.microsoft.com/office/drawing/2014/main" id="{F66BBA6D-E910-49C3-A54E-47B366FFF41C}"/>
              </a:ext>
            </a:extLst>
          </p:cNvPr>
          <p:cNvSpPr txBox="1">
            <a:spLocks/>
          </p:cNvSpPr>
          <p:nvPr/>
        </p:nvSpPr>
        <p:spPr>
          <a:xfrm>
            <a:off x="615189" y="1457497"/>
            <a:ext cx="5316441" cy="5247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dirty="0">
                <a:solidFill>
                  <a:schemeClr val="bg1"/>
                </a:solidFill>
              </a:rPr>
              <a:t> </a:t>
            </a:r>
            <a:r>
              <a:rPr lang="en-US" sz="1600" b="1" dirty="0">
                <a:solidFill>
                  <a:schemeClr val="bg1"/>
                </a:solidFill>
              </a:rPr>
              <a:t>Feature Selection:</a:t>
            </a:r>
          </a:p>
          <a:p>
            <a:pPr lvl="1">
              <a:buFont typeface="Wingdings" panose="05000000000000000000" pitchFamily="2" charset="2"/>
              <a:buChar char="v"/>
            </a:pPr>
            <a:r>
              <a:rPr lang="en-US" sz="1400" dirty="0">
                <a:solidFill>
                  <a:schemeClr val="bg1"/>
                </a:solidFill>
              </a:rPr>
              <a:t>Of the available 108 columns (Leads) &amp; 115 columns (Intro Calls), 37 fields were used.</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Fields of high interest included:</a:t>
            </a:r>
          </a:p>
          <a:p>
            <a:pPr lvl="2">
              <a:buFont typeface="Wingdings" panose="05000000000000000000" pitchFamily="2" charset="2"/>
              <a:buChar char="v"/>
            </a:pPr>
            <a:r>
              <a:rPr lang="en-US" sz="1400" dirty="0" err="1">
                <a:solidFill>
                  <a:schemeClr val="bg1"/>
                </a:solidFill>
              </a:rPr>
              <a:t>inferScore</a:t>
            </a:r>
            <a:r>
              <a:rPr lang="en-US" sz="1400" dirty="0">
                <a:solidFill>
                  <a:schemeClr val="bg1"/>
                </a:solidFill>
              </a:rPr>
              <a:t>___</a:t>
            </a:r>
            <a:r>
              <a:rPr lang="en-US" sz="1400" dirty="0" err="1">
                <a:solidFill>
                  <a:schemeClr val="bg1"/>
                </a:solidFill>
              </a:rPr>
              <a:t>Lead_AddedInfo</a:t>
            </a:r>
            <a:endParaRPr lang="en-US" sz="1400" dirty="0">
              <a:solidFill>
                <a:schemeClr val="bg1"/>
              </a:solidFill>
            </a:endParaRPr>
          </a:p>
          <a:p>
            <a:pPr lvl="2">
              <a:buFont typeface="Wingdings" panose="05000000000000000000" pitchFamily="2" charset="2"/>
              <a:buChar char="v"/>
            </a:pPr>
            <a:r>
              <a:rPr lang="en-US" sz="1400" dirty="0" err="1">
                <a:solidFill>
                  <a:schemeClr val="bg1"/>
                </a:solidFill>
              </a:rPr>
              <a:t>totalEMails</a:t>
            </a:r>
            <a:r>
              <a:rPr lang="en-US" sz="1400" dirty="0">
                <a:solidFill>
                  <a:schemeClr val="bg1"/>
                </a:solidFill>
              </a:rPr>
              <a:t>___</a:t>
            </a:r>
            <a:r>
              <a:rPr lang="en-US" sz="1400" dirty="0" err="1">
                <a:solidFill>
                  <a:schemeClr val="bg1"/>
                </a:solidFill>
              </a:rPr>
              <a:t>Lead_AddedInfo</a:t>
            </a:r>
            <a:endParaRPr lang="en-US" sz="1400" dirty="0">
              <a:solidFill>
                <a:schemeClr val="bg1"/>
              </a:solidFill>
            </a:endParaRPr>
          </a:p>
          <a:p>
            <a:pPr lvl="2">
              <a:buFont typeface="Wingdings" panose="05000000000000000000" pitchFamily="2" charset="2"/>
              <a:buChar char="v"/>
            </a:pPr>
            <a:r>
              <a:rPr lang="en-US" sz="1400" dirty="0" err="1">
                <a:solidFill>
                  <a:schemeClr val="bg1"/>
                </a:solidFill>
              </a:rPr>
              <a:t>totalCalls</a:t>
            </a:r>
            <a:r>
              <a:rPr lang="en-US" sz="1400" dirty="0">
                <a:solidFill>
                  <a:schemeClr val="bg1"/>
                </a:solidFill>
              </a:rPr>
              <a:t>___</a:t>
            </a:r>
            <a:r>
              <a:rPr lang="en-US" sz="1400" dirty="0" err="1">
                <a:solidFill>
                  <a:schemeClr val="bg1"/>
                </a:solidFill>
              </a:rPr>
              <a:t>Lead_AddedInfo</a:t>
            </a:r>
            <a:endParaRPr lang="en-US" sz="1400" dirty="0">
              <a:solidFill>
                <a:schemeClr val="bg1"/>
              </a:solidFill>
            </a:endParaRPr>
          </a:p>
          <a:p>
            <a:pPr lvl="2">
              <a:buFont typeface="Wingdings" panose="05000000000000000000" pitchFamily="2" charset="2"/>
              <a:buChar char="v"/>
            </a:pPr>
            <a:r>
              <a:rPr lang="en-US" sz="1400" dirty="0" err="1">
                <a:solidFill>
                  <a:schemeClr val="bg1"/>
                </a:solidFill>
              </a:rPr>
              <a:t>introCallCreated_leadCreated_delta</a:t>
            </a:r>
            <a:endParaRPr lang="en-US" sz="1400" dirty="0">
              <a:solidFill>
                <a:schemeClr val="bg1"/>
              </a:solidFill>
            </a:endParaRPr>
          </a:p>
          <a:p>
            <a:pPr lvl="2">
              <a:buFont typeface="Wingdings" panose="05000000000000000000" pitchFamily="2" charset="2"/>
              <a:buChar char="v"/>
            </a:pPr>
            <a:r>
              <a:rPr lang="en-US" sz="1400" dirty="0" err="1">
                <a:solidFill>
                  <a:schemeClr val="bg1"/>
                </a:solidFill>
              </a:rPr>
              <a:t>assignedToRole</a:t>
            </a:r>
            <a:r>
              <a:rPr lang="en-US" sz="1400" dirty="0">
                <a:solidFill>
                  <a:schemeClr val="bg1"/>
                </a:solidFill>
              </a:rPr>
              <a:t>___</a:t>
            </a:r>
            <a:r>
              <a:rPr lang="en-US" sz="1400" dirty="0" err="1">
                <a:solidFill>
                  <a:schemeClr val="bg1"/>
                </a:solidFill>
              </a:rPr>
              <a:t>IntroCall_OtherInfo_map</a:t>
            </a:r>
            <a:endParaRPr lang="en-US" sz="1400" dirty="0">
              <a:solidFill>
                <a:schemeClr val="bg1"/>
              </a:solidFill>
            </a:endParaRPr>
          </a:p>
          <a:p>
            <a:pPr lvl="2">
              <a:buFont typeface="Wingdings" panose="05000000000000000000" pitchFamily="2" charset="2"/>
              <a:buChar char="v"/>
            </a:pPr>
            <a:r>
              <a:rPr lang="en-US" sz="1400" dirty="0">
                <a:solidFill>
                  <a:schemeClr val="bg1"/>
                </a:solidFill>
              </a:rPr>
              <a:t>country___</a:t>
            </a:r>
            <a:r>
              <a:rPr lang="en-US" sz="1400" dirty="0" err="1">
                <a:solidFill>
                  <a:schemeClr val="bg1"/>
                </a:solidFill>
              </a:rPr>
              <a:t>Lead_LeadCompanyInformation_map</a:t>
            </a:r>
            <a:endParaRPr lang="en-US" sz="1400" dirty="0">
              <a:solidFill>
                <a:schemeClr val="bg1"/>
              </a:solidFill>
            </a:endParaRPr>
          </a:p>
          <a:p>
            <a:pPr lvl="2">
              <a:buFont typeface="Wingdings" panose="05000000000000000000" pitchFamily="2" charset="2"/>
              <a:buChar char="v"/>
            </a:pPr>
            <a:r>
              <a:rPr lang="en-US" sz="1400" dirty="0" err="1">
                <a:solidFill>
                  <a:schemeClr val="bg1"/>
                </a:solidFill>
              </a:rPr>
              <a:t>trafficChannel</a:t>
            </a:r>
            <a:r>
              <a:rPr lang="en-US" sz="1400" dirty="0">
                <a:solidFill>
                  <a:schemeClr val="bg1"/>
                </a:solidFill>
              </a:rPr>
              <a:t>___</a:t>
            </a:r>
            <a:r>
              <a:rPr lang="en-US" sz="1400" dirty="0" err="1">
                <a:solidFill>
                  <a:schemeClr val="bg1"/>
                </a:solidFill>
              </a:rPr>
              <a:t>Lead_MarketingInformation_map_map</a:t>
            </a:r>
            <a:endParaRPr lang="en-US" sz="1400" dirty="0">
              <a:solidFill>
                <a:schemeClr val="bg1"/>
              </a:solidFill>
            </a:endParaRPr>
          </a:p>
          <a:p>
            <a:pPr lvl="2">
              <a:buFont typeface="Wingdings" panose="05000000000000000000" pitchFamily="2" charset="2"/>
              <a:buChar char="v"/>
            </a:pPr>
            <a:r>
              <a:rPr lang="en-US" sz="1400" dirty="0">
                <a:solidFill>
                  <a:schemeClr val="bg1"/>
                </a:solidFill>
              </a:rPr>
              <a:t>product2___IntroCall_MeetingDetails_WalkMe</a:t>
            </a:r>
          </a:p>
          <a:p>
            <a:pPr lvl="2">
              <a:buFont typeface="Wingdings" panose="05000000000000000000" pitchFamily="2" charset="2"/>
              <a:buChar char="v"/>
            </a:pPr>
            <a:endParaRPr lang="en-US" sz="1400" dirty="0">
              <a:solidFill>
                <a:schemeClr val="bg1"/>
              </a:solidFill>
            </a:endParaRPr>
          </a:p>
          <a:p>
            <a:pPr>
              <a:buFont typeface="Wingdings" panose="05000000000000000000" pitchFamily="2" charset="2"/>
              <a:buChar char="v"/>
            </a:pPr>
            <a:r>
              <a:rPr lang="en-US" sz="1600" dirty="0">
                <a:solidFill>
                  <a:schemeClr val="bg1"/>
                </a:solidFill>
              </a:rPr>
              <a:t>Feature Engineering performed:</a:t>
            </a:r>
          </a:p>
          <a:p>
            <a:pPr lvl="1">
              <a:buFont typeface="Wingdings" panose="05000000000000000000" pitchFamily="2" charset="2"/>
              <a:buChar char="v"/>
            </a:pPr>
            <a:r>
              <a:rPr lang="en-US" sz="1400" dirty="0">
                <a:solidFill>
                  <a:schemeClr val="bg1"/>
                </a:solidFill>
              </a:rPr>
              <a:t>Remapping of picklist values to cleaned dictionaries</a:t>
            </a:r>
          </a:p>
          <a:p>
            <a:pPr lvl="1">
              <a:buFont typeface="Wingdings" panose="05000000000000000000" pitchFamily="2" charset="2"/>
              <a:buChar char="v"/>
            </a:pPr>
            <a:r>
              <a:rPr lang="en-US" sz="1400" dirty="0">
                <a:solidFill>
                  <a:schemeClr val="bg1"/>
                </a:solidFill>
              </a:rPr>
              <a:t>Standardization of datetime fields</a:t>
            </a:r>
          </a:p>
          <a:p>
            <a:pPr lvl="1">
              <a:buFont typeface="Wingdings" panose="05000000000000000000" pitchFamily="2" charset="2"/>
              <a:buChar char="v"/>
            </a:pPr>
            <a:endParaRPr lang="en-US" sz="1400" dirty="0">
              <a:solidFill>
                <a:schemeClr val="bg1"/>
              </a:solidFill>
            </a:endParaRPr>
          </a:p>
          <a:p>
            <a:pPr marL="457200" lvl="1" indent="0">
              <a:buNone/>
            </a:pPr>
            <a:endParaRPr lang="en-US" sz="1400" dirty="0">
              <a:solidFill>
                <a:schemeClr val="bg1"/>
              </a:solidFill>
            </a:endParaRPr>
          </a:p>
        </p:txBody>
      </p:sp>
      <p:sp>
        <p:nvSpPr>
          <p:cNvPr id="13" name="Content Placeholder 9">
            <a:extLst>
              <a:ext uri="{FF2B5EF4-FFF2-40B4-BE49-F238E27FC236}">
                <a16:creationId xmlns:a16="http://schemas.microsoft.com/office/drawing/2014/main" id="{741508E0-85F0-40FC-9D1A-5E8EE4F1877A}"/>
              </a:ext>
            </a:extLst>
          </p:cNvPr>
          <p:cNvSpPr txBox="1">
            <a:spLocks/>
          </p:cNvSpPr>
          <p:nvPr/>
        </p:nvSpPr>
        <p:spPr>
          <a:xfrm>
            <a:off x="6505780" y="1430250"/>
            <a:ext cx="5316441" cy="5247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dirty="0">
                <a:solidFill>
                  <a:schemeClr val="bg1"/>
                </a:solidFill>
              </a:rPr>
              <a:t> </a:t>
            </a:r>
            <a:r>
              <a:rPr lang="en-US" sz="1600" b="1" dirty="0">
                <a:solidFill>
                  <a:schemeClr val="bg1"/>
                </a:solidFill>
              </a:rPr>
              <a:t>Model  Process:</a:t>
            </a:r>
          </a:p>
          <a:p>
            <a:pPr marL="914400" lvl="1" indent="-457200">
              <a:buClr>
                <a:schemeClr val="bg1"/>
              </a:buClr>
              <a:buFont typeface="+mj-lt"/>
              <a:buAutoNum type="arabicPeriod"/>
            </a:pPr>
            <a:r>
              <a:rPr lang="en-US" dirty="0">
                <a:solidFill>
                  <a:schemeClr val="bg1"/>
                </a:solidFill>
              </a:rPr>
              <a:t>Prepare master data set (1-Hot Encoding)</a:t>
            </a:r>
          </a:p>
          <a:p>
            <a:pPr marL="914400" lvl="1" indent="-457200">
              <a:buClr>
                <a:schemeClr val="bg1"/>
              </a:buClr>
              <a:buFont typeface="+mj-lt"/>
              <a:buAutoNum type="arabicPeriod"/>
            </a:pPr>
            <a:r>
              <a:rPr lang="en-US" dirty="0">
                <a:solidFill>
                  <a:schemeClr val="bg1"/>
                </a:solidFill>
              </a:rPr>
              <a:t>Scale data (</a:t>
            </a:r>
            <a:r>
              <a:rPr lang="en-US" dirty="0" err="1">
                <a:solidFill>
                  <a:schemeClr val="bg1"/>
                </a:solidFill>
              </a:rPr>
              <a:t>StandardScaler</a:t>
            </a:r>
            <a:r>
              <a:rPr lang="en-US" dirty="0">
                <a:solidFill>
                  <a:schemeClr val="bg1"/>
                </a:solidFill>
              </a:rPr>
              <a:t>)</a:t>
            </a:r>
          </a:p>
          <a:p>
            <a:pPr marL="914400" lvl="1" indent="-457200">
              <a:buClr>
                <a:schemeClr val="bg1"/>
              </a:buClr>
              <a:buFont typeface="+mj-lt"/>
              <a:buAutoNum type="arabicPeriod"/>
            </a:pPr>
            <a:r>
              <a:rPr lang="en-US" dirty="0">
                <a:solidFill>
                  <a:schemeClr val="bg1"/>
                </a:solidFill>
              </a:rPr>
              <a:t>Train-Test-Split data</a:t>
            </a:r>
          </a:p>
          <a:p>
            <a:pPr marL="914400" lvl="1" indent="-457200">
              <a:buClr>
                <a:schemeClr val="bg1"/>
              </a:buClr>
              <a:buFont typeface="+mj-lt"/>
              <a:buAutoNum type="arabicPeriod"/>
            </a:pPr>
            <a:r>
              <a:rPr lang="en-US" dirty="0">
                <a:solidFill>
                  <a:schemeClr val="bg1"/>
                </a:solidFill>
              </a:rPr>
              <a:t>Evaluate</a:t>
            </a:r>
          </a:p>
          <a:p>
            <a:pPr marL="914400" lvl="1" indent="-457200">
              <a:buClr>
                <a:schemeClr val="bg1"/>
              </a:buClr>
              <a:buFont typeface="+mj-lt"/>
              <a:buAutoNum type="arabicPeriod"/>
            </a:pPr>
            <a:r>
              <a:rPr lang="en-US" dirty="0">
                <a:solidFill>
                  <a:schemeClr val="bg1"/>
                </a:solidFill>
              </a:rPr>
              <a:t>Tune parameters using </a:t>
            </a:r>
            <a:r>
              <a:rPr lang="en-US" dirty="0" err="1">
                <a:solidFill>
                  <a:schemeClr val="bg1"/>
                </a:solidFill>
              </a:rPr>
              <a:t>RandomizedSearchCV</a:t>
            </a:r>
            <a:r>
              <a:rPr lang="en-US" dirty="0">
                <a:solidFill>
                  <a:schemeClr val="bg1"/>
                </a:solidFill>
              </a:rPr>
              <a:t> &amp; </a:t>
            </a:r>
            <a:r>
              <a:rPr lang="en-US" dirty="0" err="1">
                <a:solidFill>
                  <a:schemeClr val="bg1"/>
                </a:solidFill>
              </a:rPr>
              <a:t>GridSearchCV</a:t>
            </a:r>
            <a:endParaRPr lang="en-US" dirty="0">
              <a:solidFill>
                <a:schemeClr val="bg1"/>
              </a:solidFill>
            </a:endParaRPr>
          </a:p>
          <a:p>
            <a:pPr marL="914400" lvl="1" indent="-457200">
              <a:buClr>
                <a:schemeClr val="bg1"/>
              </a:buClr>
              <a:buFont typeface="+mj-lt"/>
              <a:buAutoNum type="arabicPeriod"/>
            </a:pPr>
            <a:r>
              <a:rPr lang="en-US" dirty="0">
                <a:solidFill>
                  <a:schemeClr val="bg1"/>
                </a:solidFill>
              </a:rPr>
              <a:t>Evaluate</a:t>
            </a:r>
          </a:p>
          <a:p>
            <a:pPr marL="342900" indent="-342900">
              <a:buFont typeface="+mj-lt"/>
              <a:buAutoNum type="arabicPeriod"/>
            </a:pPr>
            <a:endParaRPr lang="en-US" sz="1400" dirty="0">
              <a:solidFill>
                <a:schemeClr val="bg1"/>
              </a:solidFill>
            </a:endParaRPr>
          </a:p>
          <a:p>
            <a:pPr marL="457200" lvl="1" indent="0">
              <a:buNone/>
            </a:pPr>
            <a:endParaRPr lang="en-US" sz="1400" dirty="0">
              <a:solidFill>
                <a:schemeClr val="bg1"/>
              </a:solidFill>
            </a:endParaRPr>
          </a:p>
        </p:txBody>
      </p:sp>
    </p:spTree>
    <p:extLst>
      <p:ext uri="{BB962C8B-B14F-4D97-AF65-F5344CB8AC3E}">
        <p14:creationId xmlns:p14="http://schemas.microsoft.com/office/powerpoint/2010/main" val="145630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V. Model Selection + Performance</a:t>
            </a:r>
          </a:p>
        </p:txBody>
      </p:sp>
      <p:cxnSp>
        <p:nvCxnSpPr>
          <p:cNvPr id="10" name="Straight Connector 9">
            <a:extLst>
              <a:ext uri="{FF2B5EF4-FFF2-40B4-BE49-F238E27FC236}">
                <a16:creationId xmlns:a16="http://schemas.microsoft.com/office/drawing/2014/main" id="{40CFE70E-29A0-4E9F-B280-7B46B99C9FEA}"/>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9">
            <a:extLst>
              <a:ext uri="{FF2B5EF4-FFF2-40B4-BE49-F238E27FC236}">
                <a16:creationId xmlns:a16="http://schemas.microsoft.com/office/drawing/2014/main" id="{F66BBA6D-E910-49C3-A54E-47B366FFF41C}"/>
              </a:ext>
            </a:extLst>
          </p:cNvPr>
          <p:cNvSpPr txBox="1">
            <a:spLocks/>
          </p:cNvSpPr>
          <p:nvPr/>
        </p:nvSpPr>
        <p:spPr>
          <a:xfrm>
            <a:off x="615189" y="1457497"/>
            <a:ext cx="5316441" cy="52478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sz="1600" dirty="0">
                <a:solidFill>
                  <a:schemeClr val="bg1"/>
                </a:solidFill>
              </a:rPr>
              <a:t>Decided to use some of the classic machine learning classifiers (Logistic Regression, Random Forest classifier, and a Gradient Boosted Trees)</a:t>
            </a:r>
          </a:p>
          <a:p>
            <a:pPr marL="914400" lvl="2" indent="0">
              <a:buNone/>
            </a:pPr>
            <a:endParaRPr lang="en-US" sz="1400" dirty="0">
              <a:solidFill>
                <a:schemeClr val="bg1"/>
              </a:solidFill>
            </a:endParaRPr>
          </a:p>
          <a:p>
            <a:pPr>
              <a:buFont typeface="Wingdings" panose="05000000000000000000" pitchFamily="2" charset="2"/>
              <a:buChar char="v"/>
            </a:pPr>
            <a:r>
              <a:rPr lang="en-US" sz="1600" dirty="0">
                <a:solidFill>
                  <a:schemeClr val="bg1"/>
                </a:solidFill>
              </a:rPr>
              <a:t>Best performing model: Random Forest classifier and Gradient Boosted tree models - resulted in an accuracy of 80% with additional hyperparameter tuning. </a:t>
            </a:r>
            <a:endParaRPr lang="en-US" dirty="0">
              <a:solidFill>
                <a:schemeClr val="bg1"/>
              </a:solidFill>
            </a:endParaRPr>
          </a:p>
          <a:p>
            <a:pPr>
              <a:buFont typeface="Wingdings" panose="05000000000000000000" pitchFamily="2" charset="2"/>
              <a:buChar char="v"/>
            </a:pPr>
            <a:endParaRPr lang="en-US" sz="1600" dirty="0">
              <a:solidFill>
                <a:schemeClr val="bg1"/>
              </a:solidFill>
            </a:endParaRPr>
          </a:p>
          <a:p>
            <a:pPr>
              <a:buFont typeface="Wingdings" panose="05000000000000000000" pitchFamily="2" charset="2"/>
              <a:buChar char="v"/>
            </a:pPr>
            <a:r>
              <a:rPr lang="en-US" sz="1600" dirty="0">
                <a:solidFill>
                  <a:schemeClr val="bg1"/>
                </a:solidFill>
              </a:rPr>
              <a:t>The top 5 features across all three models in determining Intro Call Qualification Status included: </a:t>
            </a:r>
          </a:p>
          <a:p>
            <a:pPr lvl="1">
              <a:buFont typeface="Wingdings" panose="05000000000000000000" pitchFamily="2" charset="2"/>
              <a:buChar char="v"/>
            </a:pPr>
            <a:r>
              <a:rPr lang="en-US" sz="1400" dirty="0" err="1">
                <a:solidFill>
                  <a:schemeClr val="bg1"/>
                </a:solidFill>
              </a:rPr>
              <a:t>inferScore</a:t>
            </a:r>
            <a:r>
              <a:rPr lang="en-US" sz="1400" dirty="0">
                <a:solidFill>
                  <a:schemeClr val="bg1"/>
                </a:solidFill>
              </a:rPr>
              <a:t>___</a:t>
            </a:r>
            <a:r>
              <a:rPr lang="en-US" sz="1400" dirty="0" err="1">
                <a:solidFill>
                  <a:schemeClr val="bg1"/>
                </a:solidFill>
              </a:rPr>
              <a:t>Lead_AddedInfo</a:t>
            </a:r>
            <a:endParaRPr lang="en-US" sz="1400" dirty="0">
              <a:solidFill>
                <a:schemeClr val="bg1"/>
              </a:solidFill>
            </a:endParaRPr>
          </a:p>
          <a:p>
            <a:pPr lvl="1">
              <a:buFont typeface="Wingdings" panose="05000000000000000000" pitchFamily="2" charset="2"/>
              <a:buChar char="v"/>
            </a:pPr>
            <a:r>
              <a:rPr lang="en-US" sz="1400" dirty="0" err="1">
                <a:solidFill>
                  <a:schemeClr val="bg1"/>
                </a:solidFill>
              </a:rPr>
              <a:t>totalEMails</a:t>
            </a:r>
            <a:r>
              <a:rPr lang="en-US" sz="1400" dirty="0">
                <a:solidFill>
                  <a:schemeClr val="bg1"/>
                </a:solidFill>
              </a:rPr>
              <a:t>___</a:t>
            </a:r>
            <a:r>
              <a:rPr lang="en-US" sz="1400" dirty="0" err="1">
                <a:solidFill>
                  <a:schemeClr val="bg1"/>
                </a:solidFill>
              </a:rPr>
              <a:t>Lead_AddedInfo</a:t>
            </a:r>
            <a:endParaRPr lang="en-US" sz="1400" dirty="0">
              <a:solidFill>
                <a:schemeClr val="bg1"/>
              </a:solidFill>
            </a:endParaRPr>
          </a:p>
          <a:p>
            <a:pPr lvl="1">
              <a:buFont typeface="Wingdings" panose="05000000000000000000" pitchFamily="2" charset="2"/>
              <a:buChar char="v"/>
            </a:pPr>
            <a:r>
              <a:rPr lang="en-US" sz="1400" dirty="0" err="1">
                <a:solidFill>
                  <a:schemeClr val="bg1"/>
                </a:solidFill>
              </a:rPr>
              <a:t>totalCalls</a:t>
            </a:r>
            <a:r>
              <a:rPr lang="en-US" sz="1400" dirty="0">
                <a:solidFill>
                  <a:schemeClr val="bg1"/>
                </a:solidFill>
              </a:rPr>
              <a:t>___</a:t>
            </a:r>
            <a:r>
              <a:rPr lang="en-US" sz="1400" dirty="0" err="1">
                <a:solidFill>
                  <a:schemeClr val="bg1"/>
                </a:solidFill>
              </a:rPr>
              <a:t>Lead_AddedInfo</a:t>
            </a:r>
            <a:endParaRPr lang="en-US" sz="1400" dirty="0">
              <a:solidFill>
                <a:schemeClr val="bg1"/>
              </a:solidFill>
            </a:endParaRPr>
          </a:p>
          <a:p>
            <a:pPr lvl="1">
              <a:buFont typeface="Wingdings" panose="05000000000000000000" pitchFamily="2" charset="2"/>
              <a:buChar char="v"/>
            </a:pPr>
            <a:r>
              <a:rPr lang="en-US" sz="1400" dirty="0" err="1">
                <a:solidFill>
                  <a:schemeClr val="bg1"/>
                </a:solidFill>
              </a:rPr>
              <a:t>introCallCreated_leadCreated_delta</a:t>
            </a:r>
            <a:endParaRPr lang="en-US" sz="1400" dirty="0">
              <a:solidFill>
                <a:schemeClr val="bg1"/>
              </a:solidFill>
            </a:endParaRPr>
          </a:p>
          <a:p>
            <a:pPr lvl="1">
              <a:buFont typeface="Wingdings" panose="05000000000000000000" pitchFamily="2" charset="2"/>
              <a:buChar char="v"/>
            </a:pPr>
            <a:r>
              <a:rPr lang="en-US" sz="1400" dirty="0" err="1">
                <a:solidFill>
                  <a:schemeClr val="bg1"/>
                </a:solidFill>
              </a:rPr>
              <a:t>assignedToRole</a:t>
            </a:r>
            <a:r>
              <a:rPr lang="en-US" sz="1400" dirty="0">
                <a:solidFill>
                  <a:schemeClr val="bg1"/>
                </a:solidFill>
              </a:rPr>
              <a:t>___</a:t>
            </a:r>
            <a:r>
              <a:rPr lang="en-US" sz="1400" dirty="0" err="1">
                <a:solidFill>
                  <a:schemeClr val="bg1"/>
                </a:solidFill>
              </a:rPr>
              <a:t>IntroCall_OtherInfo_map</a:t>
            </a:r>
            <a:endParaRPr lang="en-US" sz="1400" dirty="0">
              <a:solidFill>
                <a:schemeClr val="bg1"/>
              </a:solidFill>
            </a:endParaRPr>
          </a:p>
          <a:p>
            <a:pPr>
              <a:buFont typeface="Wingdings" panose="05000000000000000000" pitchFamily="2" charset="2"/>
              <a:buChar char="v"/>
            </a:pPr>
            <a:endParaRPr lang="en-US" sz="1600" dirty="0">
              <a:solidFill>
                <a:schemeClr val="bg1"/>
              </a:solidFill>
            </a:endParaRPr>
          </a:p>
          <a:p>
            <a:pPr>
              <a:buFont typeface="Wingdings" panose="05000000000000000000" pitchFamily="2" charset="2"/>
              <a:buChar char="v"/>
            </a:pPr>
            <a:endParaRPr lang="en-US" sz="1600" dirty="0">
              <a:solidFill>
                <a:schemeClr val="bg1"/>
              </a:solidFill>
            </a:endParaRPr>
          </a:p>
          <a:p>
            <a:pPr>
              <a:buFont typeface="Wingdings" panose="05000000000000000000" pitchFamily="2" charset="2"/>
              <a:buChar char="v"/>
            </a:pPr>
            <a:r>
              <a:rPr lang="en-US" sz="1600" dirty="0">
                <a:solidFill>
                  <a:schemeClr val="bg1"/>
                </a:solidFill>
              </a:rPr>
              <a:t>The features I assumed would be highly ranked but weren’t included: </a:t>
            </a:r>
          </a:p>
          <a:p>
            <a:pPr lvl="1">
              <a:buFont typeface="Wingdings" panose="05000000000000000000" pitchFamily="2" charset="2"/>
              <a:buChar char="v"/>
            </a:pPr>
            <a:r>
              <a:rPr lang="en-US" sz="1400" dirty="0">
                <a:solidFill>
                  <a:schemeClr val="bg1"/>
                </a:solidFill>
              </a:rPr>
              <a:t>country___</a:t>
            </a:r>
            <a:r>
              <a:rPr lang="en-US" sz="1400" dirty="0" err="1">
                <a:solidFill>
                  <a:schemeClr val="bg1"/>
                </a:solidFill>
              </a:rPr>
              <a:t>Lead_LeadCompanyInformation_map</a:t>
            </a:r>
            <a:endParaRPr lang="en-US" sz="1400" dirty="0">
              <a:solidFill>
                <a:schemeClr val="bg1"/>
              </a:solidFill>
            </a:endParaRPr>
          </a:p>
          <a:p>
            <a:pPr lvl="1">
              <a:buFont typeface="Wingdings" panose="05000000000000000000" pitchFamily="2" charset="2"/>
              <a:buChar char="v"/>
            </a:pPr>
            <a:r>
              <a:rPr lang="en-US" sz="1400" dirty="0" err="1">
                <a:solidFill>
                  <a:schemeClr val="bg1"/>
                </a:solidFill>
              </a:rPr>
              <a:t>trafficChannel</a:t>
            </a:r>
            <a:r>
              <a:rPr lang="en-US" sz="1400" dirty="0">
                <a:solidFill>
                  <a:schemeClr val="bg1"/>
                </a:solidFill>
              </a:rPr>
              <a:t>___</a:t>
            </a:r>
            <a:r>
              <a:rPr lang="en-US" sz="1400" dirty="0" err="1">
                <a:solidFill>
                  <a:schemeClr val="bg1"/>
                </a:solidFill>
              </a:rPr>
              <a:t>Lead_MarketingInformation_map_map</a:t>
            </a:r>
            <a:endParaRPr lang="en-US" sz="1400" dirty="0">
              <a:solidFill>
                <a:schemeClr val="bg1"/>
              </a:solidFill>
            </a:endParaRPr>
          </a:p>
          <a:p>
            <a:pPr lvl="1">
              <a:buFont typeface="Wingdings" panose="05000000000000000000" pitchFamily="2" charset="2"/>
              <a:buChar char="v"/>
            </a:pPr>
            <a:r>
              <a:rPr lang="en-US" sz="1400" dirty="0">
                <a:solidFill>
                  <a:schemeClr val="bg1"/>
                </a:solidFill>
              </a:rPr>
              <a:t>product2___IntroCall_MeetingDetails_WalkMe</a:t>
            </a:r>
          </a:p>
          <a:p>
            <a:pPr>
              <a:buFont typeface="Wingdings" panose="05000000000000000000" pitchFamily="2" charset="2"/>
              <a:buChar char="v"/>
            </a:pPr>
            <a:endParaRPr lang="en-US" sz="1600" dirty="0">
              <a:solidFill>
                <a:schemeClr val="bg1"/>
              </a:solidFill>
            </a:endParaRPr>
          </a:p>
        </p:txBody>
      </p:sp>
      <p:graphicFrame>
        <p:nvGraphicFramePr>
          <p:cNvPr id="6" name="Table 5">
            <a:extLst>
              <a:ext uri="{FF2B5EF4-FFF2-40B4-BE49-F238E27FC236}">
                <a16:creationId xmlns:a16="http://schemas.microsoft.com/office/drawing/2014/main" id="{D3535C6A-F854-462C-A3FE-4A6570812D47}"/>
              </a:ext>
            </a:extLst>
          </p:cNvPr>
          <p:cNvGraphicFramePr>
            <a:graphicFrameLocks noGrp="1"/>
          </p:cNvGraphicFramePr>
          <p:nvPr>
            <p:extLst>
              <p:ext uri="{D42A27DB-BD31-4B8C-83A1-F6EECF244321}">
                <p14:modId xmlns:p14="http://schemas.microsoft.com/office/powerpoint/2010/main" val="654912516"/>
              </p:ext>
            </p:extLst>
          </p:nvPr>
        </p:nvGraphicFramePr>
        <p:xfrm>
          <a:off x="6453813" y="1779837"/>
          <a:ext cx="5503628" cy="4819747"/>
        </p:xfrm>
        <a:graphic>
          <a:graphicData uri="http://schemas.openxmlformats.org/drawingml/2006/table">
            <a:tbl>
              <a:tblPr firstRow="1" bandRow="1">
                <a:tableStyleId>{5C22544A-7EE6-4342-B048-85BDC9FD1C3A}</a:tableStyleId>
              </a:tblPr>
              <a:tblGrid>
                <a:gridCol w="1375907">
                  <a:extLst>
                    <a:ext uri="{9D8B030D-6E8A-4147-A177-3AD203B41FA5}">
                      <a16:colId xmlns:a16="http://schemas.microsoft.com/office/drawing/2014/main" val="333144519"/>
                    </a:ext>
                  </a:extLst>
                </a:gridCol>
                <a:gridCol w="1375907">
                  <a:extLst>
                    <a:ext uri="{9D8B030D-6E8A-4147-A177-3AD203B41FA5}">
                      <a16:colId xmlns:a16="http://schemas.microsoft.com/office/drawing/2014/main" val="24145671"/>
                    </a:ext>
                  </a:extLst>
                </a:gridCol>
                <a:gridCol w="1375907">
                  <a:extLst>
                    <a:ext uri="{9D8B030D-6E8A-4147-A177-3AD203B41FA5}">
                      <a16:colId xmlns:a16="http://schemas.microsoft.com/office/drawing/2014/main" val="2682712432"/>
                    </a:ext>
                  </a:extLst>
                </a:gridCol>
                <a:gridCol w="1375907">
                  <a:extLst>
                    <a:ext uri="{9D8B030D-6E8A-4147-A177-3AD203B41FA5}">
                      <a16:colId xmlns:a16="http://schemas.microsoft.com/office/drawing/2014/main" val="1465313475"/>
                    </a:ext>
                  </a:extLst>
                </a:gridCol>
              </a:tblGrid>
              <a:tr h="1013204">
                <a:tc>
                  <a:txBody>
                    <a:bodyPr/>
                    <a:lstStyle/>
                    <a:p>
                      <a:pPr algn="ctr"/>
                      <a:endParaRPr lang="en-US" sz="1400" dirty="0"/>
                    </a:p>
                    <a:p>
                      <a:pPr algn="ctr"/>
                      <a:r>
                        <a:rPr lang="en-US" sz="1400" dirty="0"/>
                        <a:t>Model</a:t>
                      </a:r>
                    </a:p>
                    <a:p>
                      <a:pPr algn="ctr"/>
                      <a:endParaRPr 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Performance</a:t>
                      </a:r>
                    </a:p>
                    <a:p>
                      <a:pPr algn="ctr"/>
                      <a:endParaRPr 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Performance with Param. Tuning</a:t>
                      </a:r>
                    </a:p>
                    <a:p>
                      <a:pPr algn="ctr"/>
                      <a:endParaRPr 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Optimal Params</a:t>
                      </a:r>
                    </a:p>
                    <a:p>
                      <a:pPr algn="ctr"/>
                      <a:endParaRPr lang="en-US" sz="1400" dirty="0"/>
                    </a:p>
                  </a:txBody>
                  <a:tcPr anchor="ctr"/>
                </a:tc>
                <a:extLst>
                  <a:ext uri="{0D108BD9-81ED-4DB2-BD59-A6C34878D82A}">
                    <a16:rowId xmlns:a16="http://schemas.microsoft.com/office/drawing/2014/main" val="308225634"/>
                  </a:ext>
                </a:extLst>
              </a:tr>
              <a:tr h="1181263">
                <a:tc>
                  <a:txBody>
                    <a:bodyPr/>
                    <a:lstStyle/>
                    <a:p>
                      <a:pPr algn="ctr"/>
                      <a:r>
                        <a:rPr lang="en-US" sz="1600" dirty="0"/>
                        <a:t>Logistic Regression</a:t>
                      </a:r>
                    </a:p>
                  </a:txBody>
                  <a:tcPr anchor="ct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73%</a:t>
                      </a:r>
                      <a:endParaRPr lang="en-US" sz="1800">
                        <a:effectLst/>
                      </a:endParaRPr>
                    </a:p>
                  </a:txBody>
                  <a:tcPr marL="63500" marR="63500" marT="63500" marB="63500" anchor="ct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73%</a:t>
                      </a:r>
                      <a:endParaRPr lang="en-US" sz="1800">
                        <a:effectLst/>
                      </a:endParaRPr>
                    </a:p>
                  </a:txBody>
                  <a:tcPr marL="63500" marR="63500" marT="63500" marB="63500" anchor="ct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{'C': 1, 'max_iter': 100}</a:t>
                      </a:r>
                      <a:endParaRPr lang="en-US" sz="1000">
                        <a:effectLst/>
                      </a:endParaRPr>
                    </a:p>
                  </a:txBody>
                  <a:tcPr marL="63500" marR="63500" marT="63500" marB="63500"/>
                </a:tc>
                <a:extLst>
                  <a:ext uri="{0D108BD9-81ED-4DB2-BD59-A6C34878D82A}">
                    <a16:rowId xmlns:a16="http://schemas.microsoft.com/office/drawing/2014/main" val="3199024343"/>
                  </a:ext>
                </a:extLst>
              </a:tr>
              <a:tr h="1444017">
                <a:tc>
                  <a:txBody>
                    <a:bodyPr/>
                    <a:lstStyle/>
                    <a:p>
                      <a:pPr algn="ctr"/>
                      <a:r>
                        <a:rPr lang="en-US" sz="1600" dirty="0"/>
                        <a:t>Random Forest</a:t>
                      </a:r>
                    </a:p>
                  </a:txBody>
                  <a:tcPr anchor="ct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74%</a:t>
                      </a:r>
                      <a:endParaRPr lang="en-US" sz="1800">
                        <a:effectLst/>
                      </a:endParaRPr>
                    </a:p>
                  </a:txBody>
                  <a:tcPr marL="63500" marR="63500" marT="63500" marB="63500" anchor="ct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rPr>
                        <a:t>80%</a:t>
                      </a:r>
                      <a:endParaRPr lang="en-US" sz="1800" dirty="0">
                        <a:effectLst/>
                      </a:endParaRPr>
                    </a:p>
                  </a:txBody>
                  <a:tcPr marL="63500" marR="63500" marT="63500" marB="63500" anchor="ct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{'bootstrap': False, 'max_depth': 60, 'max_features': 'sqrt', 'min_samples_leaf': 1, 'min_samples_split': 10, 'n_estimators': 400}</a:t>
                      </a:r>
                      <a:endParaRPr lang="en-US" sz="1000">
                        <a:effectLst/>
                      </a:endParaRPr>
                    </a:p>
                  </a:txBody>
                  <a:tcPr marL="63500" marR="63500" marT="63500" marB="63500"/>
                </a:tc>
                <a:extLst>
                  <a:ext uri="{0D108BD9-81ED-4DB2-BD59-A6C34878D82A}">
                    <a16:rowId xmlns:a16="http://schemas.microsoft.com/office/drawing/2014/main" val="226031768"/>
                  </a:ext>
                </a:extLst>
              </a:tr>
              <a:tr h="1181263">
                <a:tc>
                  <a:txBody>
                    <a:bodyPr/>
                    <a:lstStyle/>
                    <a:p>
                      <a:pPr algn="ctr"/>
                      <a:r>
                        <a:rPr lang="en-US" sz="1600" dirty="0"/>
                        <a:t>Gradient Boosted Tree</a:t>
                      </a:r>
                    </a:p>
                  </a:txBody>
                  <a:tcPr anchor="ct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78%</a:t>
                      </a:r>
                      <a:endParaRPr lang="en-US" sz="1800">
                        <a:effectLst/>
                      </a:endParaRPr>
                    </a:p>
                  </a:txBody>
                  <a:tcPr marL="63500" marR="63500" marT="63500" marB="63500" anchor="ct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rPr>
                        <a:t>80%</a:t>
                      </a:r>
                      <a:endParaRPr lang="en-US" sz="1800" dirty="0">
                        <a:effectLst/>
                      </a:endParaRPr>
                    </a:p>
                  </a:txBody>
                  <a:tcPr marL="63500" marR="63500" marT="63500" marB="63500" anchor="ct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a:t>
                      </a:r>
                      <a:r>
                        <a:rPr lang="en-US" sz="1000" b="0" i="0" u="none" strike="noStrike" dirty="0" err="1">
                          <a:solidFill>
                            <a:srgbClr val="000000"/>
                          </a:solidFill>
                          <a:effectLst/>
                          <a:latin typeface="Arial" panose="020B0604020202020204" pitchFamily="34" charset="0"/>
                        </a:rPr>
                        <a:t>colsample_bytree</a:t>
                      </a:r>
                      <a:r>
                        <a:rPr lang="en-US" sz="1000" b="0" i="0" u="none" strike="noStrike" dirty="0">
                          <a:solidFill>
                            <a:srgbClr val="000000"/>
                          </a:solidFill>
                          <a:effectLst/>
                          <a:latin typeface="Arial" panose="020B0604020202020204" pitchFamily="34" charset="0"/>
                        </a:rPr>
                        <a:t>': 1.0, 'gamma': 1, '</a:t>
                      </a:r>
                      <a:r>
                        <a:rPr lang="en-US" sz="1000" b="0" i="0" u="none" strike="noStrike" dirty="0" err="1">
                          <a:solidFill>
                            <a:srgbClr val="000000"/>
                          </a:solidFill>
                          <a:effectLst/>
                          <a:latin typeface="Arial" panose="020B0604020202020204" pitchFamily="34" charset="0"/>
                        </a:rPr>
                        <a:t>max_depth</a:t>
                      </a:r>
                      <a:r>
                        <a:rPr lang="en-US" sz="1000" b="0" i="0" u="none" strike="noStrike" dirty="0">
                          <a:solidFill>
                            <a:srgbClr val="000000"/>
                          </a:solidFill>
                          <a:effectLst/>
                          <a:latin typeface="Arial" panose="020B0604020202020204" pitchFamily="34" charset="0"/>
                        </a:rPr>
                        <a:t>': 6, '</a:t>
                      </a:r>
                      <a:r>
                        <a:rPr lang="en-US" sz="1000" b="0" i="0" u="none" strike="noStrike" dirty="0" err="1">
                          <a:solidFill>
                            <a:srgbClr val="000000"/>
                          </a:solidFill>
                          <a:effectLst/>
                          <a:latin typeface="Arial" panose="020B0604020202020204" pitchFamily="34" charset="0"/>
                        </a:rPr>
                        <a:t>min_child_weight</a:t>
                      </a:r>
                      <a:r>
                        <a:rPr lang="en-US" sz="1000" b="0" i="0" u="none" strike="noStrike" dirty="0">
                          <a:solidFill>
                            <a:srgbClr val="000000"/>
                          </a:solidFill>
                          <a:effectLst/>
                          <a:latin typeface="Arial" panose="020B0604020202020204" pitchFamily="34" charset="0"/>
                        </a:rPr>
                        <a:t>': 9, 'subsample': 1.0}</a:t>
                      </a:r>
                      <a:endParaRPr lang="en-US" sz="1000" dirty="0">
                        <a:effectLst/>
                      </a:endParaRPr>
                    </a:p>
                  </a:txBody>
                  <a:tcPr marL="63500" marR="63500" marT="63500" marB="63500"/>
                </a:tc>
                <a:extLst>
                  <a:ext uri="{0D108BD9-81ED-4DB2-BD59-A6C34878D82A}">
                    <a16:rowId xmlns:a16="http://schemas.microsoft.com/office/drawing/2014/main" val="2979466657"/>
                  </a:ext>
                </a:extLst>
              </a:tr>
            </a:tbl>
          </a:graphicData>
        </a:graphic>
      </p:graphicFrame>
    </p:spTree>
    <p:extLst>
      <p:ext uri="{BB962C8B-B14F-4D97-AF65-F5344CB8AC3E}">
        <p14:creationId xmlns:p14="http://schemas.microsoft.com/office/powerpoint/2010/main" val="236877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VI. Take-Aways</a:t>
            </a:r>
          </a:p>
        </p:txBody>
      </p:sp>
      <p:cxnSp>
        <p:nvCxnSpPr>
          <p:cNvPr id="10" name="Straight Connector 9">
            <a:extLst>
              <a:ext uri="{FF2B5EF4-FFF2-40B4-BE49-F238E27FC236}">
                <a16:creationId xmlns:a16="http://schemas.microsoft.com/office/drawing/2014/main" id="{40CFE70E-29A0-4E9F-B280-7B46B99C9FEA}"/>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9">
            <a:extLst>
              <a:ext uri="{FF2B5EF4-FFF2-40B4-BE49-F238E27FC236}">
                <a16:creationId xmlns:a16="http://schemas.microsoft.com/office/drawing/2014/main" id="{F66BBA6D-E910-49C3-A54E-47B366FFF41C}"/>
              </a:ext>
            </a:extLst>
          </p:cNvPr>
          <p:cNvSpPr txBox="1">
            <a:spLocks/>
          </p:cNvSpPr>
          <p:nvPr/>
        </p:nvSpPr>
        <p:spPr>
          <a:xfrm>
            <a:off x="615189" y="1457497"/>
            <a:ext cx="5316441" cy="5247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sz="1600" dirty="0">
                <a:solidFill>
                  <a:schemeClr val="bg1"/>
                </a:solidFill>
              </a:rPr>
              <a:t>Biggest takeaways from the project given the feature ranking &amp; exploratory analysis:</a:t>
            </a:r>
          </a:p>
          <a:p>
            <a:pPr marL="0" indent="0">
              <a:buNone/>
            </a:pPr>
            <a:endParaRPr lang="en-US" sz="1600" dirty="0">
              <a:solidFill>
                <a:schemeClr val="bg1"/>
              </a:solidFill>
            </a:endParaRPr>
          </a:p>
          <a:p>
            <a:pPr lvl="1">
              <a:buFont typeface="Wingdings" panose="05000000000000000000" pitchFamily="2" charset="2"/>
              <a:buChar char="v"/>
            </a:pPr>
            <a:r>
              <a:rPr lang="en-US" sz="1400" dirty="0">
                <a:solidFill>
                  <a:schemeClr val="bg1"/>
                </a:solidFill>
              </a:rPr>
              <a:t>Quality of lead can continue to impact downstream qualification &amp; sales process beyond the Marketing to Sales Handoff, with lead scores differing between Qualified &amp; Not Qualified Intro Calls (Lead Score).</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Level of engagement can be an important indicator of a qualified prospect &amp; can show inefficiencies in engagements with not qualified prospects (Total Calls + Emails).</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Freshness of lead doesn’t seem to impact outcome (Lead to Intro Call Creation Delta).</a:t>
            </a:r>
          </a:p>
          <a:p>
            <a:pPr>
              <a:buFont typeface="Wingdings" panose="05000000000000000000" pitchFamily="2" charset="2"/>
              <a:buChar char="v"/>
            </a:pPr>
            <a:endParaRPr lang="en-US" sz="1600" dirty="0">
              <a:solidFill>
                <a:schemeClr val="bg1"/>
              </a:solidFill>
            </a:endParaRPr>
          </a:p>
        </p:txBody>
      </p:sp>
      <p:sp>
        <p:nvSpPr>
          <p:cNvPr id="7" name="Content Placeholder 9">
            <a:extLst>
              <a:ext uri="{FF2B5EF4-FFF2-40B4-BE49-F238E27FC236}">
                <a16:creationId xmlns:a16="http://schemas.microsoft.com/office/drawing/2014/main" id="{A571A3AC-5F4F-4819-B0C9-5AB1901E18A7}"/>
              </a:ext>
            </a:extLst>
          </p:cNvPr>
          <p:cNvSpPr txBox="1">
            <a:spLocks/>
          </p:cNvSpPr>
          <p:nvPr/>
        </p:nvSpPr>
        <p:spPr>
          <a:xfrm>
            <a:off x="6479276" y="1457497"/>
            <a:ext cx="5316441" cy="5247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sz="1600" dirty="0">
                <a:solidFill>
                  <a:schemeClr val="bg1"/>
                </a:solidFill>
              </a:rPr>
              <a:t>Given the results of the models and tests, my project based recommendations are:</a:t>
            </a:r>
          </a:p>
          <a:p>
            <a:pPr>
              <a:buFont typeface="Wingdings" panose="05000000000000000000" pitchFamily="2" charset="2"/>
              <a:buChar char="v"/>
            </a:pPr>
            <a:endParaRPr lang="en-US" sz="1600" dirty="0">
              <a:solidFill>
                <a:schemeClr val="bg1"/>
              </a:solidFill>
            </a:endParaRPr>
          </a:p>
          <a:p>
            <a:pPr lvl="1">
              <a:buFont typeface="Wingdings" panose="05000000000000000000" pitchFamily="2" charset="2"/>
              <a:buChar char="v"/>
            </a:pPr>
            <a:r>
              <a:rPr lang="en-US" sz="1400" dirty="0">
                <a:solidFill>
                  <a:schemeClr val="bg1"/>
                </a:solidFill>
              </a:rPr>
              <a:t>Given that disqualified intro calls were correlated with higher calls &amp; emails, one possible suggestion could be to train the sales teams to front load discovery questions for earlier disqualification. </a:t>
            </a:r>
          </a:p>
          <a:p>
            <a:pPr lvl="1">
              <a:buFont typeface="Wingdings" panose="05000000000000000000" pitchFamily="2" charset="2"/>
              <a:buChar char="v"/>
            </a:pPr>
            <a:endParaRPr lang="en-US" sz="1400" dirty="0">
              <a:solidFill>
                <a:schemeClr val="bg1"/>
              </a:solidFill>
            </a:endParaRPr>
          </a:p>
          <a:p>
            <a:pPr lvl="1">
              <a:buFont typeface="Wingdings" panose="05000000000000000000" pitchFamily="2" charset="2"/>
              <a:buChar char="v"/>
            </a:pPr>
            <a:r>
              <a:rPr lang="en-US" sz="1400" dirty="0">
                <a:solidFill>
                  <a:schemeClr val="bg1"/>
                </a:solidFill>
              </a:rPr>
              <a:t>Given also the difference in distributions of lead scores by qualified vs. disqualified, there could be downstream impact from marketing letting in poorer quality leads. Some of their assertions should also be evaluated as it seems their leads aren’t as high quality as expected. </a:t>
            </a:r>
          </a:p>
          <a:p>
            <a:pPr>
              <a:buFont typeface="Wingdings" panose="05000000000000000000" pitchFamily="2" charset="2"/>
              <a:buChar char="v"/>
            </a:pPr>
            <a:endParaRPr lang="en-US" sz="1600" dirty="0">
              <a:solidFill>
                <a:schemeClr val="bg1"/>
              </a:solidFill>
            </a:endParaRPr>
          </a:p>
        </p:txBody>
      </p:sp>
    </p:spTree>
    <p:extLst>
      <p:ext uri="{BB962C8B-B14F-4D97-AF65-F5344CB8AC3E}">
        <p14:creationId xmlns:p14="http://schemas.microsoft.com/office/powerpoint/2010/main" val="2226136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TotalTime>
  <Words>1371</Words>
  <Application>Microsoft Office PowerPoint</Application>
  <PresentationFormat>Widescreen</PresentationFormat>
  <Paragraphs>211</Paragraphs>
  <Slides>12</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Arial</vt:lpstr>
      <vt:lpstr>Calibri</vt:lpstr>
      <vt:lpstr>Roboto</vt:lpstr>
      <vt:lpstr>Segoe UI</vt:lpstr>
      <vt:lpstr>Segoe UI Light</vt:lpstr>
      <vt:lpstr>Segoe UI Semilight</vt:lpstr>
      <vt:lpstr>Tw Cen MT</vt:lpstr>
      <vt:lpstr>Tw Cen MT Condensed</vt:lpstr>
      <vt:lpstr>Wingdings</vt:lpstr>
      <vt:lpstr>Wingdings 3</vt:lpstr>
      <vt:lpstr>Integral</vt:lpstr>
      <vt:lpstr>QuickStarter Theme</vt:lpstr>
      <vt:lpstr>Predicting sales success from INTRO callS</vt:lpstr>
      <vt:lpstr>Contents</vt:lpstr>
      <vt:lpstr>I. Project Overview</vt:lpstr>
      <vt:lpstr>II. Data Overview</vt:lpstr>
      <vt:lpstr>III. Data Acquisition &amp; Processing</vt:lpstr>
      <vt:lpstr>IV. Exploratory Analysis</vt:lpstr>
      <vt:lpstr>IV. Feature Engineering &amp; Selection</vt:lpstr>
      <vt:lpstr>V. Model Selection + Performance</vt:lpstr>
      <vt:lpstr>VI. Take-Aways</vt:lpstr>
      <vt:lpstr>A1. Appendix: Additional Resources</vt:lpstr>
      <vt:lpstr>A2. Appendix: About me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sales success from INTRO callS</dc:title>
  <dc:creator>Mikiko Bazeley</dc:creator>
  <cp:lastModifiedBy>Mikiko Bazeley</cp:lastModifiedBy>
  <cp:revision>61</cp:revision>
  <dcterms:created xsi:type="dcterms:W3CDTF">2019-02-26T18:38:55Z</dcterms:created>
  <dcterms:modified xsi:type="dcterms:W3CDTF">2019-06-02T08:12:44Z</dcterms:modified>
</cp:coreProperties>
</file>