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Behaviour</a:t>
            </a:r>
            <a:r>
              <a:rPr lang="en"/>
              <a:t> vs ability vs both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Rather than dichotmize by essential vs non-essential</a:t>
            </a:r>
            <a:endParaRPr/>
          </a:p>
          <a:p>
            <a:pPr indent="-317500" lvl="0" marL="457200" rtl="0" algn="l">
              <a:spcBef>
                <a:spcPts val="0"/>
              </a:spcBef>
              <a:spcAft>
                <a:spcPts val="0"/>
              </a:spcAft>
              <a:buSzPts val="1400"/>
              <a:buChar char="+"/>
            </a:pPr>
            <a:r>
              <a:rPr lang="en"/>
              <a:t>To tackle the missing data issue by identifying whether they fit into one of these category (dichotomy score)</a:t>
            </a:r>
            <a:endParaRPr/>
          </a:p>
          <a:p>
            <a:pPr indent="-317500" lvl="0" marL="457200" rtl="0" algn="l">
              <a:spcBef>
                <a:spcPts val="0"/>
              </a:spcBef>
              <a:spcAft>
                <a:spcPts val="0"/>
              </a:spcAft>
              <a:buSzPts val="1400"/>
              <a:buChar char="+"/>
            </a:pPr>
            <a:r>
              <a:rPr lang="en"/>
              <a:t>Whether we can impute the missing data using multi imputation strategies (we may not want to impute the outcome)</a:t>
            </a:r>
            <a:endParaRPr/>
          </a:p>
          <a:p>
            <a:pPr indent="-317500" lvl="0" marL="457200" rtl="0" algn="l">
              <a:spcBef>
                <a:spcPts val="0"/>
              </a:spcBef>
              <a:spcAft>
                <a:spcPts val="0"/>
              </a:spcAft>
              <a:buSzPts val="1400"/>
              <a:buChar char="-"/>
            </a:pPr>
            <a:r>
              <a:rPr lang="en"/>
              <a:t>Compare who is social distancing for work who isnt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Should we combine the </a:t>
            </a:r>
            <a:r>
              <a:rPr lang="en"/>
              <a:t>colorado</a:t>
            </a:r>
            <a:r>
              <a:rPr lang="en"/>
              <a:t> index and the unacast index or only use one 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Multiple imputation strategy</a:t>
            </a:r>
            <a:endParaRPr/>
          </a:p>
          <a:p>
            <a:pPr indent="0" lvl="0" marL="0" rtl="0" algn="l">
              <a:spcBef>
                <a:spcPts val="0"/>
              </a:spcBef>
              <a:spcAft>
                <a:spcPts val="0"/>
              </a:spcAft>
              <a:buNone/>
            </a:pPr>
            <a:r>
              <a:rPr lang="en"/>
              <a:t>Can do this if the index is an input to another equation.</a:t>
            </a:r>
            <a:endParaRPr/>
          </a:p>
          <a:p>
            <a:pPr indent="0" lvl="0" marL="0" rtl="0" algn="l">
              <a:spcBef>
                <a:spcPts val="0"/>
              </a:spcBef>
              <a:spcAft>
                <a:spcPts val="0"/>
              </a:spcAft>
              <a:buNone/>
            </a:pPr>
            <a:r>
              <a:rPr lang="en"/>
              <a:t>Not if the index is the ultimate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Everything is a behavior</a:t>
            </a:r>
            <a:endParaRPr/>
          </a:p>
          <a:p>
            <a:pPr indent="0" lvl="0" marL="0" rtl="0" algn="l">
              <a:spcBef>
                <a:spcPts val="0"/>
              </a:spcBef>
              <a:spcAft>
                <a:spcPts val="0"/>
              </a:spcAft>
              <a:buNone/>
            </a:pPr>
            <a:r>
              <a:rPr lang="en"/>
              <a:t>Do you have the choice or not?</a:t>
            </a:r>
            <a:endParaRPr/>
          </a:p>
          <a:p>
            <a:pPr indent="0" lvl="0" marL="0" rtl="0" algn="l">
              <a:spcBef>
                <a:spcPts val="0"/>
              </a:spcBef>
              <a:spcAft>
                <a:spcPts val="0"/>
              </a:spcAft>
              <a:buNone/>
            </a:pPr>
            <a:r>
              <a:rPr lang="en"/>
              <a:t>Think in theory </a:t>
            </a:r>
            <a:r>
              <a:rPr lang="en"/>
              <a:t>whether</a:t>
            </a:r>
            <a:r>
              <a:rPr lang="en"/>
              <a:t> the activity is essential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racial groups have different occupations.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-Arjumand Siddiqi (Expert </a:t>
            </a:r>
            <a:r>
              <a:rPr lang="en"/>
              <a:t>Epidemiologist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Disparities vs Social Determinatants of health</a:t>
            </a:r>
            <a:endParaRPr/>
          </a:p>
          <a:p>
            <a:pPr indent="0" lvl="0" marL="0" rtl="0" algn="l">
              <a:spcBef>
                <a:spcPts val="0"/>
              </a:spcBef>
              <a:spcAft>
                <a:spcPts val="0"/>
              </a:spcAft>
              <a:buNone/>
            </a:pPr>
            <a:r>
              <a:rPr lang="en"/>
              <a:t>Disparties are when SDOH are misallocated?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about culture, not genetic, experiences of daily life based on racial groups</a:t>
            </a:r>
            <a:endParaRPr/>
          </a:p>
          <a:p>
            <a:pPr indent="-317500" lvl="0" marL="457200" rtl="0" algn="l">
              <a:spcBef>
                <a:spcPts val="0"/>
              </a:spcBef>
              <a:spcAft>
                <a:spcPts val="0"/>
              </a:spcAft>
              <a:buSzPts val="1400"/>
              <a:buAutoNum type="arabicPeriod"/>
            </a:pPr>
            <a:r>
              <a:rPr lang="en"/>
              <a:t>Kind of work you do (Occupation)</a:t>
            </a:r>
            <a:endParaRPr/>
          </a:p>
          <a:p>
            <a:pPr indent="-317500" lvl="1" marL="914400" rtl="0" algn="l">
              <a:spcBef>
                <a:spcPts val="0"/>
              </a:spcBef>
              <a:spcAft>
                <a:spcPts val="0"/>
              </a:spcAft>
              <a:buSzPts val="1400"/>
              <a:buAutoNum type="alphaLcPeriod"/>
            </a:pPr>
            <a:r>
              <a:rPr lang="en"/>
              <a:t>County level data on occupational data </a:t>
            </a:r>
            <a:r>
              <a:rPr b="1" lang="en"/>
              <a:t>by race</a:t>
            </a:r>
            <a:endParaRPr b="1"/>
          </a:p>
          <a:p>
            <a:pPr indent="-317500" lvl="0" marL="457200" rtl="0" algn="l">
              <a:spcBef>
                <a:spcPts val="0"/>
              </a:spcBef>
              <a:spcAft>
                <a:spcPts val="0"/>
              </a:spcAft>
              <a:buSzPts val="1400"/>
              <a:buAutoNum type="arabicPeriod"/>
            </a:pPr>
            <a:r>
              <a:rPr lang="en"/>
              <a:t>Symptoms</a:t>
            </a:r>
            <a:r>
              <a:rPr lang="en"/>
              <a:t> are so general</a:t>
            </a:r>
            <a:endParaRPr/>
          </a:p>
          <a:p>
            <a:pPr indent="-317500" lvl="1" marL="914400" rtl="0" algn="l">
              <a:spcBef>
                <a:spcPts val="0"/>
              </a:spcBef>
              <a:spcAft>
                <a:spcPts val="0"/>
              </a:spcAft>
              <a:buSzPts val="1400"/>
              <a:buAutoNum type="alphaLcPeriod"/>
            </a:pPr>
            <a:r>
              <a:rPr lang="en"/>
              <a:t>Syptooms dismissed for black people (especially women)</a:t>
            </a:r>
            <a:endParaRPr/>
          </a:p>
          <a:p>
            <a:pPr indent="-317500" lvl="1" marL="914400" rtl="0" algn="l">
              <a:spcBef>
                <a:spcPts val="0"/>
              </a:spcBef>
              <a:spcAft>
                <a:spcPts val="0"/>
              </a:spcAft>
              <a:buSzPts val="1400"/>
              <a:buAutoNum type="alphaLcPeriod"/>
            </a:pPr>
            <a:r>
              <a:rPr lang="en"/>
              <a:t>Inability to acces those minds</a:t>
            </a:r>
            <a:endParaRPr/>
          </a:p>
          <a:p>
            <a:pPr indent="-317500" lvl="0" marL="457200" rtl="0" algn="l">
              <a:spcBef>
                <a:spcPts val="0"/>
              </a:spcBef>
              <a:spcAft>
                <a:spcPts val="0"/>
              </a:spcAft>
              <a:buSzPts val="1400"/>
              <a:buAutoNum type="arabicPeriod"/>
            </a:pPr>
            <a:r>
              <a:rPr lang="en"/>
              <a:t>Rent vs own (county level) proxies of </a:t>
            </a:r>
            <a:endParaRPr/>
          </a:p>
          <a:p>
            <a:pPr indent="-317500" lvl="0" marL="457200" rtl="0" algn="l">
              <a:spcBef>
                <a:spcPts val="0"/>
              </a:spcBef>
              <a:spcAft>
                <a:spcPts val="0"/>
              </a:spcAft>
              <a:buSzPts val="1400"/>
              <a:buAutoNum type="arabicPeriod"/>
            </a:pPr>
            <a:r>
              <a:rPr lang="en"/>
              <a:t>BASIC regression</a:t>
            </a:r>
            <a:endParaRPr/>
          </a:p>
          <a:p>
            <a:pPr indent="-317500" lvl="0" marL="457200" rtl="0" algn="l">
              <a:spcBef>
                <a:spcPts val="0"/>
              </a:spcBef>
              <a:spcAft>
                <a:spcPts val="0"/>
              </a:spcAft>
              <a:buSzPts val="1400"/>
              <a:buAutoNum type="arabicPeriod"/>
            </a:pPr>
            <a:r>
              <a:rPr lang="en"/>
              <a:t>Decomposition regression : asks a slightly different question</a:t>
            </a:r>
            <a:endParaRPr/>
          </a:p>
          <a:p>
            <a:pPr indent="-317500" lvl="0" marL="457200" rtl="0" algn="l">
              <a:spcBef>
                <a:spcPts val="0"/>
              </a:spcBef>
              <a:spcAft>
                <a:spcPts val="0"/>
              </a:spcAft>
              <a:buSzPts val="1400"/>
              <a:buAutoNum type="arabicPeriod"/>
            </a:pPr>
            <a:r>
              <a:rPr lang="en"/>
              <a:t>- Normal regression: What is the relative cost of not social distancing when it comes to race?</a:t>
            </a:r>
            <a:endParaRPr/>
          </a:p>
          <a:p>
            <a:pPr indent="-317500" lvl="0" marL="457200" rtl="0" algn="l">
              <a:spcBef>
                <a:spcPts val="0"/>
              </a:spcBef>
              <a:spcAft>
                <a:spcPts val="0"/>
              </a:spcAft>
              <a:buSzPts val="1400"/>
              <a:buAutoNum type="arabicPeriod"/>
            </a:pPr>
            <a:r>
              <a:rPr lang="en"/>
              <a:t>- Decomposition: what variables account for the difference in the distribution (diff is it accounts for the absolute gaps  between two distributions/ means) </a:t>
            </a:r>
            <a:endParaRPr/>
          </a:p>
          <a:p>
            <a:pPr indent="-317500" lvl="1" marL="914400" rtl="0" algn="l">
              <a:spcBef>
                <a:spcPts val="0"/>
              </a:spcBef>
              <a:spcAft>
                <a:spcPts val="0"/>
              </a:spcAft>
              <a:buSzPts val="1400"/>
              <a:buAutoNum type="alphaLcPeriod"/>
            </a:pPr>
            <a:r>
              <a:rPr lang="en"/>
              <a:t>You get causal variables </a:t>
            </a:r>
            <a:endParaRPr/>
          </a:p>
          <a:p>
            <a:pPr indent="-317500" lvl="1" marL="914400" rtl="0" algn="l">
              <a:spcBef>
                <a:spcPts val="0"/>
              </a:spcBef>
              <a:spcAft>
                <a:spcPts val="0"/>
              </a:spcAft>
              <a:buSzPts val="1400"/>
              <a:buAutoNum type="alphaLcPeriod"/>
            </a:pPr>
            <a:r>
              <a:rPr lang="en"/>
              <a:t>Ie. dichotomous variables- social distancing = you do it or dont </a:t>
            </a:r>
            <a:endParaRPr/>
          </a:p>
          <a:p>
            <a:pPr indent="-317500" lvl="2" marL="1371600" rtl="0" algn="l">
              <a:spcBef>
                <a:spcPts val="0"/>
              </a:spcBef>
              <a:spcAft>
                <a:spcPts val="0"/>
              </a:spcAft>
              <a:buSzPts val="1400"/>
              <a:buAutoNum type="romanLcPeriod"/>
            </a:pPr>
            <a:r>
              <a:rPr lang="en"/>
              <a:t>70% of whites are able to social distance </a:t>
            </a:r>
            <a:endParaRPr/>
          </a:p>
          <a:p>
            <a:pPr indent="-317500" lvl="2" marL="1371600" rtl="0" algn="l">
              <a:spcBef>
                <a:spcPts val="0"/>
              </a:spcBef>
              <a:spcAft>
                <a:spcPts val="0"/>
              </a:spcAft>
              <a:buSzPts val="1400"/>
              <a:buAutoNum type="romanLcPeriod"/>
            </a:pPr>
            <a:r>
              <a:rPr lang="en"/>
              <a:t>30% of blacks are able </a:t>
            </a:r>
            <a:endParaRPr/>
          </a:p>
          <a:p>
            <a:pPr indent="-317500" lvl="2" marL="1371600" rtl="0" algn="l">
              <a:spcBef>
                <a:spcPts val="0"/>
              </a:spcBef>
              <a:spcAft>
                <a:spcPts val="0"/>
              </a:spcAft>
              <a:buSzPts val="1400"/>
              <a:buAutoNum type="romanLcPeriod"/>
            </a:pPr>
            <a:r>
              <a:rPr lang="en"/>
              <a:t>Decomposition: absolute gap is 30%; how which of which are accounted for differences in density/ occupations </a:t>
            </a:r>
            <a:endParaRPr/>
          </a:p>
          <a:p>
            <a:pPr indent="-317500" lvl="2" marL="1371600" rtl="0" algn="l">
              <a:spcBef>
                <a:spcPts val="0"/>
              </a:spcBef>
              <a:spcAft>
                <a:spcPts val="0"/>
              </a:spcAft>
              <a:buSzPts val="1400"/>
              <a:buAutoNum type="romanLcPeriod"/>
            </a:pPr>
            <a:r>
              <a:rPr lang="en"/>
              <a:t>Absolute estimates add up to 30% (22% by all the known variables, 8% is unknown); residual becomes intuitive </a:t>
            </a:r>
            <a:endParaRPr/>
          </a:p>
          <a:p>
            <a:pPr indent="-317500" lvl="2" marL="1371600" rtl="0" algn="l">
              <a:spcBef>
                <a:spcPts val="0"/>
              </a:spcBef>
              <a:spcAft>
                <a:spcPts val="0"/>
              </a:spcAft>
              <a:buSzPts val="1400"/>
              <a:buAutoNum type="romanLcPeriod"/>
            </a:pPr>
            <a:r>
              <a:rPr lang="en"/>
              <a:t>If you give black the characteristics of white, how does their sd change? How much do these variables actually account for the diff?</a:t>
            </a:r>
            <a:endParaRPr/>
          </a:p>
          <a:p>
            <a:pPr indent="0" lvl="0" marL="0" rtl="0" algn="l">
              <a:spcBef>
                <a:spcPts val="0"/>
              </a:spcBef>
              <a:spcAft>
                <a:spcPts val="0"/>
              </a:spcAft>
              <a:buNone/>
            </a:pPr>
            <a:br>
              <a:rPr lang="en"/>
            </a:br>
            <a:r>
              <a:rPr b="1" lang="en"/>
              <a:t>Dinardo Fortan,</a:t>
            </a:r>
            <a:r>
              <a:rPr b="1" lang="en"/>
              <a:t>Tomas</a:t>
            </a:r>
            <a:r>
              <a:rPr b="1" lang="en"/>
              <a:t> Lemieux</a:t>
            </a:r>
            <a:endParaRPr b="1"/>
          </a:p>
          <a:p>
            <a:pPr indent="0" lvl="0" marL="0" rtl="0" algn="l">
              <a:spcBef>
                <a:spcPts val="0"/>
              </a:spcBef>
              <a:spcAft>
                <a:spcPts val="0"/>
              </a:spcAft>
              <a:buNone/>
            </a:pPr>
            <a:r>
              <a:rPr lang="en"/>
              <a:t>Blider, Wahaka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Decomposing dichotomous outcomes </a:t>
            </a:r>
            <a:br>
              <a:rPr lang="en"/>
            </a:br>
            <a:endParaRPr/>
          </a:p>
          <a:p>
            <a:pPr indent="0" lvl="0" marL="0" rtl="0" algn="l">
              <a:lnSpc>
                <a:spcPct val="130000"/>
              </a:lnSpc>
              <a:spcBef>
                <a:spcPts val="0"/>
              </a:spcBef>
              <a:spcAft>
                <a:spcPts val="0"/>
              </a:spcAft>
              <a:buNone/>
            </a:pPr>
            <a:r>
              <a:rPr lang="en" sz="1250">
                <a:latin typeface="Georgia"/>
                <a:ea typeface="Georgia"/>
                <a:cs typeface="Georgia"/>
                <a:sym typeface="Georgia"/>
              </a:rPr>
              <a:t>Blinder–Oaxaca decomposition</a:t>
            </a:r>
            <a:endParaRPr sz="1250">
              <a:latin typeface="Georgia"/>
              <a:ea typeface="Georgia"/>
              <a:cs typeface="Georgia"/>
              <a:sym typeface="Georgia"/>
            </a:endParaRPr>
          </a:p>
          <a:p>
            <a:pPr indent="0" lvl="0" marL="0" rtl="0" algn="l">
              <a:lnSpc>
                <a:spcPct val="130000"/>
              </a:lnSpc>
              <a:spcBef>
                <a:spcPts val="600"/>
              </a:spcBef>
              <a:spcAft>
                <a:spcPts val="0"/>
              </a:spcAft>
              <a:buNone/>
            </a:pPr>
            <a:r>
              <a:t/>
            </a:r>
            <a:endParaRPr sz="1250">
              <a:latin typeface="Georgia"/>
              <a:ea typeface="Georgia"/>
              <a:cs typeface="Georgia"/>
              <a:sym typeface="Georgia"/>
            </a:endParaRPr>
          </a:p>
          <a:p>
            <a:pPr indent="0" lvl="0" marL="0" rtl="0" algn="l">
              <a:lnSpc>
                <a:spcPct val="130000"/>
              </a:lnSpc>
              <a:spcBef>
                <a:spcPts val="600"/>
              </a:spcBef>
              <a:spcAft>
                <a:spcPts val="0"/>
              </a:spcAft>
              <a:buNone/>
            </a:pPr>
            <a:r>
              <a:t/>
            </a:r>
            <a:endParaRPr sz="1250">
              <a:latin typeface="Georgia"/>
              <a:ea typeface="Georgia"/>
              <a:cs typeface="Georgia"/>
              <a:sym typeface="Georgia"/>
            </a:endParaRPr>
          </a:p>
          <a:p>
            <a:pPr indent="0" lvl="0" marL="0" rtl="0" algn="l">
              <a:lnSpc>
                <a:spcPct val="130000"/>
              </a:lnSpc>
              <a:spcBef>
                <a:spcPts val="600"/>
              </a:spcBef>
              <a:spcAft>
                <a:spcPts val="0"/>
              </a:spcAft>
              <a:buNone/>
            </a:pPr>
            <a:r>
              <a:rPr lang="en" sz="1250">
                <a:latin typeface="Georgia"/>
                <a:ea typeface="Georgia"/>
                <a:cs typeface="Georgia"/>
                <a:sym typeface="Georgia"/>
              </a:rPr>
              <a:t>FRANK:</a:t>
            </a:r>
            <a:endParaRPr sz="1250">
              <a:latin typeface="Georgia"/>
              <a:ea typeface="Georgia"/>
              <a:cs typeface="Georgia"/>
              <a:sym typeface="Georgia"/>
            </a:endParaRPr>
          </a:p>
          <a:p>
            <a:pPr indent="0" lvl="0" marL="0" rtl="0" algn="l">
              <a:lnSpc>
                <a:spcPct val="130000"/>
              </a:lnSpc>
              <a:spcBef>
                <a:spcPts val="600"/>
              </a:spcBef>
              <a:spcAft>
                <a:spcPts val="0"/>
              </a:spcAft>
              <a:buNone/>
            </a:pPr>
            <a:r>
              <a:rPr lang="en" sz="1250">
                <a:latin typeface="Georgia"/>
                <a:ea typeface="Georgia"/>
                <a:cs typeface="Georgia"/>
                <a:sym typeface="Georgia"/>
              </a:rPr>
              <a:t>Bridgeport: No health director. (such factors)</a:t>
            </a:r>
            <a:endParaRPr sz="1250">
              <a:latin typeface="Georgia"/>
              <a:ea typeface="Georgia"/>
              <a:cs typeface="Georgia"/>
              <a:sym typeface="Georgia"/>
            </a:endParaRPr>
          </a:p>
          <a:p>
            <a:pPr indent="0" lvl="0" marL="0" rtl="0" algn="l">
              <a:lnSpc>
                <a:spcPct val="130000"/>
              </a:lnSpc>
              <a:spcBef>
                <a:spcPts val="600"/>
              </a:spcBef>
              <a:spcAft>
                <a:spcPts val="0"/>
              </a:spcAft>
              <a:buNone/>
            </a:pPr>
            <a:r>
              <a:rPr lang="en" sz="1250">
                <a:latin typeface="Georgia"/>
                <a:ea typeface="Georgia"/>
                <a:cs typeface="Georgia"/>
                <a:sym typeface="Georgia"/>
              </a:rPr>
              <a:t>Mostly black and hispanic </a:t>
            </a:r>
            <a:endParaRPr sz="1250">
              <a:latin typeface="Georgia"/>
              <a:ea typeface="Georgia"/>
              <a:cs typeface="Georgia"/>
              <a:sym typeface="Georgia"/>
            </a:endParaRPr>
          </a:p>
          <a:p>
            <a:pPr indent="0" lvl="0" marL="0" rtl="0" algn="l">
              <a:lnSpc>
                <a:spcPct val="130000"/>
              </a:lnSpc>
              <a:spcBef>
                <a:spcPts val="600"/>
              </a:spcBef>
              <a:spcAft>
                <a:spcPts val="0"/>
              </a:spcAft>
              <a:buNone/>
            </a:pPr>
            <a:r>
              <a:rPr lang="en" sz="1250">
                <a:latin typeface="Georgia"/>
                <a:ea typeface="Georgia"/>
                <a:cs typeface="Georgia"/>
                <a:sym typeface="Georgia"/>
              </a:rPr>
              <a:t>Chicago, New Orleans</a:t>
            </a:r>
            <a:endParaRPr sz="1250">
              <a:latin typeface="Georgia"/>
              <a:ea typeface="Georgia"/>
              <a:cs typeface="Georgia"/>
              <a:sym typeface="Georgia"/>
            </a:endParaRPr>
          </a:p>
          <a:p>
            <a:pPr indent="0" lvl="0" marL="0" rtl="0" algn="l">
              <a:lnSpc>
                <a:spcPct val="130000"/>
              </a:lnSpc>
              <a:spcBef>
                <a:spcPts val="600"/>
              </a:spcBef>
              <a:spcAft>
                <a:spcPts val="0"/>
              </a:spcAft>
              <a:buNone/>
            </a:pPr>
            <a:r>
              <a:rPr lang="en" sz="1250">
                <a:latin typeface="Georgia"/>
                <a:ea typeface="Georgia"/>
                <a:cs typeface="Georgia"/>
                <a:sym typeface="Georgia"/>
              </a:rPr>
              <a:t>Failure of public health</a:t>
            </a:r>
            <a:endParaRPr sz="1250">
              <a:latin typeface="Georgia"/>
              <a:ea typeface="Georgia"/>
              <a:cs typeface="Georgia"/>
              <a:sym typeface="Georgia"/>
            </a:endParaRPr>
          </a:p>
          <a:p>
            <a:pPr indent="0" lvl="0" marL="0" rtl="0" algn="l">
              <a:lnSpc>
                <a:spcPct val="130000"/>
              </a:lnSpc>
              <a:spcBef>
                <a:spcPts val="600"/>
              </a:spcBef>
              <a:spcAft>
                <a:spcPts val="0"/>
              </a:spcAft>
              <a:buNone/>
            </a:pPr>
            <a:r>
              <a:rPr lang="en" sz="1250">
                <a:latin typeface="Georgia"/>
                <a:ea typeface="Georgia"/>
                <a:cs typeface="Georgia"/>
                <a:sym typeface="Georgia"/>
              </a:rPr>
              <a:t>Most of the deaths are in Nursing home.</a:t>
            </a:r>
            <a:endParaRPr sz="1250">
              <a:latin typeface="Georgia"/>
              <a:ea typeface="Georgia"/>
              <a:cs typeface="Georgia"/>
              <a:sym typeface="Georgia"/>
            </a:endParaRPr>
          </a:p>
          <a:p>
            <a:pPr indent="0" lvl="0" marL="0" rtl="0" algn="l">
              <a:lnSpc>
                <a:spcPct val="130000"/>
              </a:lnSpc>
              <a:spcBef>
                <a:spcPts val="600"/>
              </a:spcBef>
              <a:spcAft>
                <a:spcPts val="0"/>
              </a:spcAft>
              <a:buNone/>
            </a:pPr>
            <a:r>
              <a:t/>
            </a:r>
            <a:endParaRPr sz="1250">
              <a:latin typeface="Georgia"/>
              <a:ea typeface="Georgia"/>
              <a:cs typeface="Georgia"/>
              <a:sym typeface="Georgia"/>
            </a:endParaRPr>
          </a:p>
          <a:p>
            <a:pPr indent="0" lvl="0" marL="0" rtl="0" algn="l">
              <a:spcBef>
                <a:spcPts val="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There is a distinction between the </a:t>
            </a:r>
            <a:r>
              <a:rPr b="1" lang="en" sz="1150">
                <a:solidFill>
                  <a:srgbClr val="1D1C1D"/>
                </a:solidFill>
                <a:highlight>
                  <a:srgbClr val="F8F8F8"/>
                </a:highlight>
              </a:rPr>
              <a:t>ability </a:t>
            </a:r>
            <a:r>
              <a:rPr lang="en" sz="1150">
                <a:solidFill>
                  <a:srgbClr val="1D1C1D"/>
                </a:solidFill>
                <a:highlight>
                  <a:srgbClr val="F8F8F8"/>
                </a:highlight>
              </a:rPr>
              <a:t>to socially distance and the </a:t>
            </a:r>
            <a:r>
              <a:rPr b="1" lang="en" sz="1150">
                <a:solidFill>
                  <a:srgbClr val="1D1C1D"/>
                </a:solidFill>
                <a:highlight>
                  <a:srgbClr val="F8F8F8"/>
                </a:highlight>
              </a:rPr>
              <a:t>performance </a:t>
            </a:r>
            <a:r>
              <a:rPr lang="en" sz="1150">
                <a:solidFill>
                  <a:srgbClr val="1D1C1D"/>
                </a:solidFill>
                <a:highlight>
                  <a:srgbClr val="F8F8F8"/>
                </a:highlight>
              </a:rPr>
              <a:t>of social distancing (i.e., doing it in practice), with individual behaviours causing the difference between them. But, I'd think, examining that nuance would be difficult to do within the time frame we have.</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There are also different data points that are more relevant to each of these things. For example, the Google Mobility data relates more to actual </a:t>
            </a:r>
            <a:r>
              <a:rPr b="1" lang="en" sz="1150">
                <a:solidFill>
                  <a:srgbClr val="1D1C1D"/>
                </a:solidFill>
                <a:highlight>
                  <a:srgbClr val="F8F8F8"/>
                </a:highlight>
              </a:rPr>
              <a:t>performance </a:t>
            </a:r>
            <a:r>
              <a:rPr lang="en" sz="1150">
                <a:solidFill>
                  <a:srgbClr val="1D1C1D"/>
                </a:solidFill>
                <a:highlight>
                  <a:srgbClr val="F8F8F8"/>
                </a:highlight>
              </a:rPr>
              <a:t>of social distancing, whereas the number of people employed in health care (essential workers) or the median income in a county would relate more to the </a:t>
            </a:r>
            <a:r>
              <a:rPr b="1" lang="en" sz="1150">
                <a:solidFill>
                  <a:srgbClr val="1D1C1D"/>
                </a:solidFill>
                <a:highlight>
                  <a:srgbClr val="F8F8F8"/>
                </a:highlight>
              </a:rPr>
              <a:t>ability </a:t>
            </a:r>
            <a:r>
              <a:rPr lang="en" sz="1150">
                <a:solidFill>
                  <a:srgbClr val="1D1C1D"/>
                </a:solidFill>
                <a:highlight>
                  <a:srgbClr val="F8F8F8"/>
                </a:highlight>
              </a:rPr>
              <a:t>to socially distance, because poorer people or essential workers simply do not have the ability to not go to work.</a:t>
            </a:r>
            <a:endParaRPr sz="1150">
              <a:solidFill>
                <a:srgbClr val="1D1C1D"/>
              </a:solidFill>
              <a:highlight>
                <a:srgbClr val="F8F8F8"/>
              </a:highlight>
            </a:endParaRPr>
          </a:p>
          <a:p>
            <a:pPr indent="0" lvl="0" marL="0" rtl="0" algn="l">
              <a:spcBef>
                <a:spcPts val="0"/>
              </a:spcBef>
              <a:spcAft>
                <a:spcPts val="0"/>
              </a:spcAft>
              <a:buNone/>
            </a:pPr>
            <a:r>
              <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So, in my mind, whether our own work has that assumption would depend largely on which factors we use. If we don't use mobility data, for example, and focus on demographic factors alne, then we're not really looking at who is and isn't performing social distancing. Thus, the assumption would not necessarily be inherent within our model. Alternatively, even if we do use mobility data, it is a fair assumption that those who don't socially distance are likely to be unable to do so, and we can leave that as something that future research should focus on. Ultimately, as Mikiko mentioned on the call, we can't exactly pull off an entirely academically rigorous study which addresses and proves literally every assumption we make in less than a week.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5283a95e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5283a95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5283a95ed_5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5283a95ed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5283a95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5283a95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58b7fd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58b7f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(3 from google mobility; 3 from ACS)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Adopted Unicast methodology (% change on the corresponding days and averaged them out) but mined the google mobility data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1.nyc.gov/assets/doh/downloads/pdf/imm/covid-19-deaths-race-ethnicity-04162020-1.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s://console.cloud.google.com/marketplace/details/bigquery-public-datasets/covid19_google_mobility" TargetMode="External"/><Relationship Id="rId4" Type="http://schemas.openxmlformats.org/officeDocument/2006/relationships/hyperlink" Target="https://console.cloud.google.com/marketplace/details/united-states-census-bureau/acs"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MIT COVID-19 Datathon</a:t>
            </a:r>
            <a:endParaRPr/>
          </a:p>
        </p:txBody>
      </p:sp>
      <p:sp>
        <p:nvSpPr>
          <p:cNvPr id="60" name="Google Shape;60;p13"/>
          <p:cNvSpPr txBox="1"/>
          <p:nvPr>
            <p:ph idx="1" type="subTitle"/>
          </p:nvPr>
        </p:nvSpPr>
        <p:spPr>
          <a:xfrm>
            <a:off x="602925" y="3152024"/>
            <a:ext cx="7801500" cy="15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Track C: Disparities in COVID-19 Health Outcomes</a:t>
            </a:r>
            <a:endParaRPr/>
          </a:p>
          <a:p>
            <a:pPr indent="0" lvl="0" marL="0" rtl="0" algn="ctr">
              <a:spcBef>
                <a:spcPts val="0"/>
              </a:spcBef>
              <a:spcAft>
                <a:spcPts val="0"/>
              </a:spcAft>
              <a:buNone/>
            </a:pPr>
            <a:r>
              <a:rPr lang="en"/>
              <a:t>Team 006 </a:t>
            </a:r>
            <a:br>
              <a:rPr lang="en"/>
            </a:br>
            <a:endParaRPr/>
          </a:p>
          <a:p>
            <a:pPr indent="0" lvl="0" marL="0" rtl="0" algn="ctr">
              <a:spcBef>
                <a:spcPts val="0"/>
              </a:spcBef>
              <a:spcAft>
                <a:spcPts val="0"/>
              </a:spcAft>
              <a:buNone/>
            </a:pPr>
            <a:r>
              <a:rPr lang="en"/>
              <a:t>By: Muhammad Jarir Kanji, Ellie Dehoney, Ian Yen, Tashi Gurung, Shreyansh Badia, Mikiko Bazeley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50" y="526350"/>
            <a:ext cx="9144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a:t>Feedback from Mentors</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288175" y="2477925"/>
            <a:ext cx="8520600" cy="1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Hypothesis: R</a:t>
            </a:r>
            <a:r>
              <a:rPr lang="en"/>
              <a:t>acial and ethnic groups differ in social distancing capabilities.</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755775" y="3488325"/>
            <a:ext cx="7989000" cy="147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Where it’s understood that a difference in capability of observing social distancing leads to different levels of infection.</a:t>
            </a:r>
            <a:endParaRPr/>
          </a:p>
        </p:txBody>
      </p:sp>
      <p:sp>
        <p:nvSpPr>
          <p:cNvPr id="67" name="Google Shape;67;p14"/>
          <p:cNvSpPr txBox="1"/>
          <p:nvPr>
            <p:ph type="title"/>
          </p:nvPr>
        </p:nvSpPr>
        <p:spPr>
          <a:xfrm>
            <a:off x="417100" y="460275"/>
            <a:ext cx="8520600" cy="10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9D9D9"/>
                </a:solidFill>
              </a:rPr>
              <a:t>Research Question</a:t>
            </a:r>
            <a:r>
              <a:rPr lang="en">
                <a:solidFill>
                  <a:srgbClr val="D9D9D9"/>
                </a:solidFill>
              </a:rPr>
              <a:t>: Are there disparities in different racial and ethnic groups’ ability to observe social distancing?</a:t>
            </a:r>
            <a:endParaRPr>
              <a:solidFill>
                <a:srgbClr val="D9D9D9"/>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Disparities in Health Outcomes</a:t>
            </a:r>
            <a:endParaRPr/>
          </a:p>
        </p:txBody>
      </p:sp>
      <p:sp>
        <p:nvSpPr>
          <p:cNvPr id="73" name="Google Shape;73;p15"/>
          <p:cNvSpPr txBox="1"/>
          <p:nvPr>
            <p:ph idx="1" type="body"/>
          </p:nvPr>
        </p:nvSpPr>
        <p:spPr>
          <a:xfrm>
            <a:off x="311700" y="1455325"/>
            <a:ext cx="8520600" cy="311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123825" y="1245763"/>
            <a:ext cx="8896350" cy="3476625"/>
          </a:xfrm>
          <a:prstGeom prst="rect">
            <a:avLst/>
          </a:prstGeom>
          <a:noFill/>
          <a:ln>
            <a:noFill/>
          </a:ln>
        </p:spPr>
      </p:pic>
      <p:sp>
        <p:nvSpPr>
          <p:cNvPr id="75" name="Google Shape;75;p15"/>
          <p:cNvSpPr txBox="1"/>
          <p:nvPr/>
        </p:nvSpPr>
        <p:spPr>
          <a:xfrm>
            <a:off x="311700" y="4689000"/>
            <a:ext cx="17838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4"/>
              </a:rPr>
              <a:t>Source: NYC Health</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3822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Why - the Logic</a:t>
            </a:r>
            <a:endParaRPr/>
          </a:p>
          <a:p>
            <a:pPr indent="0" lvl="0" marL="0" rtl="0" algn="l">
              <a:spcBef>
                <a:spcPts val="0"/>
              </a:spcBef>
              <a:spcAft>
                <a:spcPts val="0"/>
              </a:spcAft>
              <a:buNone/>
            </a:pPr>
            <a:r>
              <a:t/>
            </a:r>
            <a:endParaRPr/>
          </a:p>
        </p:txBody>
      </p:sp>
      <p:sp>
        <p:nvSpPr>
          <p:cNvPr id="81" name="Google Shape;81;p16"/>
          <p:cNvSpPr/>
          <p:nvPr/>
        </p:nvSpPr>
        <p:spPr>
          <a:xfrm>
            <a:off x="473200" y="1501688"/>
            <a:ext cx="1902000" cy="19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Racial disparities affect the ability/ performance of social distancing</a:t>
            </a:r>
            <a:endParaRPr/>
          </a:p>
        </p:txBody>
      </p:sp>
      <p:sp>
        <p:nvSpPr>
          <p:cNvPr id="82" name="Google Shape;82;p16"/>
          <p:cNvSpPr/>
          <p:nvPr/>
        </p:nvSpPr>
        <p:spPr>
          <a:xfrm>
            <a:off x="3645902" y="1501688"/>
            <a:ext cx="1902000" cy="19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Differences in the ability/ performance of social distancing = different risks for COVID-19 infection</a:t>
            </a:r>
            <a:endParaRPr/>
          </a:p>
        </p:txBody>
      </p:sp>
      <p:sp>
        <p:nvSpPr>
          <p:cNvPr id="83" name="Google Shape;83;p16"/>
          <p:cNvSpPr/>
          <p:nvPr/>
        </p:nvSpPr>
        <p:spPr>
          <a:xfrm>
            <a:off x="6974214" y="1501688"/>
            <a:ext cx="1902000" cy="1926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Disparities in health outcomes among racial groups</a:t>
            </a:r>
            <a:endParaRPr/>
          </a:p>
          <a:p>
            <a:pPr indent="0" lvl="0" marL="0" rtl="0" algn="ctr">
              <a:spcBef>
                <a:spcPts val="0"/>
              </a:spcBef>
              <a:spcAft>
                <a:spcPts val="0"/>
              </a:spcAft>
              <a:buNone/>
            </a:pPr>
            <a:r>
              <a:rPr lang="en"/>
              <a:t>(COVID morbidity/mortality)</a:t>
            </a:r>
            <a:endParaRPr/>
          </a:p>
        </p:txBody>
      </p:sp>
      <p:sp>
        <p:nvSpPr>
          <p:cNvPr id="84" name="Google Shape;84;p16"/>
          <p:cNvSpPr/>
          <p:nvPr/>
        </p:nvSpPr>
        <p:spPr>
          <a:xfrm>
            <a:off x="2540613" y="2334375"/>
            <a:ext cx="918600" cy="520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5780913" y="2334375"/>
            <a:ext cx="918600" cy="5202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5446050" y="1841750"/>
            <a:ext cx="1604700" cy="69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FF"/>
                </a:highlight>
                <a:latin typeface="Average"/>
                <a:ea typeface="Average"/>
                <a:cs typeface="Average"/>
                <a:sym typeface="Average"/>
              </a:rPr>
              <a:t>Literature review</a:t>
            </a:r>
            <a:endParaRPr>
              <a:highlight>
                <a:srgbClr val="FFFFFF"/>
              </a:highlight>
              <a:latin typeface="Average"/>
              <a:ea typeface="Average"/>
              <a:cs typeface="Average"/>
              <a:sym typeface="Average"/>
            </a:endParaRPr>
          </a:p>
        </p:txBody>
      </p:sp>
      <p:sp>
        <p:nvSpPr>
          <p:cNvPr id="87" name="Google Shape;87;p16"/>
          <p:cNvSpPr txBox="1"/>
          <p:nvPr/>
        </p:nvSpPr>
        <p:spPr>
          <a:xfrm>
            <a:off x="2186400" y="1841750"/>
            <a:ext cx="1604700" cy="69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highlight>
                  <a:srgbClr val="FFFFFF"/>
                </a:highlight>
                <a:latin typeface="Average"/>
                <a:ea typeface="Average"/>
                <a:cs typeface="Average"/>
                <a:sym typeface="Average"/>
              </a:rPr>
              <a:t>Data analysis</a:t>
            </a:r>
            <a:endParaRPr>
              <a:highlight>
                <a:srgbClr val="FFFFFF"/>
              </a:highlight>
              <a:latin typeface="Average"/>
              <a:ea typeface="Average"/>
              <a:cs typeface="Average"/>
              <a:sym typeface="Average"/>
            </a:endParaRPr>
          </a:p>
        </p:txBody>
      </p:sp>
      <p:sp>
        <p:nvSpPr>
          <p:cNvPr id="88" name="Google Shape;88;p16"/>
          <p:cNvSpPr txBox="1"/>
          <p:nvPr/>
        </p:nvSpPr>
        <p:spPr>
          <a:xfrm>
            <a:off x="311700" y="3659600"/>
            <a:ext cx="8451300" cy="300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The rate of doubling of cases has reduced sharply from 3.31 days to 100 days </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i="1">
              <a:solidFill>
                <a:schemeClr val="dk1"/>
              </a:solidFill>
              <a:latin typeface="Average"/>
              <a:ea typeface="Average"/>
              <a:cs typeface="Average"/>
              <a:sym typeface="Average"/>
            </a:endParaRPr>
          </a:p>
          <a:p>
            <a:pPr indent="-317500" lvl="0" marL="457200" rtl="0" algn="l">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In the state of Minnesota, the number of predicted COVID-19 deaths over a period of twelve months has reduced from 57,000 to 29,000.</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64250" y="455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Lack of Social Distancing in Different Racial and Ethnic Groups</a:t>
            </a:r>
            <a:endParaRPr sz="2800"/>
          </a:p>
        </p:txBody>
      </p:sp>
      <p:sp>
        <p:nvSpPr>
          <p:cNvPr id="94" name="Google Shape;94;p17"/>
          <p:cNvSpPr txBox="1"/>
          <p:nvPr/>
        </p:nvSpPr>
        <p:spPr>
          <a:xfrm>
            <a:off x="416750" y="1557300"/>
            <a:ext cx="8415600" cy="3169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a:solidFill>
                  <a:srgbClr val="FFFFFF"/>
                </a:solidFill>
              </a:rPr>
              <a:t>The </a:t>
            </a:r>
            <a:r>
              <a:rPr lang="en">
                <a:solidFill>
                  <a:srgbClr val="FFFFFF"/>
                </a:solidFill>
              </a:rPr>
              <a:t>legal segregation in schools and housing, discrimination in the labor market and redlining, the practice of denying home loans to those living in predominantly African-American neighborhoods have contributed to a persistent racial wealth gap, with African-Americans continuing to struggle to move into neighborhoods with the sorts of socioeconomic opportunities that allow white families to better avoid exposure to COVID-19. </a:t>
            </a:r>
            <a:endParaRPr>
              <a:solidFill>
                <a:srgbClr val="FFFFFF"/>
              </a:solidFill>
            </a:endParaRPr>
          </a:p>
          <a:p>
            <a:pPr indent="0" lvl="0" marL="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Upto 75% of the frontline workers in New York are people of color</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According to the Bureau of Labor Statistics, only 19.7% of black workers and 16.2% of latinx workers are able to telework</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138225"/>
            <a:ext cx="8520600" cy="1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p:txBody>
      </p:sp>
      <p:grpSp>
        <p:nvGrpSpPr>
          <p:cNvPr id="100" name="Google Shape;100;p18"/>
          <p:cNvGrpSpPr/>
          <p:nvPr/>
        </p:nvGrpSpPr>
        <p:grpSpPr>
          <a:xfrm>
            <a:off x="1073600" y="1304875"/>
            <a:ext cx="2628925" cy="3416400"/>
            <a:chOff x="431925" y="1304875"/>
            <a:chExt cx="2628925" cy="3416400"/>
          </a:xfrm>
        </p:grpSpPr>
        <p:sp>
          <p:nvSpPr>
            <p:cNvPr id="101" name="Google Shape;101;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8"/>
          <p:cNvSpPr txBox="1"/>
          <p:nvPr>
            <p:ph idx="4294967295" type="body"/>
          </p:nvPr>
        </p:nvSpPr>
        <p:spPr>
          <a:xfrm>
            <a:off x="11481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SDI</a:t>
            </a:r>
            <a:endParaRPr>
              <a:solidFill>
                <a:schemeClr val="lt1"/>
              </a:solidFill>
            </a:endParaRPr>
          </a:p>
        </p:txBody>
      </p:sp>
      <p:sp>
        <p:nvSpPr>
          <p:cNvPr id="104" name="Google Shape;104;p18"/>
          <p:cNvSpPr txBox="1"/>
          <p:nvPr>
            <p:ph idx="4294967295" type="body"/>
          </p:nvPr>
        </p:nvSpPr>
        <p:spPr>
          <a:xfrm>
            <a:off x="11500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means of quantifying social distancing</a:t>
            </a:r>
            <a:endParaRPr sz="1600"/>
          </a:p>
        </p:txBody>
      </p:sp>
      <p:grpSp>
        <p:nvGrpSpPr>
          <p:cNvPr id="105" name="Google Shape;105;p18"/>
          <p:cNvGrpSpPr/>
          <p:nvPr/>
        </p:nvGrpSpPr>
        <p:grpSpPr>
          <a:xfrm>
            <a:off x="4906625" y="1304875"/>
            <a:ext cx="2632500" cy="3416400"/>
            <a:chOff x="3320450" y="1304875"/>
            <a:chExt cx="2632500" cy="3416400"/>
          </a:xfrm>
        </p:grpSpPr>
        <p:sp>
          <p:nvSpPr>
            <p:cNvPr id="106" name="Google Shape;106;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8"/>
          <p:cNvSpPr txBox="1"/>
          <p:nvPr>
            <p:ph idx="4294967295" type="body"/>
          </p:nvPr>
        </p:nvSpPr>
        <p:spPr>
          <a:xfrm>
            <a:off x="49756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Variance in SDI</a:t>
            </a:r>
            <a:endParaRPr>
              <a:solidFill>
                <a:schemeClr val="lt1"/>
              </a:solidFill>
            </a:endParaRPr>
          </a:p>
        </p:txBody>
      </p:sp>
      <p:sp>
        <p:nvSpPr>
          <p:cNvPr id="109" name="Google Shape;109;p18"/>
          <p:cNvSpPr txBox="1"/>
          <p:nvPr>
            <p:ph idx="4294967295" type="body"/>
          </p:nvPr>
        </p:nvSpPr>
        <p:spPr>
          <a:xfrm>
            <a:off x="498295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600"/>
              </a:spcAft>
              <a:buSzPts val="1600"/>
              <a:buChar char="●"/>
            </a:pPr>
            <a:r>
              <a:rPr lang="en" sz="1600"/>
              <a:t>Use multivariate regression to understand the importance of different demographic factors with regard to one’s ability to socially distance.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Datasets We’re Using</a:t>
            </a:r>
            <a:endParaRPr/>
          </a:p>
        </p:txBody>
      </p:sp>
      <p:sp>
        <p:nvSpPr>
          <p:cNvPr id="115" name="Google Shape;115;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FF"/>
              </a:buClr>
              <a:buSzPts val="1800"/>
              <a:buChar char="●"/>
            </a:pPr>
            <a:r>
              <a:rPr lang="en" u="sng">
                <a:solidFill>
                  <a:srgbClr val="0000FF"/>
                </a:solidFill>
                <a:hlinkClick r:id="rId3"/>
              </a:rPr>
              <a:t>Google Community Mobility Data</a:t>
            </a:r>
            <a:endParaRPr>
              <a:solidFill>
                <a:srgbClr val="0000FF"/>
              </a:solidFill>
            </a:endParaRPr>
          </a:p>
          <a:p>
            <a:pPr indent="-317500" lvl="1" marL="914400" rtl="0" algn="l">
              <a:spcBef>
                <a:spcPts val="0"/>
              </a:spcBef>
              <a:spcAft>
                <a:spcPts val="0"/>
              </a:spcAft>
              <a:buSzPts val="1400"/>
              <a:buChar char="○"/>
            </a:pPr>
            <a:r>
              <a:rPr b="1" lang="en"/>
              <a:t>County-level</a:t>
            </a:r>
            <a:r>
              <a:rPr lang="en"/>
              <a:t> changes to different types of mobility.</a:t>
            </a:r>
            <a:endParaRPr/>
          </a:p>
          <a:p>
            <a:pPr indent="-317500" lvl="1" marL="914400" rtl="0" algn="l">
              <a:spcBef>
                <a:spcPts val="0"/>
              </a:spcBef>
              <a:spcAft>
                <a:spcPts val="0"/>
              </a:spcAft>
              <a:buSzPts val="1400"/>
              <a:buChar char="○"/>
            </a:pPr>
            <a:r>
              <a:rPr lang="en"/>
              <a:t>Work, residential, </a:t>
            </a:r>
            <a:r>
              <a:rPr lang="en"/>
              <a:t>retail</a:t>
            </a:r>
            <a:r>
              <a:rPr lang="en"/>
              <a:t>, grocery</a:t>
            </a:r>
            <a:endParaRPr/>
          </a:p>
          <a:p>
            <a:pPr indent="-317500" lvl="1" marL="914400" rtl="0" algn="l">
              <a:spcBef>
                <a:spcPts val="0"/>
              </a:spcBef>
              <a:spcAft>
                <a:spcPts val="0"/>
              </a:spcAft>
              <a:buSzPts val="1400"/>
              <a:buChar char="○"/>
            </a:pPr>
            <a:r>
              <a:rPr lang="en"/>
              <a:t>A </a:t>
            </a:r>
            <a:r>
              <a:rPr b="1" lang="en"/>
              <a:t>proxy</a:t>
            </a:r>
            <a:r>
              <a:rPr lang="en"/>
              <a:t> for social distancing.</a:t>
            </a:r>
            <a:endParaRPr/>
          </a:p>
          <a:p>
            <a:pPr indent="-317500" lvl="1" marL="914400" rtl="0" algn="l">
              <a:spcBef>
                <a:spcPts val="0"/>
              </a:spcBef>
              <a:spcAft>
                <a:spcPts val="0"/>
              </a:spcAft>
              <a:buSzPts val="1400"/>
              <a:buChar char="○"/>
            </a:pPr>
            <a:r>
              <a:rPr lang="en"/>
              <a:t>A means for us to calculate a </a:t>
            </a:r>
            <a:r>
              <a:rPr b="1" lang="en"/>
              <a:t>social distancing index</a:t>
            </a:r>
            <a:r>
              <a:rPr lang="en"/>
              <a:t> </a:t>
            </a:r>
            <a:endParaRPr/>
          </a:p>
          <a:p>
            <a:pPr indent="-342900" lvl="0" marL="457200" rtl="0" algn="l">
              <a:spcBef>
                <a:spcPts val="0"/>
              </a:spcBef>
              <a:spcAft>
                <a:spcPts val="0"/>
              </a:spcAft>
              <a:buSzPts val="1800"/>
              <a:buChar char="●"/>
            </a:pPr>
            <a:r>
              <a:rPr lang="en" u="sng">
                <a:solidFill>
                  <a:srgbClr val="0000FF"/>
                </a:solidFill>
                <a:hlinkClick r:id="rId4"/>
              </a:rPr>
              <a:t>American Community Survey</a:t>
            </a:r>
            <a:endParaRPr>
              <a:solidFill>
                <a:srgbClr val="0000FF"/>
              </a:solidFill>
            </a:endParaRPr>
          </a:p>
          <a:p>
            <a:pPr indent="-317500" lvl="1" marL="914400" rtl="0" algn="l">
              <a:spcBef>
                <a:spcPts val="0"/>
              </a:spcBef>
              <a:spcAft>
                <a:spcPts val="0"/>
              </a:spcAft>
              <a:buSzPts val="1400"/>
              <a:buChar char="○"/>
            </a:pPr>
            <a:r>
              <a:rPr lang="en"/>
              <a:t>Detailed </a:t>
            </a:r>
            <a:r>
              <a:rPr b="1" lang="en"/>
              <a:t>county-level</a:t>
            </a:r>
            <a:r>
              <a:rPr lang="en"/>
              <a:t> demographic, economic, and other data.</a:t>
            </a:r>
            <a:endParaRPr/>
          </a:p>
        </p:txBody>
      </p:sp>
      <p:pic>
        <p:nvPicPr>
          <p:cNvPr id="116" name="Google Shape;116;p19"/>
          <p:cNvPicPr preferRelativeResize="0"/>
          <p:nvPr/>
        </p:nvPicPr>
        <p:blipFill>
          <a:blip r:embed="rId5">
            <a:alphaModFix/>
          </a:blip>
          <a:stretch>
            <a:fillRect/>
          </a:stretch>
        </p:blipFill>
        <p:spPr>
          <a:xfrm>
            <a:off x="665988" y="229350"/>
            <a:ext cx="7812025" cy="49141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1">
                                  <p:stCondLst>
                                    <p:cond delay="0"/>
                                  </p:stCondLst>
                                  <p:childTnLst>
                                    <p:anim calcmode="lin" valueType="num">
                                      <p:cBhvr additive="base">
                                        <p:cTn dur="1000"/>
                                        <p:tgtEl>
                                          <p:spTgt spid="116"/>
                                        </p:tgtEl>
                                        <p:attrNameLst>
                                          <p:attrName>ppt_y</p:attrName>
                                        </p:attrNameLst>
                                      </p:cBhvr>
                                      <p:tavLst>
                                        <p:tav fmla="" tm="0">
                                          <p:val>
                                            <p:strVal val="#ppt_y"/>
                                          </p:val>
                                        </p:tav>
                                        <p:tav fmla="" tm="100000">
                                          <p:val>
                                            <p:strVal val="#ppt_y-1"/>
                                          </p:val>
                                        </p:tav>
                                      </p:tavLst>
                                    </p:anim>
                                    <p:set>
                                      <p:cBhvr>
                                        <p:cTn dur="1" fill="hold">
                                          <p:stCondLst>
                                            <p:cond delay="1000"/>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p:nvPr/>
        </p:nvSpPr>
        <p:spPr>
          <a:xfrm>
            <a:off x="171450" y="781050"/>
            <a:ext cx="2705100" cy="2405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5603325" y="828600"/>
            <a:ext cx="3540600" cy="2357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ph type="title"/>
          </p:nvPr>
        </p:nvSpPr>
        <p:spPr>
          <a:xfrm>
            <a:off x="311700" y="10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 </a:t>
            </a:r>
            <a:endParaRPr/>
          </a:p>
        </p:txBody>
      </p:sp>
      <p:sp>
        <p:nvSpPr>
          <p:cNvPr id="124" name="Google Shape;124;p20"/>
          <p:cNvSpPr/>
          <p:nvPr/>
        </p:nvSpPr>
        <p:spPr>
          <a:xfrm>
            <a:off x="247688" y="1017725"/>
            <a:ext cx="1295400" cy="1117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1300"/>
              <a:t>1.Change in average distance traveled </a:t>
            </a:r>
            <a:endParaRPr/>
          </a:p>
        </p:txBody>
      </p:sp>
      <p:sp>
        <p:nvSpPr>
          <p:cNvPr id="125" name="Google Shape;125;p20"/>
          <p:cNvSpPr/>
          <p:nvPr/>
        </p:nvSpPr>
        <p:spPr>
          <a:xfrm>
            <a:off x="5800500" y="1095450"/>
            <a:ext cx="1533600" cy="10002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300">
                <a:solidFill>
                  <a:srgbClr val="FFFFFF"/>
                </a:solidFill>
              </a:rPr>
              <a:t>1. Homes: Overcrowded housing</a:t>
            </a:r>
            <a:endParaRPr>
              <a:solidFill>
                <a:srgbClr val="FFFFFF"/>
              </a:solidFill>
            </a:endParaRPr>
          </a:p>
        </p:txBody>
      </p:sp>
      <p:sp>
        <p:nvSpPr>
          <p:cNvPr id="126" name="Google Shape;126;p20"/>
          <p:cNvSpPr/>
          <p:nvPr/>
        </p:nvSpPr>
        <p:spPr>
          <a:xfrm>
            <a:off x="6514875" y="1890675"/>
            <a:ext cx="1533600" cy="10002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3.</a:t>
            </a:r>
            <a:r>
              <a:rPr b="1" lang="en" sz="1300">
                <a:solidFill>
                  <a:srgbClr val="FFFFFF"/>
                </a:solidFill>
              </a:rPr>
              <a:t>Workplaces: Essential jobs</a:t>
            </a:r>
            <a:r>
              <a:rPr lang="en" sz="1300">
                <a:solidFill>
                  <a:srgbClr val="FFFFFF"/>
                </a:solidFill>
              </a:rPr>
              <a:t> </a:t>
            </a:r>
            <a:endParaRPr>
              <a:solidFill>
                <a:srgbClr val="FFFFFF"/>
              </a:solidFill>
            </a:endParaRPr>
          </a:p>
        </p:txBody>
      </p:sp>
      <p:sp>
        <p:nvSpPr>
          <p:cNvPr id="127" name="Google Shape;127;p20"/>
          <p:cNvSpPr/>
          <p:nvPr/>
        </p:nvSpPr>
        <p:spPr>
          <a:xfrm>
            <a:off x="7419975" y="1017725"/>
            <a:ext cx="1609800" cy="10002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2.</a:t>
            </a:r>
            <a:r>
              <a:rPr b="1" lang="en" sz="1300">
                <a:solidFill>
                  <a:srgbClr val="FFFFFF"/>
                </a:solidFill>
              </a:rPr>
              <a:t>Neighborhoods: Population density </a:t>
            </a:r>
            <a:endParaRPr>
              <a:solidFill>
                <a:srgbClr val="FFFFFF"/>
              </a:solidFill>
            </a:endParaRPr>
          </a:p>
        </p:txBody>
      </p:sp>
      <p:cxnSp>
        <p:nvCxnSpPr>
          <p:cNvPr id="128" name="Google Shape;128;p20"/>
          <p:cNvCxnSpPr/>
          <p:nvPr/>
        </p:nvCxnSpPr>
        <p:spPr>
          <a:xfrm flipH="1" rot="-5400000">
            <a:off x="2895675" y="2019225"/>
            <a:ext cx="990600" cy="743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29" name="Google Shape;129;p20"/>
          <p:cNvCxnSpPr/>
          <p:nvPr/>
        </p:nvCxnSpPr>
        <p:spPr>
          <a:xfrm rot="5400000">
            <a:off x="4364800" y="1803575"/>
            <a:ext cx="1266900" cy="942900"/>
          </a:xfrm>
          <a:prstGeom prst="bentConnector3">
            <a:avLst>
              <a:gd fmla="val 50000" name="adj1"/>
            </a:avLst>
          </a:prstGeom>
          <a:noFill/>
          <a:ln cap="flat" cmpd="sng" w="9525">
            <a:solidFill>
              <a:schemeClr val="dk2"/>
            </a:solidFill>
            <a:prstDash val="solid"/>
            <a:round/>
            <a:headEnd len="med" w="med" type="none"/>
            <a:tailEnd len="med" w="med" type="none"/>
          </a:ln>
        </p:spPr>
      </p:cxnSp>
      <p:sp>
        <p:nvSpPr>
          <p:cNvPr id="130" name="Google Shape;130;p20"/>
          <p:cNvSpPr txBox="1"/>
          <p:nvPr/>
        </p:nvSpPr>
        <p:spPr>
          <a:xfrm>
            <a:off x="676275" y="2843175"/>
            <a:ext cx="1533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Unacast SD Index</a:t>
            </a:r>
            <a:endParaRPr>
              <a:solidFill>
                <a:srgbClr val="FFFFFF"/>
              </a:solidFill>
              <a:latin typeface="Average"/>
              <a:ea typeface="Average"/>
              <a:cs typeface="Average"/>
              <a:sym typeface="Average"/>
            </a:endParaRPr>
          </a:p>
        </p:txBody>
      </p:sp>
      <p:sp>
        <p:nvSpPr>
          <p:cNvPr id="131" name="Google Shape;131;p20"/>
          <p:cNvSpPr txBox="1"/>
          <p:nvPr/>
        </p:nvSpPr>
        <p:spPr>
          <a:xfrm>
            <a:off x="6514875" y="2843175"/>
            <a:ext cx="19815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Average"/>
                <a:ea typeface="Average"/>
                <a:cs typeface="Average"/>
                <a:sym typeface="Average"/>
              </a:rPr>
              <a:t>Colorado SD Index</a:t>
            </a:r>
            <a:endParaRPr>
              <a:solidFill>
                <a:srgbClr val="FFFFFF"/>
              </a:solidFill>
              <a:latin typeface="Average"/>
              <a:ea typeface="Average"/>
              <a:cs typeface="Average"/>
              <a:sym typeface="Average"/>
            </a:endParaRPr>
          </a:p>
        </p:txBody>
      </p:sp>
      <p:sp>
        <p:nvSpPr>
          <p:cNvPr id="132" name="Google Shape;132;p20"/>
          <p:cNvSpPr/>
          <p:nvPr/>
        </p:nvSpPr>
        <p:spPr>
          <a:xfrm>
            <a:off x="1590713" y="1081325"/>
            <a:ext cx="1209600" cy="990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1300"/>
              <a:t>3.Encounter Density </a:t>
            </a:r>
            <a:br>
              <a:rPr b="1" lang="en" sz="1300"/>
            </a:br>
            <a:endParaRPr/>
          </a:p>
        </p:txBody>
      </p:sp>
      <p:sp>
        <p:nvSpPr>
          <p:cNvPr id="133" name="Google Shape;133;p20"/>
          <p:cNvSpPr/>
          <p:nvPr/>
        </p:nvSpPr>
        <p:spPr>
          <a:xfrm>
            <a:off x="1042938" y="1774925"/>
            <a:ext cx="1533600" cy="1000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b="1" lang="en" sz="1300"/>
              <a:t>2.Change in visitation to non-essential venues</a:t>
            </a:r>
            <a:endParaRPr/>
          </a:p>
        </p:txBody>
      </p:sp>
      <p:sp>
        <p:nvSpPr>
          <p:cNvPr id="134" name="Google Shape;134;p20"/>
          <p:cNvSpPr/>
          <p:nvPr/>
        </p:nvSpPr>
        <p:spPr>
          <a:xfrm>
            <a:off x="3143250" y="3052763"/>
            <a:ext cx="2057400" cy="376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Master table by county</a:t>
            </a:r>
            <a:endParaRPr>
              <a:solidFill>
                <a:srgbClr val="FFFFFF"/>
              </a:solidFill>
            </a:endParaRPr>
          </a:p>
        </p:txBody>
      </p:sp>
      <p:sp>
        <p:nvSpPr>
          <p:cNvPr id="135" name="Google Shape;135;p20"/>
          <p:cNvSpPr/>
          <p:nvPr/>
        </p:nvSpPr>
        <p:spPr>
          <a:xfrm>
            <a:off x="3697575" y="2897988"/>
            <a:ext cx="146625" cy="142875"/>
          </a:xfrm>
          <a:prstGeom prst="flowChartMer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4425375" y="2898000"/>
            <a:ext cx="146625" cy="142875"/>
          </a:xfrm>
          <a:prstGeom prst="flowChartMer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2401650" y="3971213"/>
            <a:ext cx="3540600" cy="31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Calculate social distancing index</a:t>
            </a:r>
            <a:endParaRPr>
              <a:solidFill>
                <a:srgbClr val="FFFFFF"/>
              </a:solidFill>
            </a:endParaRPr>
          </a:p>
        </p:txBody>
      </p:sp>
      <p:sp>
        <p:nvSpPr>
          <p:cNvPr id="138" name="Google Shape;138;p20"/>
          <p:cNvSpPr/>
          <p:nvPr/>
        </p:nvSpPr>
        <p:spPr>
          <a:xfrm>
            <a:off x="1384500" y="4714800"/>
            <a:ext cx="5574900" cy="342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Analysis of social distancing index by racial population</a:t>
            </a:r>
            <a:endParaRPr>
              <a:solidFill>
                <a:srgbClr val="FFFFFF"/>
              </a:solidFill>
            </a:endParaRPr>
          </a:p>
        </p:txBody>
      </p:sp>
      <p:cxnSp>
        <p:nvCxnSpPr>
          <p:cNvPr id="139" name="Google Shape;139;p20"/>
          <p:cNvCxnSpPr/>
          <p:nvPr/>
        </p:nvCxnSpPr>
        <p:spPr>
          <a:xfrm>
            <a:off x="4171950" y="3505200"/>
            <a:ext cx="0" cy="2952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p20"/>
          <p:cNvSpPr/>
          <p:nvPr/>
        </p:nvSpPr>
        <p:spPr>
          <a:xfrm>
            <a:off x="4098638" y="3800388"/>
            <a:ext cx="146625" cy="142875"/>
          </a:xfrm>
          <a:prstGeom prst="flowChartMer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0"/>
          <p:cNvCxnSpPr/>
          <p:nvPr/>
        </p:nvCxnSpPr>
        <p:spPr>
          <a:xfrm>
            <a:off x="4171938" y="4314700"/>
            <a:ext cx="0" cy="2952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20"/>
          <p:cNvSpPr/>
          <p:nvPr/>
        </p:nvSpPr>
        <p:spPr>
          <a:xfrm>
            <a:off x="4098638" y="4571913"/>
            <a:ext cx="146625" cy="142875"/>
          </a:xfrm>
          <a:prstGeom prst="flowChartMer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Roadblocks and Needs</a:t>
            </a:r>
            <a:endParaRPr/>
          </a:p>
        </p:txBody>
      </p:sp>
      <p:grpSp>
        <p:nvGrpSpPr>
          <p:cNvPr id="148" name="Google Shape;148;p21"/>
          <p:cNvGrpSpPr/>
          <p:nvPr/>
        </p:nvGrpSpPr>
        <p:grpSpPr>
          <a:xfrm>
            <a:off x="424880" y="1403479"/>
            <a:ext cx="8294372" cy="1252583"/>
            <a:chOff x="424813" y="1177875"/>
            <a:chExt cx="8294372" cy="849900"/>
          </a:xfrm>
        </p:grpSpPr>
        <p:sp>
          <p:nvSpPr>
            <p:cNvPr id="149" name="Google Shape;149;p21"/>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21"/>
          <p:cNvSpPr txBox="1"/>
          <p:nvPr>
            <p:ph idx="4294967295" type="body"/>
          </p:nvPr>
        </p:nvSpPr>
        <p:spPr>
          <a:xfrm>
            <a:off x="539663" y="1403600"/>
            <a:ext cx="2422500" cy="10356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Missing Data</a:t>
            </a:r>
            <a:endParaRPr>
              <a:solidFill>
                <a:schemeClr val="lt1"/>
              </a:solidFill>
            </a:endParaRPr>
          </a:p>
        </p:txBody>
      </p:sp>
      <p:sp>
        <p:nvSpPr>
          <p:cNvPr id="152" name="Google Shape;152;p21"/>
          <p:cNvSpPr txBox="1"/>
          <p:nvPr>
            <p:ph idx="4294967295" type="body"/>
          </p:nvPr>
        </p:nvSpPr>
        <p:spPr>
          <a:xfrm>
            <a:off x="3480438" y="1403600"/>
            <a:ext cx="5111700" cy="1252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A lot of the mobility data is missing</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Not random, significant amounts are missing for some features</a:t>
            </a:r>
            <a:endParaRPr>
              <a:solidFill>
                <a:schemeClr val="lt1"/>
              </a:solidFill>
            </a:endParaRPr>
          </a:p>
        </p:txBody>
      </p:sp>
      <p:grpSp>
        <p:nvGrpSpPr>
          <p:cNvPr id="153" name="Google Shape;153;p21"/>
          <p:cNvGrpSpPr/>
          <p:nvPr/>
        </p:nvGrpSpPr>
        <p:grpSpPr>
          <a:xfrm>
            <a:off x="424890" y="3052004"/>
            <a:ext cx="8294360" cy="1588633"/>
            <a:chOff x="424813" y="2075689"/>
            <a:chExt cx="8294360" cy="849900"/>
          </a:xfrm>
        </p:grpSpPr>
        <p:sp>
          <p:nvSpPr>
            <p:cNvPr id="154" name="Google Shape;154;p21"/>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1"/>
          <p:cNvSpPr txBox="1"/>
          <p:nvPr>
            <p:ph idx="4294967295" type="body"/>
          </p:nvPr>
        </p:nvSpPr>
        <p:spPr>
          <a:xfrm>
            <a:off x="539675" y="3041850"/>
            <a:ext cx="2422500" cy="1303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Quantifying Social Distancing</a:t>
            </a:r>
            <a:endParaRPr>
              <a:solidFill>
                <a:schemeClr val="lt1"/>
              </a:solidFill>
            </a:endParaRPr>
          </a:p>
        </p:txBody>
      </p:sp>
      <p:sp>
        <p:nvSpPr>
          <p:cNvPr id="157" name="Google Shape;157;p21"/>
          <p:cNvSpPr txBox="1"/>
          <p:nvPr>
            <p:ph idx="4294967295" type="body"/>
          </p:nvPr>
        </p:nvSpPr>
        <p:spPr>
          <a:xfrm>
            <a:off x="3480450" y="3041875"/>
            <a:ext cx="5111700" cy="1588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Varying indices exist</a:t>
            </a:r>
            <a:r>
              <a:rPr lang="en">
                <a:solidFill>
                  <a:schemeClr val="lt1"/>
                </a:solidFill>
              </a:rPr>
              <a:t>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Most are relatively simplistic in nature.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Building a more robust one is an entire endeavour on its own and require time.</a:t>
            </a:r>
            <a:endParaRPr>
              <a:solidFill>
                <a:schemeClr val="lt1"/>
              </a:solidFill>
            </a:endParaRPr>
          </a:p>
        </p:txBody>
      </p:sp>
      <p:pic>
        <p:nvPicPr>
          <p:cNvPr id="158" name="Google Shape;158;p21" title="Points scored"/>
          <p:cNvPicPr preferRelativeResize="0"/>
          <p:nvPr/>
        </p:nvPicPr>
        <p:blipFill>
          <a:blip r:embed="rId3">
            <a:alphaModFix/>
          </a:blip>
          <a:stretch>
            <a:fillRect/>
          </a:stretch>
        </p:blipFill>
        <p:spPr>
          <a:xfrm>
            <a:off x="1482263" y="1067475"/>
            <a:ext cx="6179475"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000"/>
                                        <p:tgtEl>
                                          <p:spTgt spid="158"/>
                                        </p:tgtEl>
                                        <p:attrNameLst>
                                          <p:attrName>ppt_y</p:attrName>
                                        </p:attrNameLst>
                                      </p:cBhvr>
                                      <p:tavLst>
                                        <p:tav fmla="" tm="0">
                                          <p:val>
                                            <p:strVal val="#ppt_y"/>
                                          </p:val>
                                        </p:tav>
                                        <p:tav fmla="" tm="100000">
                                          <p:val>
                                            <p:strVal val="#ppt_y+1"/>
                                          </p:val>
                                        </p:tav>
                                      </p:tavLst>
                                    </p:anim>
                                    <p:set>
                                      <p:cBhvr>
                                        <p:cTn dur="1" fill="hold">
                                          <p:stCondLst>
                                            <p:cond delay="1000"/>
                                          </p:stCondLst>
                                        </p:cTn>
                                        <p:tgtEl>
                                          <p:spTgt spid="1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