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6"/>
  </p:notesMasterIdLst>
  <p:sldIdLst>
    <p:sldId id="256" r:id="rId2"/>
    <p:sldId id="263" r:id="rId3"/>
    <p:sldId id="260" r:id="rId4"/>
    <p:sldId id="261" r:id="rId5"/>
    <p:sldId id="277" r:id="rId6"/>
    <p:sldId id="266" r:id="rId7"/>
    <p:sldId id="267" r:id="rId8"/>
    <p:sldId id="268" r:id="rId9"/>
    <p:sldId id="272" r:id="rId10"/>
    <p:sldId id="278" r:id="rId11"/>
    <p:sldId id="279" r:id="rId12"/>
    <p:sldId id="274"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9E84F5-8D79-4341-B28F-73C1AD98FAC2}">
          <p14:sldIdLst>
            <p14:sldId id="256"/>
            <p14:sldId id="263"/>
          </p14:sldIdLst>
        </p14:section>
        <p14:section name="Project Overview" id="{3A2E1A46-F668-4AC9-B93D-86882261885F}">
          <p14:sldIdLst>
            <p14:sldId id="260"/>
          </p14:sldIdLst>
        </p14:section>
        <p14:section name="Data Overview" id="{6A6A0B71-6275-42A2-A4C8-99FB2211B7A0}">
          <p14:sldIdLst>
            <p14:sldId id="261"/>
            <p14:sldId id="277"/>
          </p14:sldIdLst>
        </p14:section>
        <p14:section name="Data Acquisition &amp; Processing" id="{30A1A142-29FA-4300-A153-D0FC4785F35F}">
          <p14:sldIdLst>
            <p14:sldId id="266"/>
            <p14:sldId id="267"/>
            <p14:sldId id="268"/>
          </p14:sldIdLst>
        </p14:section>
        <p14:section name="Feature Engineering &amp; Selection" id="{51C96EAC-8B62-4A7F-A86D-604CF705599D}">
          <p14:sldIdLst>
            <p14:sldId id="272"/>
          </p14:sldIdLst>
        </p14:section>
        <p14:section name="Model Selection &amp; Performance" id="{73F3C53C-36B1-465B-BE5A-8026690FADEA}">
          <p14:sldIdLst>
            <p14:sldId id="278"/>
            <p14:sldId id="279"/>
          </p14:sldIdLst>
        </p14:section>
        <p14:section name="Take Aways &amp; About Me" id="{FAC3C834-88C0-4CB3-9110-E57D376A6798}">
          <p14:sldIdLst>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24" autoAdjust="0"/>
    <p:restoredTop sz="94249" autoAdjust="0"/>
  </p:normalViewPr>
  <p:slideViewPr>
    <p:cSldViewPr snapToGrid="0">
      <p:cViewPr varScale="1">
        <p:scale>
          <a:sx n="72" d="100"/>
          <a:sy n="72" d="100"/>
        </p:scale>
        <p:origin x="4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771A6-62EB-40DE-96A6-D3F6893D5DF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6100CD-22DF-40D1-B563-0D532B7220BD}">
      <dgm:prSet/>
      <dgm:spPr/>
      <dgm:t>
        <a:bodyPr/>
        <a:lstStyle/>
        <a:p>
          <a:pPr>
            <a:lnSpc>
              <a:spcPct val="100000"/>
            </a:lnSpc>
            <a:defRPr cap="all"/>
          </a:pPr>
          <a:r>
            <a:rPr lang="en-US"/>
            <a:t>Project Overview</a:t>
          </a:r>
        </a:p>
      </dgm:t>
    </dgm:pt>
    <dgm:pt modelId="{215705B0-C3F6-4790-AEDD-0C0A035CF64E}" type="parTrans" cxnId="{8A97008E-8379-49C0-B2E2-3DE8C94F4A0C}">
      <dgm:prSet/>
      <dgm:spPr/>
      <dgm:t>
        <a:bodyPr/>
        <a:lstStyle/>
        <a:p>
          <a:endParaRPr lang="en-US"/>
        </a:p>
      </dgm:t>
    </dgm:pt>
    <dgm:pt modelId="{FD476A68-5B30-40E9-AA42-A7CEFE847112}" type="sibTrans" cxnId="{8A97008E-8379-49C0-B2E2-3DE8C94F4A0C}">
      <dgm:prSet/>
      <dgm:spPr/>
      <dgm:t>
        <a:bodyPr/>
        <a:lstStyle/>
        <a:p>
          <a:endParaRPr lang="en-US"/>
        </a:p>
      </dgm:t>
    </dgm:pt>
    <dgm:pt modelId="{23D86401-C82D-4622-96BC-BFBFA056946F}">
      <dgm:prSet/>
      <dgm:spPr/>
      <dgm:t>
        <a:bodyPr/>
        <a:lstStyle/>
        <a:p>
          <a:pPr>
            <a:lnSpc>
              <a:spcPct val="100000"/>
            </a:lnSpc>
            <a:defRPr cap="all"/>
          </a:pPr>
          <a:r>
            <a:rPr lang="en-US"/>
            <a:t>Data Acquisition &amp; Processing</a:t>
          </a:r>
        </a:p>
      </dgm:t>
    </dgm:pt>
    <dgm:pt modelId="{C24F9AC5-1539-4CDA-9D30-C19CC1B7B4E2}" type="parTrans" cxnId="{47626BAF-679A-471D-B98C-E8931899742A}">
      <dgm:prSet/>
      <dgm:spPr/>
      <dgm:t>
        <a:bodyPr/>
        <a:lstStyle/>
        <a:p>
          <a:endParaRPr lang="en-US"/>
        </a:p>
      </dgm:t>
    </dgm:pt>
    <dgm:pt modelId="{80AC0116-E724-4CB7-8041-BC308487DBE9}" type="sibTrans" cxnId="{47626BAF-679A-471D-B98C-E8931899742A}">
      <dgm:prSet/>
      <dgm:spPr/>
      <dgm:t>
        <a:bodyPr/>
        <a:lstStyle/>
        <a:p>
          <a:endParaRPr lang="en-US"/>
        </a:p>
      </dgm:t>
    </dgm:pt>
    <dgm:pt modelId="{B38051E1-DACA-40C8-A99B-18F38980F28A}">
      <dgm:prSet/>
      <dgm:spPr/>
      <dgm:t>
        <a:bodyPr/>
        <a:lstStyle/>
        <a:p>
          <a:pPr>
            <a:lnSpc>
              <a:spcPct val="100000"/>
            </a:lnSpc>
            <a:defRPr cap="all"/>
          </a:pPr>
          <a:r>
            <a:rPr lang="en-US"/>
            <a:t>Feature Engineering &amp; Selection</a:t>
          </a:r>
        </a:p>
      </dgm:t>
    </dgm:pt>
    <dgm:pt modelId="{2E92E9F8-6AFB-4190-9284-A4AD17A4A032}" type="parTrans" cxnId="{D643F3C1-5172-4FBF-BA7A-DA9D6D123296}">
      <dgm:prSet/>
      <dgm:spPr/>
      <dgm:t>
        <a:bodyPr/>
        <a:lstStyle/>
        <a:p>
          <a:endParaRPr lang="en-US"/>
        </a:p>
      </dgm:t>
    </dgm:pt>
    <dgm:pt modelId="{DA23920E-FFBA-431B-9AF1-E7E40F9F73EF}" type="sibTrans" cxnId="{D643F3C1-5172-4FBF-BA7A-DA9D6D123296}">
      <dgm:prSet/>
      <dgm:spPr/>
      <dgm:t>
        <a:bodyPr/>
        <a:lstStyle/>
        <a:p>
          <a:endParaRPr lang="en-US"/>
        </a:p>
      </dgm:t>
    </dgm:pt>
    <dgm:pt modelId="{4F45ACEA-BE95-4BD4-817D-802599F87524}">
      <dgm:prSet/>
      <dgm:spPr/>
      <dgm:t>
        <a:bodyPr/>
        <a:lstStyle/>
        <a:p>
          <a:pPr>
            <a:lnSpc>
              <a:spcPct val="100000"/>
            </a:lnSpc>
            <a:defRPr cap="all"/>
          </a:pPr>
          <a:r>
            <a:rPr lang="en-US"/>
            <a:t>Model Selection &amp; Performance</a:t>
          </a:r>
        </a:p>
      </dgm:t>
    </dgm:pt>
    <dgm:pt modelId="{A027D3BD-FFC0-4D8B-9611-0E96D38F0081}" type="parTrans" cxnId="{B819606A-7D2D-4E1D-965B-66C51CC44872}">
      <dgm:prSet/>
      <dgm:spPr/>
      <dgm:t>
        <a:bodyPr/>
        <a:lstStyle/>
        <a:p>
          <a:endParaRPr lang="en-US"/>
        </a:p>
      </dgm:t>
    </dgm:pt>
    <dgm:pt modelId="{E42AA14D-0018-4099-BBE7-61072984B59C}" type="sibTrans" cxnId="{B819606A-7D2D-4E1D-965B-66C51CC44872}">
      <dgm:prSet/>
      <dgm:spPr/>
      <dgm:t>
        <a:bodyPr/>
        <a:lstStyle/>
        <a:p>
          <a:endParaRPr lang="en-US"/>
        </a:p>
      </dgm:t>
    </dgm:pt>
    <dgm:pt modelId="{866E9CF6-CE2D-4CDB-A323-2744B64D1B6A}">
      <dgm:prSet/>
      <dgm:spPr/>
      <dgm:t>
        <a:bodyPr/>
        <a:lstStyle/>
        <a:p>
          <a:pPr>
            <a:lnSpc>
              <a:spcPct val="100000"/>
            </a:lnSpc>
            <a:defRPr cap="all"/>
          </a:pPr>
          <a:r>
            <a:rPr lang="en-US"/>
            <a:t>Take-Aways</a:t>
          </a:r>
        </a:p>
      </dgm:t>
    </dgm:pt>
    <dgm:pt modelId="{675F1C4B-2AD7-459C-8733-4FF2A958F65F}" type="parTrans" cxnId="{9B7B10C5-9A89-4435-AEF4-6C18177A7B19}">
      <dgm:prSet/>
      <dgm:spPr/>
      <dgm:t>
        <a:bodyPr/>
        <a:lstStyle/>
        <a:p>
          <a:endParaRPr lang="en-US"/>
        </a:p>
      </dgm:t>
    </dgm:pt>
    <dgm:pt modelId="{0FCFCCAE-7927-4EC7-9095-5F479164D59A}" type="sibTrans" cxnId="{9B7B10C5-9A89-4435-AEF4-6C18177A7B19}">
      <dgm:prSet/>
      <dgm:spPr/>
      <dgm:t>
        <a:bodyPr/>
        <a:lstStyle/>
        <a:p>
          <a:endParaRPr lang="en-US"/>
        </a:p>
      </dgm:t>
    </dgm:pt>
    <dgm:pt modelId="{07CAF645-3D30-43F0-829C-3C61B39023A1}">
      <dgm:prSet/>
      <dgm:spPr/>
      <dgm:t>
        <a:bodyPr/>
        <a:lstStyle/>
        <a:p>
          <a:pPr>
            <a:lnSpc>
              <a:spcPct val="100000"/>
            </a:lnSpc>
            <a:defRPr cap="all"/>
          </a:pPr>
          <a:r>
            <a:rPr lang="en-US"/>
            <a:t>Data Overview</a:t>
          </a:r>
        </a:p>
      </dgm:t>
    </dgm:pt>
    <dgm:pt modelId="{22DB9EA1-D4BC-44B6-BA3C-97890643104D}" type="sibTrans" cxnId="{C3875E98-6E9C-4963-81B1-11323B7A310B}">
      <dgm:prSet/>
      <dgm:spPr/>
      <dgm:t>
        <a:bodyPr/>
        <a:lstStyle/>
        <a:p>
          <a:endParaRPr lang="en-US"/>
        </a:p>
      </dgm:t>
    </dgm:pt>
    <dgm:pt modelId="{DEB96E58-D806-4305-9C29-C26A8F6B10C2}" type="parTrans" cxnId="{C3875E98-6E9C-4963-81B1-11323B7A310B}">
      <dgm:prSet/>
      <dgm:spPr/>
      <dgm:t>
        <a:bodyPr/>
        <a:lstStyle/>
        <a:p>
          <a:endParaRPr lang="en-US"/>
        </a:p>
      </dgm:t>
    </dgm:pt>
    <dgm:pt modelId="{F79C7552-489E-4645-83C9-044498A09074}" type="pres">
      <dgm:prSet presAssocID="{58C771A6-62EB-40DE-96A6-D3F6893D5DF1}" presName="root" presStyleCnt="0">
        <dgm:presLayoutVars>
          <dgm:dir/>
          <dgm:resizeHandles val="exact"/>
        </dgm:presLayoutVars>
      </dgm:prSet>
      <dgm:spPr/>
    </dgm:pt>
    <dgm:pt modelId="{91186C63-F21B-4A7E-9163-6314C782E221}" type="pres">
      <dgm:prSet presAssocID="{126100CD-22DF-40D1-B563-0D532B7220BD}" presName="compNode" presStyleCnt="0"/>
      <dgm:spPr/>
    </dgm:pt>
    <dgm:pt modelId="{EEEAD4E0-2CA2-4BBB-B5E3-9E66749F8088}" type="pres">
      <dgm:prSet presAssocID="{126100CD-22DF-40D1-B563-0D532B7220BD}" presName="iconBgRect" presStyleLbl="bgShp" presStyleIdx="0" presStyleCnt="6"/>
      <dgm:spPr/>
    </dgm:pt>
    <dgm:pt modelId="{FBDCEEAC-A7A5-4B88-8A27-EAAC80A870EB}" type="pres">
      <dgm:prSet presAssocID="{126100CD-22DF-40D1-B563-0D532B7220B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7597CAB5-23EA-4BE1-B1FD-B9D70D373A7C}" type="pres">
      <dgm:prSet presAssocID="{126100CD-22DF-40D1-B563-0D532B7220BD}" presName="spaceRect" presStyleCnt="0"/>
      <dgm:spPr/>
    </dgm:pt>
    <dgm:pt modelId="{72DA4E73-5ACE-4711-8010-2DAAFAD93692}" type="pres">
      <dgm:prSet presAssocID="{126100CD-22DF-40D1-B563-0D532B7220BD}" presName="textRect" presStyleLbl="revTx" presStyleIdx="0" presStyleCnt="6">
        <dgm:presLayoutVars>
          <dgm:chMax val="1"/>
          <dgm:chPref val="1"/>
        </dgm:presLayoutVars>
      </dgm:prSet>
      <dgm:spPr/>
    </dgm:pt>
    <dgm:pt modelId="{3C09D2AB-E222-4DC3-ADBA-D5EA179D876D}" type="pres">
      <dgm:prSet presAssocID="{FD476A68-5B30-40E9-AA42-A7CEFE847112}" presName="sibTrans" presStyleCnt="0"/>
      <dgm:spPr/>
    </dgm:pt>
    <dgm:pt modelId="{75778E99-4A9D-491A-873F-128FDEB58B66}" type="pres">
      <dgm:prSet presAssocID="{07CAF645-3D30-43F0-829C-3C61B39023A1}" presName="compNode" presStyleCnt="0"/>
      <dgm:spPr/>
    </dgm:pt>
    <dgm:pt modelId="{2C9CDD20-51F8-4B63-A1E3-943F88694D9E}" type="pres">
      <dgm:prSet presAssocID="{07CAF645-3D30-43F0-829C-3C61B39023A1}" presName="iconBgRect" presStyleLbl="bgShp" presStyleIdx="1" presStyleCnt="6"/>
      <dgm:spPr/>
    </dgm:pt>
    <dgm:pt modelId="{0C3877D6-5C83-4358-9079-EB4601ADC4BE}" type="pres">
      <dgm:prSet presAssocID="{07CAF645-3D30-43F0-829C-3C61B39023A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0C47C9A-9B89-4115-9793-49178926FA85}" type="pres">
      <dgm:prSet presAssocID="{07CAF645-3D30-43F0-829C-3C61B39023A1}" presName="spaceRect" presStyleCnt="0"/>
      <dgm:spPr/>
    </dgm:pt>
    <dgm:pt modelId="{6815F9F8-E15E-42B6-8F32-FCEA03F5A3CA}" type="pres">
      <dgm:prSet presAssocID="{07CAF645-3D30-43F0-829C-3C61B39023A1}" presName="textRect" presStyleLbl="revTx" presStyleIdx="1" presStyleCnt="6">
        <dgm:presLayoutVars>
          <dgm:chMax val="1"/>
          <dgm:chPref val="1"/>
        </dgm:presLayoutVars>
      </dgm:prSet>
      <dgm:spPr/>
    </dgm:pt>
    <dgm:pt modelId="{2FA074FF-2E68-4875-8153-523F68E7A6A1}" type="pres">
      <dgm:prSet presAssocID="{22DB9EA1-D4BC-44B6-BA3C-97890643104D}" presName="sibTrans" presStyleCnt="0"/>
      <dgm:spPr/>
    </dgm:pt>
    <dgm:pt modelId="{0B60941C-B5B1-4C92-A528-D548738C5271}" type="pres">
      <dgm:prSet presAssocID="{23D86401-C82D-4622-96BC-BFBFA056946F}" presName="compNode" presStyleCnt="0"/>
      <dgm:spPr/>
    </dgm:pt>
    <dgm:pt modelId="{72D7CC0E-0D42-4CDF-A3FC-CB6D2B9AA0C4}" type="pres">
      <dgm:prSet presAssocID="{23D86401-C82D-4622-96BC-BFBFA056946F}" presName="iconBgRect" presStyleLbl="bgShp" presStyleIdx="2" presStyleCnt="6"/>
      <dgm:spPr/>
    </dgm:pt>
    <dgm:pt modelId="{A1ECA9B3-0ABE-4505-824C-4E932B778CE7}" type="pres">
      <dgm:prSet presAssocID="{23D86401-C82D-4622-96BC-BFBFA056946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3C8652C5-E125-44A5-82DA-5387F22122AA}" type="pres">
      <dgm:prSet presAssocID="{23D86401-C82D-4622-96BC-BFBFA056946F}" presName="spaceRect" presStyleCnt="0"/>
      <dgm:spPr/>
    </dgm:pt>
    <dgm:pt modelId="{086E6C96-744B-48A5-8D15-B1114BD609A9}" type="pres">
      <dgm:prSet presAssocID="{23D86401-C82D-4622-96BC-BFBFA056946F}" presName="textRect" presStyleLbl="revTx" presStyleIdx="2" presStyleCnt="6">
        <dgm:presLayoutVars>
          <dgm:chMax val="1"/>
          <dgm:chPref val="1"/>
        </dgm:presLayoutVars>
      </dgm:prSet>
      <dgm:spPr/>
    </dgm:pt>
    <dgm:pt modelId="{E2510F85-5299-4041-AE91-5087EED0BEC2}" type="pres">
      <dgm:prSet presAssocID="{80AC0116-E724-4CB7-8041-BC308487DBE9}" presName="sibTrans" presStyleCnt="0"/>
      <dgm:spPr/>
    </dgm:pt>
    <dgm:pt modelId="{F0BB1871-8CC2-4055-93DB-D131AEF454FE}" type="pres">
      <dgm:prSet presAssocID="{B38051E1-DACA-40C8-A99B-18F38980F28A}" presName="compNode" presStyleCnt="0"/>
      <dgm:spPr/>
    </dgm:pt>
    <dgm:pt modelId="{8CE2AC91-8F6C-4EE8-BF7A-EB656D7640AC}" type="pres">
      <dgm:prSet presAssocID="{B38051E1-DACA-40C8-A99B-18F38980F28A}" presName="iconBgRect" presStyleLbl="bgShp" presStyleIdx="3" presStyleCnt="6"/>
      <dgm:spPr/>
    </dgm:pt>
    <dgm:pt modelId="{A599176B-79CA-4E16-BF73-5F03E2F1E2C7}" type="pres">
      <dgm:prSet presAssocID="{B38051E1-DACA-40C8-A99B-18F38980F28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4B2D0B9-0000-4016-B975-DA051EFFD951}" type="pres">
      <dgm:prSet presAssocID="{B38051E1-DACA-40C8-A99B-18F38980F28A}" presName="spaceRect" presStyleCnt="0"/>
      <dgm:spPr/>
    </dgm:pt>
    <dgm:pt modelId="{27CBE22C-555B-4561-9663-B8618A3FE750}" type="pres">
      <dgm:prSet presAssocID="{B38051E1-DACA-40C8-A99B-18F38980F28A}" presName="textRect" presStyleLbl="revTx" presStyleIdx="3" presStyleCnt="6">
        <dgm:presLayoutVars>
          <dgm:chMax val="1"/>
          <dgm:chPref val="1"/>
        </dgm:presLayoutVars>
      </dgm:prSet>
      <dgm:spPr/>
    </dgm:pt>
    <dgm:pt modelId="{7202C09B-BFBB-4667-BFC1-6050618E4AFE}" type="pres">
      <dgm:prSet presAssocID="{DA23920E-FFBA-431B-9AF1-E7E40F9F73EF}" presName="sibTrans" presStyleCnt="0"/>
      <dgm:spPr/>
    </dgm:pt>
    <dgm:pt modelId="{5D5E76FC-3676-4A3C-B665-ED651792B779}" type="pres">
      <dgm:prSet presAssocID="{4F45ACEA-BE95-4BD4-817D-802599F87524}" presName="compNode" presStyleCnt="0"/>
      <dgm:spPr/>
    </dgm:pt>
    <dgm:pt modelId="{453A5838-7624-4EE9-B08F-92137982D8E5}" type="pres">
      <dgm:prSet presAssocID="{4F45ACEA-BE95-4BD4-817D-802599F87524}" presName="iconBgRect" presStyleLbl="bgShp" presStyleIdx="4" presStyleCnt="6"/>
      <dgm:spPr/>
    </dgm:pt>
    <dgm:pt modelId="{C6940ECA-3BB1-48C9-B5C9-9F9EC58EB248}" type="pres">
      <dgm:prSet presAssocID="{4F45ACEA-BE95-4BD4-817D-802599F875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5BF94CB9-8917-4716-A074-AE5D73EB00F6}" type="pres">
      <dgm:prSet presAssocID="{4F45ACEA-BE95-4BD4-817D-802599F87524}" presName="spaceRect" presStyleCnt="0"/>
      <dgm:spPr/>
    </dgm:pt>
    <dgm:pt modelId="{D18F5A64-DA14-4A2F-9289-86CAE232D8F8}" type="pres">
      <dgm:prSet presAssocID="{4F45ACEA-BE95-4BD4-817D-802599F87524}" presName="textRect" presStyleLbl="revTx" presStyleIdx="4" presStyleCnt="6">
        <dgm:presLayoutVars>
          <dgm:chMax val="1"/>
          <dgm:chPref val="1"/>
        </dgm:presLayoutVars>
      </dgm:prSet>
      <dgm:spPr/>
    </dgm:pt>
    <dgm:pt modelId="{811B8404-86F9-4267-A9D5-D9605D349CED}" type="pres">
      <dgm:prSet presAssocID="{E42AA14D-0018-4099-BBE7-61072984B59C}" presName="sibTrans" presStyleCnt="0"/>
      <dgm:spPr/>
    </dgm:pt>
    <dgm:pt modelId="{C657D1FF-7FCA-4815-9309-E53F13A3EE4E}" type="pres">
      <dgm:prSet presAssocID="{866E9CF6-CE2D-4CDB-A323-2744B64D1B6A}" presName="compNode" presStyleCnt="0"/>
      <dgm:spPr/>
    </dgm:pt>
    <dgm:pt modelId="{C76F5558-649D-43BC-BC12-FA26AAC1CD1E}" type="pres">
      <dgm:prSet presAssocID="{866E9CF6-CE2D-4CDB-A323-2744B64D1B6A}" presName="iconBgRect" presStyleLbl="bgShp" presStyleIdx="5" presStyleCnt="6"/>
      <dgm:spPr/>
    </dgm:pt>
    <dgm:pt modelId="{E2695678-A341-4250-AF2D-26DAA3687B59}" type="pres">
      <dgm:prSet presAssocID="{866E9CF6-CE2D-4CDB-A323-2744B64D1B6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1922AFBD-730C-4BC0-9B0F-A445F34DE900}" type="pres">
      <dgm:prSet presAssocID="{866E9CF6-CE2D-4CDB-A323-2744B64D1B6A}" presName="spaceRect" presStyleCnt="0"/>
      <dgm:spPr/>
    </dgm:pt>
    <dgm:pt modelId="{9B6FF9BF-DFD4-4CCD-8B4D-62F680A4FDFC}" type="pres">
      <dgm:prSet presAssocID="{866E9CF6-CE2D-4CDB-A323-2744B64D1B6A}" presName="textRect" presStyleLbl="revTx" presStyleIdx="5" presStyleCnt="6">
        <dgm:presLayoutVars>
          <dgm:chMax val="1"/>
          <dgm:chPref val="1"/>
        </dgm:presLayoutVars>
      </dgm:prSet>
      <dgm:spPr/>
    </dgm:pt>
  </dgm:ptLst>
  <dgm:cxnLst>
    <dgm:cxn modelId="{AFAA691B-7EE6-46AB-AA46-BC4DB90FAF47}" type="presOf" srcId="{07CAF645-3D30-43F0-829C-3C61B39023A1}" destId="{6815F9F8-E15E-42B6-8F32-FCEA03F5A3CA}" srcOrd="0" destOrd="0" presId="urn:microsoft.com/office/officeart/2018/5/layout/IconCircleLabelList"/>
    <dgm:cxn modelId="{B819606A-7D2D-4E1D-965B-66C51CC44872}" srcId="{58C771A6-62EB-40DE-96A6-D3F6893D5DF1}" destId="{4F45ACEA-BE95-4BD4-817D-802599F87524}" srcOrd="4" destOrd="0" parTransId="{A027D3BD-FFC0-4D8B-9611-0E96D38F0081}" sibTransId="{E42AA14D-0018-4099-BBE7-61072984B59C}"/>
    <dgm:cxn modelId="{C651124B-D7FE-488C-86E0-9D841A3E5C90}" type="presOf" srcId="{126100CD-22DF-40D1-B563-0D532B7220BD}" destId="{72DA4E73-5ACE-4711-8010-2DAAFAD93692}" srcOrd="0" destOrd="0" presId="urn:microsoft.com/office/officeart/2018/5/layout/IconCircleLabelList"/>
    <dgm:cxn modelId="{E5909275-7EE6-4A3F-B0FE-28AE9C8F1640}" type="presOf" srcId="{4F45ACEA-BE95-4BD4-817D-802599F87524}" destId="{D18F5A64-DA14-4A2F-9289-86CAE232D8F8}" srcOrd="0" destOrd="0" presId="urn:microsoft.com/office/officeart/2018/5/layout/IconCircleLabelList"/>
    <dgm:cxn modelId="{6097158A-B239-444A-A1D9-89FE461AFF33}" type="presOf" srcId="{B38051E1-DACA-40C8-A99B-18F38980F28A}" destId="{27CBE22C-555B-4561-9663-B8618A3FE750}" srcOrd="0" destOrd="0" presId="urn:microsoft.com/office/officeart/2018/5/layout/IconCircleLabelList"/>
    <dgm:cxn modelId="{8A97008E-8379-49C0-B2E2-3DE8C94F4A0C}" srcId="{58C771A6-62EB-40DE-96A6-D3F6893D5DF1}" destId="{126100CD-22DF-40D1-B563-0D532B7220BD}" srcOrd="0" destOrd="0" parTransId="{215705B0-C3F6-4790-AEDD-0C0A035CF64E}" sibTransId="{FD476A68-5B30-40E9-AA42-A7CEFE847112}"/>
    <dgm:cxn modelId="{C3875E98-6E9C-4963-81B1-11323B7A310B}" srcId="{58C771A6-62EB-40DE-96A6-D3F6893D5DF1}" destId="{07CAF645-3D30-43F0-829C-3C61B39023A1}" srcOrd="1" destOrd="0" parTransId="{DEB96E58-D806-4305-9C29-C26A8F6B10C2}" sibTransId="{22DB9EA1-D4BC-44B6-BA3C-97890643104D}"/>
    <dgm:cxn modelId="{9D47ACA0-5610-4B65-BF6F-0059421567A3}" type="presOf" srcId="{58C771A6-62EB-40DE-96A6-D3F6893D5DF1}" destId="{F79C7552-489E-4645-83C9-044498A09074}" srcOrd="0" destOrd="0" presId="urn:microsoft.com/office/officeart/2018/5/layout/IconCircleLabelList"/>
    <dgm:cxn modelId="{47626BAF-679A-471D-B98C-E8931899742A}" srcId="{58C771A6-62EB-40DE-96A6-D3F6893D5DF1}" destId="{23D86401-C82D-4622-96BC-BFBFA056946F}" srcOrd="2" destOrd="0" parTransId="{C24F9AC5-1539-4CDA-9D30-C19CC1B7B4E2}" sibTransId="{80AC0116-E724-4CB7-8041-BC308487DBE9}"/>
    <dgm:cxn modelId="{D643F3C1-5172-4FBF-BA7A-DA9D6D123296}" srcId="{58C771A6-62EB-40DE-96A6-D3F6893D5DF1}" destId="{B38051E1-DACA-40C8-A99B-18F38980F28A}" srcOrd="3" destOrd="0" parTransId="{2E92E9F8-6AFB-4190-9284-A4AD17A4A032}" sibTransId="{DA23920E-FFBA-431B-9AF1-E7E40F9F73EF}"/>
    <dgm:cxn modelId="{9B7B10C5-9A89-4435-AEF4-6C18177A7B19}" srcId="{58C771A6-62EB-40DE-96A6-D3F6893D5DF1}" destId="{866E9CF6-CE2D-4CDB-A323-2744B64D1B6A}" srcOrd="5" destOrd="0" parTransId="{675F1C4B-2AD7-459C-8733-4FF2A958F65F}" sibTransId="{0FCFCCAE-7927-4EC7-9095-5F479164D59A}"/>
    <dgm:cxn modelId="{BFF179CA-D9DD-45CF-85DE-40155ACF95BC}" type="presOf" srcId="{866E9CF6-CE2D-4CDB-A323-2744B64D1B6A}" destId="{9B6FF9BF-DFD4-4CCD-8B4D-62F680A4FDFC}" srcOrd="0" destOrd="0" presId="urn:microsoft.com/office/officeart/2018/5/layout/IconCircleLabelList"/>
    <dgm:cxn modelId="{9F2048DB-FB34-47F8-9554-3A3A21B12FB8}" type="presOf" srcId="{23D86401-C82D-4622-96BC-BFBFA056946F}" destId="{086E6C96-744B-48A5-8D15-B1114BD609A9}" srcOrd="0" destOrd="0" presId="urn:microsoft.com/office/officeart/2018/5/layout/IconCircleLabelList"/>
    <dgm:cxn modelId="{1B74750F-C07F-44A8-9E93-EFE24364A478}" type="presParOf" srcId="{F79C7552-489E-4645-83C9-044498A09074}" destId="{91186C63-F21B-4A7E-9163-6314C782E221}" srcOrd="0" destOrd="0" presId="urn:microsoft.com/office/officeart/2018/5/layout/IconCircleLabelList"/>
    <dgm:cxn modelId="{5FB844FF-F12C-4092-A753-1BD6A2E650B3}" type="presParOf" srcId="{91186C63-F21B-4A7E-9163-6314C782E221}" destId="{EEEAD4E0-2CA2-4BBB-B5E3-9E66749F8088}" srcOrd="0" destOrd="0" presId="urn:microsoft.com/office/officeart/2018/5/layout/IconCircleLabelList"/>
    <dgm:cxn modelId="{67E2D619-05AD-4427-8D3D-77CD325CC920}" type="presParOf" srcId="{91186C63-F21B-4A7E-9163-6314C782E221}" destId="{FBDCEEAC-A7A5-4B88-8A27-EAAC80A870EB}" srcOrd="1" destOrd="0" presId="urn:microsoft.com/office/officeart/2018/5/layout/IconCircleLabelList"/>
    <dgm:cxn modelId="{A5BCC844-34C7-4E40-BD87-9C4AE17C8BBA}" type="presParOf" srcId="{91186C63-F21B-4A7E-9163-6314C782E221}" destId="{7597CAB5-23EA-4BE1-B1FD-B9D70D373A7C}" srcOrd="2" destOrd="0" presId="urn:microsoft.com/office/officeart/2018/5/layout/IconCircleLabelList"/>
    <dgm:cxn modelId="{7A0B0BDA-CACC-466D-9024-98FB98D7406E}" type="presParOf" srcId="{91186C63-F21B-4A7E-9163-6314C782E221}" destId="{72DA4E73-5ACE-4711-8010-2DAAFAD93692}" srcOrd="3" destOrd="0" presId="urn:microsoft.com/office/officeart/2018/5/layout/IconCircleLabelList"/>
    <dgm:cxn modelId="{7F2BD3DD-FC63-4E71-A307-7A244EE85C78}" type="presParOf" srcId="{F79C7552-489E-4645-83C9-044498A09074}" destId="{3C09D2AB-E222-4DC3-ADBA-D5EA179D876D}" srcOrd="1" destOrd="0" presId="urn:microsoft.com/office/officeart/2018/5/layout/IconCircleLabelList"/>
    <dgm:cxn modelId="{1AA490ED-21A1-4F0F-99C3-DC2E9592F8B3}" type="presParOf" srcId="{F79C7552-489E-4645-83C9-044498A09074}" destId="{75778E99-4A9D-491A-873F-128FDEB58B66}" srcOrd="2" destOrd="0" presId="urn:microsoft.com/office/officeart/2018/5/layout/IconCircleLabelList"/>
    <dgm:cxn modelId="{DF8F6DF2-AA5E-4FA8-BAA8-55B4AE2AB6AE}" type="presParOf" srcId="{75778E99-4A9D-491A-873F-128FDEB58B66}" destId="{2C9CDD20-51F8-4B63-A1E3-943F88694D9E}" srcOrd="0" destOrd="0" presId="urn:microsoft.com/office/officeart/2018/5/layout/IconCircleLabelList"/>
    <dgm:cxn modelId="{19047243-0041-4F66-A206-D59ACF544F81}" type="presParOf" srcId="{75778E99-4A9D-491A-873F-128FDEB58B66}" destId="{0C3877D6-5C83-4358-9079-EB4601ADC4BE}" srcOrd="1" destOrd="0" presId="urn:microsoft.com/office/officeart/2018/5/layout/IconCircleLabelList"/>
    <dgm:cxn modelId="{AEB69360-AC4C-4F7B-BEE4-E00E937291BC}" type="presParOf" srcId="{75778E99-4A9D-491A-873F-128FDEB58B66}" destId="{D0C47C9A-9B89-4115-9793-49178926FA85}" srcOrd="2" destOrd="0" presId="urn:microsoft.com/office/officeart/2018/5/layout/IconCircleLabelList"/>
    <dgm:cxn modelId="{78D17E8F-3A0B-411E-A3D7-8E39A24C0618}" type="presParOf" srcId="{75778E99-4A9D-491A-873F-128FDEB58B66}" destId="{6815F9F8-E15E-42B6-8F32-FCEA03F5A3CA}" srcOrd="3" destOrd="0" presId="urn:microsoft.com/office/officeart/2018/5/layout/IconCircleLabelList"/>
    <dgm:cxn modelId="{B68C0ABE-9360-4564-94D3-15476CC48A15}" type="presParOf" srcId="{F79C7552-489E-4645-83C9-044498A09074}" destId="{2FA074FF-2E68-4875-8153-523F68E7A6A1}" srcOrd="3" destOrd="0" presId="urn:microsoft.com/office/officeart/2018/5/layout/IconCircleLabelList"/>
    <dgm:cxn modelId="{90EAEE98-F49A-4F50-A0BE-0CBF0E924C1A}" type="presParOf" srcId="{F79C7552-489E-4645-83C9-044498A09074}" destId="{0B60941C-B5B1-4C92-A528-D548738C5271}" srcOrd="4" destOrd="0" presId="urn:microsoft.com/office/officeart/2018/5/layout/IconCircleLabelList"/>
    <dgm:cxn modelId="{1AA873D4-86FE-434F-9F6D-A3A580FD84FD}" type="presParOf" srcId="{0B60941C-B5B1-4C92-A528-D548738C5271}" destId="{72D7CC0E-0D42-4CDF-A3FC-CB6D2B9AA0C4}" srcOrd="0" destOrd="0" presId="urn:microsoft.com/office/officeart/2018/5/layout/IconCircleLabelList"/>
    <dgm:cxn modelId="{B6BDF738-3676-499A-B62F-409291A8C2EA}" type="presParOf" srcId="{0B60941C-B5B1-4C92-A528-D548738C5271}" destId="{A1ECA9B3-0ABE-4505-824C-4E932B778CE7}" srcOrd="1" destOrd="0" presId="urn:microsoft.com/office/officeart/2018/5/layout/IconCircleLabelList"/>
    <dgm:cxn modelId="{E02855F2-13CE-4CB5-B7F0-44616D435745}" type="presParOf" srcId="{0B60941C-B5B1-4C92-A528-D548738C5271}" destId="{3C8652C5-E125-44A5-82DA-5387F22122AA}" srcOrd="2" destOrd="0" presId="urn:microsoft.com/office/officeart/2018/5/layout/IconCircleLabelList"/>
    <dgm:cxn modelId="{9DEA1B67-3C55-4523-A700-9800114A02F1}" type="presParOf" srcId="{0B60941C-B5B1-4C92-A528-D548738C5271}" destId="{086E6C96-744B-48A5-8D15-B1114BD609A9}" srcOrd="3" destOrd="0" presId="urn:microsoft.com/office/officeart/2018/5/layout/IconCircleLabelList"/>
    <dgm:cxn modelId="{30572F72-B387-4F4B-B4E3-12CACEB590A8}" type="presParOf" srcId="{F79C7552-489E-4645-83C9-044498A09074}" destId="{E2510F85-5299-4041-AE91-5087EED0BEC2}" srcOrd="5" destOrd="0" presId="urn:microsoft.com/office/officeart/2018/5/layout/IconCircleLabelList"/>
    <dgm:cxn modelId="{3F8571E9-57B1-472E-AD12-2EBA30A10AF0}" type="presParOf" srcId="{F79C7552-489E-4645-83C9-044498A09074}" destId="{F0BB1871-8CC2-4055-93DB-D131AEF454FE}" srcOrd="6" destOrd="0" presId="urn:microsoft.com/office/officeart/2018/5/layout/IconCircleLabelList"/>
    <dgm:cxn modelId="{230A4226-3C16-4E9E-ADDF-58C88F43E025}" type="presParOf" srcId="{F0BB1871-8CC2-4055-93DB-D131AEF454FE}" destId="{8CE2AC91-8F6C-4EE8-BF7A-EB656D7640AC}" srcOrd="0" destOrd="0" presId="urn:microsoft.com/office/officeart/2018/5/layout/IconCircleLabelList"/>
    <dgm:cxn modelId="{0117EA6E-494E-4FD1-936A-2FB6D92BF0F0}" type="presParOf" srcId="{F0BB1871-8CC2-4055-93DB-D131AEF454FE}" destId="{A599176B-79CA-4E16-BF73-5F03E2F1E2C7}" srcOrd="1" destOrd="0" presId="urn:microsoft.com/office/officeart/2018/5/layout/IconCircleLabelList"/>
    <dgm:cxn modelId="{E163C531-DE49-4CC0-A6C3-6F30899A0F2D}" type="presParOf" srcId="{F0BB1871-8CC2-4055-93DB-D131AEF454FE}" destId="{F4B2D0B9-0000-4016-B975-DA051EFFD951}" srcOrd="2" destOrd="0" presId="urn:microsoft.com/office/officeart/2018/5/layout/IconCircleLabelList"/>
    <dgm:cxn modelId="{C611AC99-9B08-48ED-9F95-3E6659B5BF53}" type="presParOf" srcId="{F0BB1871-8CC2-4055-93DB-D131AEF454FE}" destId="{27CBE22C-555B-4561-9663-B8618A3FE750}" srcOrd="3" destOrd="0" presId="urn:microsoft.com/office/officeart/2018/5/layout/IconCircleLabelList"/>
    <dgm:cxn modelId="{8A0E4F2F-C00C-40E4-B6E5-585BFCC655FB}" type="presParOf" srcId="{F79C7552-489E-4645-83C9-044498A09074}" destId="{7202C09B-BFBB-4667-BFC1-6050618E4AFE}" srcOrd="7" destOrd="0" presId="urn:microsoft.com/office/officeart/2018/5/layout/IconCircleLabelList"/>
    <dgm:cxn modelId="{079990BE-2C8C-4C63-A4E3-480D08C6CEBA}" type="presParOf" srcId="{F79C7552-489E-4645-83C9-044498A09074}" destId="{5D5E76FC-3676-4A3C-B665-ED651792B779}" srcOrd="8" destOrd="0" presId="urn:microsoft.com/office/officeart/2018/5/layout/IconCircleLabelList"/>
    <dgm:cxn modelId="{2B63BBBD-72B5-4D3F-8F54-C9BC3F5E75E6}" type="presParOf" srcId="{5D5E76FC-3676-4A3C-B665-ED651792B779}" destId="{453A5838-7624-4EE9-B08F-92137982D8E5}" srcOrd="0" destOrd="0" presId="urn:microsoft.com/office/officeart/2018/5/layout/IconCircleLabelList"/>
    <dgm:cxn modelId="{A84592FB-C99A-43DD-974D-A1F963E83B76}" type="presParOf" srcId="{5D5E76FC-3676-4A3C-B665-ED651792B779}" destId="{C6940ECA-3BB1-48C9-B5C9-9F9EC58EB248}" srcOrd="1" destOrd="0" presId="urn:microsoft.com/office/officeart/2018/5/layout/IconCircleLabelList"/>
    <dgm:cxn modelId="{3F72B76F-9730-4B22-8581-859722868B04}" type="presParOf" srcId="{5D5E76FC-3676-4A3C-B665-ED651792B779}" destId="{5BF94CB9-8917-4716-A074-AE5D73EB00F6}" srcOrd="2" destOrd="0" presId="urn:microsoft.com/office/officeart/2018/5/layout/IconCircleLabelList"/>
    <dgm:cxn modelId="{40FA0E39-75BA-4A3E-8136-722E5FF4BCC4}" type="presParOf" srcId="{5D5E76FC-3676-4A3C-B665-ED651792B779}" destId="{D18F5A64-DA14-4A2F-9289-86CAE232D8F8}" srcOrd="3" destOrd="0" presId="urn:microsoft.com/office/officeart/2018/5/layout/IconCircleLabelList"/>
    <dgm:cxn modelId="{26E79019-B2BA-4C96-A68C-4D1D01FD50CE}" type="presParOf" srcId="{F79C7552-489E-4645-83C9-044498A09074}" destId="{811B8404-86F9-4267-A9D5-D9605D349CED}" srcOrd="9" destOrd="0" presId="urn:microsoft.com/office/officeart/2018/5/layout/IconCircleLabelList"/>
    <dgm:cxn modelId="{4562A762-292D-4A5D-B324-242CDC2BFF19}" type="presParOf" srcId="{F79C7552-489E-4645-83C9-044498A09074}" destId="{C657D1FF-7FCA-4815-9309-E53F13A3EE4E}" srcOrd="10" destOrd="0" presId="urn:microsoft.com/office/officeart/2018/5/layout/IconCircleLabelList"/>
    <dgm:cxn modelId="{6BD2A238-C9E8-40FA-9075-E3E96C58A53C}" type="presParOf" srcId="{C657D1FF-7FCA-4815-9309-E53F13A3EE4E}" destId="{C76F5558-649D-43BC-BC12-FA26AAC1CD1E}" srcOrd="0" destOrd="0" presId="urn:microsoft.com/office/officeart/2018/5/layout/IconCircleLabelList"/>
    <dgm:cxn modelId="{1B1E3469-A90C-4F8C-91B7-B40FE2AC1DA2}" type="presParOf" srcId="{C657D1FF-7FCA-4815-9309-E53F13A3EE4E}" destId="{E2695678-A341-4250-AF2D-26DAA3687B59}" srcOrd="1" destOrd="0" presId="urn:microsoft.com/office/officeart/2018/5/layout/IconCircleLabelList"/>
    <dgm:cxn modelId="{1FB92341-6206-44D9-BBDE-6085D938AB76}" type="presParOf" srcId="{C657D1FF-7FCA-4815-9309-E53F13A3EE4E}" destId="{1922AFBD-730C-4BC0-9B0F-A445F34DE900}" srcOrd="2" destOrd="0" presId="urn:microsoft.com/office/officeart/2018/5/layout/IconCircleLabelList"/>
    <dgm:cxn modelId="{6223C22A-8DEC-4FD7-B9F0-160FA25C090C}" type="presParOf" srcId="{C657D1FF-7FCA-4815-9309-E53F13A3EE4E}" destId="{9B6FF9BF-DFD4-4CCD-8B4D-62F680A4FDF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CC7F95-592B-4047-AF5B-9E49DDEE0E01}"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US"/>
        </a:p>
      </dgm:t>
    </dgm:pt>
    <dgm:pt modelId="{5B4959AA-1E24-411E-BDE0-04C7811508C4}">
      <dgm:prSet phldrT="[Text]"/>
      <dgm:spPr/>
      <dgm:t>
        <a:bodyPr/>
        <a:lstStyle/>
        <a:p>
          <a:r>
            <a:rPr lang="en-US" dirty="0"/>
            <a:t>Create instance of SQLite </a:t>
          </a:r>
          <a:r>
            <a:rPr lang="en-US" dirty="0" err="1"/>
            <a:t>db</a:t>
          </a:r>
          <a:r>
            <a:rPr lang="en-US" dirty="0"/>
            <a:t> ‘Kickstarter’ on external </a:t>
          </a:r>
          <a:r>
            <a:rPr lang="en-US" dirty="0" err="1"/>
            <a:t>hd</a:t>
          </a:r>
          <a:endParaRPr lang="en-US" dirty="0"/>
        </a:p>
      </dgm:t>
    </dgm:pt>
    <dgm:pt modelId="{55B0C0E9-37D0-4616-9FDA-A6EA2248D4D5}" type="parTrans" cxnId="{8D9B92EF-93AA-4E5B-9401-3187F00E6E64}">
      <dgm:prSet/>
      <dgm:spPr/>
      <dgm:t>
        <a:bodyPr/>
        <a:lstStyle/>
        <a:p>
          <a:endParaRPr lang="en-US"/>
        </a:p>
      </dgm:t>
    </dgm:pt>
    <dgm:pt modelId="{9AE1EB98-04E8-45BA-99B5-300108B6FCE3}" type="sibTrans" cxnId="{8D9B92EF-93AA-4E5B-9401-3187F00E6E64}">
      <dgm:prSet/>
      <dgm:spPr/>
      <dgm:t>
        <a:bodyPr/>
        <a:lstStyle/>
        <a:p>
          <a:endParaRPr lang="en-US"/>
        </a:p>
      </dgm:t>
    </dgm:pt>
    <dgm:pt modelId="{9790E8D5-18C9-4605-934F-DB08A39402EE}">
      <dgm:prSet phldrT="[Text]"/>
      <dgm:spPr/>
      <dgm:t>
        <a:bodyPr/>
        <a:lstStyle/>
        <a:p>
          <a:r>
            <a:rPr lang="en-US" dirty="0"/>
            <a:t>Define master table used </a:t>
          </a:r>
        </a:p>
      </dgm:t>
    </dgm:pt>
    <dgm:pt modelId="{E0EF454E-9263-4C9C-A342-E96922397D6B}" type="parTrans" cxnId="{C9F869CC-368E-44B4-BCE4-09E2657A106B}">
      <dgm:prSet/>
      <dgm:spPr/>
      <dgm:t>
        <a:bodyPr/>
        <a:lstStyle/>
        <a:p>
          <a:endParaRPr lang="en-US"/>
        </a:p>
      </dgm:t>
    </dgm:pt>
    <dgm:pt modelId="{28949C54-9089-4CFF-9C63-79C183151A79}" type="sibTrans" cxnId="{C9F869CC-368E-44B4-BCE4-09E2657A106B}">
      <dgm:prSet/>
      <dgm:spPr/>
      <dgm:t>
        <a:bodyPr/>
        <a:lstStyle/>
        <a:p>
          <a:endParaRPr lang="en-US"/>
        </a:p>
      </dgm:t>
    </dgm:pt>
    <dgm:pt modelId="{306E2C9D-A004-4A86-A270-6C4F3BFB061B}">
      <dgm:prSet phldrT="[Text]"/>
      <dgm:spPr/>
      <dgm:t>
        <a:bodyPr/>
        <a:lstStyle/>
        <a:p>
          <a:r>
            <a:rPr lang="en-US" dirty="0"/>
            <a:t>Walk through all csv files in different folders</a:t>
          </a:r>
        </a:p>
      </dgm:t>
    </dgm:pt>
    <dgm:pt modelId="{8F564D77-D4FF-412A-AEDE-344CBAD47AF4}" type="parTrans" cxnId="{6277C004-2B75-4F91-B329-2285937072C0}">
      <dgm:prSet/>
      <dgm:spPr/>
      <dgm:t>
        <a:bodyPr/>
        <a:lstStyle/>
        <a:p>
          <a:endParaRPr lang="en-US"/>
        </a:p>
      </dgm:t>
    </dgm:pt>
    <dgm:pt modelId="{964B4558-D5A2-4819-B570-3D8A84FB4223}" type="sibTrans" cxnId="{6277C004-2B75-4F91-B329-2285937072C0}">
      <dgm:prSet/>
      <dgm:spPr/>
      <dgm:t>
        <a:bodyPr/>
        <a:lstStyle/>
        <a:p>
          <a:endParaRPr lang="en-US"/>
        </a:p>
      </dgm:t>
    </dgm:pt>
    <dgm:pt modelId="{1A8D6A59-C88B-41D7-A02A-656F41C05518}">
      <dgm:prSet phldrT="[Text]"/>
      <dgm:spPr/>
      <dgm:t>
        <a:bodyPr/>
        <a:lstStyle/>
        <a:p>
          <a:r>
            <a:rPr lang="en-US" dirty="0"/>
            <a:t>Read &amp; load campaigns row-by-row into master table</a:t>
          </a:r>
        </a:p>
      </dgm:t>
    </dgm:pt>
    <dgm:pt modelId="{61A73D4F-401E-4D08-BA64-82994C9942ED}" type="parTrans" cxnId="{790A54B9-ABD2-48A6-9565-7791FBBE993F}">
      <dgm:prSet/>
      <dgm:spPr/>
      <dgm:t>
        <a:bodyPr/>
        <a:lstStyle/>
        <a:p>
          <a:endParaRPr lang="en-US"/>
        </a:p>
      </dgm:t>
    </dgm:pt>
    <dgm:pt modelId="{76B3B129-C1CC-4BBB-ACAD-948987CA944F}" type="sibTrans" cxnId="{790A54B9-ABD2-48A6-9565-7791FBBE993F}">
      <dgm:prSet/>
      <dgm:spPr/>
      <dgm:t>
        <a:bodyPr/>
        <a:lstStyle/>
        <a:p>
          <a:endParaRPr lang="en-US"/>
        </a:p>
      </dgm:t>
    </dgm:pt>
    <dgm:pt modelId="{E3D40C85-6386-487D-BD18-9EA99F28B538}">
      <dgm:prSet phldrT="[Text]"/>
      <dgm:spPr/>
      <dgm:t>
        <a:bodyPr/>
        <a:lstStyle/>
        <a:p>
          <a:r>
            <a:rPr lang="en-US" dirty="0"/>
            <a:t>Query master table for relevant datasets</a:t>
          </a:r>
        </a:p>
      </dgm:t>
    </dgm:pt>
    <dgm:pt modelId="{0BA7AB1A-1CD4-452A-9C14-71AD09DB8603}" type="parTrans" cxnId="{6B6ECA44-0B95-4568-909E-3B96569C3919}">
      <dgm:prSet/>
      <dgm:spPr/>
      <dgm:t>
        <a:bodyPr/>
        <a:lstStyle/>
        <a:p>
          <a:endParaRPr lang="en-US"/>
        </a:p>
      </dgm:t>
    </dgm:pt>
    <dgm:pt modelId="{6377F54B-DF76-4218-AB47-31E9CF67A292}" type="sibTrans" cxnId="{6B6ECA44-0B95-4568-909E-3B96569C3919}">
      <dgm:prSet/>
      <dgm:spPr/>
      <dgm:t>
        <a:bodyPr/>
        <a:lstStyle/>
        <a:p>
          <a:endParaRPr lang="en-US"/>
        </a:p>
      </dgm:t>
    </dgm:pt>
    <dgm:pt modelId="{D0F240A4-C8E3-4D54-BCDB-9D15C92554AD}" type="pres">
      <dgm:prSet presAssocID="{6FCC7F95-592B-4047-AF5B-9E49DDEE0E01}" presName="Name0" presStyleCnt="0">
        <dgm:presLayoutVars>
          <dgm:dir/>
          <dgm:resizeHandles val="exact"/>
        </dgm:presLayoutVars>
      </dgm:prSet>
      <dgm:spPr/>
    </dgm:pt>
    <dgm:pt modelId="{F2688F02-C75E-457C-B4AF-5BC513DA5D14}" type="pres">
      <dgm:prSet presAssocID="{5B4959AA-1E24-411E-BDE0-04C7811508C4}" presName="node" presStyleLbl="node1" presStyleIdx="0" presStyleCnt="5">
        <dgm:presLayoutVars>
          <dgm:bulletEnabled val="1"/>
        </dgm:presLayoutVars>
      </dgm:prSet>
      <dgm:spPr/>
    </dgm:pt>
    <dgm:pt modelId="{363BFF46-6177-4164-9F40-3B0A57DBA8F0}" type="pres">
      <dgm:prSet presAssocID="{9AE1EB98-04E8-45BA-99B5-300108B6FCE3}" presName="sibTrans" presStyleLbl="sibTrans2D1" presStyleIdx="0" presStyleCnt="4"/>
      <dgm:spPr/>
    </dgm:pt>
    <dgm:pt modelId="{28D64488-4A4E-4B5B-AC8F-4B246988A4B2}" type="pres">
      <dgm:prSet presAssocID="{9AE1EB98-04E8-45BA-99B5-300108B6FCE3}" presName="connectorText" presStyleLbl="sibTrans2D1" presStyleIdx="0" presStyleCnt="4"/>
      <dgm:spPr/>
    </dgm:pt>
    <dgm:pt modelId="{7D4BF476-E310-44FD-8B4A-88CA5C0BD124}" type="pres">
      <dgm:prSet presAssocID="{9790E8D5-18C9-4605-934F-DB08A39402EE}" presName="node" presStyleLbl="node1" presStyleIdx="1" presStyleCnt="5">
        <dgm:presLayoutVars>
          <dgm:bulletEnabled val="1"/>
        </dgm:presLayoutVars>
      </dgm:prSet>
      <dgm:spPr/>
    </dgm:pt>
    <dgm:pt modelId="{17AB20EA-BCBF-4136-BE70-01F5A784A63C}" type="pres">
      <dgm:prSet presAssocID="{28949C54-9089-4CFF-9C63-79C183151A79}" presName="sibTrans" presStyleLbl="sibTrans2D1" presStyleIdx="1" presStyleCnt="4"/>
      <dgm:spPr/>
    </dgm:pt>
    <dgm:pt modelId="{033066D2-052C-4912-BAB3-8F900250C191}" type="pres">
      <dgm:prSet presAssocID="{28949C54-9089-4CFF-9C63-79C183151A79}" presName="connectorText" presStyleLbl="sibTrans2D1" presStyleIdx="1" presStyleCnt="4"/>
      <dgm:spPr/>
    </dgm:pt>
    <dgm:pt modelId="{D2DB5785-7A95-4474-803B-422580ADA58A}" type="pres">
      <dgm:prSet presAssocID="{306E2C9D-A004-4A86-A270-6C4F3BFB061B}" presName="node" presStyleLbl="node1" presStyleIdx="2" presStyleCnt="5">
        <dgm:presLayoutVars>
          <dgm:bulletEnabled val="1"/>
        </dgm:presLayoutVars>
      </dgm:prSet>
      <dgm:spPr/>
    </dgm:pt>
    <dgm:pt modelId="{72893FD1-A672-4C9E-9A26-39B1A770B73B}" type="pres">
      <dgm:prSet presAssocID="{964B4558-D5A2-4819-B570-3D8A84FB4223}" presName="sibTrans" presStyleLbl="sibTrans2D1" presStyleIdx="2" presStyleCnt="4"/>
      <dgm:spPr/>
    </dgm:pt>
    <dgm:pt modelId="{11206B36-585B-4324-8337-A8A39ED06875}" type="pres">
      <dgm:prSet presAssocID="{964B4558-D5A2-4819-B570-3D8A84FB4223}" presName="connectorText" presStyleLbl="sibTrans2D1" presStyleIdx="2" presStyleCnt="4"/>
      <dgm:spPr/>
    </dgm:pt>
    <dgm:pt modelId="{05340DB1-2927-4B8B-8B98-6345EEFBF8EC}" type="pres">
      <dgm:prSet presAssocID="{1A8D6A59-C88B-41D7-A02A-656F41C05518}" presName="node" presStyleLbl="node1" presStyleIdx="3" presStyleCnt="5">
        <dgm:presLayoutVars>
          <dgm:bulletEnabled val="1"/>
        </dgm:presLayoutVars>
      </dgm:prSet>
      <dgm:spPr/>
    </dgm:pt>
    <dgm:pt modelId="{CA11D245-726D-49D0-881B-4E279472C17F}" type="pres">
      <dgm:prSet presAssocID="{76B3B129-C1CC-4BBB-ACAD-948987CA944F}" presName="sibTrans" presStyleLbl="sibTrans2D1" presStyleIdx="3" presStyleCnt="4"/>
      <dgm:spPr/>
    </dgm:pt>
    <dgm:pt modelId="{280EFBD4-0E0E-45E8-858A-4C8E5636976A}" type="pres">
      <dgm:prSet presAssocID="{76B3B129-C1CC-4BBB-ACAD-948987CA944F}" presName="connectorText" presStyleLbl="sibTrans2D1" presStyleIdx="3" presStyleCnt="4"/>
      <dgm:spPr/>
    </dgm:pt>
    <dgm:pt modelId="{5814CB1F-FD76-4156-BD92-D832E70BDBE7}" type="pres">
      <dgm:prSet presAssocID="{E3D40C85-6386-487D-BD18-9EA99F28B538}" presName="node" presStyleLbl="node1" presStyleIdx="4" presStyleCnt="5">
        <dgm:presLayoutVars>
          <dgm:bulletEnabled val="1"/>
        </dgm:presLayoutVars>
      </dgm:prSet>
      <dgm:spPr/>
    </dgm:pt>
  </dgm:ptLst>
  <dgm:cxnLst>
    <dgm:cxn modelId="{6A2E7602-195A-4321-95EE-25B6DAE12551}" type="presOf" srcId="{28949C54-9089-4CFF-9C63-79C183151A79}" destId="{033066D2-052C-4912-BAB3-8F900250C191}" srcOrd="1" destOrd="0" presId="urn:microsoft.com/office/officeart/2005/8/layout/process1"/>
    <dgm:cxn modelId="{6277C004-2B75-4F91-B329-2285937072C0}" srcId="{6FCC7F95-592B-4047-AF5B-9E49DDEE0E01}" destId="{306E2C9D-A004-4A86-A270-6C4F3BFB061B}" srcOrd="2" destOrd="0" parTransId="{8F564D77-D4FF-412A-AEDE-344CBAD47AF4}" sibTransId="{964B4558-D5A2-4819-B570-3D8A84FB4223}"/>
    <dgm:cxn modelId="{65B87225-BECA-4E52-BEF1-E96EFEB590CF}" type="presOf" srcId="{306E2C9D-A004-4A86-A270-6C4F3BFB061B}" destId="{D2DB5785-7A95-4474-803B-422580ADA58A}" srcOrd="0" destOrd="0" presId="urn:microsoft.com/office/officeart/2005/8/layout/process1"/>
    <dgm:cxn modelId="{73C23127-1EA4-4180-AAFC-E155B3A14763}" type="presOf" srcId="{1A8D6A59-C88B-41D7-A02A-656F41C05518}" destId="{05340DB1-2927-4B8B-8B98-6345EEFBF8EC}" srcOrd="0" destOrd="0" presId="urn:microsoft.com/office/officeart/2005/8/layout/process1"/>
    <dgm:cxn modelId="{0CB3345D-7EBA-4C5F-A8E1-A3FB1FB895DE}" type="presOf" srcId="{9790E8D5-18C9-4605-934F-DB08A39402EE}" destId="{7D4BF476-E310-44FD-8B4A-88CA5C0BD124}" srcOrd="0" destOrd="0" presId="urn:microsoft.com/office/officeart/2005/8/layout/process1"/>
    <dgm:cxn modelId="{CA086644-9470-4745-9D6C-020BB0FAD43A}" type="presOf" srcId="{964B4558-D5A2-4819-B570-3D8A84FB4223}" destId="{72893FD1-A672-4C9E-9A26-39B1A770B73B}" srcOrd="0" destOrd="0" presId="urn:microsoft.com/office/officeart/2005/8/layout/process1"/>
    <dgm:cxn modelId="{6B6ECA44-0B95-4568-909E-3B96569C3919}" srcId="{6FCC7F95-592B-4047-AF5B-9E49DDEE0E01}" destId="{E3D40C85-6386-487D-BD18-9EA99F28B538}" srcOrd="4" destOrd="0" parTransId="{0BA7AB1A-1CD4-452A-9C14-71AD09DB8603}" sibTransId="{6377F54B-DF76-4218-AB47-31E9CF67A292}"/>
    <dgm:cxn modelId="{0C9A8945-1732-4166-BFA9-21AEA34DDCE6}" type="presOf" srcId="{E3D40C85-6386-487D-BD18-9EA99F28B538}" destId="{5814CB1F-FD76-4156-BD92-D832E70BDBE7}" srcOrd="0" destOrd="0" presId="urn:microsoft.com/office/officeart/2005/8/layout/process1"/>
    <dgm:cxn modelId="{23CFE84D-A073-4B35-9B90-F55219DE2CFF}" type="presOf" srcId="{5B4959AA-1E24-411E-BDE0-04C7811508C4}" destId="{F2688F02-C75E-457C-B4AF-5BC513DA5D14}" srcOrd="0" destOrd="0" presId="urn:microsoft.com/office/officeart/2005/8/layout/process1"/>
    <dgm:cxn modelId="{8D81AB94-44AB-4585-B091-523173A1BAB6}" type="presOf" srcId="{6FCC7F95-592B-4047-AF5B-9E49DDEE0E01}" destId="{D0F240A4-C8E3-4D54-BCDB-9D15C92554AD}" srcOrd="0" destOrd="0" presId="urn:microsoft.com/office/officeart/2005/8/layout/process1"/>
    <dgm:cxn modelId="{0B7B9095-DE17-42AB-88DE-D6A52E1BC370}" type="presOf" srcId="{964B4558-D5A2-4819-B570-3D8A84FB4223}" destId="{11206B36-585B-4324-8337-A8A39ED06875}" srcOrd="1" destOrd="0" presId="urn:microsoft.com/office/officeart/2005/8/layout/process1"/>
    <dgm:cxn modelId="{868742AC-8143-45CD-91DB-C94C93C36697}" type="presOf" srcId="{9AE1EB98-04E8-45BA-99B5-300108B6FCE3}" destId="{363BFF46-6177-4164-9F40-3B0A57DBA8F0}" srcOrd="0" destOrd="0" presId="urn:microsoft.com/office/officeart/2005/8/layout/process1"/>
    <dgm:cxn modelId="{790A54B9-ABD2-48A6-9565-7791FBBE993F}" srcId="{6FCC7F95-592B-4047-AF5B-9E49DDEE0E01}" destId="{1A8D6A59-C88B-41D7-A02A-656F41C05518}" srcOrd="3" destOrd="0" parTransId="{61A73D4F-401E-4D08-BA64-82994C9942ED}" sibTransId="{76B3B129-C1CC-4BBB-ACAD-948987CA944F}"/>
    <dgm:cxn modelId="{5FD8F7BE-5955-4C81-99F4-BFA8A76FA244}" type="presOf" srcId="{28949C54-9089-4CFF-9C63-79C183151A79}" destId="{17AB20EA-BCBF-4136-BE70-01F5A784A63C}" srcOrd="0" destOrd="0" presId="urn:microsoft.com/office/officeart/2005/8/layout/process1"/>
    <dgm:cxn modelId="{C9F869CC-368E-44B4-BCE4-09E2657A106B}" srcId="{6FCC7F95-592B-4047-AF5B-9E49DDEE0E01}" destId="{9790E8D5-18C9-4605-934F-DB08A39402EE}" srcOrd="1" destOrd="0" parTransId="{E0EF454E-9263-4C9C-A342-E96922397D6B}" sibTransId="{28949C54-9089-4CFF-9C63-79C183151A79}"/>
    <dgm:cxn modelId="{37470CDD-6EDE-47D3-A528-51E5EDBBC306}" type="presOf" srcId="{9AE1EB98-04E8-45BA-99B5-300108B6FCE3}" destId="{28D64488-4A4E-4B5B-AC8F-4B246988A4B2}" srcOrd="1" destOrd="0" presId="urn:microsoft.com/office/officeart/2005/8/layout/process1"/>
    <dgm:cxn modelId="{38DEDCE5-6782-4972-97F1-6F0C0D27CE37}" type="presOf" srcId="{76B3B129-C1CC-4BBB-ACAD-948987CA944F}" destId="{CA11D245-726D-49D0-881B-4E279472C17F}" srcOrd="0" destOrd="0" presId="urn:microsoft.com/office/officeart/2005/8/layout/process1"/>
    <dgm:cxn modelId="{8D9B92EF-93AA-4E5B-9401-3187F00E6E64}" srcId="{6FCC7F95-592B-4047-AF5B-9E49DDEE0E01}" destId="{5B4959AA-1E24-411E-BDE0-04C7811508C4}" srcOrd="0" destOrd="0" parTransId="{55B0C0E9-37D0-4616-9FDA-A6EA2248D4D5}" sibTransId="{9AE1EB98-04E8-45BA-99B5-300108B6FCE3}"/>
    <dgm:cxn modelId="{481E93F2-4253-464B-8791-2B9406E80E69}" type="presOf" srcId="{76B3B129-C1CC-4BBB-ACAD-948987CA944F}" destId="{280EFBD4-0E0E-45E8-858A-4C8E5636976A}" srcOrd="1" destOrd="0" presId="urn:microsoft.com/office/officeart/2005/8/layout/process1"/>
    <dgm:cxn modelId="{DBD59D74-D54C-4F31-B3DE-B74CF3A50362}" type="presParOf" srcId="{D0F240A4-C8E3-4D54-BCDB-9D15C92554AD}" destId="{F2688F02-C75E-457C-B4AF-5BC513DA5D14}" srcOrd="0" destOrd="0" presId="urn:microsoft.com/office/officeart/2005/8/layout/process1"/>
    <dgm:cxn modelId="{F559A595-3960-423E-A702-767F02DE8450}" type="presParOf" srcId="{D0F240A4-C8E3-4D54-BCDB-9D15C92554AD}" destId="{363BFF46-6177-4164-9F40-3B0A57DBA8F0}" srcOrd="1" destOrd="0" presId="urn:microsoft.com/office/officeart/2005/8/layout/process1"/>
    <dgm:cxn modelId="{C8CAFED8-FCAD-4EB7-BDE3-2256B6E0008A}" type="presParOf" srcId="{363BFF46-6177-4164-9F40-3B0A57DBA8F0}" destId="{28D64488-4A4E-4B5B-AC8F-4B246988A4B2}" srcOrd="0" destOrd="0" presId="urn:microsoft.com/office/officeart/2005/8/layout/process1"/>
    <dgm:cxn modelId="{14F64E6D-B5D5-49F3-924C-C07626D313C6}" type="presParOf" srcId="{D0F240A4-C8E3-4D54-BCDB-9D15C92554AD}" destId="{7D4BF476-E310-44FD-8B4A-88CA5C0BD124}" srcOrd="2" destOrd="0" presId="urn:microsoft.com/office/officeart/2005/8/layout/process1"/>
    <dgm:cxn modelId="{8B75BB00-A0A9-4DD1-9D83-088BBA1B017B}" type="presParOf" srcId="{D0F240A4-C8E3-4D54-BCDB-9D15C92554AD}" destId="{17AB20EA-BCBF-4136-BE70-01F5A784A63C}" srcOrd="3" destOrd="0" presId="urn:microsoft.com/office/officeart/2005/8/layout/process1"/>
    <dgm:cxn modelId="{E988BF60-C7A9-4647-AE6B-B5B20F0B16B3}" type="presParOf" srcId="{17AB20EA-BCBF-4136-BE70-01F5A784A63C}" destId="{033066D2-052C-4912-BAB3-8F900250C191}" srcOrd="0" destOrd="0" presId="urn:microsoft.com/office/officeart/2005/8/layout/process1"/>
    <dgm:cxn modelId="{CE8CC12D-E577-4FB1-AB60-4CA8927C077E}" type="presParOf" srcId="{D0F240A4-C8E3-4D54-BCDB-9D15C92554AD}" destId="{D2DB5785-7A95-4474-803B-422580ADA58A}" srcOrd="4" destOrd="0" presId="urn:microsoft.com/office/officeart/2005/8/layout/process1"/>
    <dgm:cxn modelId="{82AEEA08-9BDD-4017-81D3-59BCE4EE2C31}" type="presParOf" srcId="{D0F240A4-C8E3-4D54-BCDB-9D15C92554AD}" destId="{72893FD1-A672-4C9E-9A26-39B1A770B73B}" srcOrd="5" destOrd="0" presId="urn:microsoft.com/office/officeart/2005/8/layout/process1"/>
    <dgm:cxn modelId="{94127020-80C8-48B4-A8C6-8912DBEC7814}" type="presParOf" srcId="{72893FD1-A672-4C9E-9A26-39B1A770B73B}" destId="{11206B36-585B-4324-8337-A8A39ED06875}" srcOrd="0" destOrd="0" presId="urn:microsoft.com/office/officeart/2005/8/layout/process1"/>
    <dgm:cxn modelId="{5358A9C2-74AB-4B7B-8395-0A4644C49DE5}" type="presParOf" srcId="{D0F240A4-C8E3-4D54-BCDB-9D15C92554AD}" destId="{05340DB1-2927-4B8B-8B98-6345EEFBF8EC}" srcOrd="6" destOrd="0" presId="urn:microsoft.com/office/officeart/2005/8/layout/process1"/>
    <dgm:cxn modelId="{27ED7403-CABE-4AB4-871C-77039A6E148B}" type="presParOf" srcId="{D0F240A4-C8E3-4D54-BCDB-9D15C92554AD}" destId="{CA11D245-726D-49D0-881B-4E279472C17F}" srcOrd="7" destOrd="0" presId="urn:microsoft.com/office/officeart/2005/8/layout/process1"/>
    <dgm:cxn modelId="{24618420-DCDD-458E-A854-09BA1BF48E73}" type="presParOf" srcId="{CA11D245-726D-49D0-881B-4E279472C17F}" destId="{280EFBD4-0E0E-45E8-858A-4C8E5636976A}" srcOrd="0" destOrd="0" presId="urn:microsoft.com/office/officeart/2005/8/layout/process1"/>
    <dgm:cxn modelId="{682F2964-856C-4859-8B7C-96F3DF99A0E9}" type="presParOf" srcId="{D0F240A4-C8E3-4D54-BCDB-9D15C92554AD}" destId="{5814CB1F-FD76-4156-BD92-D832E70BDBE7}" srcOrd="8" destOrd="0" presId="urn:microsoft.com/office/officeart/2005/8/layout/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AD4E0-2CA2-4BBB-B5E3-9E66749F8088}">
      <dsp:nvSpPr>
        <dsp:cNvPr id="0" name=""/>
        <dsp:cNvSpPr/>
      </dsp:nvSpPr>
      <dsp:spPr>
        <a:xfrm>
          <a:off x="328690" y="229345"/>
          <a:ext cx="1027230" cy="10272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CEEAC-A7A5-4B88-8A27-EAAC80A870EB}">
      <dsp:nvSpPr>
        <dsp:cNvPr id="0" name=""/>
        <dsp:cNvSpPr/>
      </dsp:nvSpPr>
      <dsp:spPr>
        <a:xfrm>
          <a:off x="547608" y="448263"/>
          <a:ext cx="589394" cy="589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DA4E73-5ACE-4711-8010-2DAAFAD93692}">
      <dsp:nvSpPr>
        <dsp:cNvPr id="0" name=""/>
        <dsp:cNvSpPr/>
      </dsp:nvSpPr>
      <dsp:spPr>
        <a:xfrm>
          <a:off x="313"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Project Overview</a:t>
          </a:r>
        </a:p>
      </dsp:txBody>
      <dsp:txXfrm>
        <a:off x="313" y="1576533"/>
        <a:ext cx="1683984" cy="673593"/>
      </dsp:txXfrm>
    </dsp:sp>
    <dsp:sp modelId="{2C9CDD20-51F8-4B63-A1E3-943F88694D9E}">
      <dsp:nvSpPr>
        <dsp:cNvPr id="0" name=""/>
        <dsp:cNvSpPr/>
      </dsp:nvSpPr>
      <dsp:spPr>
        <a:xfrm>
          <a:off x="2307372" y="229345"/>
          <a:ext cx="1027230" cy="102723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877D6-5C83-4358-9079-EB4601ADC4BE}">
      <dsp:nvSpPr>
        <dsp:cNvPr id="0" name=""/>
        <dsp:cNvSpPr/>
      </dsp:nvSpPr>
      <dsp:spPr>
        <a:xfrm>
          <a:off x="2526290" y="448263"/>
          <a:ext cx="589394" cy="589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15F9F8-E15E-42B6-8F32-FCEA03F5A3CA}">
      <dsp:nvSpPr>
        <dsp:cNvPr id="0" name=""/>
        <dsp:cNvSpPr/>
      </dsp:nvSpPr>
      <dsp:spPr>
        <a:xfrm>
          <a:off x="1978995"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Data Overview</a:t>
          </a:r>
        </a:p>
      </dsp:txBody>
      <dsp:txXfrm>
        <a:off x="1978995" y="1576533"/>
        <a:ext cx="1683984" cy="673593"/>
      </dsp:txXfrm>
    </dsp:sp>
    <dsp:sp modelId="{72D7CC0E-0D42-4CDF-A3FC-CB6D2B9AA0C4}">
      <dsp:nvSpPr>
        <dsp:cNvPr id="0" name=""/>
        <dsp:cNvSpPr/>
      </dsp:nvSpPr>
      <dsp:spPr>
        <a:xfrm>
          <a:off x="4286053" y="229345"/>
          <a:ext cx="1027230" cy="102723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ECA9B3-0ABE-4505-824C-4E932B778CE7}">
      <dsp:nvSpPr>
        <dsp:cNvPr id="0" name=""/>
        <dsp:cNvSpPr/>
      </dsp:nvSpPr>
      <dsp:spPr>
        <a:xfrm>
          <a:off x="4504971" y="448263"/>
          <a:ext cx="589394" cy="589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6E6C96-744B-48A5-8D15-B1114BD609A9}">
      <dsp:nvSpPr>
        <dsp:cNvPr id="0" name=""/>
        <dsp:cNvSpPr/>
      </dsp:nvSpPr>
      <dsp:spPr>
        <a:xfrm>
          <a:off x="3957676" y="1576533"/>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Data Acquisition &amp; Processing</a:t>
          </a:r>
        </a:p>
      </dsp:txBody>
      <dsp:txXfrm>
        <a:off x="3957676" y="1576533"/>
        <a:ext cx="1683984" cy="673593"/>
      </dsp:txXfrm>
    </dsp:sp>
    <dsp:sp modelId="{8CE2AC91-8F6C-4EE8-BF7A-EB656D7640AC}">
      <dsp:nvSpPr>
        <dsp:cNvPr id="0" name=""/>
        <dsp:cNvSpPr/>
      </dsp:nvSpPr>
      <dsp:spPr>
        <a:xfrm>
          <a:off x="328690" y="2671123"/>
          <a:ext cx="1027230" cy="102723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9176B-79CA-4E16-BF73-5F03E2F1E2C7}">
      <dsp:nvSpPr>
        <dsp:cNvPr id="0" name=""/>
        <dsp:cNvSpPr/>
      </dsp:nvSpPr>
      <dsp:spPr>
        <a:xfrm>
          <a:off x="547608" y="2890041"/>
          <a:ext cx="589394" cy="589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CBE22C-555B-4561-9663-B8618A3FE750}">
      <dsp:nvSpPr>
        <dsp:cNvPr id="0" name=""/>
        <dsp:cNvSpPr/>
      </dsp:nvSpPr>
      <dsp:spPr>
        <a:xfrm>
          <a:off x="313"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Feature Engineering &amp; Selection</a:t>
          </a:r>
        </a:p>
      </dsp:txBody>
      <dsp:txXfrm>
        <a:off x="313" y="4018310"/>
        <a:ext cx="1683984" cy="673593"/>
      </dsp:txXfrm>
    </dsp:sp>
    <dsp:sp modelId="{453A5838-7624-4EE9-B08F-92137982D8E5}">
      <dsp:nvSpPr>
        <dsp:cNvPr id="0" name=""/>
        <dsp:cNvSpPr/>
      </dsp:nvSpPr>
      <dsp:spPr>
        <a:xfrm>
          <a:off x="2307372" y="2671123"/>
          <a:ext cx="1027230" cy="102723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40ECA-3BB1-48C9-B5C9-9F9EC58EB248}">
      <dsp:nvSpPr>
        <dsp:cNvPr id="0" name=""/>
        <dsp:cNvSpPr/>
      </dsp:nvSpPr>
      <dsp:spPr>
        <a:xfrm>
          <a:off x="2526290" y="2890041"/>
          <a:ext cx="589394" cy="589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8F5A64-DA14-4A2F-9289-86CAE232D8F8}">
      <dsp:nvSpPr>
        <dsp:cNvPr id="0" name=""/>
        <dsp:cNvSpPr/>
      </dsp:nvSpPr>
      <dsp:spPr>
        <a:xfrm>
          <a:off x="1978995"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Model Selection &amp; Performance</a:t>
          </a:r>
        </a:p>
      </dsp:txBody>
      <dsp:txXfrm>
        <a:off x="1978995" y="4018310"/>
        <a:ext cx="1683984" cy="673593"/>
      </dsp:txXfrm>
    </dsp:sp>
    <dsp:sp modelId="{C76F5558-649D-43BC-BC12-FA26AAC1CD1E}">
      <dsp:nvSpPr>
        <dsp:cNvPr id="0" name=""/>
        <dsp:cNvSpPr/>
      </dsp:nvSpPr>
      <dsp:spPr>
        <a:xfrm>
          <a:off x="4286053" y="2671123"/>
          <a:ext cx="1027230" cy="102723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95678-A341-4250-AF2D-26DAA3687B59}">
      <dsp:nvSpPr>
        <dsp:cNvPr id="0" name=""/>
        <dsp:cNvSpPr/>
      </dsp:nvSpPr>
      <dsp:spPr>
        <a:xfrm>
          <a:off x="4504971" y="2890041"/>
          <a:ext cx="589394" cy="5893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6FF9BF-DFD4-4CCD-8B4D-62F680A4FDFC}">
      <dsp:nvSpPr>
        <dsp:cNvPr id="0" name=""/>
        <dsp:cNvSpPr/>
      </dsp:nvSpPr>
      <dsp:spPr>
        <a:xfrm>
          <a:off x="3957676" y="4018310"/>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Take-Aways</a:t>
          </a:r>
        </a:p>
      </dsp:txBody>
      <dsp:txXfrm>
        <a:off x="3957676" y="4018310"/>
        <a:ext cx="1683984" cy="67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88F02-C75E-457C-B4AF-5BC513DA5D14}">
      <dsp:nvSpPr>
        <dsp:cNvPr id="0" name=""/>
        <dsp:cNvSpPr/>
      </dsp:nvSpPr>
      <dsp:spPr>
        <a:xfrm>
          <a:off x="5265" y="295635"/>
          <a:ext cx="1632305" cy="136673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instance of SQLite </a:t>
          </a:r>
          <a:r>
            <a:rPr lang="en-US" sz="1800" kern="1200" dirty="0" err="1"/>
            <a:t>db</a:t>
          </a:r>
          <a:r>
            <a:rPr lang="en-US" sz="1800" kern="1200" dirty="0"/>
            <a:t> ‘Kickstarter’ on external </a:t>
          </a:r>
          <a:r>
            <a:rPr lang="en-US" sz="1800" kern="1200" dirty="0" err="1"/>
            <a:t>hd</a:t>
          </a:r>
          <a:endParaRPr lang="en-US" sz="1800" kern="1200" dirty="0"/>
        </a:p>
      </dsp:txBody>
      <dsp:txXfrm>
        <a:off x="45295" y="335665"/>
        <a:ext cx="1552245" cy="1286677"/>
      </dsp:txXfrm>
    </dsp:sp>
    <dsp:sp modelId="{363BFF46-6177-4164-9F40-3B0A57DBA8F0}">
      <dsp:nvSpPr>
        <dsp:cNvPr id="0" name=""/>
        <dsp:cNvSpPr/>
      </dsp:nvSpPr>
      <dsp:spPr>
        <a:xfrm>
          <a:off x="1800801" y="776598"/>
          <a:ext cx="346048" cy="40481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00801" y="857560"/>
        <a:ext cx="242234" cy="242887"/>
      </dsp:txXfrm>
    </dsp:sp>
    <dsp:sp modelId="{7D4BF476-E310-44FD-8B4A-88CA5C0BD124}">
      <dsp:nvSpPr>
        <dsp:cNvPr id="0" name=""/>
        <dsp:cNvSpPr/>
      </dsp:nvSpPr>
      <dsp:spPr>
        <a:xfrm>
          <a:off x="2290493" y="295635"/>
          <a:ext cx="1632305" cy="1366737"/>
        </a:xfrm>
        <a:prstGeom prst="roundRect">
          <a:avLst>
            <a:gd name="adj" fmla="val 10000"/>
          </a:avLst>
        </a:prstGeom>
        <a:solidFill>
          <a:schemeClr val="accent2">
            <a:hueOff val="-642048"/>
            <a:satOff val="7377"/>
            <a:lumOff val="2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Define master table used </a:t>
          </a:r>
        </a:p>
      </dsp:txBody>
      <dsp:txXfrm>
        <a:off x="2330523" y="335665"/>
        <a:ext cx="1552245" cy="1286677"/>
      </dsp:txXfrm>
    </dsp:sp>
    <dsp:sp modelId="{17AB20EA-BCBF-4136-BE70-01F5A784A63C}">
      <dsp:nvSpPr>
        <dsp:cNvPr id="0" name=""/>
        <dsp:cNvSpPr/>
      </dsp:nvSpPr>
      <dsp:spPr>
        <a:xfrm>
          <a:off x="4086029" y="776598"/>
          <a:ext cx="346048" cy="404811"/>
        </a:xfrm>
        <a:prstGeom prst="rightArrow">
          <a:avLst>
            <a:gd name="adj1" fmla="val 60000"/>
            <a:gd name="adj2" fmla="val 50000"/>
          </a:avLst>
        </a:prstGeom>
        <a:solidFill>
          <a:schemeClr val="accent2">
            <a:hueOff val="-856064"/>
            <a:satOff val="9836"/>
            <a:lumOff val="30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086029" y="857560"/>
        <a:ext cx="242234" cy="242887"/>
      </dsp:txXfrm>
    </dsp:sp>
    <dsp:sp modelId="{D2DB5785-7A95-4474-803B-422580ADA58A}">
      <dsp:nvSpPr>
        <dsp:cNvPr id="0" name=""/>
        <dsp:cNvSpPr/>
      </dsp:nvSpPr>
      <dsp:spPr>
        <a:xfrm>
          <a:off x="4575721" y="295635"/>
          <a:ext cx="1632305" cy="1366737"/>
        </a:xfrm>
        <a:prstGeom prst="roundRect">
          <a:avLst>
            <a:gd name="adj" fmla="val 10000"/>
          </a:avLst>
        </a:prstGeom>
        <a:solidFill>
          <a:schemeClr val="accent2">
            <a:hueOff val="-1284095"/>
            <a:satOff val="14753"/>
            <a:lumOff val="451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Walk through all csv files in different folders</a:t>
          </a:r>
        </a:p>
      </dsp:txBody>
      <dsp:txXfrm>
        <a:off x="4615751" y="335665"/>
        <a:ext cx="1552245" cy="1286677"/>
      </dsp:txXfrm>
    </dsp:sp>
    <dsp:sp modelId="{72893FD1-A672-4C9E-9A26-39B1A770B73B}">
      <dsp:nvSpPr>
        <dsp:cNvPr id="0" name=""/>
        <dsp:cNvSpPr/>
      </dsp:nvSpPr>
      <dsp:spPr>
        <a:xfrm>
          <a:off x="6371257" y="776598"/>
          <a:ext cx="346048" cy="404811"/>
        </a:xfrm>
        <a:prstGeom prst="rightArrow">
          <a:avLst>
            <a:gd name="adj1" fmla="val 60000"/>
            <a:gd name="adj2" fmla="val 50000"/>
          </a:avLst>
        </a:prstGeom>
        <a:solidFill>
          <a:schemeClr val="accent2">
            <a:hueOff val="-1712127"/>
            <a:satOff val="19671"/>
            <a:lumOff val="601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371257" y="857560"/>
        <a:ext cx="242234" cy="242887"/>
      </dsp:txXfrm>
    </dsp:sp>
    <dsp:sp modelId="{05340DB1-2927-4B8B-8B98-6345EEFBF8EC}">
      <dsp:nvSpPr>
        <dsp:cNvPr id="0" name=""/>
        <dsp:cNvSpPr/>
      </dsp:nvSpPr>
      <dsp:spPr>
        <a:xfrm>
          <a:off x="6860949" y="295635"/>
          <a:ext cx="1632305" cy="1366737"/>
        </a:xfrm>
        <a:prstGeom prst="roundRect">
          <a:avLst>
            <a:gd name="adj" fmla="val 10000"/>
          </a:avLst>
        </a:prstGeom>
        <a:solidFill>
          <a:schemeClr val="accent2">
            <a:hueOff val="-1926143"/>
            <a:satOff val="22130"/>
            <a:lumOff val="676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Read &amp; load campaigns row-by-row into master table</a:t>
          </a:r>
        </a:p>
      </dsp:txBody>
      <dsp:txXfrm>
        <a:off x="6900979" y="335665"/>
        <a:ext cx="1552245" cy="1286677"/>
      </dsp:txXfrm>
    </dsp:sp>
    <dsp:sp modelId="{CA11D245-726D-49D0-881B-4E279472C17F}">
      <dsp:nvSpPr>
        <dsp:cNvPr id="0" name=""/>
        <dsp:cNvSpPr/>
      </dsp:nvSpPr>
      <dsp:spPr>
        <a:xfrm>
          <a:off x="8656486" y="776598"/>
          <a:ext cx="346048" cy="404811"/>
        </a:xfrm>
        <a:prstGeom prst="rightArrow">
          <a:avLst>
            <a:gd name="adj1" fmla="val 60000"/>
            <a:gd name="adj2" fmla="val 50000"/>
          </a:avLst>
        </a:prstGeom>
        <a:solidFill>
          <a:schemeClr val="accent2">
            <a:hueOff val="-2568191"/>
            <a:satOff val="29507"/>
            <a:lumOff val="901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656486" y="857560"/>
        <a:ext cx="242234" cy="242887"/>
      </dsp:txXfrm>
    </dsp:sp>
    <dsp:sp modelId="{5814CB1F-FD76-4156-BD92-D832E70BDBE7}">
      <dsp:nvSpPr>
        <dsp:cNvPr id="0" name=""/>
        <dsp:cNvSpPr/>
      </dsp:nvSpPr>
      <dsp:spPr>
        <a:xfrm>
          <a:off x="9146177" y="295635"/>
          <a:ext cx="1632305" cy="1366737"/>
        </a:xfrm>
        <a:prstGeom prst="roundRect">
          <a:avLst>
            <a:gd name="adj" fmla="val 10000"/>
          </a:avLst>
        </a:prstGeom>
        <a:solidFill>
          <a:schemeClr val="accent2">
            <a:hueOff val="-2568191"/>
            <a:satOff val="29507"/>
            <a:lumOff val="90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Query master table for relevant datasets</a:t>
          </a:r>
        </a:p>
      </dsp:txBody>
      <dsp:txXfrm>
        <a:off x="9186207" y="335665"/>
        <a:ext cx="1552245" cy="128667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2B88B-6607-427F-BC59-DDF2E1B10282}" type="datetimeFigureOut">
              <a:rPr lang="en-US" smtClean="0"/>
              <a:t>6/1/2019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75077-95C1-4DFD-B58C-B89F6C98CC34}" type="slidenum">
              <a:rPr lang="en-US" smtClean="0"/>
              <a:t>‹#›</a:t>
            </a:fld>
            <a:endParaRPr lang="en-US"/>
          </a:p>
        </p:txBody>
      </p:sp>
    </p:spTree>
    <p:extLst>
      <p:ext uri="{BB962C8B-B14F-4D97-AF65-F5344CB8AC3E}">
        <p14:creationId xmlns:p14="http://schemas.microsoft.com/office/powerpoint/2010/main" val="2112768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my second capstone, my goal was to predict campaign success on Kickstarter by leveraging NLP techniques as well as recently developed practices in machine learning in order to organize data processing and modeling code.</a:t>
            </a:r>
            <a:endParaRPr lang="en-US" b="0" dirty="0">
              <a:effectLst/>
            </a:endParaRPr>
          </a:p>
          <a:p>
            <a:pPr rtl="0"/>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Data was collected from a site hosted by </a:t>
            </a:r>
            <a:r>
              <a:rPr lang="en-US" sz="1200" b="0" i="0" u="none" strike="noStrike" kern="1200" dirty="0" err="1">
                <a:solidFill>
                  <a:schemeClr val="tx1"/>
                </a:solidFill>
                <a:effectLst/>
                <a:latin typeface="+mn-lt"/>
                <a:ea typeface="+mn-ea"/>
                <a:cs typeface="+mn-cs"/>
              </a:rPr>
              <a:t>Webrobots</a:t>
            </a:r>
            <a:r>
              <a:rPr lang="en-US" sz="1200" b="0" i="0" u="none" strike="noStrike" kern="1200" dirty="0">
                <a:solidFill>
                  <a:schemeClr val="tx1"/>
                </a:solidFill>
                <a:effectLst/>
                <a:latin typeface="+mn-lt"/>
                <a:ea typeface="+mn-ea"/>
                <a:cs typeface="+mn-cs"/>
              </a:rPr>
              <a:t>, a group that scrapes Kickstarter data monthly and hosts each month as a series of csv files. In order to analyze and create training-testing data the csv files needed to be collected and loaded into a single database and then queried.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Once the training and testing data was created I then applied various NLP techniques to create text features which, after being combined with additional features (numeric and categorical) like campaign target and creation date, were then fed through various models to understand how much signal was present.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Ultimately while showing the viability of NLP feature engineering in predicting the outcome of Kickstarter campaigns within the first two weeks of a campaign, additional data and campaign attributes would most likely have lifted the average model accuracy above 65%.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69A75077-95C1-4DFD-B58C-B89F6C98CC34}" type="slidenum">
              <a:rPr lang="en-US" smtClean="0"/>
              <a:t>3</a:t>
            </a:fld>
            <a:endParaRPr lang="en-US"/>
          </a:p>
        </p:txBody>
      </p:sp>
    </p:spTree>
    <p:extLst>
      <p:ext uri="{BB962C8B-B14F-4D97-AF65-F5344CB8AC3E}">
        <p14:creationId xmlns:p14="http://schemas.microsoft.com/office/powerpoint/2010/main" val="2101024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623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650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25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382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484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4554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064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767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6/1/2019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425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612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92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6/1/2019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686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www.linkedin.com/in/mikikobazele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diagramLayout" Target="../diagrams/layout2.xml"/><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22.svg"/><Relationship Id="rId5" Type="http://schemas.openxmlformats.org/officeDocument/2006/relationships/diagramColors" Target="../diagrams/colors2.xml"/><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diagramQuickStyle" Target="../diagrams/quickStyle2.xml"/><Relationship Id="rId9" Type="http://schemas.openxmlformats.org/officeDocument/2006/relationships/image" Target="../media/image20.sv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0A9BF1-4E2B-44C4-AA53-58C65DF72DCF}"/>
              </a:ext>
            </a:extLst>
          </p:cNvPr>
          <p:cNvSpPr>
            <a:spLocks noGrp="1"/>
          </p:cNvSpPr>
          <p:nvPr>
            <p:ph type="ctrTitle"/>
          </p:nvPr>
        </p:nvSpPr>
        <p:spPr/>
        <p:txBody>
          <a:bodyPr>
            <a:normAutofit fontScale="90000"/>
          </a:bodyPr>
          <a:lstStyle/>
          <a:p>
            <a:r>
              <a:rPr lang="en-US" dirty="0"/>
              <a:t>Capstone 2: Predicting Kickstarter Campaign Outcomes Using NLP </a:t>
            </a:r>
          </a:p>
        </p:txBody>
      </p:sp>
      <p:sp>
        <p:nvSpPr>
          <p:cNvPr id="3" name="Subtitle 2">
            <a:extLst>
              <a:ext uri="{FF2B5EF4-FFF2-40B4-BE49-F238E27FC236}">
                <a16:creationId xmlns:a16="http://schemas.microsoft.com/office/drawing/2014/main" id="{26704265-3AE2-48F1-A34D-A7F5F42247DA}"/>
              </a:ext>
            </a:extLst>
          </p:cNvPr>
          <p:cNvSpPr>
            <a:spLocks noGrp="1"/>
          </p:cNvSpPr>
          <p:nvPr>
            <p:ph type="subTitle" idx="1"/>
          </p:nvPr>
        </p:nvSpPr>
        <p:spPr/>
        <p:txBody>
          <a:bodyPr/>
          <a:lstStyle/>
          <a:p>
            <a:r>
              <a:rPr lang="en-US" dirty="0"/>
              <a:t>Bazeley,</a:t>
            </a:r>
          </a:p>
          <a:p>
            <a:r>
              <a:rPr lang="en-US" dirty="0"/>
              <a:t>Mikiko</a:t>
            </a:r>
          </a:p>
          <a:p>
            <a:r>
              <a:rPr lang="en-US" dirty="0"/>
              <a:t>Springboard – May 2019</a:t>
            </a:r>
          </a:p>
        </p:txBody>
      </p:sp>
    </p:spTree>
    <p:extLst>
      <p:ext uri="{BB962C8B-B14F-4D97-AF65-F5344CB8AC3E}">
        <p14:creationId xmlns:p14="http://schemas.microsoft.com/office/powerpoint/2010/main" val="1198512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4C4FA-03D8-4538-8367-7A20ED9A94C8}"/>
              </a:ext>
            </a:extLst>
          </p:cNvPr>
          <p:cNvSpPr>
            <a:spLocks noGrp="1"/>
          </p:cNvSpPr>
          <p:nvPr>
            <p:ph type="title"/>
          </p:nvPr>
        </p:nvSpPr>
        <p:spPr/>
        <p:txBody>
          <a:bodyPr/>
          <a:lstStyle/>
          <a:p>
            <a:r>
              <a:rPr lang="en-US" dirty="0"/>
              <a:t>Model Selection &amp; Performance</a:t>
            </a:r>
          </a:p>
        </p:txBody>
      </p:sp>
      <p:sp>
        <p:nvSpPr>
          <p:cNvPr id="8" name="Content Placeholder 9">
            <a:extLst>
              <a:ext uri="{FF2B5EF4-FFF2-40B4-BE49-F238E27FC236}">
                <a16:creationId xmlns:a16="http://schemas.microsoft.com/office/drawing/2014/main" id="{204823AC-75F2-4FF2-B114-B7AF0A9F6E33}"/>
              </a:ext>
            </a:extLst>
          </p:cNvPr>
          <p:cNvSpPr>
            <a:spLocks noGrp="1"/>
          </p:cNvSpPr>
          <p:nvPr>
            <p:ph idx="1"/>
          </p:nvPr>
        </p:nvSpPr>
        <p:spPr>
          <a:xfrm>
            <a:off x="779558" y="1478280"/>
            <a:ext cx="4676362" cy="5237922"/>
          </a:xfrm>
        </p:spPr>
        <p:txBody>
          <a:bodyPr>
            <a:normAutofit lnSpcReduction="10000"/>
          </a:bodyPr>
          <a:lstStyle/>
          <a:p>
            <a:endParaRPr lang="en-US" dirty="0"/>
          </a:p>
          <a:p>
            <a:pPr>
              <a:buFont typeface="Wingdings" panose="05000000000000000000" pitchFamily="2" charset="2"/>
              <a:buChar char="v"/>
            </a:pPr>
            <a:r>
              <a:rPr lang="en-US" dirty="0"/>
              <a:t>Because of the inclusion of text data &amp; feature engineering techniques like Bag of Words, N-grams, etc. + the small sample size, a big driver of model selection was focused on the ability to utilize a sparse array</a:t>
            </a:r>
          </a:p>
          <a:p>
            <a:pPr marL="0" indent="0">
              <a:buNone/>
            </a:pPr>
            <a:endParaRPr lang="en-US" dirty="0"/>
          </a:p>
          <a:p>
            <a:pPr>
              <a:buFont typeface="Wingdings" panose="05000000000000000000" pitchFamily="2" charset="2"/>
              <a:buChar char="v"/>
            </a:pPr>
            <a:r>
              <a:rPr lang="en-US" dirty="0"/>
              <a:t>Classification models known to do well with sparse arrays &amp; high dimensional data (even in cases where columns outnumbered actual record size) included:</a:t>
            </a:r>
          </a:p>
          <a:p>
            <a:pPr lvl="1">
              <a:buFont typeface="Wingdings" panose="05000000000000000000" pitchFamily="2" charset="2"/>
              <a:buChar char="v"/>
            </a:pPr>
            <a:r>
              <a:rPr lang="en-US" dirty="0"/>
              <a:t>Logistic Regression</a:t>
            </a:r>
          </a:p>
          <a:p>
            <a:pPr lvl="1">
              <a:buFont typeface="Wingdings" panose="05000000000000000000" pitchFamily="2" charset="2"/>
              <a:buChar char="v"/>
            </a:pPr>
            <a:r>
              <a:rPr lang="en-US" dirty="0"/>
              <a:t>Linear SVC (SVM’s in general)</a:t>
            </a:r>
          </a:p>
          <a:p>
            <a:pPr lvl="1">
              <a:buFont typeface="Wingdings" panose="05000000000000000000" pitchFamily="2" charset="2"/>
              <a:buChar char="v"/>
            </a:pPr>
            <a:r>
              <a:rPr lang="en-US" dirty="0"/>
              <a:t>Random Forest Classifier</a:t>
            </a:r>
          </a:p>
          <a:p>
            <a:pPr lvl="1">
              <a:buFont typeface="Wingdings" panose="05000000000000000000" pitchFamily="2" charset="2"/>
              <a:buChar char="v"/>
            </a:pPr>
            <a:endParaRPr lang="en-US" dirty="0"/>
          </a:p>
          <a:p>
            <a:pPr marL="128016" lvl="1" indent="0">
              <a:buNone/>
            </a:pPr>
            <a:endParaRPr lang="en-US" dirty="0"/>
          </a:p>
          <a:p>
            <a:pPr lvl="1">
              <a:buFont typeface="Wingdings" panose="05000000000000000000" pitchFamily="2" charset="2"/>
              <a:buChar char="v"/>
            </a:pPr>
            <a:endParaRPr lang="en-US" dirty="0"/>
          </a:p>
        </p:txBody>
      </p:sp>
      <p:sp>
        <p:nvSpPr>
          <p:cNvPr id="9" name="Content Placeholder 9">
            <a:extLst>
              <a:ext uri="{FF2B5EF4-FFF2-40B4-BE49-F238E27FC236}">
                <a16:creationId xmlns:a16="http://schemas.microsoft.com/office/drawing/2014/main" id="{40759C50-284E-40E0-91E5-299F948EAF00}"/>
              </a:ext>
            </a:extLst>
          </p:cNvPr>
          <p:cNvSpPr txBox="1">
            <a:spLocks/>
          </p:cNvSpPr>
          <p:nvPr/>
        </p:nvSpPr>
        <p:spPr>
          <a:xfrm>
            <a:off x="5883965" y="1478280"/>
            <a:ext cx="6142509" cy="523792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dirty="0"/>
              <a:t>Results:</a:t>
            </a:r>
          </a:p>
          <a:p>
            <a:pPr lvl="1">
              <a:buFont typeface="Wingdings" panose="05000000000000000000" pitchFamily="2" charset="2"/>
              <a:buChar char="v"/>
            </a:pPr>
            <a:r>
              <a:rPr lang="en-US" dirty="0"/>
              <a:t>Models performed equally well around ~65% accuracy (with cross validation (cv=5)) </a:t>
            </a:r>
          </a:p>
          <a:p>
            <a:pPr lvl="1">
              <a:buFont typeface="Wingdings" panose="05000000000000000000" pitchFamily="2" charset="2"/>
              <a:buChar char="v"/>
            </a:pPr>
            <a:r>
              <a:rPr lang="en-US" dirty="0"/>
              <a:t>Hyperparameter tuning of Random Forest model with bi-grams &amp; TFIDF transformer added additional ~2% lift in model accuracy </a:t>
            </a:r>
          </a:p>
          <a:p>
            <a:pPr lvl="2">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Interpretation:</a:t>
            </a:r>
          </a:p>
          <a:p>
            <a:pPr lvl="1">
              <a:buFont typeface="Wingdings" panose="05000000000000000000" pitchFamily="2" charset="2"/>
              <a:buChar char="v"/>
            </a:pPr>
            <a:r>
              <a:rPr lang="en-US" dirty="0"/>
              <a:t>Given the near equally dismal performance of all model variants, additional data + text based features could potentially have provided more insight into drivers of campaign success</a:t>
            </a:r>
          </a:p>
          <a:p>
            <a:pPr lvl="1">
              <a:buFont typeface="Wingdings" panose="05000000000000000000" pitchFamily="2" charset="2"/>
              <a:buChar char="v"/>
            </a:pPr>
            <a:endParaRPr lang="en-US" dirty="0"/>
          </a:p>
          <a:p>
            <a:pPr lvl="1">
              <a:buFont typeface="Wingdings" panose="05000000000000000000" pitchFamily="2" charset="2"/>
              <a:buChar char="v"/>
            </a:pPr>
            <a:endParaRPr lang="en-US" dirty="0"/>
          </a:p>
        </p:txBody>
      </p:sp>
      <p:pic>
        <p:nvPicPr>
          <p:cNvPr id="7" name="Picture 2" descr="Image result for kickstarter logo">
            <a:extLst>
              <a:ext uri="{FF2B5EF4-FFF2-40B4-BE49-F238E27FC236}">
                <a16:creationId xmlns:a16="http://schemas.microsoft.com/office/drawing/2014/main" id="{BD5B1FC6-A3A9-41DF-ADED-8FF4741FF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4143" y="164973"/>
            <a:ext cx="2476500" cy="173355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45B0CF19-EE3B-4712-8147-37D1C64E56B5}"/>
              </a:ext>
            </a:extLst>
          </p:cNvPr>
          <p:cNvCxnSpPr>
            <a:cxnSpLocks/>
          </p:cNvCxnSpPr>
          <p:nvPr/>
        </p:nvCxnSpPr>
        <p:spPr>
          <a:xfrm>
            <a:off x="5724936" y="2093839"/>
            <a:ext cx="0" cy="393589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627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73DEAEA-BFDB-410C-89E7-02514506C8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EAAB671-E1B2-4834-B3F6-E0A2D3BE8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41DE443D-9A89-4F4F-B174-24C80A1E6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34E3164-F487-4F42-9E73-153A80BE3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A74C4FA-03D8-4538-8367-7A20ED9A94C8}"/>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a:solidFill>
                  <a:srgbClr val="FFFFFF"/>
                </a:solidFill>
              </a:rPr>
              <a:t>Model Selection &amp; Performance</a:t>
            </a:r>
          </a:p>
        </p:txBody>
      </p:sp>
      <p:cxnSp>
        <p:nvCxnSpPr>
          <p:cNvPr id="29" name="Straight Connector 22">
            <a:extLst>
              <a:ext uri="{FF2B5EF4-FFF2-40B4-BE49-F238E27FC236}">
                <a16:creationId xmlns:a16="http://schemas.microsoft.com/office/drawing/2014/main" id="{A3301547-2A66-4702-AF5D-6FD5ED317F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8B0C462B-DEC7-40A1-943E-7E86FF459526}"/>
              </a:ext>
            </a:extLst>
          </p:cNvPr>
          <p:cNvSpPr>
            <a:spLocks noChangeArrowheads="1"/>
          </p:cNvSpPr>
          <p:nvPr/>
        </p:nvSpPr>
        <p:spPr bwMode="auto">
          <a:xfrm>
            <a:off x="2913063" y="2304589"/>
            <a:ext cx="184731"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EF0D8491-CCCE-41E2-AEDF-D8CEB78639F1}"/>
              </a:ext>
            </a:extLst>
          </p:cNvPr>
          <p:cNvGraphicFramePr>
            <a:graphicFrameLocks noGrp="1"/>
          </p:cNvGraphicFramePr>
          <p:nvPr>
            <p:extLst>
              <p:ext uri="{D42A27DB-BD31-4B8C-83A1-F6EECF244321}">
                <p14:modId xmlns:p14="http://schemas.microsoft.com/office/powerpoint/2010/main" val="30013100"/>
              </p:ext>
            </p:extLst>
          </p:nvPr>
        </p:nvGraphicFramePr>
        <p:xfrm>
          <a:off x="1139799" y="303653"/>
          <a:ext cx="9909353" cy="4013040"/>
        </p:xfrm>
        <a:graphic>
          <a:graphicData uri="http://schemas.openxmlformats.org/drawingml/2006/table">
            <a:tbl>
              <a:tblPr firstRow="1" bandRow="1">
                <a:tableStyleId>{5C22544A-7EE6-4342-B048-85BDC9FD1C3A}</a:tableStyleId>
              </a:tblPr>
              <a:tblGrid>
                <a:gridCol w="2205677">
                  <a:extLst>
                    <a:ext uri="{9D8B030D-6E8A-4147-A177-3AD203B41FA5}">
                      <a16:colId xmlns:a16="http://schemas.microsoft.com/office/drawing/2014/main" val="2031910275"/>
                    </a:ext>
                  </a:extLst>
                </a:gridCol>
                <a:gridCol w="2205677">
                  <a:extLst>
                    <a:ext uri="{9D8B030D-6E8A-4147-A177-3AD203B41FA5}">
                      <a16:colId xmlns:a16="http://schemas.microsoft.com/office/drawing/2014/main" val="3722617780"/>
                    </a:ext>
                  </a:extLst>
                </a:gridCol>
                <a:gridCol w="1426669">
                  <a:extLst>
                    <a:ext uri="{9D8B030D-6E8A-4147-A177-3AD203B41FA5}">
                      <a16:colId xmlns:a16="http://schemas.microsoft.com/office/drawing/2014/main" val="1138284066"/>
                    </a:ext>
                  </a:extLst>
                </a:gridCol>
                <a:gridCol w="1865653">
                  <a:extLst>
                    <a:ext uri="{9D8B030D-6E8A-4147-A177-3AD203B41FA5}">
                      <a16:colId xmlns:a16="http://schemas.microsoft.com/office/drawing/2014/main" val="53871351"/>
                    </a:ext>
                  </a:extLst>
                </a:gridCol>
                <a:gridCol w="2205677">
                  <a:extLst>
                    <a:ext uri="{9D8B030D-6E8A-4147-A177-3AD203B41FA5}">
                      <a16:colId xmlns:a16="http://schemas.microsoft.com/office/drawing/2014/main" val="603130148"/>
                    </a:ext>
                  </a:extLst>
                </a:gridCol>
              </a:tblGrid>
              <a:tr h="344379">
                <a:tc>
                  <a:txBody>
                    <a:bodyPr/>
                    <a:lstStyle/>
                    <a:p>
                      <a:pPr rtl="0" fontAlgn="t">
                        <a:spcBef>
                          <a:spcPts val="0"/>
                        </a:spcBef>
                        <a:spcAft>
                          <a:spcPts val="0"/>
                        </a:spcAft>
                      </a:pPr>
                      <a:r>
                        <a:rPr lang="en-US" sz="2000" u="none" strike="noStrike">
                          <a:effectLst/>
                        </a:rPr>
                        <a:t>Model Type</a:t>
                      </a:r>
                      <a:endParaRPr lang="en-US" sz="2000">
                        <a:effectLst/>
                      </a:endParaRPr>
                    </a:p>
                  </a:txBody>
                  <a:tcPr marL="66024" marR="66024" marT="66024" marB="66024"/>
                </a:tc>
                <a:tc>
                  <a:txBody>
                    <a:bodyPr/>
                    <a:lstStyle/>
                    <a:p>
                      <a:pPr rtl="0" fontAlgn="t">
                        <a:spcBef>
                          <a:spcPts val="0"/>
                        </a:spcBef>
                        <a:spcAft>
                          <a:spcPts val="0"/>
                        </a:spcAft>
                      </a:pPr>
                      <a:r>
                        <a:rPr lang="en-US" sz="2000" u="none" strike="noStrike">
                          <a:effectLst/>
                        </a:rPr>
                        <a:t>Bag of Words</a:t>
                      </a:r>
                      <a:endParaRPr lang="en-US" sz="2000">
                        <a:effectLst/>
                      </a:endParaRPr>
                    </a:p>
                  </a:txBody>
                  <a:tcPr marL="66024" marR="66024" marT="66024" marB="66024"/>
                </a:tc>
                <a:tc>
                  <a:txBody>
                    <a:bodyPr/>
                    <a:lstStyle/>
                    <a:p>
                      <a:pPr rtl="0" fontAlgn="t">
                        <a:spcBef>
                          <a:spcPts val="0"/>
                        </a:spcBef>
                        <a:spcAft>
                          <a:spcPts val="0"/>
                        </a:spcAft>
                      </a:pPr>
                      <a:r>
                        <a:rPr lang="en-US" sz="2000" u="none" strike="noStrike">
                          <a:effectLst/>
                        </a:rPr>
                        <a:t>TFIDF</a:t>
                      </a:r>
                      <a:endParaRPr lang="en-US" sz="2000">
                        <a:effectLst/>
                      </a:endParaRPr>
                    </a:p>
                  </a:txBody>
                  <a:tcPr marL="66024" marR="66024" marT="66024" marB="66024"/>
                </a:tc>
                <a:tc>
                  <a:txBody>
                    <a:bodyPr/>
                    <a:lstStyle/>
                    <a:p>
                      <a:pPr rtl="0" fontAlgn="t">
                        <a:spcBef>
                          <a:spcPts val="0"/>
                        </a:spcBef>
                        <a:spcAft>
                          <a:spcPts val="0"/>
                        </a:spcAft>
                      </a:pPr>
                      <a:r>
                        <a:rPr lang="en-US" sz="2000" u="none" strike="noStrike">
                          <a:effectLst/>
                        </a:rPr>
                        <a:t>N-grams</a:t>
                      </a:r>
                      <a:endParaRPr lang="en-US" sz="2000">
                        <a:effectLst/>
                      </a:endParaRPr>
                    </a:p>
                  </a:txBody>
                  <a:tcPr marL="66024" marR="66024" marT="66024" marB="66024"/>
                </a:tc>
                <a:tc>
                  <a:txBody>
                    <a:bodyPr/>
                    <a:lstStyle/>
                    <a:p>
                      <a:pPr rtl="0" fontAlgn="t">
                        <a:spcBef>
                          <a:spcPts val="0"/>
                        </a:spcBef>
                        <a:spcAft>
                          <a:spcPts val="0"/>
                        </a:spcAft>
                      </a:pPr>
                      <a:r>
                        <a:rPr lang="en-US" sz="2000" u="none" strike="noStrike">
                          <a:effectLst/>
                        </a:rPr>
                        <a:t>Hyperparameter Tuning</a:t>
                      </a:r>
                      <a:endParaRPr lang="en-US" sz="2000">
                        <a:effectLst/>
                      </a:endParaRPr>
                    </a:p>
                  </a:txBody>
                  <a:tcPr marL="66024" marR="66024" marT="66024" marB="66024"/>
                </a:tc>
                <a:extLst>
                  <a:ext uri="{0D108BD9-81ED-4DB2-BD59-A6C34878D82A}">
                    <a16:rowId xmlns:a16="http://schemas.microsoft.com/office/drawing/2014/main" val="3280298174"/>
                  </a:ext>
                </a:extLst>
              </a:tr>
              <a:tr h="740520">
                <a:tc rowSpan="2">
                  <a:txBody>
                    <a:bodyPr/>
                    <a:lstStyle/>
                    <a:p>
                      <a:pPr rtl="0" fontAlgn="t">
                        <a:spcBef>
                          <a:spcPts val="0"/>
                        </a:spcBef>
                        <a:spcAft>
                          <a:spcPts val="0"/>
                        </a:spcAft>
                      </a:pPr>
                      <a:r>
                        <a:rPr lang="en-US" sz="2000" u="none" strike="noStrike">
                          <a:effectLst/>
                        </a:rPr>
                        <a:t>Logistic Regression</a:t>
                      </a:r>
                      <a:endParaRPr lang="en-US" sz="2000">
                        <a:effectLst/>
                      </a:endParaRPr>
                    </a:p>
                  </a:txBody>
                  <a:tcPr marL="66024" marR="66024" marT="66024" marB="66024"/>
                </a:tc>
                <a:tc>
                  <a:txBody>
                    <a:bodyPr/>
                    <a:lstStyle/>
                    <a:p>
                      <a:pPr rtl="0" fontAlgn="t">
                        <a:spcBef>
                          <a:spcPts val="0"/>
                        </a:spcBef>
                        <a:spcAft>
                          <a:spcPts val="0"/>
                        </a:spcAft>
                      </a:pPr>
                      <a:r>
                        <a:rPr lang="it-IT" sz="2000" u="none" strike="noStrike" dirty="0">
                          <a:effectLst/>
                        </a:rPr>
                        <a:t>Model Variant 1:</a:t>
                      </a:r>
                      <a:endParaRPr lang="it-IT" sz="2000" dirty="0">
                        <a:effectLst/>
                      </a:endParaRPr>
                    </a:p>
                    <a:p>
                      <a:pPr rtl="0" fontAlgn="t">
                        <a:spcBef>
                          <a:spcPts val="0"/>
                        </a:spcBef>
                        <a:spcAft>
                          <a:spcPts val="0"/>
                        </a:spcAft>
                      </a:pPr>
                      <a:r>
                        <a:rPr lang="it-IT" sz="2000" u="none" strike="noStrike" dirty="0">
                          <a:effectLst/>
                        </a:rPr>
                        <a:t>Accuracy: 65%</a:t>
                      </a:r>
                      <a:endParaRPr lang="it-IT" sz="2000" dirty="0">
                        <a:effectLst/>
                      </a:endParaRPr>
                    </a:p>
                  </a:txBody>
                  <a:tcPr marL="66024" marR="66024" marT="66024" marB="66024">
                    <a:solidFill>
                      <a:schemeClr val="accent4">
                        <a:lumMod val="60000"/>
                        <a:lumOff val="40000"/>
                      </a:schemeClr>
                    </a:solidFill>
                  </a:tcPr>
                </a:tc>
                <a:tc>
                  <a:txBody>
                    <a:bodyPr/>
                    <a:lstStyle/>
                    <a:p>
                      <a:pPr fontAlgn="t"/>
                      <a:br>
                        <a:rPr lang="en-US" sz="2000">
                          <a:effectLst/>
                        </a:rPr>
                      </a:br>
                      <a:endParaRPr lang="en-US" sz="2000">
                        <a:effectLst/>
                      </a:endParaRPr>
                    </a:p>
                  </a:txBody>
                  <a:tcPr marL="66024" marR="66024" marT="66024" marB="66024"/>
                </a:tc>
                <a:tc>
                  <a:txBody>
                    <a:bodyPr/>
                    <a:lstStyle/>
                    <a:p>
                      <a:pPr fontAlgn="t"/>
                      <a:br>
                        <a:rPr lang="en-US" sz="2000">
                          <a:effectLst/>
                        </a:rPr>
                      </a:br>
                      <a:endParaRPr lang="en-US" sz="2000">
                        <a:effectLst/>
                      </a:endParaRPr>
                    </a:p>
                  </a:txBody>
                  <a:tcPr marL="66024" marR="66024" marT="66024" marB="66024"/>
                </a:tc>
                <a:tc>
                  <a:txBody>
                    <a:bodyPr/>
                    <a:lstStyle/>
                    <a:p>
                      <a:pPr fontAlgn="t"/>
                      <a:br>
                        <a:rPr lang="en-US" sz="2000">
                          <a:effectLst/>
                        </a:rPr>
                      </a:br>
                      <a:endParaRPr lang="en-US" sz="2000">
                        <a:effectLst/>
                      </a:endParaRPr>
                    </a:p>
                  </a:txBody>
                  <a:tcPr marL="66024" marR="66024" marT="66024" marB="66024"/>
                </a:tc>
                <a:extLst>
                  <a:ext uri="{0D108BD9-81ED-4DB2-BD59-A6C34878D82A}">
                    <a16:rowId xmlns:a16="http://schemas.microsoft.com/office/drawing/2014/main" val="3811799346"/>
                  </a:ext>
                </a:extLst>
              </a:tr>
              <a:tr h="740520">
                <a:tc vMerge="1">
                  <a:txBody>
                    <a:bodyPr/>
                    <a:lstStyle/>
                    <a:p>
                      <a:endParaRPr lang="en-US"/>
                    </a:p>
                  </a:txBody>
                  <a:tcPr/>
                </a:tc>
                <a:tc gridSpan="2">
                  <a:txBody>
                    <a:bodyPr/>
                    <a:lstStyle/>
                    <a:p>
                      <a:pPr rtl="0" fontAlgn="t">
                        <a:spcBef>
                          <a:spcPts val="0"/>
                        </a:spcBef>
                        <a:spcAft>
                          <a:spcPts val="0"/>
                        </a:spcAft>
                      </a:pPr>
                      <a:r>
                        <a:rPr lang="it-IT" sz="2000" u="none" strike="noStrike" dirty="0">
                          <a:effectLst/>
                        </a:rPr>
                        <a:t>Model Variant 3: </a:t>
                      </a:r>
                      <a:endParaRPr lang="it-IT" sz="2000" dirty="0">
                        <a:effectLst/>
                      </a:endParaRPr>
                    </a:p>
                    <a:p>
                      <a:pPr rtl="0" fontAlgn="t">
                        <a:spcBef>
                          <a:spcPts val="0"/>
                        </a:spcBef>
                        <a:spcAft>
                          <a:spcPts val="0"/>
                        </a:spcAft>
                      </a:pPr>
                      <a:r>
                        <a:rPr lang="it-IT" sz="2000" u="none" strike="noStrike" dirty="0">
                          <a:effectLst/>
                        </a:rPr>
                        <a:t>Accuracy: 66% </a:t>
                      </a:r>
                      <a:endParaRPr lang="it-IT" sz="2000" dirty="0">
                        <a:effectLst/>
                      </a:endParaRPr>
                    </a:p>
                  </a:txBody>
                  <a:tcPr marL="66024" marR="66024" marT="66024" marB="66024">
                    <a:solidFill>
                      <a:schemeClr val="accent1"/>
                    </a:solidFill>
                  </a:tcPr>
                </a:tc>
                <a:tc hMerge="1">
                  <a:txBody>
                    <a:bodyPr/>
                    <a:lstStyle/>
                    <a:p>
                      <a:endParaRPr lang="en-US"/>
                    </a:p>
                  </a:txBody>
                  <a:tcPr/>
                </a:tc>
                <a:tc>
                  <a:txBody>
                    <a:bodyPr/>
                    <a:lstStyle/>
                    <a:p>
                      <a:pPr fontAlgn="t"/>
                      <a:br>
                        <a:rPr lang="en-US" sz="2000">
                          <a:effectLst/>
                        </a:rPr>
                      </a:br>
                      <a:endParaRPr lang="en-US" sz="2000">
                        <a:effectLst/>
                      </a:endParaRPr>
                    </a:p>
                  </a:txBody>
                  <a:tcPr marL="66024" marR="66024" marT="66024" marB="66024"/>
                </a:tc>
                <a:tc>
                  <a:txBody>
                    <a:bodyPr/>
                    <a:lstStyle/>
                    <a:p>
                      <a:pPr fontAlgn="t"/>
                      <a:br>
                        <a:rPr lang="en-US" sz="2000">
                          <a:effectLst/>
                        </a:rPr>
                      </a:br>
                      <a:endParaRPr lang="en-US" sz="2000">
                        <a:effectLst/>
                      </a:endParaRPr>
                    </a:p>
                  </a:txBody>
                  <a:tcPr marL="66024" marR="66024" marT="66024" marB="66024"/>
                </a:tc>
                <a:extLst>
                  <a:ext uri="{0D108BD9-81ED-4DB2-BD59-A6C34878D82A}">
                    <a16:rowId xmlns:a16="http://schemas.microsoft.com/office/drawing/2014/main" val="1601011817"/>
                  </a:ext>
                </a:extLst>
              </a:tr>
              <a:tr h="740520">
                <a:tc>
                  <a:txBody>
                    <a:bodyPr/>
                    <a:lstStyle/>
                    <a:p>
                      <a:pPr rtl="0" fontAlgn="t">
                        <a:spcBef>
                          <a:spcPts val="0"/>
                        </a:spcBef>
                        <a:spcAft>
                          <a:spcPts val="0"/>
                        </a:spcAft>
                      </a:pPr>
                      <a:r>
                        <a:rPr lang="en-US" sz="2000" u="none" strike="noStrike">
                          <a:effectLst/>
                        </a:rPr>
                        <a:t>Linear SVC</a:t>
                      </a:r>
                      <a:endParaRPr lang="en-US" sz="2000">
                        <a:effectLst/>
                      </a:endParaRPr>
                    </a:p>
                  </a:txBody>
                  <a:tcPr marL="66024" marR="66024" marT="66024" marB="66024"/>
                </a:tc>
                <a:tc>
                  <a:txBody>
                    <a:bodyPr/>
                    <a:lstStyle/>
                    <a:p>
                      <a:pPr rtl="0" fontAlgn="t">
                        <a:spcBef>
                          <a:spcPts val="0"/>
                        </a:spcBef>
                        <a:spcAft>
                          <a:spcPts val="0"/>
                        </a:spcAft>
                      </a:pPr>
                      <a:r>
                        <a:rPr lang="it-IT" sz="2000" u="none" strike="noStrike" dirty="0">
                          <a:effectLst/>
                        </a:rPr>
                        <a:t>Model Variant 2:</a:t>
                      </a:r>
                      <a:br>
                        <a:rPr lang="it-IT" sz="2000" u="none" strike="noStrike" dirty="0">
                          <a:effectLst/>
                        </a:rPr>
                      </a:br>
                      <a:r>
                        <a:rPr lang="it-IT" sz="2000" u="none" strike="noStrike" dirty="0">
                          <a:effectLst/>
                        </a:rPr>
                        <a:t>Accuracy: 64%</a:t>
                      </a:r>
                      <a:endParaRPr lang="it-IT" sz="2000" dirty="0">
                        <a:effectLst/>
                      </a:endParaRPr>
                    </a:p>
                  </a:txBody>
                  <a:tcPr marL="66024" marR="66024" marT="66024" marB="66024">
                    <a:solidFill>
                      <a:schemeClr val="accent4">
                        <a:lumMod val="20000"/>
                        <a:lumOff val="80000"/>
                      </a:schemeClr>
                    </a:solidFill>
                  </a:tcPr>
                </a:tc>
                <a:tc>
                  <a:txBody>
                    <a:bodyPr/>
                    <a:lstStyle/>
                    <a:p>
                      <a:pPr fontAlgn="t"/>
                      <a:br>
                        <a:rPr lang="en-US" sz="2000">
                          <a:effectLst/>
                        </a:rPr>
                      </a:br>
                      <a:endParaRPr lang="en-US" sz="2000">
                        <a:effectLst/>
                      </a:endParaRPr>
                    </a:p>
                  </a:txBody>
                  <a:tcPr marL="66024" marR="66024" marT="66024" marB="66024"/>
                </a:tc>
                <a:tc>
                  <a:txBody>
                    <a:bodyPr/>
                    <a:lstStyle/>
                    <a:p>
                      <a:pPr fontAlgn="t"/>
                      <a:br>
                        <a:rPr lang="en-US" sz="2000">
                          <a:effectLst/>
                        </a:rPr>
                      </a:br>
                      <a:endParaRPr lang="en-US" sz="2000">
                        <a:effectLst/>
                      </a:endParaRPr>
                    </a:p>
                  </a:txBody>
                  <a:tcPr marL="66024" marR="66024" marT="66024" marB="66024"/>
                </a:tc>
                <a:tc>
                  <a:txBody>
                    <a:bodyPr/>
                    <a:lstStyle/>
                    <a:p>
                      <a:pPr fontAlgn="t"/>
                      <a:br>
                        <a:rPr lang="en-US" sz="2000">
                          <a:effectLst/>
                        </a:rPr>
                      </a:br>
                      <a:endParaRPr lang="en-US" sz="2000">
                        <a:effectLst/>
                      </a:endParaRPr>
                    </a:p>
                  </a:txBody>
                  <a:tcPr marL="66024" marR="66024" marT="66024" marB="66024"/>
                </a:tc>
                <a:extLst>
                  <a:ext uri="{0D108BD9-81ED-4DB2-BD59-A6C34878D82A}">
                    <a16:rowId xmlns:a16="http://schemas.microsoft.com/office/drawing/2014/main" val="2974902926"/>
                  </a:ext>
                </a:extLst>
              </a:tr>
              <a:tr h="740520">
                <a:tc>
                  <a:txBody>
                    <a:bodyPr/>
                    <a:lstStyle/>
                    <a:p>
                      <a:pPr rtl="0" fontAlgn="t">
                        <a:spcBef>
                          <a:spcPts val="0"/>
                        </a:spcBef>
                        <a:spcAft>
                          <a:spcPts val="0"/>
                        </a:spcAft>
                      </a:pPr>
                      <a:r>
                        <a:rPr lang="en-US" sz="2000" u="none" strike="noStrike">
                          <a:effectLst/>
                        </a:rPr>
                        <a:t>Random Forest Classifier</a:t>
                      </a:r>
                      <a:endParaRPr lang="en-US" sz="2000">
                        <a:effectLst/>
                      </a:endParaRPr>
                    </a:p>
                  </a:txBody>
                  <a:tcPr marL="66024" marR="66024" marT="66024" marB="66024"/>
                </a:tc>
                <a:tc>
                  <a:txBody>
                    <a:bodyPr/>
                    <a:lstStyle/>
                    <a:p>
                      <a:pPr fontAlgn="t"/>
                      <a:br>
                        <a:rPr lang="en-US" sz="2000">
                          <a:effectLst/>
                        </a:rPr>
                      </a:br>
                      <a:endParaRPr lang="en-US" sz="2000">
                        <a:effectLst/>
                      </a:endParaRPr>
                    </a:p>
                  </a:txBody>
                  <a:tcPr marL="66024" marR="66024" marT="66024" marB="66024"/>
                </a:tc>
                <a:tc gridSpan="2">
                  <a:txBody>
                    <a:bodyPr/>
                    <a:lstStyle/>
                    <a:p>
                      <a:pPr rtl="0" fontAlgn="t">
                        <a:spcBef>
                          <a:spcPts val="0"/>
                        </a:spcBef>
                        <a:spcAft>
                          <a:spcPts val="0"/>
                        </a:spcAft>
                      </a:pPr>
                      <a:r>
                        <a:rPr lang="it-IT" sz="2000" u="none" strike="noStrike" dirty="0">
                          <a:effectLst/>
                        </a:rPr>
                        <a:t>Model Variant 4:</a:t>
                      </a:r>
                      <a:endParaRPr lang="it-IT" sz="2000" dirty="0">
                        <a:effectLst/>
                      </a:endParaRPr>
                    </a:p>
                    <a:p>
                      <a:pPr rtl="0" fontAlgn="t">
                        <a:spcBef>
                          <a:spcPts val="0"/>
                        </a:spcBef>
                        <a:spcAft>
                          <a:spcPts val="0"/>
                        </a:spcAft>
                      </a:pPr>
                      <a:r>
                        <a:rPr lang="it-IT" sz="2000" u="none" strike="noStrike" dirty="0">
                          <a:effectLst/>
                        </a:rPr>
                        <a:t>Accuracy: 66% </a:t>
                      </a:r>
                      <a:endParaRPr lang="it-IT" sz="2000" dirty="0">
                        <a:effectLst/>
                      </a:endParaRPr>
                    </a:p>
                  </a:txBody>
                  <a:tcPr marL="66024" marR="66024" marT="66024" marB="66024">
                    <a:solidFill>
                      <a:schemeClr val="accent1">
                        <a:lumMod val="50000"/>
                      </a:schemeClr>
                    </a:solidFill>
                  </a:tcPr>
                </a:tc>
                <a:tc hMerge="1">
                  <a:txBody>
                    <a:bodyPr/>
                    <a:lstStyle/>
                    <a:p>
                      <a:endParaRPr lang="en-US"/>
                    </a:p>
                  </a:txBody>
                  <a:tcPr/>
                </a:tc>
                <a:tc>
                  <a:txBody>
                    <a:bodyPr/>
                    <a:lstStyle/>
                    <a:p>
                      <a:pPr rtl="0" fontAlgn="t">
                        <a:spcBef>
                          <a:spcPts val="0"/>
                        </a:spcBef>
                        <a:spcAft>
                          <a:spcPts val="0"/>
                        </a:spcAft>
                      </a:pPr>
                      <a:r>
                        <a:rPr lang="en-US" sz="2000" u="none" strike="noStrike" dirty="0" err="1">
                          <a:effectLst/>
                        </a:rPr>
                        <a:t>Hyperparamter</a:t>
                      </a:r>
                      <a:r>
                        <a:rPr lang="en-US" sz="2000" u="none" strike="noStrike" dirty="0">
                          <a:effectLst/>
                        </a:rPr>
                        <a:t> tuning: </a:t>
                      </a:r>
                      <a:endParaRPr lang="en-US" sz="2000" dirty="0">
                        <a:effectLst/>
                      </a:endParaRPr>
                    </a:p>
                    <a:p>
                      <a:pPr rtl="0" fontAlgn="t">
                        <a:spcBef>
                          <a:spcPts val="0"/>
                        </a:spcBef>
                        <a:spcAft>
                          <a:spcPts val="0"/>
                        </a:spcAft>
                      </a:pPr>
                      <a:r>
                        <a:rPr lang="en-US" sz="2000" u="none" strike="noStrike" dirty="0">
                          <a:effectLst/>
                        </a:rPr>
                        <a:t>Accuracy: 68% </a:t>
                      </a:r>
                      <a:endParaRPr lang="en-US" sz="2000" dirty="0">
                        <a:effectLst/>
                      </a:endParaRPr>
                    </a:p>
                  </a:txBody>
                  <a:tcPr marL="66024" marR="66024" marT="66024" marB="66024">
                    <a:solidFill>
                      <a:schemeClr val="accent1">
                        <a:lumMod val="50000"/>
                      </a:schemeClr>
                    </a:solidFill>
                  </a:tcPr>
                </a:tc>
                <a:extLst>
                  <a:ext uri="{0D108BD9-81ED-4DB2-BD59-A6C34878D82A}">
                    <a16:rowId xmlns:a16="http://schemas.microsoft.com/office/drawing/2014/main" val="3772570320"/>
                  </a:ext>
                </a:extLst>
              </a:tr>
            </a:tbl>
          </a:graphicData>
        </a:graphic>
      </p:graphicFrame>
    </p:spTree>
    <p:extLst>
      <p:ext uri="{BB962C8B-B14F-4D97-AF65-F5344CB8AC3E}">
        <p14:creationId xmlns:p14="http://schemas.microsoft.com/office/powerpoint/2010/main" val="98064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A62166-8B4A-48A0-B490-7013C21E0A72}"/>
              </a:ext>
            </a:extLst>
          </p:cNvPr>
          <p:cNvSpPr>
            <a:spLocks noGrp="1"/>
          </p:cNvSpPr>
          <p:nvPr>
            <p:ph type="title"/>
          </p:nvPr>
        </p:nvSpPr>
        <p:spPr/>
        <p:txBody>
          <a:bodyPr/>
          <a:lstStyle/>
          <a:p>
            <a:r>
              <a:rPr lang="en-US" dirty="0"/>
              <a:t>Take Away &amp; Next Steps</a:t>
            </a:r>
          </a:p>
        </p:txBody>
      </p:sp>
      <p:sp>
        <p:nvSpPr>
          <p:cNvPr id="10" name="Content Placeholder 9">
            <a:extLst>
              <a:ext uri="{FF2B5EF4-FFF2-40B4-BE49-F238E27FC236}">
                <a16:creationId xmlns:a16="http://schemas.microsoft.com/office/drawing/2014/main" id="{71E662D6-2D39-4F7F-A994-B48F6E4273FB}"/>
              </a:ext>
            </a:extLst>
          </p:cNvPr>
          <p:cNvSpPr>
            <a:spLocks noGrp="1"/>
          </p:cNvSpPr>
          <p:nvPr>
            <p:ph sz="half" idx="1"/>
          </p:nvPr>
        </p:nvSpPr>
        <p:spPr/>
        <p:txBody>
          <a:bodyPr>
            <a:normAutofit/>
          </a:bodyPr>
          <a:lstStyle/>
          <a:p>
            <a:r>
              <a:rPr lang="en-US" dirty="0"/>
              <a:t>Project Specific Mentions:</a:t>
            </a:r>
          </a:p>
          <a:p>
            <a:pPr>
              <a:buFont typeface="Wingdings" panose="05000000000000000000" pitchFamily="2" charset="2"/>
              <a:buChar char="v"/>
            </a:pPr>
            <a:r>
              <a:rPr lang="en-US" sz="1900" dirty="0"/>
              <a:t>For NLP to be effective, lots of data is needed + for NLP to be effective in prediction, as many or more labeled samples</a:t>
            </a:r>
          </a:p>
          <a:p>
            <a:pPr>
              <a:buFont typeface="Wingdings" panose="05000000000000000000" pitchFamily="2" charset="2"/>
              <a:buChar char="v"/>
            </a:pPr>
            <a:r>
              <a:rPr lang="en-US" sz="1900" dirty="0"/>
              <a:t>Time duration + frequency of data collection key in being able to (1) isolate early conditions of observatory units + (2) understand time-based trends like pledging behavior.</a:t>
            </a:r>
          </a:p>
          <a:p>
            <a:pPr>
              <a:buFont typeface="Wingdings" panose="05000000000000000000" pitchFamily="2" charset="2"/>
              <a:buChar char="v"/>
            </a:pPr>
            <a:r>
              <a:rPr lang="en-US" sz="1900" dirty="0"/>
              <a:t>Model interpretability key to socializing model outcomes + decisions; pipelines offer way to streamline &amp; </a:t>
            </a:r>
            <a:r>
              <a:rPr lang="en-US" sz="1900" dirty="0" err="1"/>
              <a:t>productionalize</a:t>
            </a:r>
            <a:r>
              <a:rPr lang="en-US" sz="1900" dirty="0"/>
              <a:t> models but also make interpretability challenging</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11" name="Content Placeholder 10">
            <a:extLst>
              <a:ext uri="{FF2B5EF4-FFF2-40B4-BE49-F238E27FC236}">
                <a16:creationId xmlns:a16="http://schemas.microsoft.com/office/drawing/2014/main" id="{137E400E-4F7D-4664-8FFF-6277F1FBFBC6}"/>
              </a:ext>
            </a:extLst>
          </p:cNvPr>
          <p:cNvSpPr>
            <a:spLocks noGrp="1"/>
          </p:cNvSpPr>
          <p:nvPr>
            <p:ph sz="half" idx="2"/>
          </p:nvPr>
        </p:nvSpPr>
        <p:spPr/>
        <p:txBody>
          <a:bodyPr>
            <a:normAutofit/>
          </a:bodyPr>
          <a:lstStyle/>
          <a:p>
            <a:pPr marL="0" indent="0">
              <a:buNone/>
            </a:pPr>
            <a:r>
              <a:rPr lang="en-US" dirty="0"/>
              <a:t>Next Steps</a:t>
            </a:r>
          </a:p>
          <a:p>
            <a:pPr>
              <a:buFont typeface="Wingdings" panose="05000000000000000000" pitchFamily="2" charset="2"/>
              <a:buChar char="v"/>
            </a:pPr>
            <a:r>
              <a:rPr lang="en-US" dirty="0"/>
              <a:t>Applying learnings from this project to similar projects with similar desired outcomes + higher quality, volume data appropriate for NLP</a:t>
            </a:r>
          </a:p>
          <a:p>
            <a:pPr>
              <a:buFont typeface="Wingdings" panose="05000000000000000000" pitchFamily="2" charset="2"/>
              <a:buChar char="v"/>
            </a:pPr>
            <a:endParaRPr lang="en-US" dirty="0"/>
          </a:p>
          <a:p>
            <a:pPr>
              <a:buFont typeface="Wingdings" panose="05000000000000000000" pitchFamily="2" charset="2"/>
              <a:buChar char="v"/>
            </a:pPr>
            <a:r>
              <a:rPr lang="en-US" dirty="0"/>
              <a:t>Exploring the use of Deep Learning models involving NLP tasks</a:t>
            </a:r>
          </a:p>
          <a:p>
            <a:endParaRPr lang="en-US" dirty="0"/>
          </a:p>
        </p:txBody>
      </p:sp>
      <p:cxnSp>
        <p:nvCxnSpPr>
          <p:cNvPr id="6" name="Straight Connector 5">
            <a:extLst>
              <a:ext uri="{FF2B5EF4-FFF2-40B4-BE49-F238E27FC236}">
                <a16:creationId xmlns:a16="http://schemas.microsoft.com/office/drawing/2014/main" id="{11527975-9687-49CB-8A5B-13A023E2D6E6}"/>
              </a:ext>
            </a:extLst>
          </p:cNvPr>
          <p:cNvCxnSpPr>
            <a:cxnSpLocks/>
          </p:cNvCxnSpPr>
          <p:nvPr/>
        </p:nvCxnSpPr>
        <p:spPr>
          <a:xfrm>
            <a:off x="5817695" y="2107095"/>
            <a:ext cx="0" cy="4002157"/>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1146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9D6DD36-50FE-47C1-8D00-3D3C4187EC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9ADC11-F6B8-4B69-8AC7-50377071A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8D98EE46-797C-45B8-8337-491B94E05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E29A5-389D-4C75-97C9-7CE55C5416D1}"/>
              </a:ext>
            </a:extLst>
          </p:cNvPr>
          <p:cNvSpPr>
            <a:spLocks noGrp="1"/>
          </p:cNvSpPr>
          <p:nvPr>
            <p:ph type="title"/>
          </p:nvPr>
        </p:nvSpPr>
        <p:spPr>
          <a:xfrm>
            <a:off x="634501" y="640080"/>
            <a:ext cx="4019429" cy="3339348"/>
          </a:xfrm>
        </p:spPr>
        <p:txBody>
          <a:bodyPr vert="horz" lIns="91440" tIns="45720" rIns="91440" bIns="45720" rtlCol="0" anchor="b">
            <a:normAutofit/>
          </a:bodyPr>
          <a:lstStyle/>
          <a:p>
            <a:r>
              <a:rPr lang="en-US" sz="4400">
                <a:solidFill>
                  <a:srgbClr val="FFFFFF"/>
                </a:solidFill>
              </a:rPr>
              <a:t>About Me</a:t>
            </a:r>
          </a:p>
        </p:txBody>
      </p:sp>
      <p:cxnSp>
        <p:nvCxnSpPr>
          <p:cNvPr id="13" name="Straight Connector 12">
            <a:extLst>
              <a:ext uri="{FF2B5EF4-FFF2-40B4-BE49-F238E27FC236}">
                <a16:creationId xmlns:a16="http://schemas.microsoft.com/office/drawing/2014/main" id="{4E4CA735-62CB-4665-AA7D-4A259E3F7C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130" y="4156010"/>
            <a:ext cx="35661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9704C7-B579-43B7-89ED-555E6619A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396" y="0"/>
            <a:ext cx="6909991" cy="6858000"/>
          </a:xfrm>
          <a:prstGeom prst="rect">
            <a:avLst/>
          </a:prstGeom>
          <a:blipFill dpi="0" rotWithShape="1">
            <a:blip r:embed="rId2">
              <a:duotone>
                <a:schemeClr val="accent1">
                  <a:shade val="45000"/>
                  <a:satMod val="135000"/>
                </a:schemeClr>
                <a:prstClr val="white"/>
              </a:duotone>
            </a:blip>
            <a:srcRect/>
            <a:tile tx="0" ty="0" sx="80000" sy="80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 person holding an umbrella&#10;&#10;Description automatically generated">
            <a:extLst>
              <a:ext uri="{FF2B5EF4-FFF2-40B4-BE49-F238E27FC236}">
                <a16:creationId xmlns:a16="http://schemas.microsoft.com/office/drawing/2014/main" id="{5B6F1C69-B716-4DB4-A0CD-CCDBC6D79071}"/>
              </a:ext>
            </a:extLst>
          </p:cNvPr>
          <p:cNvPicPr>
            <a:picLocks noChangeAspect="1"/>
          </p:cNvPicPr>
          <p:nvPr/>
        </p:nvPicPr>
        <p:blipFill>
          <a:blip r:embed="rId3"/>
          <a:stretch>
            <a:fillRect/>
          </a:stretch>
        </p:blipFill>
        <p:spPr>
          <a:xfrm>
            <a:off x="2589709" y="4376326"/>
            <a:ext cx="2064221" cy="2064221"/>
          </a:xfrm>
          <a:prstGeom prst="ellipse">
            <a:avLst/>
          </a:prstGeom>
          <a:ln>
            <a:noFill/>
          </a:ln>
          <a:effectLst/>
        </p:spPr>
      </p:pic>
    </p:spTree>
    <p:extLst>
      <p:ext uri="{BB962C8B-B14F-4D97-AF65-F5344CB8AC3E}">
        <p14:creationId xmlns:p14="http://schemas.microsoft.com/office/powerpoint/2010/main" val="1640489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4C4FA-03D8-4538-8367-7A20ED9A94C8}"/>
              </a:ext>
            </a:extLst>
          </p:cNvPr>
          <p:cNvSpPr>
            <a:spLocks noGrp="1"/>
          </p:cNvSpPr>
          <p:nvPr>
            <p:ph type="title"/>
          </p:nvPr>
        </p:nvSpPr>
        <p:spPr/>
        <p:txBody>
          <a:bodyPr/>
          <a:lstStyle/>
          <a:p>
            <a:r>
              <a:rPr lang="en-US" dirty="0"/>
              <a:t>About ME</a:t>
            </a:r>
          </a:p>
        </p:txBody>
      </p:sp>
      <p:sp>
        <p:nvSpPr>
          <p:cNvPr id="5" name="Content Placeholder 4">
            <a:extLst>
              <a:ext uri="{FF2B5EF4-FFF2-40B4-BE49-F238E27FC236}">
                <a16:creationId xmlns:a16="http://schemas.microsoft.com/office/drawing/2014/main" id="{D255A041-70B0-4983-99A2-5668D5E1509C}"/>
              </a:ext>
            </a:extLst>
          </p:cNvPr>
          <p:cNvSpPr>
            <a:spLocks noGrp="1"/>
          </p:cNvSpPr>
          <p:nvPr>
            <p:ph idx="1"/>
          </p:nvPr>
        </p:nvSpPr>
        <p:spPr>
          <a:xfrm>
            <a:off x="1024128" y="1742660"/>
            <a:ext cx="9720073" cy="4023360"/>
          </a:xfrm>
        </p:spPr>
        <p:txBody>
          <a:bodyPr>
            <a:normAutofit fontScale="85000" lnSpcReduction="20000"/>
          </a:bodyPr>
          <a:lstStyle/>
          <a:p>
            <a:pPr marL="0" indent="457200" algn="just">
              <a:lnSpc>
                <a:spcPct val="100000"/>
              </a:lnSpc>
              <a:spcBef>
                <a:spcPts val="0"/>
              </a:spcBef>
              <a:spcAft>
                <a:spcPts val="0"/>
              </a:spcAft>
              <a:buNone/>
            </a:pPr>
            <a:r>
              <a:rPr lang="en-US" sz="2400" dirty="0"/>
              <a:t>Applied analytics and data science evangelist, Mikiko Bazeley is a seasoned analyst with 5+ years of working in high-impact roles for start-ups and enterprise tech companies. </a:t>
            </a:r>
          </a:p>
          <a:p>
            <a:pPr marL="0" indent="457200" algn="just">
              <a:lnSpc>
                <a:spcPct val="100000"/>
              </a:lnSpc>
              <a:spcBef>
                <a:spcPts val="0"/>
              </a:spcBef>
              <a:spcAft>
                <a:spcPts val="0"/>
              </a:spcAft>
              <a:buNone/>
            </a:pPr>
            <a:endParaRPr lang="en-US" sz="2400" dirty="0"/>
          </a:p>
          <a:p>
            <a:pPr marL="0" indent="457200" algn="just">
              <a:lnSpc>
                <a:spcPct val="100000"/>
              </a:lnSpc>
              <a:spcBef>
                <a:spcPts val="0"/>
              </a:spcBef>
              <a:spcAft>
                <a:spcPts val="0"/>
              </a:spcAft>
              <a:buNone/>
            </a:pPr>
            <a:r>
              <a:rPr lang="en-US" sz="2400" dirty="0"/>
              <a:t>A UCSD Economics &amp; Anthropology graduate, Mikiko aims to use her experience in social research &amp; modeling  to strategically leverage data science in order to drive new insights for sales, marketing, finance &amp; customer success organizations. Mikiko is also GIS &amp; Supply Chain Management certified.  </a:t>
            </a:r>
          </a:p>
          <a:p>
            <a:pPr marL="0" indent="457200" algn="just">
              <a:lnSpc>
                <a:spcPct val="100000"/>
              </a:lnSpc>
              <a:spcBef>
                <a:spcPts val="0"/>
              </a:spcBef>
              <a:spcAft>
                <a:spcPts val="0"/>
              </a:spcAft>
              <a:buNone/>
            </a:pPr>
            <a:endParaRPr lang="en-US" sz="2400" dirty="0"/>
          </a:p>
          <a:p>
            <a:pPr marL="0" indent="457200" algn="just">
              <a:lnSpc>
                <a:spcPct val="100000"/>
              </a:lnSpc>
              <a:spcBef>
                <a:spcPts val="0"/>
              </a:spcBef>
              <a:spcAft>
                <a:spcPts val="0"/>
              </a:spcAft>
              <a:buNone/>
            </a:pPr>
            <a:r>
              <a:rPr lang="en-US" sz="2400" dirty="0"/>
              <a:t>Prior to joining </a:t>
            </a:r>
            <a:r>
              <a:rPr lang="en-US" sz="2400" dirty="0" err="1"/>
              <a:t>WalkMe</a:t>
            </a:r>
            <a:r>
              <a:rPr lang="en-US" sz="2400" dirty="0"/>
              <a:t> (where she focuses on scaling data science &amp; global sales analytics) Mikiko worked as a Data Scientist at Autodesk (focused on understanding product adoption &amp; user health), as well as assisting with scaling strategic finance initiatives at Sunrun (the largest residential solar company in the US). </a:t>
            </a:r>
          </a:p>
          <a:p>
            <a:pPr marL="0" indent="0" algn="just">
              <a:lnSpc>
                <a:spcPct val="100000"/>
              </a:lnSpc>
              <a:spcBef>
                <a:spcPts val="0"/>
              </a:spcBef>
              <a:spcAft>
                <a:spcPts val="0"/>
              </a:spcAft>
              <a:buNone/>
            </a:pPr>
            <a:endParaRPr lang="en-US" sz="2400" dirty="0"/>
          </a:p>
          <a:p>
            <a:pPr marL="0" indent="0" algn="just">
              <a:lnSpc>
                <a:spcPct val="100000"/>
              </a:lnSpc>
              <a:spcBef>
                <a:spcPts val="0"/>
              </a:spcBef>
              <a:spcAft>
                <a:spcPts val="0"/>
              </a:spcAft>
              <a:buNone/>
            </a:pPr>
            <a:r>
              <a:rPr lang="en-US" sz="2400" dirty="0"/>
              <a:t>Please feel free to reach out:</a:t>
            </a:r>
          </a:p>
          <a:p>
            <a:pPr algn="just">
              <a:lnSpc>
                <a:spcPct val="100000"/>
              </a:lnSpc>
              <a:spcBef>
                <a:spcPts val="0"/>
              </a:spcBef>
              <a:spcAft>
                <a:spcPts val="0"/>
              </a:spcAft>
              <a:buFont typeface="Wingdings" panose="05000000000000000000" pitchFamily="2" charset="2"/>
              <a:buChar char="v"/>
            </a:pPr>
            <a:r>
              <a:rPr lang="en-US" sz="2400" dirty="0"/>
              <a:t> LinkedIn: </a:t>
            </a:r>
            <a:r>
              <a:rPr lang="en-US" sz="2400" dirty="0">
                <a:hlinkClick r:id="rId2">
                  <a:extLst>
                    <a:ext uri="{A12FA001-AC4F-418D-AE19-62706E023703}">
                      <ahyp:hlinkClr xmlns:ahyp="http://schemas.microsoft.com/office/drawing/2018/hyperlinkcolor" val="tx"/>
                    </a:ext>
                  </a:extLst>
                </a:hlinkClick>
              </a:rPr>
              <a:t>https://www.linkedin.com/in/mikikobazeley/</a:t>
            </a:r>
            <a:endParaRPr lang="en-US" sz="2400" dirty="0"/>
          </a:p>
          <a:p>
            <a:pPr algn="just">
              <a:lnSpc>
                <a:spcPct val="100000"/>
              </a:lnSpc>
              <a:spcBef>
                <a:spcPts val="0"/>
              </a:spcBef>
              <a:spcAft>
                <a:spcPts val="0"/>
              </a:spcAft>
              <a:buFont typeface="Wingdings" panose="05000000000000000000" pitchFamily="2" charset="2"/>
              <a:buChar char="v"/>
            </a:pPr>
            <a:r>
              <a:rPr lang="en-US" sz="2400" dirty="0"/>
              <a:t> Email:  </a:t>
            </a:r>
            <a:r>
              <a:rPr lang="en-US" sz="2400" dirty="0" err="1"/>
              <a:t>mmbazel</a:t>
            </a:r>
            <a:r>
              <a:rPr lang="en-US" sz="2400" dirty="0"/>
              <a:t> (at) </a:t>
            </a:r>
            <a:r>
              <a:rPr lang="en-US" sz="2400" dirty="0" err="1"/>
              <a:t>gmail</a:t>
            </a:r>
            <a:r>
              <a:rPr lang="en-US" sz="2400" dirty="0"/>
              <a:t> (dot) com</a:t>
            </a:r>
            <a:endParaRPr lang="en-US" dirty="0"/>
          </a:p>
        </p:txBody>
      </p:sp>
      <p:pic>
        <p:nvPicPr>
          <p:cNvPr id="1026" name="Picture 2" descr="Image result for ucsd tritons">
            <a:extLst>
              <a:ext uri="{FF2B5EF4-FFF2-40B4-BE49-F238E27FC236}">
                <a16:creationId xmlns:a16="http://schemas.microsoft.com/office/drawing/2014/main" id="{9A2332BC-EE16-4DBB-8F1C-5CE25C24E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221" y="5105268"/>
            <a:ext cx="4235017" cy="106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80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C0365A3-9839-4FC6-BFF6-7115C711F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A5643-4315-4230-85A3-C28A8D8F4480}"/>
              </a:ext>
            </a:extLst>
          </p:cNvPr>
          <p:cNvSpPr>
            <a:spLocks noGrp="1"/>
          </p:cNvSpPr>
          <p:nvPr>
            <p:ph type="title"/>
          </p:nvPr>
        </p:nvSpPr>
        <p:spPr>
          <a:xfrm>
            <a:off x="643468" y="643467"/>
            <a:ext cx="3415612" cy="5571066"/>
          </a:xfrm>
        </p:spPr>
        <p:txBody>
          <a:bodyPr>
            <a:normAutofit/>
          </a:bodyPr>
          <a:lstStyle/>
          <a:p>
            <a:r>
              <a:rPr lang="en-US">
                <a:solidFill>
                  <a:srgbClr val="FFFFFF"/>
                </a:solidFill>
              </a:rPr>
              <a:t>Table of COntents</a:t>
            </a:r>
          </a:p>
        </p:txBody>
      </p:sp>
      <p:graphicFrame>
        <p:nvGraphicFramePr>
          <p:cNvPr id="31" name="Content Placeholder 2">
            <a:extLst>
              <a:ext uri="{FF2B5EF4-FFF2-40B4-BE49-F238E27FC236}">
                <a16:creationId xmlns:a16="http://schemas.microsoft.com/office/drawing/2014/main" id="{661CDDF3-1EED-41E2-99C7-35CBFA2B1F2B}"/>
              </a:ext>
            </a:extLst>
          </p:cNvPr>
          <p:cNvGraphicFramePr>
            <a:graphicFrameLocks noGrp="1"/>
          </p:cNvGraphicFramePr>
          <p:nvPr>
            <p:ph idx="1"/>
            <p:extLst>
              <p:ext uri="{D42A27DB-BD31-4B8C-83A1-F6EECF244321}">
                <p14:modId xmlns:p14="http://schemas.microsoft.com/office/powerpoint/2010/main" val="1723308401"/>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19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A62166-8B4A-48A0-B490-7013C21E0A72}"/>
              </a:ext>
            </a:extLst>
          </p:cNvPr>
          <p:cNvSpPr>
            <a:spLocks noGrp="1"/>
          </p:cNvSpPr>
          <p:nvPr>
            <p:ph type="title"/>
          </p:nvPr>
        </p:nvSpPr>
        <p:spPr>
          <a:xfrm>
            <a:off x="1024128" y="585216"/>
            <a:ext cx="9720072" cy="1499616"/>
          </a:xfrm>
        </p:spPr>
        <p:txBody>
          <a:bodyPr/>
          <a:lstStyle/>
          <a:p>
            <a:r>
              <a:rPr lang="en-US" dirty="0"/>
              <a:t>Problem Overview</a:t>
            </a:r>
          </a:p>
        </p:txBody>
      </p:sp>
      <p:sp>
        <p:nvSpPr>
          <p:cNvPr id="10" name="Content Placeholder 9">
            <a:extLst>
              <a:ext uri="{FF2B5EF4-FFF2-40B4-BE49-F238E27FC236}">
                <a16:creationId xmlns:a16="http://schemas.microsoft.com/office/drawing/2014/main" id="{71E662D6-2D39-4F7F-A994-B48F6E4273FB}"/>
              </a:ext>
            </a:extLst>
          </p:cNvPr>
          <p:cNvSpPr>
            <a:spLocks noGrp="1"/>
          </p:cNvSpPr>
          <p:nvPr>
            <p:ph sz="half" idx="1"/>
          </p:nvPr>
        </p:nvSpPr>
        <p:spPr>
          <a:xfrm>
            <a:off x="686793" y="1865906"/>
            <a:ext cx="4754880" cy="4863548"/>
          </a:xfrm>
        </p:spPr>
        <p:txBody>
          <a:bodyPr>
            <a:normAutofit lnSpcReduction="10000"/>
          </a:bodyPr>
          <a:lstStyle/>
          <a:p>
            <a:endParaRPr lang="en-US" dirty="0"/>
          </a:p>
          <a:p>
            <a:pPr>
              <a:buFont typeface="Wingdings" panose="05000000000000000000" pitchFamily="2" charset="2"/>
              <a:buChar char="v"/>
            </a:pPr>
            <a:r>
              <a:rPr lang="en-US" dirty="0"/>
              <a:t>Goal: </a:t>
            </a:r>
          </a:p>
          <a:p>
            <a:pPr lvl="1">
              <a:buFont typeface="Wingdings" panose="05000000000000000000" pitchFamily="2" charset="2"/>
              <a:buChar char="v"/>
            </a:pPr>
            <a:r>
              <a:rPr lang="en-US" dirty="0"/>
              <a:t>Predict campaign success on Kickstarter by leveraging NLP techniques.</a:t>
            </a:r>
          </a:p>
          <a:p>
            <a:pPr lvl="1">
              <a:buFont typeface="Wingdings" panose="05000000000000000000" pitchFamily="2" charset="2"/>
              <a:buChar char="v"/>
            </a:pPr>
            <a:endParaRPr lang="en-US" dirty="0"/>
          </a:p>
          <a:p>
            <a:pPr>
              <a:buFont typeface="Wingdings" panose="05000000000000000000" pitchFamily="2" charset="2"/>
              <a:buChar char="v"/>
            </a:pPr>
            <a:r>
              <a:rPr lang="en-US" dirty="0"/>
              <a:t>Potential Interested Parties:</a:t>
            </a:r>
          </a:p>
          <a:p>
            <a:pPr lvl="1">
              <a:buFont typeface="Wingdings" panose="05000000000000000000" pitchFamily="2" charset="2"/>
              <a:buChar char="v"/>
            </a:pPr>
            <a:r>
              <a:rPr lang="en-US" dirty="0"/>
              <a:t>Potential creators wanting to understand how well their campaign will perform</a:t>
            </a:r>
          </a:p>
          <a:p>
            <a:pPr lvl="1">
              <a:buFont typeface="Wingdings" panose="05000000000000000000" pitchFamily="2" charset="2"/>
              <a:buChar char="v"/>
            </a:pPr>
            <a:r>
              <a:rPr lang="en-US" dirty="0"/>
              <a:t>Competitive crowdfunding sites wanting to understand drivers of successful campaigns</a:t>
            </a:r>
          </a:p>
          <a:p>
            <a:pPr lvl="1">
              <a:buFont typeface="Wingdings" panose="05000000000000000000" pitchFamily="2" charset="2"/>
              <a:buChar char="v"/>
            </a:pPr>
            <a:endParaRPr lang="en-US" dirty="0"/>
          </a:p>
          <a:p>
            <a:pPr marL="128016" lvl="1" indent="0">
              <a:buNone/>
            </a:pPr>
            <a:endParaRPr lang="en-US" dirty="0"/>
          </a:p>
          <a:p>
            <a:pPr>
              <a:buFont typeface="Wingdings" panose="05000000000000000000" pitchFamily="2" charset="2"/>
              <a:buChar char="v"/>
            </a:pPr>
            <a:r>
              <a:rPr lang="en-US" dirty="0"/>
              <a:t>Data Source: </a:t>
            </a:r>
          </a:p>
          <a:p>
            <a:pPr lvl="1">
              <a:buFont typeface="Wingdings" panose="05000000000000000000" pitchFamily="2" charset="2"/>
              <a:buChar char="v"/>
            </a:pPr>
            <a:r>
              <a:rPr lang="en-US" dirty="0"/>
              <a:t>CSV files hosted on Web Robots, site which scrapes Kickstarter monthly</a:t>
            </a:r>
          </a:p>
          <a:p>
            <a:pPr>
              <a:buFont typeface="Wingdings" panose="05000000000000000000" pitchFamily="2" charset="2"/>
              <a:buChar char="v"/>
            </a:pPr>
            <a:endParaRPr lang="en-US" dirty="0"/>
          </a:p>
        </p:txBody>
      </p:sp>
      <p:sp>
        <p:nvSpPr>
          <p:cNvPr id="11" name="Content Placeholder 10">
            <a:extLst>
              <a:ext uri="{FF2B5EF4-FFF2-40B4-BE49-F238E27FC236}">
                <a16:creationId xmlns:a16="http://schemas.microsoft.com/office/drawing/2014/main" id="{137E400E-4F7D-4664-8FFF-6277F1FBFBC6}"/>
              </a:ext>
            </a:extLst>
          </p:cNvPr>
          <p:cNvSpPr>
            <a:spLocks noGrp="1"/>
          </p:cNvSpPr>
          <p:nvPr>
            <p:ph sz="half" idx="2"/>
          </p:nvPr>
        </p:nvSpPr>
        <p:spPr>
          <a:xfrm>
            <a:off x="5608980" y="1472594"/>
            <a:ext cx="6364027" cy="2166730"/>
          </a:xfrm>
        </p:spPr>
        <p:txBody>
          <a:bodyPr>
            <a:normAutofit lnSpcReduction="10000"/>
          </a:bodyPr>
          <a:lstStyle/>
          <a:p>
            <a:pPr>
              <a:buFont typeface="Wingdings" panose="05000000000000000000" pitchFamily="2" charset="2"/>
              <a:buChar char="v"/>
            </a:pPr>
            <a:endParaRPr lang="en-US" dirty="0"/>
          </a:p>
          <a:p>
            <a:pPr lvl="1">
              <a:buFont typeface="Wingdings" panose="05000000000000000000" pitchFamily="2" charset="2"/>
              <a:buChar char="v"/>
            </a:pPr>
            <a:endParaRPr lang="en-US" dirty="0"/>
          </a:p>
          <a:p>
            <a:pPr>
              <a:buFont typeface="Wingdings" panose="05000000000000000000" pitchFamily="2" charset="2"/>
              <a:buChar char="v"/>
            </a:pPr>
            <a:r>
              <a:rPr lang="en-US" dirty="0"/>
              <a:t>Outcome:</a:t>
            </a:r>
          </a:p>
          <a:p>
            <a:pPr lvl="1">
              <a:buFont typeface="Wingdings" panose="05000000000000000000" pitchFamily="2" charset="2"/>
              <a:buChar char="v"/>
            </a:pPr>
            <a:r>
              <a:rPr lang="en-US" dirty="0"/>
              <a:t>Create predictive model utilizing numeric, text and categorical data in order to predict whether a campaign is successful within 15 days of being launched.</a:t>
            </a:r>
          </a:p>
          <a:p>
            <a:endParaRPr lang="en-US" dirty="0"/>
          </a:p>
        </p:txBody>
      </p:sp>
      <p:pic>
        <p:nvPicPr>
          <p:cNvPr id="2" name="Picture 1">
            <a:extLst>
              <a:ext uri="{FF2B5EF4-FFF2-40B4-BE49-F238E27FC236}">
                <a16:creationId xmlns:a16="http://schemas.microsoft.com/office/drawing/2014/main" id="{F6CEB4BD-98FB-4B1D-8099-072C46305E4C}"/>
              </a:ext>
            </a:extLst>
          </p:cNvPr>
          <p:cNvPicPr>
            <a:picLocks noChangeAspect="1"/>
          </p:cNvPicPr>
          <p:nvPr/>
        </p:nvPicPr>
        <p:blipFill>
          <a:blip r:embed="rId3"/>
          <a:stretch>
            <a:fillRect/>
          </a:stretch>
        </p:blipFill>
        <p:spPr>
          <a:xfrm>
            <a:off x="5856728" y="3574772"/>
            <a:ext cx="4169797" cy="3140488"/>
          </a:xfrm>
          <a:prstGeom prst="rect">
            <a:avLst/>
          </a:prstGeom>
        </p:spPr>
      </p:pic>
      <p:sp>
        <p:nvSpPr>
          <p:cNvPr id="3" name="TextBox 2">
            <a:extLst>
              <a:ext uri="{FF2B5EF4-FFF2-40B4-BE49-F238E27FC236}">
                <a16:creationId xmlns:a16="http://schemas.microsoft.com/office/drawing/2014/main" id="{5E5406D1-4C2E-42CA-9B2B-C2ACA10999DF}"/>
              </a:ext>
            </a:extLst>
          </p:cNvPr>
          <p:cNvSpPr txBox="1"/>
          <p:nvPr/>
        </p:nvSpPr>
        <p:spPr>
          <a:xfrm>
            <a:off x="10174984" y="4088743"/>
            <a:ext cx="1649564" cy="2031325"/>
          </a:xfrm>
          <a:prstGeom prst="rect">
            <a:avLst/>
          </a:prstGeom>
          <a:noFill/>
        </p:spPr>
        <p:txBody>
          <a:bodyPr wrap="square" rtlCol="0">
            <a:spAutoFit/>
          </a:bodyPr>
          <a:lstStyle/>
          <a:p>
            <a:r>
              <a:rPr lang="en-US" i="1" dirty="0"/>
              <a:t>Example of a Kickstarter campaign – one of the most successful in Kickstarter history! </a:t>
            </a:r>
          </a:p>
        </p:txBody>
      </p:sp>
      <p:cxnSp>
        <p:nvCxnSpPr>
          <p:cNvPr id="8" name="Straight Connector 7">
            <a:extLst>
              <a:ext uri="{FF2B5EF4-FFF2-40B4-BE49-F238E27FC236}">
                <a16:creationId xmlns:a16="http://schemas.microsoft.com/office/drawing/2014/main" id="{132C7468-D109-40CB-98CC-474C667B2CC6}"/>
              </a:ext>
            </a:extLst>
          </p:cNvPr>
          <p:cNvCxnSpPr>
            <a:cxnSpLocks/>
          </p:cNvCxnSpPr>
          <p:nvPr/>
        </p:nvCxnSpPr>
        <p:spPr>
          <a:xfrm>
            <a:off x="5380380" y="2372132"/>
            <a:ext cx="0" cy="393589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716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4EC1-3472-426D-A4F2-0291156144F0}"/>
              </a:ext>
            </a:extLst>
          </p:cNvPr>
          <p:cNvSpPr>
            <a:spLocks noGrp="1"/>
          </p:cNvSpPr>
          <p:nvPr>
            <p:ph type="title"/>
          </p:nvPr>
        </p:nvSpPr>
        <p:spPr/>
        <p:txBody>
          <a:bodyPr/>
          <a:lstStyle/>
          <a:p>
            <a:r>
              <a:rPr lang="en-US" dirty="0"/>
              <a:t>Data Overview</a:t>
            </a:r>
          </a:p>
        </p:txBody>
      </p:sp>
      <p:sp>
        <p:nvSpPr>
          <p:cNvPr id="5" name="Content Placeholder 9">
            <a:extLst>
              <a:ext uri="{FF2B5EF4-FFF2-40B4-BE49-F238E27FC236}">
                <a16:creationId xmlns:a16="http://schemas.microsoft.com/office/drawing/2014/main" id="{608800ED-12A3-4B5E-8F8C-0AC98F9D2DF8}"/>
              </a:ext>
            </a:extLst>
          </p:cNvPr>
          <p:cNvSpPr>
            <a:spLocks noGrp="1"/>
          </p:cNvSpPr>
          <p:nvPr>
            <p:ph idx="1"/>
          </p:nvPr>
        </p:nvSpPr>
        <p:spPr>
          <a:xfrm>
            <a:off x="686791" y="1614488"/>
            <a:ext cx="7614247" cy="2643187"/>
          </a:xfrm>
        </p:spPr>
        <p:txBody>
          <a:bodyPr>
            <a:normAutofit lnSpcReduction="10000"/>
          </a:bodyPr>
          <a:lstStyle/>
          <a:p>
            <a:pPr marL="0" indent="0">
              <a:buNone/>
            </a:pPr>
            <a:endParaRPr lang="en-US" dirty="0"/>
          </a:p>
          <a:p>
            <a:pPr lvl="1">
              <a:buFont typeface="Wingdings" panose="05000000000000000000" pitchFamily="2" charset="2"/>
              <a:buChar char="v"/>
            </a:pPr>
            <a:r>
              <a:rPr lang="en-US" dirty="0"/>
              <a:t>Series of CSV files posted to site hosted by </a:t>
            </a:r>
            <a:r>
              <a:rPr lang="en-US" dirty="0" err="1"/>
              <a:t>webrobots</a:t>
            </a:r>
            <a:r>
              <a:rPr lang="en-US" dirty="0"/>
              <a:t>, consisting of monthly scrapes from April 22, 2019 to current month</a:t>
            </a:r>
          </a:p>
          <a:p>
            <a:pPr lvl="1">
              <a:buFont typeface="Wingdings" panose="05000000000000000000" pitchFamily="2" charset="2"/>
              <a:buChar char="v"/>
            </a:pPr>
            <a:r>
              <a:rPr lang="en-US" dirty="0"/>
              <a:t>Each scrape produced 25=50+ csv files, stored in folders corresponding to the date scraped.</a:t>
            </a:r>
          </a:p>
          <a:p>
            <a:pPr lvl="1">
              <a:buFont typeface="Wingdings" panose="05000000000000000000" pitchFamily="2" charset="2"/>
              <a:buChar char="v"/>
            </a:pPr>
            <a:r>
              <a:rPr lang="en-US" dirty="0"/>
              <a:t>Single row represents single campaign, with each scrape being a point in time snapshot of the project</a:t>
            </a:r>
          </a:p>
          <a:p>
            <a:pPr lvl="1">
              <a:buFont typeface="Wingdings" panose="05000000000000000000" pitchFamily="2" charset="2"/>
              <a:buChar char="v"/>
            </a:pPr>
            <a:r>
              <a:rPr lang="en-US" dirty="0"/>
              <a:t>For this project, used data from Jan 28, 2016 to April 2019</a:t>
            </a:r>
          </a:p>
          <a:p>
            <a:pPr>
              <a:buFont typeface="Wingdings" panose="05000000000000000000" pitchFamily="2" charset="2"/>
              <a:buChar char="v"/>
            </a:pPr>
            <a:endParaRPr lang="en-US" dirty="0"/>
          </a:p>
        </p:txBody>
      </p:sp>
      <p:pic>
        <p:nvPicPr>
          <p:cNvPr id="6" name="Picture 5">
            <a:extLst>
              <a:ext uri="{FF2B5EF4-FFF2-40B4-BE49-F238E27FC236}">
                <a16:creationId xmlns:a16="http://schemas.microsoft.com/office/drawing/2014/main" id="{1B86ACE8-1A39-430D-AC06-C3CF01FC2B4A}"/>
              </a:ext>
            </a:extLst>
          </p:cNvPr>
          <p:cNvPicPr>
            <a:picLocks noChangeAspect="1"/>
          </p:cNvPicPr>
          <p:nvPr/>
        </p:nvPicPr>
        <p:blipFill>
          <a:blip r:embed="rId2"/>
          <a:stretch>
            <a:fillRect/>
          </a:stretch>
        </p:blipFill>
        <p:spPr>
          <a:xfrm>
            <a:off x="8087819" y="928716"/>
            <a:ext cx="4024582" cy="5553755"/>
          </a:xfrm>
          <a:prstGeom prst="rect">
            <a:avLst/>
          </a:prstGeom>
        </p:spPr>
      </p:pic>
      <p:sp>
        <p:nvSpPr>
          <p:cNvPr id="7" name="Rectangle 6">
            <a:extLst>
              <a:ext uri="{FF2B5EF4-FFF2-40B4-BE49-F238E27FC236}">
                <a16:creationId xmlns:a16="http://schemas.microsoft.com/office/drawing/2014/main" id="{04384D37-85C1-4A87-967C-00CD435A25FD}"/>
              </a:ext>
            </a:extLst>
          </p:cNvPr>
          <p:cNvSpPr/>
          <p:nvPr/>
        </p:nvSpPr>
        <p:spPr>
          <a:xfrm>
            <a:off x="686791" y="4209834"/>
            <a:ext cx="7472468" cy="2523768"/>
          </a:xfrm>
          <a:prstGeom prst="rect">
            <a:avLst/>
          </a:prstGeom>
        </p:spPr>
        <p:txBody>
          <a:bodyPr wrap="square">
            <a:spAutoFit/>
          </a:bodyPr>
          <a:lstStyle/>
          <a:p>
            <a:pPr>
              <a:buFont typeface="Wingdings" panose="05000000000000000000" pitchFamily="2" charset="2"/>
              <a:buChar char="v"/>
            </a:pPr>
            <a:r>
              <a:rPr lang="en-US" dirty="0"/>
              <a:t>Available Features:</a:t>
            </a:r>
          </a:p>
          <a:p>
            <a:pPr lvl="1">
              <a:buFont typeface="Wingdings" panose="05000000000000000000" pitchFamily="2" charset="2"/>
              <a:buChar char="v"/>
            </a:pPr>
            <a:r>
              <a:rPr lang="en-US" sz="1400" dirty="0"/>
              <a:t>'</a:t>
            </a:r>
            <a:r>
              <a:rPr lang="en-US" sz="1400" dirty="0" err="1"/>
              <a:t>backers_count</a:t>
            </a:r>
            <a:r>
              <a:rPr lang="en-US" sz="1400" dirty="0"/>
              <a:t>', 'blurb', 'category',</a:t>
            </a:r>
          </a:p>
          <a:p>
            <a:pPr lvl="1">
              <a:buFont typeface="Wingdings" panose="05000000000000000000" pitchFamily="2" charset="2"/>
              <a:buChar char="v"/>
            </a:pPr>
            <a:r>
              <a:rPr lang="en-US" sz="1400" dirty="0"/>
              <a:t>       '</a:t>
            </a:r>
            <a:r>
              <a:rPr lang="en-US" sz="1400" dirty="0" err="1"/>
              <a:t>converted_pledged_amount</a:t>
            </a:r>
            <a:r>
              <a:rPr lang="en-US" sz="1400" dirty="0"/>
              <a:t>', 'country', '</a:t>
            </a:r>
            <a:r>
              <a:rPr lang="en-US" sz="1400" dirty="0" err="1"/>
              <a:t>created_at</a:t>
            </a:r>
            <a:r>
              <a:rPr lang="en-US" sz="1400" dirty="0"/>
              <a:t>', 'creator',</a:t>
            </a:r>
          </a:p>
          <a:p>
            <a:pPr lvl="1">
              <a:buFont typeface="Wingdings" panose="05000000000000000000" pitchFamily="2" charset="2"/>
              <a:buChar char="v"/>
            </a:pPr>
            <a:r>
              <a:rPr lang="en-US" sz="1400" dirty="0"/>
              <a:t>       'currency', '</a:t>
            </a:r>
            <a:r>
              <a:rPr lang="en-US" sz="1400" dirty="0" err="1"/>
              <a:t>currency_symbol</a:t>
            </a:r>
            <a:r>
              <a:rPr lang="en-US" sz="1400" dirty="0"/>
              <a:t>', '</a:t>
            </a:r>
            <a:r>
              <a:rPr lang="en-US" sz="1400" dirty="0" err="1"/>
              <a:t>currency_trailing_code</a:t>
            </a:r>
            <a:r>
              <a:rPr lang="en-US" sz="1400" dirty="0"/>
              <a:t>',</a:t>
            </a:r>
          </a:p>
          <a:p>
            <a:pPr lvl="1">
              <a:buFont typeface="Wingdings" panose="05000000000000000000" pitchFamily="2" charset="2"/>
              <a:buChar char="v"/>
            </a:pPr>
            <a:r>
              <a:rPr lang="en-US" sz="1400" dirty="0"/>
              <a:t>       '</a:t>
            </a:r>
            <a:r>
              <a:rPr lang="en-US" sz="1400" dirty="0" err="1"/>
              <a:t>current_currency</a:t>
            </a:r>
            <a:r>
              <a:rPr lang="en-US" sz="1400" dirty="0"/>
              <a:t>', 'deadline', '</a:t>
            </a:r>
            <a:r>
              <a:rPr lang="en-US" sz="1400" dirty="0" err="1"/>
              <a:t>dirname</a:t>
            </a:r>
            <a:r>
              <a:rPr lang="en-US" sz="1400" dirty="0"/>
              <a:t>', '</a:t>
            </a:r>
            <a:r>
              <a:rPr lang="en-US" sz="1400" dirty="0" err="1"/>
              <a:t>disable_communication</a:t>
            </a:r>
            <a:r>
              <a:rPr lang="en-US" sz="1400" dirty="0"/>
              <a:t>',</a:t>
            </a:r>
          </a:p>
          <a:p>
            <a:pPr lvl="1">
              <a:buFont typeface="Wingdings" panose="05000000000000000000" pitchFamily="2" charset="2"/>
              <a:buChar char="v"/>
            </a:pPr>
            <a:r>
              <a:rPr lang="en-US" sz="1400" dirty="0"/>
              <a:t>       'friends', '</a:t>
            </a:r>
            <a:r>
              <a:rPr lang="en-US" sz="1400" dirty="0" err="1"/>
              <a:t>fx_rate</a:t>
            </a:r>
            <a:r>
              <a:rPr lang="en-US" sz="1400" dirty="0"/>
              <a:t>', 'goal', 'id', '</a:t>
            </a:r>
            <a:r>
              <a:rPr lang="en-US" sz="1400" dirty="0" err="1"/>
              <a:t>is_backing</a:t>
            </a:r>
            <a:r>
              <a:rPr lang="en-US" sz="1400" dirty="0"/>
              <a:t>', '</a:t>
            </a:r>
            <a:r>
              <a:rPr lang="en-US" sz="1400" dirty="0" err="1"/>
              <a:t>is_starrable</a:t>
            </a:r>
            <a:r>
              <a:rPr lang="en-US" sz="1400" dirty="0"/>
              <a:t>',</a:t>
            </a:r>
          </a:p>
          <a:p>
            <a:pPr lvl="1">
              <a:buFont typeface="Wingdings" panose="05000000000000000000" pitchFamily="2" charset="2"/>
              <a:buChar char="v"/>
            </a:pPr>
            <a:r>
              <a:rPr lang="en-US" sz="1400" dirty="0"/>
              <a:t>       '</a:t>
            </a:r>
            <a:r>
              <a:rPr lang="en-US" sz="1400" dirty="0" err="1"/>
              <a:t>is_starred</a:t>
            </a:r>
            <a:r>
              <a:rPr lang="en-US" sz="1400" dirty="0"/>
              <a:t>', '</a:t>
            </a:r>
            <a:r>
              <a:rPr lang="en-US" sz="1400" dirty="0" err="1"/>
              <a:t>last_update_published_at</a:t>
            </a:r>
            <a:r>
              <a:rPr lang="en-US" sz="1400" dirty="0"/>
              <a:t>', '</a:t>
            </a:r>
            <a:r>
              <a:rPr lang="en-US" sz="1400" dirty="0" err="1"/>
              <a:t>launched_at</a:t>
            </a:r>
            <a:r>
              <a:rPr lang="en-US" sz="1400" dirty="0"/>
              <a:t>', 'location',</a:t>
            </a:r>
          </a:p>
          <a:p>
            <a:pPr lvl="1">
              <a:buFont typeface="Wingdings" panose="05000000000000000000" pitchFamily="2" charset="2"/>
              <a:buChar char="v"/>
            </a:pPr>
            <a:r>
              <a:rPr lang="en-US" sz="1400" dirty="0"/>
              <a:t>       'name', 'permissions', 'photo', 'pledged', 'profile', 'slug',</a:t>
            </a:r>
          </a:p>
          <a:p>
            <a:pPr lvl="1">
              <a:buFont typeface="Wingdings" panose="05000000000000000000" pitchFamily="2" charset="2"/>
              <a:buChar char="v"/>
            </a:pPr>
            <a:r>
              <a:rPr lang="en-US" sz="1400" dirty="0"/>
              <a:t>       '</a:t>
            </a:r>
            <a:r>
              <a:rPr lang="en-US" sz="1400" dirty="0" err="1"/>
              <a:t>source_url</a:t>
            </a:r>
            <a:r>
              <a:rPr lang="en-US" sz="1400" dirty="0"/>
              <a:t>', 'spotlight', '</a:t>
            </a:r>
            <a:r>
              <a:rPr lang="en-US" sz="1400" dirty="0" err="1"/>
              <a:t>staff_pick</a:t>
            </a:r>
            <a:r>
              <a:rPr lang="en-US" sz="1400" dirty="0"/>
              <a:t>', 'state', '</a:t>
            </a:r>
            <a:r>
              <a:rPr lang="en-US" sz="1400" dirty="0" err="1"/>
              <a:t>state_changed_at</a:t>
            </a:r>
            <a:r>
              <a:rPr lang="en-US" sz="1400" dirty="0"/>
              <a:t>',</a:t>
            </a:r>
          </a:p>
          <a:p>
            <a:pPr lvl="1">
              <a:buFont typeface="Wingdings" panose="05000000000000000000" pitchFamily="2" charset="2"/>
              <a:buChar char="v"/>
            </a:pPr>
            <a:r>
              <a:rPr lang="en-US" sz="1400" dirty="0"/>
              <a:t>       '</a:t>
            </a:r>
            <a:r>
              <a:rPr lang="en-US" sz="1400" dirty="0" err="1"/>
              <a:t>static_usd_rate</a:t>
            </a:r>
            <a:r>
              <a:rPr lang="en-US" sz="1400" dirty="0"/>
              <a:t>', '</a:t>
            </a:r>
            <a:r>
              <a:rPr lang="en-US" sz="1400" dirty="0" err="1"/>
              <a:t>unread_messages_count</a:t>
            </a:r>
            <a:r>
              <a:rPr lang="en-US" sz="1400" dirty="0"/>
              <a:t>', '</a:t>
            </a:r>
            <a:r>
              <a:rPr lang="en-US" sz="1400" dirty="0" err="1"/>
              <a:t>unseen_activity_count</a:t>
            </a:r>
            <a:r>
              <a:rPr lang="en-US" sz="1400" dirty="0"/>
              <a:t>',</a:t>
            </a:r>
          </a:p>
          <a:p>
            <a:pPr lvl="1">
              <a:buFont typeface="Wingdings" panose="05000000000000000000" pitchFamily="2" charset="2"/>
              <a:buChar char="v"/>
            </a:pPr>
            <a:r>
              <a:rPr lang="en-US" sz="1400" dirty="0"/>
              <a:t>       '</a:t>
            </a:r>
            <a:r>
              <a:rPr lang="en-US" sz="1400" dirty="0" err="1"/>
              <a:t>urls</a:t>
            </a:r>
            <a:r>
              <a:rPr lang="en-US" sz="1400" dirty="0"/>
              <a:t>', '</a:t>
            </a:r>
            <a:r>
              <a:rPr lang="en-US" sz="1400" dirty="0" err="1"/>
              <a:t>usd_pledged</a:t>
            </a:r>
            <a:r>
              <a:rPr lang="en-US" sz="1400" dirty="0"/>
              <a:t>', '</a:t>
            </a:r>
            <a:r>
              <a:rPr lang="en-US" sz="1400" dirty="0" err="1"/>
              <a:t>usd_type</a:t>
            </a:r>
            <a:r>
              <a:rPr lang="en-US" sz="1400" dirty="0"/>
              <a:t>'</a:t>
            </a:r>
          </a:p>
        </p:txBody>
      </p:sp>
    </p:spTree>
    <p:extLst>
      <p:ext uri="{BB962C8B-B14F-4D97-AF65-F5344CB8AC3E}">
        <p14:creationId xmlns:p14="http://schemas.microsoft.com/office/powerpoint/2010/main" val="295123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1B798FB-C77C-4ECE-A404-D5E192DEF3AA}"/>
              </a:ext>
            </a:extLst>
          </p:cNvPr>
          <p:cNvPicPr>
            <a:picLocks noChangeAspect="1"/>
          </p:cNvPicPr>
          <p:nvPr/>
        </p:nvPicPr>
        <p:blipFill>
          <a:blip r:embed="rId2"/>
          <a:stretch>
            <a:fillRect/>
          </a:stretch>
        </p:blipFill>
        <p:spPr>
          <a:xfrm>
            <a:off x="804333" y="849312"/>
            <a:ext cx="10583331" cy="5159372"/>
          </a:xfrm>
          <a:prstGeom prst="rect">
            <a:avLst/>
          </a:prstGeom>
        </p:spPr>
      </p:pic>
    </p:spTree>
    <p:extLst>
      <p:ext uri="{BB962C8B-B14F-4D97-AF65-F5344CB8AC3E}">
        <p14:creationId xmlns:p14="http://schemas.microsoft.com/office/powerpoint/2010/main" val="169694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4C4FA-03D8-4538-8367-7A20ED9A94C8}"/>
              </a:ext>
            </a:extLst>
          </p:cNvPr>
          <p:cNvSpPr>
            <a:spLocks noGrp="1"/>
          </p:cNvSpPr>
          <p:nvPr>
            <p:ph type="title"/>
          </p:nvPr>
        </p:nvSpPr>
        <p:spPr/>
        <p:txBody>
          <a:bodyPr/>
          <a:lstStyle/>
          <a:p>
            <a:r>
              <a:rPr lang="en-US" dirty="0"/>
              <a:t>Data Acquisition</a:t>
            </a:r>
          </a:p>
        </p:txBody>
      </p:sp>
      <p:sp>
        <p:nvSpPr>
          <p:cNvPr id="6" name="Content Placeholder 9">
            <a:extLst>
              <a:ext uri="{FF2B5EF4-FFF2-40B4-BE49-F238E27FC236}">
                <a16:creationId xmlns:a16="http://schemas.microsoft.com/office/drawing/2014/main" id="{892F61D1-27D9-4F9E-B382-77E95EDD5B7D}"/>
              </a:ext>
            </a:extLst>
          </p:cNvPr>
          <p:cNvSpPr>
            <a:spLocks noGrp="1"/>
          </p:cNvSpPr>
          <p:nvPr>
            <p:ph idx="1"/>
          </p:nvPr>
        </p:nvSpPr>
        <p:spPr>
          <a:xfrm>
            <a:off x="779558" y="1852654"/>
            <a:ext cx="5316441" cy="4863548"/>
          </a:xfrm>
        </p:spPr>
        <p:txBody>
          <a:bodyPr>
            <a:normAutofit/>
          </a:bodyPr>
          <a:lstStyle/>
          <a:p>
            <a:endParaRPr lang="en-US" dirty="0"/>
          </a:p>
          <a:p>
            <a:pPr>
              <a:buFont typeface="Wingdings" panose="05000000000000000000" pitchFamily="2" charset="2"/>
              <a:buChar char="v"/>
            </a:pPr>
            <a:r>
              <a:rPr lang="en-US" dirty="0"/>
              <a:t>Challenges around data storage &amp; training – testing data creation</a:t>
            </a:r>
          </a:p>
          <a:p>
            <a:pPr lvl="1">
              <a:buFont typeface="Wingdings" panose="05000000000000000000" pitchFamily="2" charset="2"/>
              <a:buChar char="v"/>
            </a:pPr>
            <a:r>
              <a:rPr lang="en-US" dirty="0"/>
              <a:t>Initial data set size: 30.6MB (Pandas data frame offered terrible performance)</a:t>
            </a:r>
          </a:p>
          <a:p>
            <a:pPr marL="128016" lvl="1" indent="0">
              <a:buNone/>
            </a:pPr>
            <a:endParaRPr lang="en-US" dirty="0"/>
          </a:p>
          <a:p>
            <a:pPr lvl="1">
              <a:buFont typeface="Wingdings" panose="05000000000000000000" pitchFamily="2" charset="2"/>
              <a:buChar char="v"/>
            </a:pPr>
            <a:r>
              <a:rPr lang="en-US" dirty="0"/>
              <a:t>Campaigns were duplicated across multiple scrapes (different snapshots) – needed to specifically isolate instances of records posted within 15 days of campaign </a:t>
            </a:r>
          </a:p>
          <a:p>
            <a:pPr lvl="2">
              <a:buFont typeface="Wingdings" panose="05000000000000000000" pitchFamily="2" charset="2"/>
              <a:buChar char="v"/>
            </a:pPr>
            <a:r>
              <a:rPr lang="en-US" dirty="0"/>
              <a:t>Needed to avoid data leakage regarding core metrics like backers, amount pledged, etc. and avg campaign was 30 days long.</a:t>
            </a:r>
          </a:p>
          <a:p>
            <a:pPr lvl="2">
              <a:buFont typeface="Wingdings" panose="05000000000000000000" pitchFamily="2" charset="2"/>
              <a:buChar char="v"/>
            </a:pPr>
            <a:endParaRPr lang="en-US" dirty="0"/>
          </a:p>
          <a:p>
            <a:pPr lvl="1">
              <a:buFont typeface="Wingdings" panose="05000000000000000000" pitchFamily="2" charset="2"/>
              <a:buChar char="v"/>
            </a:pPr>
            <a:r>
              <a:rPr lang="en-US" dirty="0"/>
              <a:t>  Additional data processing needed to happen, especially the </a:t>
            </a:r>
            <a:r>
              <a:rPr lang="en-US" dirty="0" err="1"/>
              <a:t>unix</a:t>
            </a:r>
            <a:r>
              <a:rPr lang="en-US" dirty="0"/>
              <a:t> formatted datetime columns</a:t>
            </a:r>
          </a:p>
          <a:p>
            <a:pPr>
              <a:buFont typeface="Wingdings" panose="05000000000000000000" pitchFamily="2" charset="2"/>
              <a:buChar char="v"/>
            </a:pPr>
            <a:endParaRPr lang="en-US" dirty="0"/>
          </a:p>
        </p:txBody>
      </p:sp>
      <p:sp>
        <p:nvSpPr>
          <p:cNvPr id="8" name="Content Placeholder 9">
            <a:extLst>
              <a:ext uri="{FF2B5EF4-FFF2-40B4-BE49-F238E27FC236}">
                <a16:creationId xmlns:a16="http://schemas.microsoft.com/office/drawing/2014/main" id="{90B64115-C61D-4459-84AB-CBDE50067A0E}"/>
              </a:ext>
            </a:extLst>
          </p:cNvPr>
          <p:cNvSpPr txBox="1">
            <a:spLocks/>
          </p:cNvSpPr>
          <p:nvPr/>
        </p:nvSpPr>
        <p:spPr>
          <a:xfrm>
            <a:off x="6340569" y="1843378"/>
            <a:ext cx="5316441" cy="486354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dirty="0"/>
              <a:t>Solution</a:t>
            </a:r>
          </a:p>
          <a:p>
            <a:pPr lvl="1">
              <a:buFont typeface="Wingdings" panose="05000000000000000000" pitchFamily="2" charset="2"/>
              <a:buChar char="v"/>
            </a:pPr>
            <a:r>
              <a:rPr lang="en-US" dirty="0"/>
              <a:t>Created local instance of SQLite </a:t>
            </a:r>
            <a:r>
              <a:rPr lang="en-US" dirty="0" err="1"/>
              <a:t>db</a:t>
            </a:r>
            <a:r>
              <a:rPr lang="en-US" dirty="0"/>
              <a:t> on external drive</a:t>
            </a:r>
          </a:p>
          <a:p>
            <a:pPr lvl="1">
              <a:buFont typeface="Wingdings" panose="05000000000000000000" pitchFamily="2" charset="2"/>
              <a:buChar char="v"/>
            </a:pPr>
            <a:r>
              <a:rPr lang="en-US" dirty="0"/>
              <a:t>Create script to load files row by row into master table</a:t>
            </a:r>
          </a:p>
          <a:p>
            <a:pPr lvl="1">
              <a:buFont typeface="Wingdings" panose="05000000000000000000" pitchFamily="2" charset="2"/>
              <a:buChar char="v"/>
            </a:pPr>
            <a:r>
              <a:rPr lang="en-US" dirty="0"/>
              <a:t>Query master table for specific subsets of data</a:t>
            </a:r>
          </a:p>
          <a:p>
            <a:pPr lvl="1">
              <a:buFont typeface="Wingdings" panose="05000000000000000000" pitchFamily="2" charset="2"/>
              <a:buChar char="v"/>
            </a:pPr>
            <a:r>
              <a:rPr lang="en-US" dirty="0"/>
              <a:t>Merge to create data set for applying NLP and modeling </a:t>
            </a:r>
          </a:p>
        </p:txBody>
      </p:sp>
      <p:pic>
        <p:nvPicPr>
          <p:cNvPr id="4098" name="Picture 2" descr="https://upload.wikimedia.org/wikipedia/commons/thumb/3/38/SQLite370.svg/1024px-SQLite370.svg.png">
            <a:extLst>
              <a:ext uri="{FF2B5EF4-FFF2-40B4-BE49-F238E27FC236}">
                <a16:creationId xmlns:a16="http://schemas.microsoft.com/office/drawing/2014/main" id="{D1A5492B-6C6A-403C-8AA0-963655B8F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927" y="4623072"/>
            <a:ext cx="4399723" cy="208385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B8052A32-2BA4-40B4-A5B9-62FD52236E2C}"/>
              </a:ext>
            </a:extLst>
          </p:cNvPr>
          <p:cNvCxnSpPr>
            <a:cxnSpLocks/>
          </p:cNvCxnSpPr>
          <p:nvPr/>
        </p:nvCxnSpPr>
        <p:spPr>
          <a:xfrm>
            <a:off x="6188765" y="2319124"/>
            <a:ext cx="0" cy="393589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2166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9A2243FB-9B90-4847-A10B-0B2E09364E65}"/>
              </a:ext>
            </a:extLst>
          </p:cNvPr>
          <p:cNvGraphicFramePr>
            <a:graphicFrameLocks noGrp="1"/>
          </p:cNvGraphicFramePr>
          <p:nvPr>
            <p:ph idx="1"/>
            <p:extLst>
              <p:ext uri="{D42A27DB-BD31-4B8C-83A1-F6EECF244321}">
                <p14:modId xmlns:p14="http://schemas.microsoft.com/office/powerpoint/2010/main" val="4159499400"/>
              </p:ext>
            </p:extLst>
          </p:nvPr>
        </p:nvGraphicFramePr>
        <p:xfrm>
          <a:off x="984181" y="2570923"/>
          <a:ext cx="10783749" cy="1958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descr="https://upload.wikimedia.org/wikipedia/commons/thumb/3/38/SQLite370.svg/1024px-SQLite370.svg.png">
            <a:extLst>
              <a:ext uri="{FF2B5EF4-FFF2-40B4-BE49-F238E27FC236}">
                <a16:creationId xmlns:a16="http://schemas.microsoft.com/office/drawing/2014/main" id="{3D3E14EB-89F9-4430-A854-77469B3B29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6279" y="1836172"/>
            <a:ext cx="1551309" cy="734751"/>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Table">
            <a:extLst>
              <a:ext uri="{FF2B5EF4-FFF2-40B4-BE49-F238E27FC236}">
                <a16:creationId xmlns:a16="http://schemas.microsoft.com/office/drawing/2014/main" id="{F7F9AF97-1DE4-4014-B5B1-83B16CC541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38525" y="4589788"/>
            <a:ext cx="1347788" cy="1347788"/>
          </a:xfrm>
          <a:prstGeom prst="rect">
            <a:avLst/>
          </a:prstGeom>
        </p:spPr>
      </p:pic>
      <p:pic>
        <p:nvPicPr>
          <p:cNvPr id="11" name="Graphic 10" descr="Document">
            <a:extLst>
              <a:ext uri="{FF2B5EF4-FFF2-40B4-BE49-F238E27FC236}">
                <a16:creationId xmlns:a16="http://schemas.microsoft.com/office/drawing/2014/main" id="{EC8677C6-8B07-4F48-B921-8389174156B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81600" y="1559430"/>
            <a:ext cx="914400" cy="914400"/>
          </a:xfrm>
          <a:prstGeom prst="rect">
            <a:avLst/>
          </a:prstGeom>
        </p:spPr>
      </p:pic>
      <p:pic>
        <p:nvPicPr>
          <p:cNvPr id="12" name="Graphic 11" descr="Document">
            <a:extLst>
              <a:ext uri="{FF2B5EF4-FFF2-40B4-BE49-F238E27FC236}">
                <a16:creationId xmlns:a16="http://schemas.microsoft.com/office/drawing/2014/main" id="{79E4A845-C1A4-46B3-B36C-FE5192EF187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48338" y="734855"/>
            <a:ext cx="914400" cy="914400"/>
          </a:xfrm>
          <a:prstGeom prst="rect">
            <a:avLst/>
          </a:prstGeom>
        </p:spPr>
      </p:pic>
      <p:pic>
        <p:nvPicPr>
          <p:cNvPr id="13" name="Graphic 12" descr="Document">
            <a:extLst>
              <a:ext uri="{FF2B5EF4-FFF2-40B4-BE49-F238E27FC236}">
                <a16:creationId xmlns:a16="http://schemas.microsoft.com/office/drawing/2014/main" id="{EBA97D96-576C-4BD3-936E-A3BACFFE7CE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96000" y="1746348"/>
            <a:ext cx="914400" cy="914400"/>
          </a:xfrm>
          <a:prstGeom prst="rect">
            <a:avLst/>
          </a:prstGeom>
        </p:spPr>
      </p:pic>
      <p:pic>
        <p:nvPicPr>
          <p:cNvPr id="15" name="Graphic 14" descr="Circles with arrows">
            <a:extLst>
              <a:ext uri="{FF2B5EF4-FFF2-40B4-BE49-F238E27FC236}">
                <a16:creationId xmlns:a16="http://schemas.microsoft.com/office/drawing/2014/main" id="{966E321D-469A-412C-A959-EA17A7DCB74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981949" y="4417158"/>
            <a:ext cx="1347787" cy="1347787"/>
          </a:xfrm>
          <a:prstGeom prst="rect">
            <a:avLst/>
          </a:prstGeom>
        </p:spPr>
      </p:pic>
      <p:pic>
        <p:nvPicPr>
          <p:cNvPr id="17" name="Graphic 16" descr="Scissors">
            <a:extLst>
              <a:ext uri="{FF2B5EF4-FFF2-40B4-BE49-F238E27FC236}">
                <a16:creationId xmlns:a16="http://schemas.microsoft.com/office/drawing/2014/main" id="{08A129FC-71C8-4C75-B94E-1A8B8922593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47625" y="1236616"/>
            <a:ext cx="1289155" cy="1289155"/>
          </a:xfrm>
          <a:prstGeom prst="rect">
            <a:avLst/>
          </a:prstGeom>
        </p:spPr>
      </p:pic>
    </p:spTree>
    <p:extLst>
      <p:ext uri="{BB962C8B-B14F-4D97-AF65-F5344CB8AC3E}">
        <p14:creationId xmlns:p14="http://schemas.microsoft.com/office/powerpoint/2010/main" val="176569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4C4FA-03D8-4538-8367-7A20ED9A94C8}"/>
              </a:ext>
            </a:extLst>
          </p:cNvPr>
          <p:cNvSpPr>
            <a:spLocks noGrp="1"/>
          </p:cNvSpPr>
          <p:nvPr>
            <p:ph type="title"/>
          </p:nvPr>
        </p:nvSpPr>
        <p:spPr/>
        <p:txBody>
          <a:bodyPr/>
          <a:lstStyle/>
          <a:p>
            <a:r>
              <a:rPr lang="en-US" dirty="0" err="1"/>
              <a:t>DaTA</a:t>
            </a:r>
            <a:r>
              <a:rPr lang="en-US" dirty="0"/>
              <a:t> Processing &amp; Merging</a:t>
            </a:r>
          </a:p>
        </p:txBody>
      </p:sp>
      <p:sp>
        <p:nvSpPr>
          <p:cNvPr id="6" name="Content Placeholder 9">
            <a:extLst>
              <a:ext uri="{FF2B5EF4-FFF2-40B4-BE49-F238E27FC236}">
                <a16:creationId xmlns:a16="http://schemas.microsoft.com/office/drawing/2014/main" id="{ED16EBB2-3D54-42EB-9494-14F25811D985}"/>
              </a:ext>
            </a:extLst>
          </p:cNvPr>
          <p:cNvSpPr>
            <a:spLocks noGrp="1"/>
          </p:cNvSpPr>
          <p:nvPr>
            <p:ph idx="1"/>
          </p:nvPr>
        </p:nvSpPr>
        <p:spPr>
          <a:xfrm>
            <a:off x="779558" y="1852654"/>
            <a:ext cx="5316441" cy="4863548"/>
          </a:xfrm>
        </p:spPr>
        <p:txBody>
          <a:bodyPr>
            <a:normAutofit lnSpcReduction="10000"/>
          </a:bodyPr>
          <a:lstStyle/>
          <a:p>
            <a:endParaRPr lang="en-US" dirty="0"/>
          </a:p>
          <a:p>
            <a:pPr>
              <a:buFont typeface="Wingdings" panose="05000000000000000000" pitchFamily="2" charset="2"/>
              <a:buChar char="v"/>
            </a:pPr>
            <a:r>
              <a:rPr lang="en-US" dirty="0"/>
              <a:t>Two data sets needed:</a:t>
            </a:r>
          </a:p>
          <a:p>
            <a:pPr>
              <a:buFont typeface="Wingdings" panose="05000000000000000000" pitchFamily="2" charset="2"/>
              <a:buChar char="v"/>
            </a:pPr>
            <a:endParaRPr lang="en-US" dirty="0"/>
          </a:p>
          <a:p>
            <a:pPr lvl="1">
              <a:buFont typeface="Wingdings" panose="05000000000000000000" pitchFamily="2" charset="2"/>
              <a:buChar char="v"/>
            </a:pPr>
            <a:r>
              <a:rPr lang="en-US" dirty="0"/>
              <a:t>Projects Outcomes: unique list of projects with end state – the labels (‘State’)</a:t>
            </a:r>
          </a:p>
          <a:p>
            <a:pPr lvl="1">
              <a:buFont typeface="Wingdings" panose="05000000000000000000" pitchFamily="2" charset="2"/>
              <a:buChar char="v"/>
            </a:pPr>
            <a:endParaRPr lang="en-US" dirty="0"/>
          </a:p>
          <a:p>
            <a:pPr lvl="1">
              <a:buFont typeface="Wingdings" panose="05000000000000000000" pitchFamily="2" charset="2"/>
              <a:buChar char="v"/>
            </a:pPr>
            <a:endParaRPr lang="en-US" dirty="0"/>
          </a:p>
          <a:p>
            <a:pPr lvl="1">
              <a:buFont typeface="Wingdings" panose="05000000000000000000" pitchFamily="2" charset="2"/>
              <a:buChar char="v"/>
            </a:pPr>
            <a:r>
              <a:rPr lang="en-US" dirty="0"/>
              <a:t>Projects Starting:  snapshot of campaigns in the first 15 days of launching</a:t>
            </a:r>
          </a:p>
          <a:p>
            <a:pPr lvl="2">
              <a:buFont typeface="Wingdings" panose="05000000000000000000" pitchFamily="2" charset="2"/>
              <a:buChar char="v"/>
            </a:pPr>
            <a:r>
              <a:rPr lang="en-US" dirty="0"/>
              <a:t>Features used: Name, Blurb, Creator, Category, Goal, Created At, Launched At, Deadline, Location</a:t>
            </a:r>
          </a:p>
          <a:p>
            <a:pPr lvl="2">
              <a:buFont typeface="Wingdings" panose="05000000000000000000" pitchFamily="2" charset="2"/>
              <a:buChar char="v"/>
            </a:pPr>
            <a:endParaRPr lang="en-US" dirty="0"/>
          </a:p>
          <a:p>
            <a:pPr lvl="1">
              <a:buFont typeface="Wingdings" panose="05000000000000000000" pitchFamily="2" charset="2"/>
              <a:buChar char="v"/>
            </a:pPr>
            <a:r>
              <a:rPr lang="en-US" dirty="0"/>
              <a:t>Merged dataset – very well balanced with regard to class:</a:t>
            </a:r>
          </a:p>
          <a:p>
            <a:pPr lvl="2">
              <a:buFont typeface="Wingdings" panose="05000000000000000000" pitchFamily="2" charset="2"/>
              <a:buChar char="v"/>
            </a:pPr>
            <a:r>
              <a:rPr lang="en-US" dirty="0"/>
              <a:t>Failed: 823 campaigns</a:t>
            </a:r>
          </a:p>
          <a:p>
            <a:pPr lvl="2">
              <a:buFont typeface="Wingdings" panose="05000000000000000000" pitchFamily="2" charset="2"/>
              <a:buChar char="v"/>
            </a:pPr>
            <a:r>
              <a:rPr lang="en-US" dirty="0"/>
              <a:t>Successful: 796 campaigns</a:t>
            </a:r>
          </a:p>
          <a:p>
            <a:pPr lvl="1">
              <a:buFont typeface="Wingdings" panose="05000000000000000000" pitchFamily="2" charset="2"/>
              <a:buChar char="v"/>
            </a:pPr>
            <a:endParaRPr lang="en-US" dirty="0"/>
          </a:p>
        </p:txBody>
      </p:sp>
      <p:sp>
        <p:nvSpPr>
          <p:cNvPr id="7" name="Content Placeholder 9">
            <a:extLst>
              <a:ext uri="{FF2B5EF4-FFF2-40B4-BE49-F238E27FC236}">
                <a16:creationId xmlns:a16="http://schemas.microsoft.com/office/drawing/2014/main" id="{AB8F971E-2823-415C-A3F6-739124357882}"/>
              </a:ext>
            </a:extLst>
          </p:cNvPr>
          <p:cNvSpPr txBox="1">
            <a:spLocks/>
          </p:cNvSpPr>
          <p:nvPr/>
        </p:nvSpPr>
        <p:spPr>
          <a:xfrm>
            <a:off x="6340569" y="1852654"/>
            <a:ext cx="5316441" cy="486354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dirty="0"/>
              <a:t>Additional Processing Required</a:t>
            </a:r>
          </a:p>
          <a:p>
            <a:pPr lvl="1">
              <a:buFont typeface="Wingdings" panose="05000000000000000000" pitchFamily="2" charset="2"/>
              <a:buChar char="v"/>
            </a:pPr>
            <a:r>
              <a:rPr lang="en-US" dirty="0"/>
              <a:t>Unpacking nested JSON like columns: creator, category, location</a:t>
            </a:r>
          </a:p>
          <a:p>
            <a:pPr marL="128016" lvl="1" indent="0">
              <a:buFont typeface="Wingdings 3" pitchFamily="18" charset="2"/>
              <a:buNone/>
            </a:pPr>
            <a:endParaRPr lang="en-US" dirty="0"/>
          </a:p>
          <a:p>
            <a:pPr lvl="1">
              <a:buFont typeface="Wingdings" panose="05000000000000000000" pitchFamily="2" charset="2"/>
              <a:buChar char="v"/>
            </a:pPr>
            <a:r>
              <a:rPr lang="en-US" sz="2000" dirty="0"/>
              <a:t>NLP Specific:</a:t>
            </a:r>
          </a:p>
          <a:p>
            <a:pPr lvl="2">
              <a:buFont typeface="Wingdings" panose="05000000000000000000" pitchFamily="2" charset="2"/>
              <a:buChar char="v"/>
            </a:pPr>
            <a:r>
              <a:rPr lang="en-US" sz="1600" dirty="0"/>
              <a:t>Leveraged Spacy by:</a:t>
            </a:r>
          </a:p>
          <a:p>
            <a:pPr lvl="3">
              <a:buFont typeface="Wingdings" panose="05000000000000000000" pitchFamily="2" charset="2"/>
              <a:buChar char="v"/>
            </a:pPr>
            <a:r>
              <a:rPr lang="en-US" sz="1600" dirty="0"/>
              <a:t>Using pre-trained statistical model for English</a:t>
            </a:r>
          </a:p>
          <a:p>
            <a:pPr lvl="3">
              <a:buFont typeface="Wingdings" panose="05000000000000000000" pitchFamily="2" charset="2"/>
              <a:buChar char="v"/>
            </a:pPr>
            <a:r>
              <a:rPr lang="en-US" sz="1600" dirty="0"/>
              <a:t>Removing stop words, performing lemmatization, and converting tokens to lower case</a:t>
            </a:r>
          </a:p>
          <a:p>
            <a:pPr lvl="2">
              <a:buFont typeface="Wingdings" panose="05000000000000000000" pitchFamily="2" charset="2"/>
              <a:buChar char="v"/>
            </a:pPr>
            <a:r>
              <a:rPr lang="en-US" sz="1600" dirty="0"/>
              <a:t>After processing, text columns were then combined into a single column to then be used for BAG of Words, N-grams and TFIDF later</a:t>
            </a:r>
          </a:p>
        </p:txBody>
      </p:sp>
      <p:pic>
        <p:nvPicPr>
          <p:cNvPr id="8" name="Picture 2" descr="Image result for kickstarter logo">
            <a:extLst>
              <a:ext uri="{FF2B5EF4-FFF2-40B4-BE49-F238E27FC236}">
                <a16:creationId xmlns:a16="http://schemas.microsoft.com/office/drawing/2014/main" id="{3CC33386-8AE1-4ED0-9441-15ACF7A8C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3017" y="285849"/>
            <a:ext cx="1798983" cy="179898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67CF88A4-C6D0-42B9-BEF9-7DEF08CAD6F0}"/>
              </a:ext>
            </a:extLst>
          </p:cNvPr>
          <p:cNvCxnSpPr>
            <a:cxnSpLocks/>
          </p:cNvCxnSpPr>
          <p:nvPr/>
        </p:nvCxnSpPr>
        <p:spPr>
          <a:xfrm>
            <a:off x="6241773" y="2292620"/>
            <a:ext cx="0" cy="393589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4227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4C4FA-03D8-4538-8367-7A20ED9A94C8}"/>
              </a:ext>
            </a:extLst>
          </p:cNvPr>
          <p:cNvSpPr>
            <a:spLocks noGrp="1"/>
          </p:cNvSpPr>
          <p:nvPr>
            <p:ph type="title"/>
          </p:nvPr>
        </p:nvSpPr>
        <p:spPr/>
        <p:txBody>
          <a:bodyPr/>
          <a:lstStyle/>
          <a:p>
            <a:r>
              <a:rPr lang="en-US" dirty="0"/>
              <a:t>Feature Engineering &amp; Selection</a:t>
            </a:r>
          </a:p>
        </p:txBody>
      </p:sp>
      <p:sp>
        <p:nvSpPr>
          <p:cNvPr id="8" name="Content Placeholder 9">
            <a:extLst>
              <a:ext uri="{FF2B5EF4-FFF2-40B4-BE49-F238E27FC236}">
                <a16:creationId xmlns:a16="http://schemas.microsoft.com/office/drawing/2014/main" id="{204823AC-75F2-4FF2-B114-B7AF0A9F6E33}"/>
              </a:ext>
            </a:extLst>
          </p:cNvPr>
          <p:cNvSpPr>
            <a:spLocks noGrp="1"/>
          </p:cNvSpPr>
          <p:nvPr>
            <p:ph idx="1"/>
          </p:nvPr>
        </p:nvSpPr>
        <p:spPr>
          <a:xfrm>
            <a:off x="779558" y="1478280"/>
            <a:ext cx="4676362" cy="5237922"/>
          </a:xfrm>
        </p:spPr>
        <p:txBody>
          <a:bodyPr>
            <a:normAutofit/>
          </a:bodyPr>
          <a:lstStyle/>
          <a:p>
            <a:endParaRPr lang="en-US" dirty="0"/>
          </a:p>
          <a:p>
            <a:pPr>
              <a:buFont typeface="Wingdings" panose="05000000000000000000" pitchFamily="2" charset="2"/>
              <a:buChar char="v"/>
            </a:pPr>
            <a:r>
              <a:rPr lang="en-US" dirty="0"/>
              <a:t>Given limited sample size &amp; available features, feature selection options were limited &amp; I decided to use as many as possible</a:t>
            </a:r>
          </a:p>
          <a:p>
            <a:pPr marL="0" indent="0">
              <a:buNone/>
            </a:pPr>
            <a:endParaRPr lang="en-US" dirty="0"/>
          </a:p>
          <a:p>
            <a:pPr>
              <a:buFont typeface="Wingdings" panose="05000000000000000000" pitchFamily="2" charset="2"/>
              <a:buChar char="v"/>
            </a:pPr>
            <a:r>
              <a:rPr lang="en-US" dirty="0"/>
              <a:t>Aside from text features, train-test included:</a:t>
            </a:r>
          </a:p>
          <a:p>
            <a:pPr lvl="1">
              <a:buFont typeface="Wingdings" panose="05000000000000000000" pitchFamily="2" charset="2"/>
              <a:buChar char="v"/>
            </a:pPr>
            <a:r>
              <a:rPr lang="en-US" dirty="0"/>
              <a:t>Goal, category, country, state, city, time to launch, launch to deadline, launched month, launched year, created month, created year, deadline month, deadline year (total: 13)</a:t>
            </a:r>
          </a:p>
          <a:p>
            <a:pPr lvl="1">
              <a:buFont typeface="Wingdings" panose="05000000000000000000" pitchFamily="2" charset="2"/>
              <a:buChar char="v"/>
            </a:pPr>
            <a:endParaRPr lang="en-US" dirty="0"/>
          </a:p>
          <a:p>
            <a:pPr marL="128016" lvl="1" indent="0">
              <a:buNone/>
            </a:pPr>
            <a:endParaRPr lang="en-US" dirty="0"/>
          </a:p>
          <a:p>
            <a:pPr lvl="1">
              <a:buFont typeface="Wingdings" panose="05000000000000000000" pitchFamily="2" charset="2"/>
              <a:buChar char="v"/>
            </a:pPr>
            <a:endParaRPr lang="en-US" dirty="0"/>
          </a:p>
        </p:txBody>
      </p:sp>
      <p:pic>
        <p:nvPicPr>
          <p:cNvPr id="6" name="Picture 5">
            <a:extLst>
              <a:ext uri="{FF2B5EF4-FFF2-40B4-BE49-F238E27FC236}">
                <a16:creationId xmlns:a16="http://schemas.microsoft.com/office/drawing/2014/main" id="{DA6FFC52-D265-4CB3-9856-7211653FB4DC}"/>
              </a:ext>
            </a:extLst>
          </p:cNvPr>
          <p:cNvPicPr>
            <a:picLocks noChangeAspect="1"/>
          </p:cNvPicPr>
          <p:nvPr/>
        </p:nvPicPr>
        <p:blipFill>
          <a:blip r:embed="rId2"/>
          <a:stretch>
            <a:fillRect/>
          </a:stretch>
        </p:blipFill>
        <p:spPr>
          <a:xfrm>
            <a:off x="10309268" y="238394"/>
            <a:ext cx="1717207" cy="1648225"/>
          </a:xfrm>
          <a:prstGeom prst="rect">
            <a:avLst/>
          </a:prstGeom>
        </p:spPr>
      </p:pic>
      <p:sp>
        <p:nvSpPr>
          <p:cNvPr id="9" name="Content Placeholder 9">
            <a:extLst>
              <a:ext uri="{FF2B5EF4-FFF2-40B4-BE49-F238E27FC236}">
                <a16:creationId xmlns:a16="http://schemas.microsoft.com/office/drawing/2014/main" id="{40759C50-284E-40E0-91E5-299F948EAF00}"/>
              </a:ext>
            </a:extLst>
          </p:cNvPr>
          <p:cNvSpPr txBox="1">
            <a:spLocks/>
          </p:cNvSpPr>
          <p:nvPr/>
        </p:nvSpPr>
        <p:spPr>
          <a:xfrm>
            <a:off x="5883965" y="1478280"/>
            <a:ext cx="6142509" cy="523792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endParaRPr lang="en-US" dirty="0"/>
          </a:p>
          <a:p>
            <a:pPr>
              <a:buFont typeface="Wingdings" panose="05000000000000000000" pitchFamily="2" charset="2"/>
              <a:buChar char="v"/>
            </a:pPr>
            <a:r>
              <a:rPr lang="en-US" dirty="0"/>
              <a:t>Process:</a:t>
            </a:r>
          </a:p>
          <a:p>
            <a:pPr lvl="1">
              <a:buFont typeface="Wingdings" panose="05000000000000000000" pitchFamily="2" charset="2"/>
              <a:buChar char="v"/>
            </a:pPr>
            <a:r>
              <a:rPr lang="en-US" dirty="0"/>
              <a:t>Pipelines created to select numeric, text, &amp; categorical columns</a:t>
            </a:r>
          </a:p>
          <a:p>
            <a:pPr marL="128016" lvl="1" indent="0">
              <a:buNone/>
            </a:pPr>
            <a:endParaRPr lang="en-US" dirty="0"/>
          </a:p>
          <a:p>
            <a:pPr lvl="1">
              <a:buFont typeface="Wingdings" panose="05000000000000000000" pitchFamily="2" charset="2"/>
              <a:buChar char="v"/>
            </a:pPr>
            <a:r>
              <a:rPr lang="en-US" sz="2000" dirty="0"/>
              <a:t>Numeric pipeline:</a:t>
            </a:r>
          </a:p>
          <a:p>
            <a:pPr lvl="2">
              <a:buFont typeface="Wingdings" panose="05000000000000000000" pitchFamily="2" charset="2"/>
              <a:buChar char="v"/>
            </a:pPr>
            <a:r>
              <a:rPr lang="en-US" dirty="0"/>
              <a:t>Utilized </a:t>
            </a:r>
            <a:r>
              <a:rPr lang="en-US" dirty="0" err="1"/>
              <a:t>SimpleImputer</a:t>
            </a:r>
            <a:r>
              <a:rPr lang="en-US" dirty="0"/>
              <a:t> to fill nan’s with 0’s (instead of the mean, </a:t>
            </a:r>
            <a:r>
              <a:rPr lang="en-US" dirty="0" err="1"/>
              <a:t>etc</a:t>
            </a:r>
            <a:r>
              <a:rPr lang="en-US" dirty="0"/>
              <a:t>) as using the mean would have been misleading (i.e. some campaigns could truly have taken less time to launch, etc.)</a:t>
            </a:r>
          </a:p>
          <a:p>
            <a:pPr lvl="1">
              <a:buFont typeface="Wingdings" panose="05000000000000000000" pitchFamily="2" charset="2"/>
              <a:buChar char="v"/>
            </a:pPr>
            <a:r>
              <a:rPr lang="en-US" sz="2000" dirty="0"/>
              <a:t>Categorical pipeline:</a:t>
            </a:r>
          </a:p>
          <a:p>
            <a:pPr lvl="2">
              <a:buFont typeface="Wingdings" panose="05000000000000000000" pitchFamily="2" charset="2"/>
              <a:buChar char="v"/>
            </a:pPr>
            <a:r>
              <a:rPr lang="en-US" dirty="0"/>
              <a:t>Utilized </a:t>
            </a:r>
            <a:r>
              <a:rPr lang="en-US" dirty="0" err="1"/>
              <a:t>SimpleImputer</a:t>
            </a:r>
            <a:r>
              <a:rPr lang="en-US" dirty="0"/>
              <a:t>, </a:t>
            </a:r>
            <a:r>
              <a:rPr lang="en-US" dirty="0" err="1"/>
              <a:t>OneHotEncoder</a:t>
            </a:r>
            <a:endParaRPr lang="en-US" dirty="0"/>
          </a:p>
          <a:p>
            <a:pPr lvl="1">
              <a:buFont typeface="Wingdings" panose="05000000000000000000" pitchFamily="2" charset="2"/>
              <a:buChar char="v"/>
            </a:pPr>
            <a:r>
              <a:rPr lang="en-US" sz="2000" dirty="0"/>
              <a:t>Text pipeline:</a:t>
            </a:r>
          </a:p>
          <a:p>
            <a:pPr lvl="2">
              <a:buFont typeface="Wingdings" panose="05000000000000000000" pitchFamily="2" charset="2"/>
              <a:buChar char="v"/>
            </a:pPr>
            <a:r>
              <a:rPr lang="en-US" dirty="0"/>
              <a:t>This is where I experimented with different combinations of NLP techniques including Bag of Words, TFIDF Vectorizer, N-grams to explore which techniques could work best</a:t>
            </a:r>
          </a:p>
          <a:p>
            <a:pPr lvl="1">
              <a:buFont typeface="Wingdings" panose="05000000000000000000" pitchFamily="2" charset="2"/>
              <a:buChar char="v"/>
            </a:pPr>
            <a:endParaRPr lang="en-US" dirty="0"/>
          </a:p>
        </p:txBody>
      </p:sp>
      <p:cxnSp>
        <p:nvCxnSpPr>
          <p:cNvPr id="10" name="Straight Connector 9">
            <a:extLst>
              <a:ext uri="{FF2B5EF4-FFF2-40B4-BE49-F238E27FC236}">
                <a16:creationId xmlns:a16="http://schemas.microsoft.com/office/drawing/2014/main" id="{51EB2BE1-AC32-4E1B-BC26-7F1923F0C5A3}"/>
              </a:ext>
            </a:extLst>
          </p:cNvPr>
          <p:cNvCxnSpPr>
            <a:cxnSpLocks/>
          </p:cNvCxnSpPr>
          <p:nvPr/>
        </p:nvCxnSpPr>
        <p:spPr>
          <a:xfrm>
            <a:off x="5724936" y="2093839"/>
            <a:ext cx="0" cy="393589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1509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1378</Words>
  <Application>Microsoft Office PowerPoint</Application>
  <PresentationFormat>Widescreen</PresentationFormat>
  <Paragraphs>177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Tw Cen MT</vt:lpstr>
      <vt:lpstr>Tw Cen MT Condensed</vt:lpstr>
      <vt:lpstr>Wingdings</vt:lpstr>
      <vt:lpstr>Wingdings 3</vt:lpstr>
      <vt:lpstr>Integral</vt:lpstr>
      <vt:lpstr>Capstone 2: Predicting Kickstarter Campaign Outcomes Using NLP </vt:lpstr>
      <vt:lpstr>Table of COntents</vt:lpstr>
      <vt:lpstr>Problem Overview</vt:lpstr>
      <vt:lpstr>Data Overview</vt:lpstr>
      <vt:lpstr>PowerPoint Presentation</vt:lpstr>
      <vt:lpstr>Data Acquisition</vt:lpstr>
      <vt:lpstr>PowerPoint Presentation</vt:lpstr>
      <vt:lpstr>DaTA Processing &amp; Merging</vt:lpstr>
      <vt:lpstr>Feature Engineering &amp; Selection</vt:lpstr>
      <vt:lpstr>Model Selection &amp; Performance</vt:lpstr>
      <vt:lpstr>Model Selection &amp; Performance</vt:lpstr>
      <vt:lpstr>Take Away &amp; Next Steps</vt:lpstr>
      <vt:lpstr>About Me</vt:lpstr>
      <vt:lpstr>About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Predicting Kickstarter Campaign Outcomes Using NLP</dc:title>
  <dc:creator>Mikiko Bazeley</dc:creator>
  <cp:lastModifiedBy>Mikiko Bazeley</cp:lastModifiedBy>
  <cp:revision>6</cp:revision>
  <dcterms:created xsi:type="dcterms:W3CDTF">2019-06-01T21:53:17Z</dcterms:created>
  <dcterms:modified xsi:type="dcterms:W3CDTF">2019-06-01T22:43:23Z</dcterms:modified>
</cp:coreProperties>
</file>