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1" r:id="rId8"/>
    <p:sldId id="271" r:id="rId9"/>
    <p:sldId id="260" r:id="rId10"/>
    <p:sldId id="270" r:id="rId11"/>
    <p:sldId id="269" r:id="rId12"/>
    <p:sldId id="263"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97884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9553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1306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71144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9F94E-23B2-4C86-BCCD-2EE1B633C7EB}"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41238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9F94E-23B2-4C86-BCCD-2EE1B633C7EB}"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72903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9F94E-23B2-4C86-BCCD-2EE1B633C7EB}"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20581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9F94E-23B2-4C86-BCCD-2EE1B633C7EB}"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16135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9F94E-23B2-4C86-BCCD-2EE1B633C7EB}"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1251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38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47656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9F94E-23B2-4C86-BCCD-2EE1B633C7EB}" type="datetimeFigureOut">
              <a:rPr lang="en-US" smtClean="0"/>
              <a:t>10/5/2018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D1533-50C7-4A15-ABFC-1DD294ABE7B1}" type="slidenum">
              <a:rPr lang="en-US" smtClean="0"/>
              <a:t>‹#›</a:t>
            </a:fld>
            <a:endParaRPr lang="en-US"/>
          </a:p>
        </p:txBody>
      </p:sp>
    </p:spTree>
    <p:extLst>
      <p:ext uri="{BB962C8B-B14F-4D97-AF65-F5344CB8AC3E}">
        <p14:creationId xmlns:p14="http://schemas.microsoft.com/office/powerpoint/2010/main" val="19173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980728"/>
            <a:ext cx="7772400" cy="1470025"/>
          </a:xfrm>
        </p:spPr>
        <p:txBody>
          <a:bodyPr>
            <a:normAutofit fontScale="90000"/>
          </a:bodyPr>
          <a:lstStyle/>
          <a:p>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Review – </a:t>
            </a:r>
            <a:r>
              <a:rPr lang="en-IN" u="sng" dirty="0" smtClean="0"/>
              <a:t>III</a:t>
            </a:r>
            <a:r>
              <a:rPr lang="en-IN" u="sng" dirty="0" smtClean="0"/>
              <a:t/>
            </a:r>
            <a:br>
              <a:rPr lang="en-IN" u="sng" dirty="0" smtClean="0"/>
            </a:br>
            <a:r>
              <a:rPr lang="en-IN" u="sng" dirty="0"/>
              <a:t/>
            </a:r>
            <a:br>
              <a:rPr lang="en-IN" u="sng" dirty="0"/>
            </a:br>
            <a:r>
              <a:rPr lang="en-IN" sz="3600" dirty="0" smtClean="0"/>
              <a:t>by</a:t>
            </a:r>
            <a:endParaRPr lang="en-US" sz="3600" dirty="0"/>
          </a:p>
        </p:txBody>
      </p:sp>
      <p:sp>
        <p:nvSpPr>
          <p:cNvPr id="3" name="Subtitle 2"/>
          <p:cNvSpPr>
            <a:spLocks noGrp="1"/>
          </p:cNvSpPr>
          <p:nvPr>
            <p:ph type="subTitle" idx="1"/>
          </p:nvPr>
        </p:nvSpPr>
        <p:spPr/>
        <p:txBody>
          <a:bodyPr/>
          <a:lstStyle/>
          <a:p>
            <a:r>
              <a:rPr lang="en-IN" dirty="0" smtClean="0">
                <a:solidFill>
                  <a:schemeClr val="tx1"/>
                </a:solidFill>
              </a:rPr>
              <a:t>Group no:- 3</a:t>
            </a:r>
            <a:endParaRPr lang="en-US" dirty="0">
              <a:solidFill>
                <a:schemeClr val="tx1"/>
              </a:solidFill>
            </a:endParaRPr>
          </a:p>
        </p:txBody>
      </p:sp>
    </p:spTree>
    <p:extLst>
      <p:ext uri="{BB962C8B-B14F-4D97-AF65-F5344CB8AC3E}">
        <p14:creationId xmlns:p14="http://schemas.microsoft.com/office/powerpoint/2010/main" val="169987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u="sng" dirty="0"/>
              <a:t/>
            </a:r>
            <a:br>
              <a:rPr lang="en-IN" b="1" u="sng" dirty="0"/>
            </a:br>
            <a:r>
              <a:rPr lang="en-IN" b="1" u="sng" dirty="0" smtClean="0"/>
              <a:t/>
            </a:r>
            <a:br>
              <a:rPr lang="en-IN" b="1" u="sng" dirty="0" smtClean="0"/>
            </a:br>
            <a:r>
              <a:rPr lang="en-IN" b="1" u="sng" dirty="0"/>
              <a:t/>
            </a:r>
            <a:br>
              <a:rPr lang="en-IN" b="1" u="sng" dirty="0"/>
            </a:br>
            <a:r>
              <a:rPr lang="en-IN" b="1" u="sng" dirty="0" smtClean="0"/>
              <a:t/>
            </a:r>
            <a:br>
              <a:rPr lang="en-IN" b="1" u="sng" dirty="0" smtClean="0"/>
            </a:br>
            <a:r>
              <a:rPr lang="en-IN" b="1" u="sng" dirty="0"/>
              <a:t/>
            </a:r>
            <a:br>
              <a:rPr lang="en-IN" b="1" u="sng" dirty="0"/>
            </a:br>
            <a:r>
              <a:rPr lang="en-IN" b="1" u="sng" dirty="0" smtClean="0"/>
              <a:t/>
            </a:r>
            <a:br>
              <a:rPr lang="en-IN" b="1" u="sng" dirty="0" smtClean="0"/>
            </a:br>
            <a:r>
              <a:rPr lang="en-IN" b="1" u="sng" dirty="0"/>
              <a:t/>
            </a:r>
            <a:br>
              <a:rPr lang="en-IN" b="1" u="sng" dirty="0"/>
            </a:br>
            <a:r>
              <a:rPr lang="en-IN" b="1" u="sng" dirty="0" smtClean="0"/>
              <a:t>Sequence Diagram</a:t>
            </a:r>
            <a:endParaRPr lang="en-US" b="1" u="sng" dirty="0"/>
          </a:p>
        </p:txBody>
      </p:sp>
    </p:spTree>
    <p:extLst>
      <p:ext uri="{BB962C8B-B14F-4D97-AF65-F5344CB8AC3E}">
        <p14:creationId xmlns:p14="http://schemas.microsoft.com/office/powerpoint/2010/main" val="35990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8640960"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40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2204864"/>
            <a:ext cx="8229600" cy="1143000"/>
          </a:xfrm>
        </p:spPr>
        <p:txBody>
          <a:bodyPr/>
          <a:lstStyle/>
          <a:p>
            <a:r>
              <a:rPr lang="en-IN" u="sng" dirty="0" smtClean="0"/>
              <a:t>Screen Shots </a:t>
            </a:r>
            <a:endParaRPr lang="en-US" u="sng" dirty="0"/>
          </a:p>
        </p:txBody>
      </p:sp>
    </p:spTree>
    <p:extLst>
      <p:ext uri="{BB962C8B-B14F-4D97-AF65-F5344CB8AC3E}">
        <p14:creationId xmlns:p14="http://schemas.microsoft.com/office/powerpoint/2010/main" val="178332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ndex.png"/>
          <p:cNvPicPr/>
          <p:nvPr/>
        </p:nvPicPr>
        <p:blipFill rotWithShape="1">
          <a:blip r:embed="rId2">
            <a:extLst>
              <a:ext uri="{28A0092B-C50C-407E-A947-70E740481C1C}">
                <a14:useLocalDpi xmlns:a14="http://schemas.microsoft.com/office/drawing/2010/main" val="0"/>
              </a:ext>
            </a:extLst>
          </a:blip>
          <a:srcRect t="9406" b="6508"/>
          <a:stretch/>
        </p:blipFill>
        <p:spPr bwMode="auto">
          <a:xfrm>
            <a:off x="395536" y="1273130"/>
            <a:ext cx="8280920" cy="4104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37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survey.png"/>
          <p:cNvPicPr/>
          <p:nvPr/>
        </p:nvPicPr>
        <p:blipFill rotWithShape="1">
          <a:blip r:embed="rId2">
            <a:extLst>
              <a:ext uri="{28A0092B-C50C-407E-A947-70E740481C1C}">
                <a14:useLocalDpi xmlns:a14="http://schemas.microsoft.com/office/drawing/2010/main" val="0"/>
              </a:ext>
            </a:extLst>
          </a:blip>
          <a:srcRect t="9121" b="6792"/>
          <a:stretch/>
        </p:blipFill>
        <p:spPr bwMode="auto">
          <a:xfrm>
            <a:off x="467544" y="1196752"/>
            <a:ext cx="8136904"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941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1143000"/>
          </a:xfrm>
        </p:spPr>
        <p:txBody>
          <a:bodyPr>
            <a:normAutofit fontScale="90000"/>
          </a:bodyPr>
          <a:lstStyle/>
          <a:p>
            <a:r>
              <a:rPr lang="en-IN" dirty="0" smtClean="0"/>
              <a:t>Thank  You !</a:t>
            </a:r>
            <a:r>
              <a:rPr lang="en-US" dirty="0" smtClean="0"/>
              <a:t/>
            </a:r>
            <a:br>
              <a:rPr lang="en-US" dirty="0" smtClean="0"/>
            </a:br>
            <a:endParaRPr lang="en-US" dirty="0"/>
          </a:p>
        </p:txBody>
      </p:sp>
    </p:spTree>
    <p:extLst>
      <p:ext uri="{BB962C8B-B14F-4D97-AF65-F5344CB8AC3E}">
        <p14:creationId xmlns:p14="http://schemas.microsoft.com/office/powerpoint/2010/main" val="365775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Introduction</a:t>
            </a:r>
            <a:endParaRPr lang="en-US" u="sng"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Predicting </a:t>
            </a:r>
            <a:r>
              <a:rPr lang="en-US" sz="2000" dirty="0"/>
              <a:t>students performance accurately is very challenging and important in terms of their further Education and to find their area of interests that will help them improve their weak sections. The main objective is to provide an implementation of Novel Machine Learning Techniques to predict students Performance</a:t>
            </a:r>
            <a:r>
              <a:rPr lang="en-US" sz="2000" dirty="0" smtClean="0"/>
              <a:t>.</a:t>
            </a:r>
          </a:p>
          <a:p>
            <a:endParaRPr lang="en-US" sz="2000" dirty="0" smtClean="0"/>
          </a:p>
          <a:p>
            <a:r>
              <a:rPr lang="en-US" sz="2000" dirty="0" smtClean="0"/>
              <a:t>The challenges faced by existing systems are for the accurate prediction the dependency between subjects must be identified, students evolving progress needs to be incorporated into the prediction.</a:t>
            </a:r>
          </a:p>
          <a:p>
            <a:endParaRPr lang="en-US" sz="2000" dirty="0"/>
          </a:p>
        </p:txBody>
      </p:sp>
    </p:spTree>
    <p:extLst>
      <p:ext uri="{BB962C8B-B14F-4D97-AF65-F5344CB8AC3E}">
        <p14:creationId xmlns:p14="http://schemas.microsoft.com/office/powerpoint/2010/main" val="392869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
            </a:r>
            <a:br>
              <a:rPr lang="en-IN" u="sng" dirty="0"/>
            </a:br>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Literature </a:t>
            </a:r>
            <a:r>
              <a:rPr lang="en-IN" u="sng" dirty="0" smtClean="0"/>
              <a:t>Survey</a:t>
            </a:r>
            <a:endParaRPr lang="en-US" u="sng" dirty="0"/>
          </a:p>
        </p:txBody>
      </p:sp>
    </p:spTree>
    <p:extLst>
      <p:ext uri="{BB962C8B-B14F-4D97-AF65-F5344CB8AC3E}">
        <p14:creationId xmlns:p14="http://schemas.microsoft.com/office/powerpoint/2010/main" val="254187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53052932"/>
              </p:ext>
            </p:extLst>
          </p:nvPr>
        </p:nvGraphicFramePr>
        <p:xfrm>
          <a:off x="1043607" y="387866"/>
          <a:ext cx="7776866" cy="5048269"/>
        </p:xfrm>
        <a:graphic>
          <a:graphicData uri="http://schemas.openxmlformats.org/drawingml/2006/table">
            <a:tbl>
              <a:tblPr firstRow="1" bandRow="1">
                <a:tableStyleId>{5C22544A-7EE6-4342-B048-85BDC9FD1C3A}</a:tableStyleId>
              </a:tblPr>
              <a:tblGrid>
                <a:gridCol w="1944216"/>
                <a:gridCol w="1340839"/>
                <a:gridCol w="1797597"/>
                <a:gridCol w="2694214"/>
              </a:tblGrid>
              <a:tr h="567709">
                <a:tc>
                  <a:txBody>
                    <a:bodyPr/>
                    <a:lstStyle/>
                    <a:p>
                      <a:pPr algn="just"/>
                      <a:r>
                        <a:rPr lang="en-IN" dirty="0" smtClean="0">
                          <a:solidFill>
                            <a:schemeClr val="tx1"/>
                          </a:solidFill>
                        </a:rPr>
                        <a:t>           TITLE</a:t>
                      </a:r>
                      <a:endParaRPr lang="en-US" dirty="0">
                        <a:solidFill>
                          <a:schemeClr val="tx1"/>
                        </a:solidFill>
                      </a:endParaRPr>
                    </a:p>
                  </a:txBody>
                  <a:tcPr>
                    <a:solidFill>
                      <a:schemeClr val="bg2"/>
                    </a:solidFill>
                  </a:tcPr>
                </a:tc>
                <a:tc>
                  <a:txBody>
                    <a:bodyPr/>
                    <a:lstStyle/>
                    <a:p>
                      <a:r>
                        <a:rPr lang="en-IN" dirty="0" smtClean="0">
                          <a:solidFill>
                            <a:schemeClr val="tx1"/>
                          </a:solidFill>
                        </a:rPr>
                        <a:t>  </a:t>
                      </a:r>
                      <a:r>
                        <a:rPr lang="en-IN" baseline="0" dirty="0" smtClean="0">
                          <a:solidFill>
                            <a:schemeClr val="tx1"/>
                          </a:solidFill>
                        </a:rPr>
                        <a:t>    </a:t>
                      </a:r>
                      <a:r>
                        <a:rPr lang="en-IN" dirty="0" smtClean="0">
                          <a:solidFill>
                            <a:schemeClr val="tx1"/>
                          </a:solidFill>
                        </a:rPr>
                        <a:t>YEAR</a:t>
                      </a:r>
                      <a:endParaRPr lang="en-US" dirty="0">
                        <a:solidFill>
                          <a:schemeClr val="tx1"/>
                        </a:solidFill>
                      </a:endParaRPr>
                    </a:p>
                  </a:txBody>
                  <a:tcPr>
                    <a:solidFill>
                      <a:schemeClr val="bg2"/>
                    </a:solidFill>
                  </a:tcPr>
                </a:tc>
                <a:tc>
                  <a:txBody>
                    <a:bodyPr/>
                    <a:lstStyle/>
                    <a:p>
                      <a:r>
                        <a:rPr lang="en-IN" dirty="0" smtClean="0">
                          <a:solidFill>
                            <a:schemeClr val="tx1"/>
                          </a:solidFill>
                        </a:rPr>
                        <a:t>      JOURNAL</a:t>
                      </a:r>
                      <a:endParaRPr lang="en-US" dirty="0">
                        <a:solidFill>
                          <a:schemeClr val="tx1"/>
                        </a:solidFill>
                      </a:endParaRPr>
                    </a:p>
                  </a:txBody>
                  <a:tcPr>
                    <a:solidFill>
                      <a:schemeClr val="bg2"/>
                    </a:solidFill>
                  </a:tcPr>
                </a:tc>
                <a:tc>
                  <a:txBody>
                    <a:bodyPr/>
                    <a:lstStyle/>
                    <a:p>
                      <a:r>
                        <a:rPr lang="en-IN" dirty="0" smtClean="0"/>
                        <a:t>            </a:t>
                      </a:r>
                      <a:r>
                        <a:rPr lang="en-US" sz="1800" b="1" i="0" kern="1200" dirty="0" smtClean="0">
                          <a:solidFill>
                            <a:schemeClr val="tx1"/>
                          </a:solidFill>
                          <a:effectLst/>
                          <a:latin typeface="+mn-lt"/>
                          <a:ea typeface="+mn-ea"/>
                          <a:cs typeface="+mn-cs"/>
                        </a:rPr>
                        <a:t>DESCRIPTION</a:t>
                      </a:r>
                      <a:endParaRPr lang="en-US" b="1" dirty="0">
                        <a:solidFill>
                          <a:schemeClr val="tx1"/>
                        </a:solidFill>
                      </a:endParaRPr>
                    </a:p>
                  </a:txBody>
                  <a:tcPr>
                    <a:solidFill>
                      <a:schemeClr val="bg2"/>
                    </a:solidFill>
                  </a:tcPr>
                </a:tc>
              </a:tr>
              <a:tr h="1201518">
                <a:tc>
                  <a:txBody>
                    <a:bodyPr/>
                    <a:lstStyle/>
                    <a:p>
                      <a:r>
                        <a:rPr lang="en-IN" baseline="0" dirty="0" smtClean="0"/>
                        <a:t> </a:t>
                      </a:r>
                      <a:r>
                        <a:rPr lang="en-US" sz="1400" baseline="0" dirty="0" smtClean="0"/>
                        <a:t>A Machine Learning Approach for Tracking and</a:t>
                      </a:r>
                    </a:p>
                    <a:p>
                      <a:r>
                        <a:rPr lang="en-US" sz="1400" baseline="0" dirty="0" smtClean="0"/>
                        <a:t>Predicting Student Performance in Degree Programs.</a:t>
                      </a:r>
                      <a:endParaRPr lang="en-US" sz="1400" dirty="0"/>
                    </a:p>
                  </a:txBody>
                  <a:tcPr/>
                </a:tc>
                <a:tc>
                  <a:txBody>
                    <a:bodyPr/>
                    <a:lstStyle/>
                    <a:p>
                      <a:r>
                        <a:rPr lang="en-IN" dirty="0" smtClean="0"/>
                        <a:t>  </a:t>
                      </a:r>
                    </a:p>
                    <a:p>
                      <a:r>
                        <a:rPr lang="en-IN" baseline="0" dirty="0" smtClean="0"/>
                        <a:t>      2016</a:t>
                      </a:r>
                      <a:endParaRPr lang="en-IN" dirty="0" smtClean="0"/>
                    </a:p>
                  </a:txBody>
                  <a:tcPr/>
                </a:tc>
                <a:tc>
                  <a:txBody>
                    <a:bodyPr/>
                    <a:lstStyle/>
                    <a:p>
                      <a:endParaRPr lang="en-IN" dirty="0" smtClean="0"/>
                    </a:p>
                    <a:p>
                      <a:r>
                        <a:rPr lang="en-IN" dirty="0" smtClean="0"/>
                        <a:t>        IEE</a:t>
                      </a:r>
                    </a:p>
                    <a:p>
                      <a:endParaRPr lang="en-US" dirty="0"/>
                    </a:p>
                  </a:txBody>
                  <a:tcPr/>
                </a:tc>
                <a:tc>
                  <a:txBody>
                    <a:bodyPr/>
                    <a:lstStyle/>
                    <a:p>
                      <a:r>
                        <a:rPr lang="en-IN" dirty="0" smtClean="0"/>
                        <a:t>. Predicting Students Performance based on Academic Records using EWAF Algorithm.</a:t>
                      </a:r>
                      <a:endParaRPr lang="en-US" dirty="0"/>
                    </a:p>
                  </a:txBody>
                  <a:tcPr/>
                </a:tc>
              </a:tr>
              <a:tr h="1441822">
                <a:tc>
                  <a:txBody>
                    <a:bodyPr/>
                    <a:lstStyle/>
                    <a:p>
                      <a:r>
                        <a:rPr lang="en-IN" dirty="0" smtClean="0"/>
                        <a:t>2) </a:t>
                      </a:r>
                      <a:r>
                        <a:rPr lang="en-IN" sz="1600" dirty="0" smtClean="0"/>
                        <a:t>Student Performance Prediction Using Machine Learning</a:t>
                      </a:r>
                      <a:endParaRPr lang="en-US" sz="1600" dirty="0"/>
                    </a:p>
                  </a:txBody>
                  <a:tcPr/>
                </a:tc>
                <a:tc>
                  <a:txBody>
                    <a:bodyPr/>
                    <a:lstStyle/>
                    <a:p>
                      <a:endParaRPr lang="en-IN" dirty="0" smtClean="0"/>
                    </a:p>
                    <a:p>
                      <a:r>
                        <a:rPr lang="en-IN" dirty="0" smtClean="0"/>
                        <a:t>      2015</a:t>
                      </a:r>
                      <a:endParaRPr lang="en-US" dirty="0"/>
                    </a:p>
                  </a:txBody>
                  <a:tcPr/>
                </a:tc>
                <a:tc>
                  <a:txBody>
                    <a:bodyPr/>
                    <a:lstStyle/>
                    <a:p>
                      <a:endParaRPr lang="en-IN" dirty="0" smtClean="0"/>
                    </a:p>
                    <a:p>
                      <a:r>
                        <a:rPr lang="en-IN" dirty="0" smtClean="0"/>
                        <a:t>        IJERT</a:t>
                      </a:r>
                      <a:endParaRPr lang="en-US" dirty="0"/>
                    </a:p>
                  </a:txBody>
                  <a:tcPr/>
                </a:tc>
                <a:tc>
                  <a:txBody>
                    <a:bodyPr/>
                    <a:lstStyle/>
                    <a:p>
                      <a:r>
                        <a:rPr lang="en-IN" dirty="0" smtClean="0"/>
                        <a:t>.Performance Prediction using neural network.</a:t>
                      </a:r>
                    </a:p>
                    <a:p>
                      <a:r>
                        <a:rPr lang="en-IN" dirty="0" smtClean="0"/>
                        <a:t>.Prediction</a:t>
                      </a:r>
                      <a:r>
                        <a:rPr lang="en-IN" baseline="0" dirty="0" smtClean="0"/>
                        <a:t> </a:t>
                      </a:r>
                      <a:r>
                        <a:rPr lang="en-IN" dirty="0" smtClean="0"/>
                        <a:t>performance</a:t>
                      </a:r>
                      <a:r>
                        <a:rPr lang="en-IN" baseline="0" dirty="0" smtClean="0"/>
                        <a:t> of neural network increases as increase in Dataset. </a:t>
                      </a:r>
                      <a:endParaRPr lang="en-US" dirty="0"/>
                    </a:p>
                  </a:txBody>
                  <a:tcPr/>
                </a:tc>
              </a:tr>
              <a:tr h="1321670">
                <a:tc>
                  <a:txBody>
                    <a:bodyPr/>
                    <a:lstStyle/>
                    <a:p>
                      <a:r>
                        <a:rPr lang="en-IN" dirty="0" smtClean="0"/>
                        <a:t>3)</a:t>
                      </a:r>
                      <a:r>
                        <a:rPr lang="en-US" dirty="0" smtClean="0"/>
                        <a:t> </a:t>
                      </a:r>
                      <a:r>
                        <a:rPr lang="en-US" sz="1600" dirty="0" smtClean="0"/>
                        <a:t>Early Prediction of Students Performance using Machine</a:t>
                      </a:r>
                      <a:r>
                        <a:rPr lang="en-US" sz="1600" baseline="0" dirty="0" smtClean="0"/>
                        <a:t> </a:t>
                      </a:r>
                      <a:r>
                        <a:rPr lang="en-US" sz="1600" dirty="0" smtClean="0"/>
                        <a:t>Learning Techniques</a:t>
                      </a:r>
                      <a:endParaRPr lang="en-US" sz="1600" dirty="0"/>
                    </a:p>
                  </a:txBody>
                  <a:tcPr/>
                </a:tc>
                <a:tc>
                  <a:txBody>
                    <a:bodyPr/>
                    <a:lstStyle/>
                    <a:p>
                      <a:endParaRPr lang="en-IN" dirty="0" smtClean="0"/>
                    </a:p>
                    <a:p>
                      <a:r>
                        <a:rPr lang="en-IN" dirty="0" smtClean="0"/>
                        <a:t>      2014</a:t>
                      </a:r>
                      <a:endParaRPr lang="en-US" dirty="0"/>
                    </a:p>
                  </a:txBody>
                  <a:tcPr/>
                </a:tc>
                <a:tc>
                  <a:txBody>
                    <a:bodyPr/>
                    <a:lstStyle/>
                    <a:p>
                      <a:endParaRPr lang="en-IN" dirty="0" smtClean="0"/>
                    </a:p>
                    <a:p>
                      <a:r>
                        <a:rPr lang="en-IN" dirty="0" smtClean="0"/>
                        <a:t>         IJCA</a:t>
                      </a:r>
                      <a:endParaRPr lang="en-US" dirty="0"/>
                    </a:p>
                  </a:txBody>
                  <a:tcPr/>
                </a:tc>
                <a:tc>
                  <a:txBody>
                    <a:bodyPr/>
                    <a:lstStyle/>
                    <a:p>
                      <a:r>
                        <a:rPr lang="en-IN" dirty="0" smtClean="0"/>
                        <a:t>.</a:t>
                      </a:r>
                      <a:r>
                        <a:rPr lang="en-IN" sz="1600" dirty="0" smtClean="0"/>
                        <a:t>For</a:t>
                      </a:r>
                      <a:r>
                        <a:rPr lang="en-IN" sz="1600" baseline="0" dirty="0" smtClean="0"/>
                        <a:t> predicting performance </a:t>
                      </a:r>
                      <a:r>
                        <a:rPr lang="en-US" sz="1600" baseline="0" dirty="0" smtClean="0"/>
                        <a:t>Decision Trees (DT), Bayesian Networks (BN), Artificial Neural Networks (ANN), Support Vector Machines (SVM) is used.</a:t>
                      </a:r>
                      <a:endParaRPr lang="en-US" sz="16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92799452"/>
              </p:ext>
            </p:extLst>
          </p:nvPr>
        </p:nvGraphicFramePr>
        <p:xfrm>
          <a:off x="323528" y="404663"/>
          <a:ext cx="671736" cy="4968552"/>
        </p:xfrm>
        <a:graphic>
          <a:graphicData uri="http://schemas.openxmlformats.org/drawingml/2006/table">
            <a:tbl>
              <a:tblPr firstRow="1" bandRow="1">
                <a:tableStyleId>{5C22544A-7EE6-4342-B048-85BDC9FD1C3A}</a:tableStyleId>
              </a:tblPr>
              <a:tblGrid>
                <a:gridCol w="671736"/>
              </a:tblGrid>
              <a:tr h="685875">
                <a:tc>
                  <a:txBody>
                    <a:bodyPr/>
                    <a:lstStyle/>
                    <a:p>
                      <a:r>
                        <a:rPr lang="en-IN" dirty="0" smtClean="0">
                          <a:solidFill>
                            <a:schemeClr val="tx1"/>
                          </a:solidFill>
                        </a:rPr>
                        <a:t>SR</a:t>
                      </a:r>
                    </a:p>
                    <a:p>
                      <a:r>
                        <a:rPr lang="en-IN" dirty="0" smtClean="0">
                          <a:solidFill>
                            <a:schemeClr val="tx1"/>
                          </a:solidFill>
                        </a:rPr>
                        <a:t>NO</a:t>
                      </a:r>
                      <a:endParaRPr lang="en-US" dirty="0">
                        <a:solidFill>
                          <a:schemeClr val="tx1"/>
                        </a:solidFill>
                      </a:endParaRPr>
                    </a:p>
                  </a:txBody>
                  <a:tcPr>
                    <a:solidFill>
                      <a:schemeClr val="bg2"/>
                    </a:solidFill>
                  </a:tcPr>
                </a:tc>
              </a:tr>
              <a:tr h="1427559">
                <a:tc>
                  <a:txBody>
                    <a:bodyPr/>
                    <a:lstStyle/>
                    <a:p>
                      <a:endParaRPr lang="en-IN" dirty="0" smtClean="0"/>
                    </a:p>
                    <a:p>
                      <a:endParaRPr lang="en-IN" dirty="0" smtClean="0"/>
                    </a:p>
                    <a:p>
                      <a:r>
                        <a:rPr lang="en-IN" dirty="0" smtClean="0"/>
                        <a:t> 1)</a:t>
                      </a:r>
                      <a:endParaRPr lang="en-US" dirty="0"/>
                    </a:p>
                  </a:txBody>
                  <a:tcPr/>
                </a:tc>
              </a:tr>
              <a:tr h="1427559">
                <a:tc>
                  <a:txBody>
                    <a:bodyPr/>
                    <a:lstStyle/>
                    <a:p>
                      <a:endParaRPr lang="en-IN" dirty="0" smtClean="0"/>
                    </a:p>
                    <a:p>
                      <a:endParaRPr lang="en-IN" dirty="0" smtClean="0"/>
                    </a:p>
                    <a:p>
                      <a:r>
                        <a:rPr lang="en-IN" dirty="0" smtClean="0"/>
                        <a:t> 2)</a:t>
                      </a:r>
                      <a:endParaRPr lang="en-US" dirty="0"/>
                    </a:p>
                  </a:txBody>
                  <a:tcPr/>
                </a:tc>
              </a:tr>
              <a:tr h="1427559">
                <a:tc>
                  <a:txBody>
                    <a:bodyPr/>
                    <a:lstStyle/>
                    <a:p>
                      <a:endParaRPr lang="en-IN" dirty="0" smtClean="0"/>
                    </a:p>
                    <a:p>
                      <a:endParaRPr lang="en-IN" dirty="0" smtClean="0"/>
                    </a:p>
                    <a:p>
                      <a:r>
                        <a:rPr lang="en-IN" dirty="0" smtClean="0"/>
                        <a:t>  3)</a:t>
                      </a:r>
                      <a:endParaRPr lang="en-US" dirty="0"/>
                    </a:p>
                  </a:txBody>
                  <a:tcPr/>
                </a:tc>
              </a:tr>
            </a:tbl>
          </a:graphicData>
        </a:graphic>
      </p:graphicFrame>
    </p:spTree>
    <p:extLst>
      <p:ext uri="{BB962C8B-B14F-4D97-AF65-F5344CB8AC3E}">
        <p14:creationId xmlns:p14="http://schemas.microsoft.com/office/powerpoint/2010/main" val="538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1531120"/>
              </p:ext>
            </p:extLst>
          </p:nvPr>
        </p:nvGraphicFramePr>
        <p:xfrm>
          <a:off x="1475656" y="332656"/>
          <a:ext cx="7344815" cy="4977585"/>
        </p:xfrm>
        <a:graphic>
          <a:graphicData uri="http://schemas.openxmlformats.org/drawingml/2006/table">
            <a:tbl>
              <a:tblPr firstRow="1" bandRow="1">
                <a:tableStyleId>{5C22544A-7EE6-4342-B048-85BDC9FD1C3A}</a:tableStyleId>
              </a:tblPr>
              <a:tblGrid>
                <a:gridCol w="1590182"/>
                <a:gridCol w="1301391"/>
                <a:gridCol w="1648428"/>
                <a:gridCol w="2804814"/>
              </a:tblGrid>
              <a:tr h="456489">
                <a:tc>
                  <a:txBody>
                    <a:bodyPr/>
                    <a:lstStyle/>
                    <a:p>
                      <a:r>
                        <a:rPr lang="en-IN" dirty="0" smtClean="0"/>
                        <a:t>        </a:t>
                      </a:r>
                      <a:r>
                        <a:rPr lang="en-IN" dirty="0" smtClean="0">
                          <a:solidFill>
                            <a:schemeClr val="tx1"/>
                          </a:solidFill>
                        </a:rPr>
                        <a:t>TITLE</a:t>
                      </a:r>
                      <a:endParaRPr lang="en-US" dirty="0">
                        <a:solidFill>
                          <a:schemeClr val="tx1"/>
                        </a:solidFill>
                      </a:endParaRPr>
                    </a:p>
                  </a:txBody>
                  <a:tcPr>
                    <a:solidFill>
                      <a:schemeClr val="bg2"/>
                    </a:solidFill>
                  </a:tcPr>
                </a:tc>
                <a:tc>
                  <a:txBody>
                    <a:bodyPr/>
                    <a:lstStyle/>
                    <a:p>
                      <a:r>
                        <a:rPr lang="en-IN" dirty="0" smtClean="0"/>
                        <a:t>      </a:t>
                      </a:r>
                      <a:r>
                        <a:rPr lang="en-IN" dirty="0" smtClean="0">
                          <a:solidFill>
                            <a:schemeClr val="tx1"/>
                          </a:solidFill>
                        </a:rPr>
                        <a:t>YEAR</a:t>
                      </a:r>
                      <a:endParaRPr lang="en-US" dirty="0">
                        <a:solidFill>
                          <a:schemeClr val="tx1"/>
                        </a:solidFill>
                      </a:endParaRPr>
                    </a:p>
                  </a:txBody>
                  <a:tcPr>
                    <a:solidFill>
                      <a:schemeClr val="bg2"/>
                    </a:solidFill>
                  </a:tcPr>
                </a:tc>
                <a:tc>
                  <a:txBody>
                    <a:bodyPr/>
                    <a:lstStyle/>
                    <a:p>
                      <a:r>
                        <a:rPr lang="en-IN" dirty="0" smtClean="0"/>
                        <a:t>     </a:t>
                      </a:r>
                      <a:r>
                        <a:rPr lang="en-IN" dirty="0" smtClean="0">
                          <a:solidFill>
                            <a:schemeClr val="tx1"/>
                          </a:solidFill>
                        </a:rPr>
                        <a:t>JOURNAL</a:t>
                      </a:r>
                      <a:endParaRPr lang="en-US" dirty="0">
                        <a:solidFill>
                          <a:schemeClr val="tx1"/>
                        </a:solidFill>
                      </a:endParaRPr>
                    </a:p>
                  </a:txBody>
                  <a:tcPr>
                    <a:solidFill>
                      <a:schemeClr val="bg2"/>
                    </a:solidFill>
                  </a:tcPr>
                </a:tc>
                <a:tc>
                  <a:txBody>
                    <a:bodyPr/>
                    <a:lstStyle/>
                    <a:p>
                      <a:r>
                        <a:rPr lang="en-IN" dirty="0" smtClean="0">
                          <a:solidFill>
                            <a:schemeClr val="tx1"/>
                          </a:solidFill>
                        </a:rPr>
                        <a:t>              DESCRIPTION</a:t>
                      </a:r>
                      <a:endParaRPr lang="en-US" dirty="0">
                        <a:solidFill>
                          <a:schemeClr val="tx1"/>
                        </a:solidFill>
                      </a:endParaRPr>
                    </a:p>
                  </a:txBody>
                  <a:tcPr>
                    <a:solidFill>
                      <a:schemeClr val="bg2"/>
                    </a:solidFill>
                  </a:tcPr>
                </a:tc>
              </a:tr>
              <a:tr h="1904652">
                <a:tc>
                  <a:txBody>
                    <a:bodyPr/>
                    <a:lstStyle/>
                    <a:p>
                      <a:r>
                        <a:rPr lang="en-US" dirty="0" smtClean="0"/>
                        <a:t> </a:t>
                      </a:r>
                      <a:r>
                        <a:rPr lang="en-US" sz="1600" dirty="0" smtClean="0"/>
                        <a:t>Predicting</a:t>
                      </a:r>
                      <a:r>
                        <a:rPr lang="en-US" sz="1600" baseline="0" dirty="0" smtClean="0"/>
                        <a:t> Students’ GPA and Developing Intervention Strategies Based on Self-Regulatory Learning  Behavior</a:t>
                      </a:r>
                      <a:endParaRPr lang="en-US" sz="1600" dirty="0" smtClean="0"/>
                    </a:p>
                    <a:p>
                      <a:endParaRPr lang="en-US" dirty="0"/>
                    </a:p>
                  </a:txBody>
                  <a:tcPr/>
                </a:tc>
                <a:tc>
                  <a:txBody>
                    <a:bodyPr/>
                    <a:lstStyle/>
                    <a:p>
                      <a:endParaRPr lang="en-IN" dirty="0" smtClean="0"/>
                    </a:p>
                    <a:p>
                      <a:endParaRPr lang="en-IN" dirty="0" smtClean="0"/>
                    </a:p>
                    <a:p>
                      <a:endParaRPr lang="en-IN" dirty="0" smtClean="0"/>
                    </a:p>
                    <a:p>
                      <a:r>
                        <a:rPr lang="en-IN" dirty="0" smtClean="0"/>
                        <a:t>     2017 </a:t>
                      </a:r>
                      <a:endParaRPr lang="en-US" dirty="0"/>
                    </a:p>
                  </a:txBody>
                  <a:tcPr/>
                </a:tc>
                <a:tc>
                  <a:txBody>
                    <a:bodyPr/>
                    <a:lstStyle/>
                    <a:p>
                      <a:endParaRPr lang="en-IN" dirty="0" smtClean="0"/>
                    </a:p>
                    <a:p>
                      <a:endParaRPr lang="en-IN" dirty="0" smtClean="0"/>
                    </a:p>
                    <a:p>
                      <a:endParaRPr lang="en-IN" dirty="0" smtClean="0"/>
                    </a:p>
                    <a:p>
                      <a:r>
                        <a:rPr lang="en-IN" dirty="0" smtClean="0"/>
                        <a:t>   </a:t>
                      </a:r>
                      <a:r>
                        <a:rPr lang="en-IN" baseline="0" dirty="0" smtClean="0"/>
                        <a:t>     IEEE</a:t>
                      </a:r>
                      <a:r>
                        <a:rPr lang="en-IN" dirty="0" smtClean="0"/>
                        <a:t>  </a:t>
                      </a:r>
                      <a:endParaRPr lang="en-US" dirty="0"/>
                    </a:p>
                  </a:txBody>
                  <a:tcPr/>
                </a:tc>
                <a:tc>
                  <a:txBody>
                    <a:bodyPr/>
                    <a:lstStyle/>
                    <a:p>
                      <a:r>
                        <a:rPr lang="en-IN" dirty="0" smtClean="0"/>
                        <a:t>.Predicting</a:t>
                      </a:r>
                      <a:r>
                        <a:rPr lang="en-IN" baseline="0" dirty="0" smtClean="0"/>
                        <a:t> Students performance using Academic data as well as by using Questionaries‘ .</a:t>
                      </a:r>
                    </a:p>
                    <a:p>
                      <a:r>
                        <a:rPr lang="en-IN" baseline="0" dirty="0" smtClean="0"/>
                        <a:t>.Questions based on Behaviour , extra Activities etc.</a:t>
                      </a:r>
                    </a:p>
                  </a:txBody>
                  <a:tcPr/>
                </a:tc>
              </a:tr>
              <a:tr h="9651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651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52512773"/>
              </p:ext>
            </p:extLst>
          </p:nvPr>
        </p:nvGraphicFramePr>
        <p:xfrm>
          <a:off x="467544" y="332655"/>
          <a:ext cx="936104" cy="4968553"/>
        </p:xfrm>
        <a:graphic>
          <a:graphicData uri="http://schemas.openxmlformats.org/drawingml/2006/table">
            <a:tbl>
              <a:tblPr firstRow="1" bandRow="1">
                <a:tableStyleId>{5C22544A-7EE6-4342-B048-85BDC9FD1C3A}</a:tableStyleId>
              </a:tblPr>
              <a:tblGrid>
                <a:gridCol w="936104"/>
              </a:tblGrid>
              <a:tr h="432049">
                <a:tc>
                  <a:txBody>
                    <a:bodyPr/>
                    <a:lstStyle/>
                    <a:p>
                      <a:r>
                        <a:rPr lang="en-IN" dirty="0" smtClean="0">
                          <a:solidFill>
                            <a:schemeClr val="tx1"/>
                          </a:solidFill>
                        </a:rPr>
                        <a:t>SR NO</a:t>
                      </a:r>
                      <a:endParaRPr lang="en-US" dirty="0">
                        <a:solidFill>
                          <a:schemeClr val="tx1"/>
                        </a:solidFill>
                      </a:endParaRPr>
                    </a:p>
                  </a:txBody>
                  <a:tcPr>
                    <a:solidFill>
                      <a:schemeClr val="bg2"/>
                    </a:solidFill>
                  </a:tcPr>
                </a:tc>
              </a:tr>
              <a:tr h="1669952">
                <a:tc>
                  <a:txBody>
                    <a:bodyPr/>
                    <a:lstStyle/>
                    <a:p>
                      <a:endParaRPr lang="en-IN" dirty="0" smtClean="0"/>
                    </a:p>
                    <a:p>
                      <a:endParaRPr lang="en-IN" dirty="0" smtClean="0"/>
                    </a:p>
                    <a:p>
                      <a:r>
                        <a:rPr lang="en-IN" dirty="0" smtClean="0"/>
                        <a:t>    4)</a:t>
                      </a:r>
                      <a:endParaRPr lang="en-US" dirty="0"/>
                    </a:p>
                  </a:txBody>
                  <a:tcPr/>
                </a:tc>
              </a:tr>
              <a:tr h="1669952">
                <a:tc>
                  <a:txBody>
                    <a:bodyPr/>
                    <a:lstStyle/>
                    <a:p>
                      <a:endParaRPr lang="en-US" dirty="0"/>
                    </a:p>
                  </a:txBody>
                  <a:tcPr/>
                </a:tc>
              </a:tr>
              <a:tr h="1196600">
                <a:tc>
                  <a:txBody>
                    <a:bodyPr/>
                    <a:lstStyle/>
                    <a:p>
                      <a:endParaRPr lang="en-US" dirty="0"/>
                    </a:p>
                  </a:txBody>
                  <a:tcPr/>
                </a:tc>
              </a:tr>
            </a:tbl>
          </a:graphicData>
        </a:graphic>
      </p:graphicFrame>
    </p:spTree>
    <p:extLst>
      <p:ext uri="{BB962C8B-B14F-4D97-AF65-F5344CB8AC3E}">
        <p14:creationId xmlns:p14="http://schemas.microsoft.com/office/powerpoint/2010/main" val="12374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Problem Statement</a:t>
            </a:r>
            <a:endParaRPr lang="en-US" u="sng"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smtClean="0"/>
              <a:t>Student Performance Prediction based on      academic performance history and analysing  behavioural pattern to improve results.</a:t>
            </a:r>
            <a:endParaRPr lang="en-US" dirty="0" smtClean="0"/>
          </a:p>
          <a:p>
            <a:endParaRPr lang="en-US" dirty="0"/>
          </a:p>
        </p:txBody>
      </p:sp>
    </p:spTree>
    <p:extLst>
      <p:ext uri="{BB962C8B-B14F-4D97-AF65-F5344CB8AC3E}">
        <p14:creationId xmlns:p14="http://schemas.microsoft.com/office/powerpoint/2010/main" val="109096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2160240"/>
          </a:xfrm>
        </p:spPr>
        <p:txBody>
          <a:bodyPr/>
          <a:lstStyle/>
          <a:p>
            <a:r>
              <a:rPr lang="en-IN" u="sng" dirty="0" smtClean="0"/>
              <a:t>UML DIAGRAMS</a:t>
            </a:r>
            <a:endParaRPr lang="en-US" u="sng" dirty="0"/>
          </a:p>
        </p:txBody>
      </p:sp>
      <p:sp>
        <p:nvSpPr>
          <p:cNvPr id="3" name="TextBox 2"/>
          <p:cNvSpPr txBox="1"/>
          <p:nvPr/>
        </p:nvSpPr>
        <p:spPr>
          <a:xfrm>
            <a:off x="1331640" y="2348880"/>
            <a:ext cx="6336704" cy="646331"/>
          </a:xfrm>
          <a:prstGeom prst="rect">
            <a:avLst/>
          </a:prstGeom>
          <a:noFill/>
        </p:spPr>
        <p:txBody>
          <a:bodyPr wrap="square" rtlCol="0">
            <a:spAutoFit/>
          </a:bodyPr>
          <a:lstStyle/>
          <a:p>
            <a:pPr marL="342900" indent="-342900">
              <a:buAutoNum type="arabicPeriod"/>
            </a:pPr>
            <a:r>
              <a:rPr lang="en-IN" dirty="0" smtClean="0"/>
              <a:t>Use Case  Diagram</a:t>
            </a:r>
          </a:p>
          <a:p>
            <a:pPr marL="342900" indent="-342900">
              <a:buAutoNum type="arabicPeriod"/>
            </a:pPr>
            <a:r>
              <a:rPr lang="en-IN" dirty="0" smtClean="0"/>
              <a:t>Sequence Diagram</a:t>
            </a:r>
            <a:endParaRPr lang="en-US" dirty="0"/>
          </a:p>
        </p:txBody>
      </p:sp>
    </p:spTree>
    <p:extLst>
      <p:ext uri="{BB962C8B-B14F-4D97-AF65-F5344CB8AC3E}">
        <p14:creationId xmlns:p14="http://schemas.microsoft.com/office/powerpoint/2010/main" val="23689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smtClean="0"/>
              <a:t>Use </a:t>
            </a:r>
            <a:r>
              <a:rPr lang="en-IN" u="sng" dirty="0"/>
              <a:t>Case Diagram</a:t>
            </a:r>
            <a:endParaRPr lang="en-US" dirty="0"/>
          </a:p>
        </p:txBody>
      </p:sp>
    </p:spTree>
    <p:extLst>
      <p:ext uri="{BB962C8B-B14F-4D97-AF65-F5344CB8AC3E}">
        <p14:creationId xmlns:p14="http://schemas.microsoft.com/office/powerpoint/2010/main" val="126357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rotWithShape="1">
          <a:blip r:embed="rId2"/>
          <a:srcRect l="27645" t="20792" r="30609" b="11551"/>
          <a:stretch/>
        </p:blipFill>
        <p:spPr bwMode="auto">
          <a:xfrm>
            <a:off x="827584" y="34636"/>
            <a:ext cx="7632848" cy="6741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9860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296</Words>
  <Application>Microsoft Office PowerPoint</Application>
  <PresentationFormat>On-screen Show (4:3)</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Review – III  by</vt:lpstr>
      <vt:lpstr>Introduction</vt:lpstr>
      <vt:lpstr>       Literature Survey</vt:lpstr>
      <vt:lpstr>PowerPoint Presentation</vt:lpstr>
      <vt:lpstr>PowerPoint Presentation</vt:lpstr>
      <vt:lpstr>Problem Statement</vt:lpstr>
      <vt:lpstr>UML DIAGRAMS</vt:lpstr>
      <vt:lpstr>        Use Case Diagram</vt:lpstr>
      <vt:lpstr>PowerPoint Presentation</vt:lpstr>
      <vt:lpstr>        Sequence Diagram</vt:lpstr>
      <vt:lpstr>PowerPoint Presentation</vt:lpstr>
      <vt:lpstr>Screen Shots </vt:lpstr>
      <vt:lpstr>PowerPoint Presentation</vt:lpstr>
      <vt:lpstr>PowerPoint Presentation</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 I  by</dc:title>
  <dc:creator>admin</dc:creator>
  <cp:lastModifiedBy>admin</cp:lastModifiedBy>
  <cp:revision>20</cp:revision>
  <dcterms:created xsi:type="dcterms:W3CDTF">2018-09-28T17:47:55Z</dcterms:created>
  <dcterms:modified xsi:type="dcterms:W3CDTF">2018-10-05T19:41:41Z</dcterms:modified>
</cp:coreProperties>
</file>