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Requirement Specification Analysis"/>
          <p:cNvSpPr txBox="1"/>
          <p:nvPr>
            <p:ph type="ctrTitle"/>
          </p:nvPr>
        </p:nvSpPr>
        <p:spPr>
          <a:prstGeom prst="rect">
            <a:avLst/>
          </a:prstGeom>
        </p:spPr>
        <p:txBody>
          <a:bodyPr/>
          <a:lstStyle/>
          <a:p>
            <a:pPr/>
            <a:r>
              <a:t>Requirement Specification Analysis</a:t>
            </a:r>
          </a:p>
        </p:txBody>
      </p:sp>
      <p:sp>
        <p:nvSpPr>
          <p:cNvPr id="120" name="By-…"/>
          <p:cNvSpPr txBox="1"/>
          <p:nvPr>
            <p:ph type="subTitle" sz="quarter" idx="1"/>
          </p:nvPr>
        </p:nvSpPr>
        <p:spPr>
          <a:xfrm>
            <a:off x="1270000" y="5041900"/>
            <a:ext cx="10464800" cy="1472506"/>
          </a:xfrm>
          <a:prstGeom prst="rect">
            <a:avLst/>
          </a:prstGeom>
        </p:spPr>
        <p:txBody>
          <a:bodyPr/>
          <a:lstStyle/>
          <a:p>
            <a:pPr defTabSz="286258">
              <a:defRPr sz="2254"/>
            </a:pPr>
            <a:r>
              <a:t>By-</a:t>
            </a:r>
          </a:p>
          <a:p>
            <a:pPr defTabSz="286258">
              <a:defRPr sz="2254"/>
            </a:pPr>
            <a:r>
              <a:t>Vipul Munot</a:t>
            </a:r>
          </a:p>
          <a:p>
            <a:pPr defTabSz="286258">
              <a:defRPr sz="2254"/>
            </a:pPr>
            <a:r>
              <a:t>Jeevan Saraf</a:t>
            </a:r>
          </a:p>
          <a:p>
            <a:pPr defTabSz="286258">
              <a:defRPr sz="2254"/>
            </a:pPr>
            <a:r>
              <a:t>Sahil Patil</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The Problem"/>
          <p:cNvSpPr txBox="1"/>
          <p:nvPr>
            <p:ph type="title"/>
          </p:nvPr>
        </p:nvSpPr>
        <p:spPr>
          <a:prstGeom prst="rect">
            <a:avLst/>
          </a:prstGeom>
        </p:spPr>
        <p:txBody>
          <a:bodyPr/>
          <a:lstStyle/>
          <a:p>
            <a:pPr/>
            <a:r>
              <a:t>The Problem</a:t>
            </a:r>
          </a:p>
        </p:txBody>
      </p:sp>
      <p:sp>
        <p:nvSpPr>
          <p:cNvPr id="123" name="Time is precious. People look to reach places faster.…"/>
          <p:cNvSpPr txBox="1"/>
          <p:nvPr>
            <p:ph type="body" idx="1"/>
          </p:nvPr>
        </p:nvSpPr>
        <p:spPr>
          <a:prstGeom prst="rect">
            <a:avLst/>
          </a:prstGeom>
        </p:spPr>
        <p:txBody>
          <a:bodyPr/>
          <a:lstStyle/>
          <a:p>
            <a:pPr/>
            <a:r>
              <a:t>Time is precious. People look to reach places faster.</a:t>
            </a:r>
          </a:p>
          <a:p>
            <a:pPr/>
            <a:r>
              <a:t>Google maps or any other maps do not provide indoor navigation.</a:t>
            </a:r>
          </a:p>
          <a:p>
            <a:pPr/>
            <a:r>
              <a:t>To find a location within indoors is difficult task.</a:t>
            </a:r>
          </a:p>
          <a:p>
            <a:pPr/>
            <a:r>
              <a:t>Due to this time is consumed, which in turn will cost a lot in time constraint period.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5" name="95799970-lost-and-no-gps-connection-navigation-problem-man-using-smartphone-map-application-in-car-clueless-a.jpg" descr="95799970-lost-and-no-gps-connection-navigation-problem-man-using-smartphone-map-application-in-car-clueless-a.jpg"/>
          <p:cNvPicPr>
            <a:picLocks noChangeAspect="1"/>
          </p:cNvPicPr>
          <p:nvPr>
            <p:ph type="pic" idx="13"/>
          </p:nvPr>
        </p:nvPicPr>
        <p:blipFill>
          <a:blip r:embed="rId2">
            <a:extLst/>
          </a:blip>
          <a:srcRect l="0" t="4502" r="0" b="4502"/>
          <a:stretch>
            <a:fillRect/>
          </a:stretch>
        </p:blipFill>
        <p:spPr>
          <a:xfrm>
            <a:off x="1627385" y="1728553"/>
            <a:ext cx="9753601" cy="5905501"/>
          </a:xfrm>
          <a:prstGeom prst="rect">
            <a:avLst/>
          </a:prstGeom>
        </p:spPr>
      </p:pic>
      <p:sp>
        <p:nvSpPr>
          <p:cNvPr id="126" name="Every time Scenario"/>
          <p:cNvSpPr txBox="1"/>
          <p:nvPr>
            <p:ph type="title"/>
          </p:nvPr>
        </p:nvSpPr>
        <p:spPr>
          <a:xfrm>
            <a:off x="1270000" y="6854"/>
            <a:ext cx="10464801" cy="1422401"/>
          </a:xfrm>
          <a:prstGeom prst="rect">
            <a:avLst/>
          </a:prstGeom>
        </p:spPr>
        <p:txBody>
          <a:bodyPr/>
          <a:lstStyle/>
          <a:p>
            <a:pPr/>
            <a:r>
              <a:t>Every time Scenario</a:t>
            </a:r>
          </a:p>
        </p:txBody>
      </p:sp>
      <p:sp>
        <p:nvSpPr>
          <p:cNvPr id="127" name="Of Getting Lost"/>
          <p:cNvSpPr txBox="1"/>
          <p:nvPr>
            <p:ph type="body" sz="quarter" idx="1"/>
          </p:nvPr>
        </p:nvSpPr>
        <p:spPr>
          <a:prstGeom prst="rect">
            <a:avLst/>
          </a:prstGeom>
        </p:spPr>
        <p:txBody>
          <a:bodyPr/>
          <a:lstStyle/>
          <a:p>
            <a:pPr/>
            <a:r>
              <a:t>Of Getting Lost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The Proposed Solution"/>
          <p:cNvSpPr txBox="1"/>
          <p:nvPr>
            <p:ph type="title"/>
          </p:nvPr>
        </p:nvSpPr>
        <p:spPr>
          <a:prstGeom prst="rect">
            <a:avLst/>
          </a:prstGeom>
        </p:spPr>
        <p:txBody>
          <a:bodyPr/>
          <a:lstStyle/>
          <a:p>
            <a:pPr/>
            <a:r>
              <a:t>The Proposed Solution</a:t>
            </a:r>
          </a:p>
        </p:txBody>
      </p:sp>
      <p:sp>
        <p:nvSpPr>
          <p:cNvPr id="130" name="We propose a System using Augmented Reality for efficient tracking.…"/>
          <p:cNvSpPr txBox="1"/>
          <p:nvPr>
            <p:ph type="body" idx="1"/>
          </p:nvPr>
        </p:nvSpPr>
        <p:spPr>
          <a:prstGeom prst="rect">
            <a:avLst/>
          </a:prstGeom>
        </p:spPr>
        <p:txBody>
          <a:bodyPr/>
          <a:lstStyle/>
          <a:p>
            <a:pPr/>
            <a:r>
              <a:t>We propose a System using Augmented Reality for efficient tracking.</a:t>
            </a:r>
          </a:p>
          <a:p>
            <a:pPr/>
            <a:r>
              <a:t>This system will use phone’s camera for location tracking and understanding the current location.</a:t>
            </a:r>
          </a:p>
          <a:p>
            <a:pPr/>
            <a:r>
              <a:t>It will overlay a path on the mobile screen to the desired destination.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Functional Specification"/>
          <p:cNvSpPr txBox="1"/>
          <p:nvPr>
            <p:ph type="title"/>
          </p:nvPr>
        </p:nvSpPr>
        <p:spPr>
          <a:prstGeom prst="rect">
            <a:avLst/>
          </a:prstGeom>
        </p:spPr>
        <p:txBody>
          <a:bodyPr/>
          <a:lstStyle>
            <a:lvl1pPr defTabSz="566674">
              <a:defRPr sz="7760"/>
            </a:lvl1pPr>
          </a:lstStyle>
          <a:p>
            <a:pPr/>
            <a:r>
              <a:t>Functional Specification</a:t>
            </a:r>
          </a:p>
        </p:txBody>
      </p:sp>
      <p:sp>
        <p:nvSpPr>
          <p:cNvPr id="133" name="Persona…"/>
          <p:cNvSpPr txBox="1"/>
          <p:nvPr>
            <p:ph type="body" idx="1"/>
          </p:nvPr>
        </p:nvSpPr>
        <p:spPr>
          <a:prstGeom prst="rect">
            <a:avLst/>
          </a:prstGeom>
        </p:spPr>
        <p:txBody>
          <a:bodyPr/>
          <a:lstStyle/>
          <a:p>
            <a:pPr marL="0" indent="0" algn="ctr">
              <a:buSzTx/>
              <a:buNone/>
            </a:pPr>
            <a:r>
              <a:t>Persona</a:t>
            </a:r>
          </a:p>
          <a:p>
            <a:pPr/>
            <a:r>
              <a:t>Gayatri uses the ARMaps. She wants to navigate from Library to principal’s office. She will open the application, for current location System will automatically detect it or she can enter her current location in textual format. She will enter the destination address and the system will provide a path overlaid in the live camera feed accordingly.</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Details of Scenarios"/>
          <p:cNvSpPr txBox="1"/>
          <p:nvPr>
            <p:ph type="title"/>
          </p:nvPr>
        </p:nvSpPr>
        <p:spPr>
          <a:prstGeom prst="rect">
            <a:avLst/>
          </a:prstGeom>
        </p:spPr>
        <p:txBody>
          <a:bodyPr/>
          <a:lstStyle/>
          <a:p>
            <a:pPr/>
            <a:r>
              <a:t>Details of Scenarios</a:t>
            </a:r>
          </a:p>
        </p:txBody>
      </p:sp>
      <p:sp>
        <p:nvSpPr>
          <p:cNvPr id="136" name="Errors/Mistakes and Messages…"/>
          <p:cNvSpPr txBox="1"/>
          <p:nvPr>
            <p:ph type="body" idx="1"/>
          </p:nvPr>
        </p:nvSpPr>
        <p:spPr>
          <a:prstGeom prst="rect">
            <a:avLst/>
          </a:prstGeom>
        </p:spPr>
        <p:txBody>
          <a:bodyPr/>
          <a:lstStyle/>
          <a:p>
            <a:pPr marL="0" indent="0" algn="ctr">
              <a:buSzTx/>
              <a:buNone/>
              <a:defRPr b="1"/>
            </a:pPr>
            <a:r>
              <a:t>Errors/Mistakes and Messages</a:t>
            </a:r>
          </a:p>
          <a:p>
            <a:pPr/>
            <a:r>
              <a:t>Gayatri does not hold the phone properly, the system will not be able to find the desired features and location will not be provided for which she will be notified to tilt the phone properly.</a:t>
            </a:r>
          </a:p>
          <a:p>
            <a:pPr/>
            <a:r>
              <a:t>A message will be displayed whether she wants to enter text format current location or camera feed based current location.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Non-Functional Requirements"/>
          <p:cNvSpPr txBox="1"/>
          <p:nvPr>
            <p:ph type="title"/>
          </p:nvPr>
        </p:nvSpPr>
        <p:spPr>
          <a:prstGeom prst="rect">
            <a:avLst/>
          </a:prstGeom>
        </p:spPr>
        <p:txBody>
          <a:bodyPr/>
          <a:lstStyle>
            <a:lvl1pPr defTabSz="484886">
              <a:defRPr sz="6640"/>
            </a:lvl1pPr>
          </a:lstStyle>
          <a:p>
            <a:pPr/>
            <a:r>
              <a:t>Non-Functional Requirements</a:t>
            </a:r>
          </a:p>
        </p:txBody>
      </p:sp>
      <p:sp>
        <p:nvSpPr>
          <p:cNvPr id="139" name="Initially, Mobile’s Camera will capture the Live Feed.…"/>
          <p:cNvSpPr txBox="1"/>
          <p:nvPr>
            <p:ph type="body" idx="1"/>
          </p:nvPr>
        </p:nvSpPr>
        <p:spPr>
          <a:prstGeom prst="rect">
            <a:avLst/>
          </a:prstGeom>
        </p:spPr>
        <p:txBody>
          <a:bodyPr/>
          <a:lstStyle/>
          <a:p>
            <a:pPr marL="422275" indent="-422275" defTabSz="554990">
              <a:spcBef>
                <a:spcPts val="3900"/>
              </a:spcBef>
              <a:defRPr sz="3040"/>
            </a:pPr>
            <a:r>
              <a:t>Initially, Mobile’s Camera will capture the Live Feed.</a:t>
            </a:r>
          </a:p>
          <a:p>
            <a:pPr marL="422275" indent="-422275" defTabSz="554990">
              <a:spcBef>
                <a:spcPts val="3900"/>
              </a:spcBef>
              <a:defRPr sz="3040"/>
            </a:pPr>
            <a:r>
              <a:t>System will detect your current location Using Google’s MapsIndoors API.</a:t>
            </a:r>
          </a:p>
          <a:p>
            <a:pPr marL="422275" indent="-422275" defTabSz="554990">
              <a:spcBef>
                <a:spcPts val="3900"/>
              </a:spcBef>
              <a:defRPr sz="3040"/>
            </a:pPr>
            <a:r>
              <a:t>System will ask for destination address, check it with the database  and if location is found in the database the System will return a valid path to the user accordingly on the live Feed.</a:t>
            </a:r>
          </a:p>
          <a:p>
            <a:pPr marL="422275" indent="-422275" defTabSz="554990">
              <a:spcBef>
                <a:spcPts val="3900"/>
              </a:spcBef>
              <a:defRPr sz="3040"/>
            </a:pPr>
            <a:r>
              <a:t>And then the system will check if the user has arrived at the correct location based on the live feed which is compared with the Database.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Technical Specification"/>
          <p:cNvSpPr txBox="1"/>
          <p:nvPr>
            <p:ph type="title"/>
          </p:nvPr>
        </p:nvSpPr>
        <p:spPr>
          <a:prstGeom prst="rect">
            <a:avLst/>
          </a:prstGeom>
        </p:spPr>
        <p:txBody>
          <a:bodyPr/>
          <a:lstStyle/>
          <a:p>
            <a:pPr/>
            <a:r>
              <a:t>Technical Specification</a:t>
            </a:r>
          </a:p>
        </p:txBody>
      </p:sp>
      <p:sp>
        <p:nvSpPr>
          <p:cNvPr id="142" name="Hardware Details:- Iphone 6s or further model which supports ARKIT.…"/>
          <p:cNvSpPr txBox="1"/>
          <p:nvPr>
            <p:ph type="body" idx="1"/>
          </p:nvPr>
        </p:nvSpPr>
        <p:spPr>
          <a:prstGeom prst="rect">
            <a:avLst/>
          </a:prstGeom>
        </p:spPr>
        <p:txBody>
          <a:bodyPr/>
          <a:lstStyle/>
          <a:p>
            <a:pPr/>
            <a:r>
              <a:t>Hardware Details:- Iphone 6s or further model which supports ARKIT.</a:t>
            </a:r>
          </a:p>
          <a:p>
            <a:pPr/>
            <a:r>
              <a:t>SDKs:- Unity3d and MapsIndoors SDK.</a:t>
            </a:r>
          </a:p>
          <a:p>
            <a:pPr/>
            <a:r>
              <a:t>OS:- IOS</a:t>
            </a:r>
          </a:p>
          <a:p>
            <a:pPr/>
            <a:r>
              <a:t>Languages:- Objective-C, Python, NoSQL</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