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ditya Phadke…"/>
          <p:cNvSpPr txBox="1"/>
          <p:nvPr>
            <p:ph type="body" idx="13"/>
          </p:nvPr>
        </p:nvSpPr>
        <p:spPr>
          <a:xfrm>
            <a:off x="1270000" y="6362700"/>
            <a:ext cx="10464800" cy="1197966"/>
          </a:xfrm>
          <a:prstGeom prst="rect">
            <a:avLst/>
          </a:prstGeom>
        </p:spPr>
        <p:txBody>
          <a:bodyPr/>
          <a:lstStyle/>
          <a:p>
            <a:pPr algn="r"/>
            <a:r>
              <a:t>Aditya Phadke</a:t>
            </a:r>
          </a:p>
          <a:p>
            <a:pPr algn="r"/>
            <a:r>
              <a:t>Mohit Kulkarni</a:t>
            </a:r>
          </a:p>
          <a:p>
            <a:pPr algn="r"/>
            <a:r>
              <a:t>Pranav Bhawalkar</a:t>
            </a:r>
          </a:p>
        </p:txBody>
      </p:sp>
      <p:sp>
        <p:nvSpPr>
          <p:cNvPr id="120" name="Software Requirements Specifications"/>
          <p:cNvSpPr txBox="1"/>
          <p:nvPr/>
        </p:nvSpPr>
        <p:spPr>
          <a:xfrm>
            <a:off x="773470" y="3061810"/>
            <a:ext cx="11457860" cy="183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Software Requirements Specifications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23" name="The current system for Cyber Security related detection uses static detection and classification techniques which is blind to occurrences of new instan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current system for Cyber Security related detection uses static detection and classification techniques which is blind to occurrences of new instances.</a:t>
            </a:r>
          </a:p>
          <a:p>
            <a:pPr/>
            <a:r>
              <a:t>To overcome this problem, various Machine Learning algorithms and Neural Networks are used;</a:t>
            </a:r>
            <a:r>
              <a:rPr i="1"/>
              <a:t> </a:t>
            </a:r>
            <a:r>
              <a:rPr b="1" i="1"/>
              <a:t>however the question remains which algorithm or combination of algorithms provides the optimal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al Specif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Functional Specifications</a:t>
            </a:r>
          </a:p>
        </p:txBody>
      </p:sp>
      <p:sp>
        <p:nvSpPr>
          <p:cNvPr id="126" name="To provide Cyber Security related detection using the optimal machine learning methodolo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77812" indent="-277812" defTabSz="457200">
              <a:lnSpc>
                <a:spcPts val="6300"/>
              </a:lnSpc>
              <a:spcBef>
                <a:spcPts val="2000"/>
              </a:spcBef>
            </a:pPr>
            <a:r>
              <a:t>To provide Cyber Security related detection using the optimal machine learning methodology.</a:t>
            </a:r>
          </a:p>
          <a:p>
            <a:pPr marL="277812" indent="-277812" defTabSz="457200">
              <a:lnSpc>
                <a:spcPts val="6300"/>
              </a:lnSpc>
              <a:spcBef>
                <a:spcPts val="2000"/>
              </a:spcBef>
            </a:pPr>
            <a:r>
              <a:t>To find the algorithm with optimal accuracy of detection.</a:t>
            </a:r>
          </a:p>
          <a:p>
            <a:pPr marL="277812" indent="-277812" defTabSz="457200">
              <a:lnSpc>
                <a:spcPts val="6300"/>
              </a:lnSpc>
              <a:spcBef>
                <a:spcPts val="2000"/>
              </a:spcBef>
            </a:pPr>
            <a:r>
              <a:t>To find the algorithm with optimal accuracy of classification.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chnical Specifications"/>
          <p:cNvSpPr txBox="1"/>
          <p:nvPr>
            <p:ph type="title"/>
          </p:nvPr>
        </p:nvSpPr>
        <p:spPr>
          <a:xfrm>
            <a:off x="952500" y="476597"/>
            <a:ext cx="11099800" cy="1713806"/>
          </a:xfrm>
          <a:prstGeom prst="rect">
            <a:avLst/>
          </a:prstGeom>
        </p:spPr>
        <p:txBody>
          <a:bodyPr/>
          <a:lstStyle>
            <a:lvl1pPr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Technical Specifications</a:t>
            </a:r>
          </a:p>
        </p:txBody>
      </p:sp>
      <p:sp>
        <p:nvSpPr>
          <p:cNvPr id="129" name="Hardware Requirements…"/>
          <p:cNvSpPr txBox="1"/>
          <p:nvPr>
            <p:ph type="body" idx="1"/>
          </p:nvPr>
        </p:nvSpPr>
        <p:spPr>
          <a:xfrm>
            <a:off x="952500" y="2384722"/>
            <a:ext cx="11099800" cy="6175078"/>
          </a:xfrm>
          <a:prstGeom prst="rect">
            <a:avLst/>
          </a:prstGeom>
        </p:spPr>
        <p:txBody>
          <a:bodyPr/>
          <a:lstStyle/>
          <a:p>
            <a:pPr marL="333375" indent="-333375" defTabSz="457200">
              <a:lnSpc>
                <a:spcPts val="1400"/>
              </a:lnSpc>
              <a:spcBef>
                <a:spcPts val="2100"/>
              </a:spcBef>
              <a:defRPr sz="2400"/>
            </a:pPr>
            <a:r>
              <a:t>Hardware Requirements</a:t>
            </a:r>
          </a:p>
          <a:p>
            <a:pPr lvl="1" marL="777875" indent="-333375" defTabSz="457200">
              <a:lnSpc>
                <a:spcPts val="1400"/>
              </a:lnSpc>
              <a:spcBef>
                <a:spcPts val="2100"/>
              </a:spcBef>
              <a:defRPr sz="2000"/>
            </a:pPr>
            <a:r>
              <a:t>A CPU with a multicore processor, at least dual core but quad core recommended.</a:t>
            </a:r>
          </a:p>
          <a:p>
            <a:pPr lvl="1" marL="722312" indent="-277812" defTabSz="457200">
              <a:lnSpc>
                <a:spcPts val="1400"/>
              </a:lnSpc>
              <a:spcBef>
                <a:spcPts val="2100"/>
              </a:spcBef>
              <a:defRPr sz="2400"/>
            </a:pPr>
            <a:r>
              <a:rPr sz="2000"/>
              <a:t>A RAM of at least 8 GB but 16 GB recommended</a:t>
            </a:r>
            <a:r>
              <a:t>.</a:t>
            </a:r>
          </a:p>
          <a:p>
            <a:pPr marL="333375" indent="-333375" defTabSz="457200">
              <a:lnSpc>
                <a:spcPts val="1400"/>
              </a:lnSpc>
              <a:spcBef>
                <a:spcPts val="2100"/>
              </a:spcBef>
              <a:defRPr sz="2400"/>
            </a:pPr>
          </a:p>
          <a:p>
            <a:pPr marL="333375" indent="-333375" defTabSz="457200">
              <a:lnSpc>
                <a:spcPts val="1400"/>
              </a:lnSpc>
              <a:spcBef>
                <a:spcPts val="2100"/>
              </a:spcBef>
              <a:defRPr sz="2400"/>
            </a:pPr>
            <a:r>
              <a:t>Minimum Software Requirements</a:t>
            </a:r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Python 3.3</a:t>
            </a:r>
            <a:br/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NumPy 1.8.2 and SciPy 0.13.3</a:t>
            </a:r>
            <a:br/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Machine Learning libraries: Scikit - learn, Eli5</a:t>
            </a:r>
            <a:br/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Deep learning libraries: Tensorflow / Theano / Keras</a:t>
            </a:r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</a:p>
          <a:p>
            <a:pPr marL="333375" indent="-333375" defTabSz="457200">
              <a:lnSpc>
                <a:spcPts val="700"/>
              </a:lnSpc>
              <a:spcBef>
                <a:spcPts val="2100"/>
              </a:spcBef>
              <a:defRPr sz="2400"/>
            </a:pPr>
            <a:r>
              <a:t>Additional Software requirements for GPU enabled learning</a:t>
            </a:r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NVIDIA CUDA Toolkit 8.0</a:t>
            </a:r>
          </a:p>
          <a:p>
            <a:pPr lvl="1" marL="777875" indent="-333375" defTabSz="457200">
              <a:lnSpc>
                <a:spcPts val="700"/>
              </a:lnSpc>
              <a:spcBef>
                <a:spcPts val="2100"/>
              </a:spcBef>
              <a:defRPr sz="2000"/>
            </a:pPr>
            <a:r>
              <a:t>cuDNN v5.1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chnical Specif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Technical Specifications</a:t>
            </a:r>
          </a:p>
        </p:txBody>
      </p:sp>
      <p:sp>
        <p:nvSpPr>
          <p:cNvPr id="132" name="Recommended External Requirements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499" indent="-444499">
              <a:spcBef>
                <a:spcPts val="1900"/>
              </a:spcBef>
              <a:defRPr sz="2400"/>
            </a:pPr>
            <a:r>
              <a:t>Recommended External Requirements :</a:t>
            </a:r>
          </a:p>
          <a:p>
            <a:pPr lvl="1">
              <a:spcBef>
                <a:spcPts val="1000"/>
              </a:spcBef>
              <a:defRPr sz="2000"/>
            </a:pPr>
            <a:r>
              <a:t>NVIDIA GPU GTX 980, 1050Ti.</a:t>
            </a:r>
          </a:p>
          <a:p>
            <a:pPr lvl="1">
              <a:spcBef>
                <a:spcPts val="1000"/>
              </a:spcBef>
              <a:defRPr sz="2000"/>
            </a:pPr>
          </a:p>
          <a:p>
            <a:pPr marL="444499" indent="-444499">
              <a:spcBef>
                <a:spcPts val="1000"/>
              </a:spcBef>
              <a:defRPr sz="2400"/>
            </a:pPr>
            <a:r>
              <a:t>Minimum External Requirements : </a:t>
            </a:r>
          </a:p>
          <a:p>
            <a:pPr lvl="1">
              <a:spcBef>
                <a:spcPts val="1000"/>
              </a:spcBef>
              <a:defRPr sz="2000"/>
            </a:pPr>
            <a:r>
              <a:t>NVIDIA GPU GTX 940.</a:t>
            </a:r>
          </a:p>
          <a:p>
            <a:pPr marL="444499" indent="-444499">
              <a:spcBef>
                <a:spcPts val="1000"/>
              </a:spcBef>
              <a:defRPr sz="2000"/>
            </a:pPr>
          </a:p>
          <a:p>
            <a:pPr marL="444499" indent="-444499">
              <a:spcBef>
                <a:spcPts val="1000"/>
              </a:spcBef>
              <a:defRPr sz="2400"/>
            </a:pPr>
            <a:r>
              <a:t>Interaction : </a:t>
            </a:r>
          </a:p>
          <a:p>
            <a:pPr lvl="1">
              <a:spcBef>
                <a:spcPts val="1000"/>
              </a:spcBef>
              <a:defRPr sz="2000"/>
            </a:pPr>
            <a:r>
              <a:t>Deep learning libraries perform GPU enabled learning using the GPUs through NVIDIA, CUDA Toolkit, cuDNN.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ank You !"/>
          <p:cNvSpPr txBox="1"/>
          <p:nvPr>
            <p:ph type="ctrTitle"/>
          </p:nvPr>
        </p:nvSpPr>
        <p:spPr>
          <a:xfrm>
            <a:off x="1270000" y="3474442"/>
            <a:ext cx="10464800" cy="14658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