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handoutMasterIdLst>
    <p:handoutMasterId r:id="rId22"/>
  </p:handoutMasterIdLst>
  <p:sldIdLst>
    <p:sldId id="286" r:id="rId2"/>
    <p:sldId id="381" r:id="rId3"/>
    <p:sldId id="434" r:id="rId4"/>
    <p:sldId id="433" r:id="rId5"/>
    <p:sldId id="422" r:id="rId6"/>
    <p:sldId id="409" r:id="rId7"/>
    <p:sldId id="410" r:id="rId8"/>
    <p:sldId id="430" r:id="rId9"/>
    <p:sldId id="431" r:id="rId10"/>
    <p:sldId id="435" r:id="rId11"/>
    <p:sldId id="436" r:id="rId12"/>
    <p:sldId id="438" r:id="rId13"/>
    <p:sldId id="437" r:id="rId14"/>
    <p:sldId id="423" r:id="rId15"/>
    <p:sldId id="425" r:id="rId16"/>
    <p:sldId id="426" r:id="rId17"/>
    <p:sldId id="429" r:id="rId18"/>
    <p:sldId id="428" r:id="rId19"/>
    <p:sldId id="43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D31802B-6773-462C-BB56-88EFE560DD78}">
          <p14:sldIdLst>
            <p14:sldId id="286"/>
            <p14:sldId id="381"/>
            <p14:sldId id="434"/>
            <p14:sldId id="433"/>
            <p14:sldId id="422"/>
            <p14:sldId id="409"/>
            <p14:sldId id="410"/>
            <p14:sldId id="430"/>
            <p14:sldId id="431"/>
            <p14:sldId id="435"/>
            <p14:sldId id="436"/>
            <p14:sldId id="438"/>
            <p14:sldId id="437"/>
            <p14:sldId id="423"/>
            <p14:sldId id="425"/>
            <p14:sldId id="426"/>
            <p14:sldId id="429"/>
            <p14:sldId id="428"/>
            <p14:sldId id="43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49" autoAdjust="0"/>
    <p:restoredTop sz="87792" autoAdjust="0"/>
  </p:normalViewPr>
  <p:slideViewPr>
    <p:cSldViewPr snapToGrid="0">
      <p:cViewPr varScale="1">
        <p:scale>
          <a:sx n="74" d="100"/>
          <a:sy n="74" d="100"/>
        </p:scale>
        <p:origin x="1290"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502"/>
    </p:cViewPr>
  </p:sorterViewPr>
  <p:notesViewPr>
    <p:cSldViewPr snapToGrid="0">
      <p:cViewPr varScale="1">
        <p:scale>
          <a:sx n="82" d="100"/>
          <a:sy n="82" d="100"/>
        </p:scale>
        <p:origin x="-20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B82146-F523-4E2F-BFE0-BB0CE67B0274}" type="datetime1">
              <a:rPr lang="en-US" smtClean="0"/>
              <a:pPr/>
              <a:t>10/6/2018</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smtClean="0"/>
              <a:t>zzzzzzzzzzzzzzzzzzzzzzzzzzzzzzzzzzzzzzzzzzzzzzzzzzzz</a:t>
            </a: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9F5E3F-0B6A-4310-BBF6-B2F5E3FF69DD}" type="slidenum">
              <a:rPr lang="en-GB" smtClean="0"/>
              <a:pPr/>
              <a:t>‹#›</a:t>
            </a:fld>
            <a:endParaRPr lang="en-GB"/>
          </a:p>
        </p:txBody>
      </p:sp>
    </p:spTree>
    <p:extLst>
      <p:ext uri="{BB962C8B-B14F-4D97-AF65-F5344CB8AC3E}">
        <p14:creationId xmlns:p14="http://schemas.microsoft.com/office/powerpoint/2010/main" val="240916602"/>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CAF3C7-BDBE-42D0-9835-309A1536D9B6}" type="datetime1">
              <a:rPr lang="en-US" smtClean="0"/>
              <a:pPr/>
              <a:t>10/6/2018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smtClean="0"/>
              <a:t>zzzzzzzzzzzzzzzzzzzzzzzzzzzzzzzzzzzzzzzzzzzzzzzzzzzz</a:t>
            </a: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753175-417F-4873-8686-212B0241BE8A}" type="slidenum">
              <a:rPr lang="en-GB" smtClean="0"/>
              <a:pPr/>
              <a:t>‹#›</a:t>
            </a:fld>
            <a:endParaRPr lang="en-GB"/>
          </a:p>
        </p:txBody>
      </p:sp>
    </p:spTree>
    <p:extLst>
      <p:ext uri="{BB962C8B-B14F-4D97-AF65-F5344CB8AC3E}">
        <p14:creationId xmlns:p14="http://schemas.microsoft.com/office/powerpoint/2010/main" val="217613750"/>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753175-417F-4873-8686-212B0241BE8A}" type="slidenum">
              <a:rPr lang="en-GB" smtClean="0"/>
              <a:pPr/>
              <a:t>1</a:t>
            </a:fld>
            <a:endParaRPr lang="en-GB" dirty="0"/>
          </a:p>
        </p:txBody>
      </p:sp>
      <p:sp>
        <p:nvSpPr>
          <p:cNvPr id="6" name="Footer Placeholder 5"/>
          <p:cNvSpPr>
            <a:spLocks noGrp="1"/>
          </p:cNvSpPr>
          <p:nvPr>
            <p:ph type="ftr" sz="quarter" idx="12"/>
          </p:nvPr>
        </p:nvSpPr>
        <p:spPr/>
        <p:txBody>
          <a:bodyPr/>
          <a:lstStyle/>
          <a:p>
            <a:r>
              <a:rPr lang="en-GB" dirty="0" err="1" smtClean="0"/>
              <a:t>zzzzzzzzzzzzzzzzzzzzzzzzzzzzzzzzzzzzzzzzzzzzzzzzzzzz</a:t>
            </a:r>
            <a:endParaRPr lang="en-GB"/>
          </a:p>
        </p:txBody>
      </p:sp>
      <p:sp>
        <p:nvSpPr>
          <p:cNvPr id="8" name="Date Placeholder 7"/>
          <p:cNvSpPr>
            <a:spLocks noGrp="1"/>
          </p:cNvSpPr>
          <p:nvPr>
            <p:ph type="dt" idx="14"/>
          </p:nvPr>
        </p:nvSpPr>
        <p:spPr/>
        <p:txBody>
          <a:bodyPr/>
          <a:lstStyle/>
          <a:p>
            <a:fld id="{789983DA-7A9C-4DC2-ACB7-8435B7774D0C}" type="datetime1">
              <a:rPr lang="en-US" smtClean="0"/>
              <a:pPr/>
              <a:t>10/6/2018</a:t>
            </a:fld>
            <a:endParaRPr lang="en-GB"/>
          </a:p>
        </p:txBody>
      </p:sp>
    </p:spTree>
    <p:extLst>
      <p:ext uri="{BB962C8B-B14F-4D97-AF65-F5344CB8AC3E}">
        <p14:creationId xmlns:p14="http://schemas.microsoft.com/office/powerpoint/2010/main" val="2330275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8378155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C84152-119F-40CF-8CC8-3F46F7C31225}" type="datetime1">
              <a:rPr lang="en-US" smtClean="0">
                <a:solidFill>
                  <a:prstClr val="black">
                    <a:tint val="75000"/>
                  </a:prstClr>
                </a:solidFill>
              </a:rPr>
              <a:pPr/>
              <a:t>10/6/2018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SSSSSSSSSSSSSSSSSSSSSS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5B22921-D338-4179-A959-7B0BAB3D1D5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79871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A4A0E8-5058-4516-9897-6BC5A45DCB28}" type="datetime1">
              <a:rPr lang="en-US" smtClean="0">
                <a:solidFill>
                  <a:prstClr val="black">
                    <a:tint val="75000"/>
                  </a:prstClr>
                </a:solidFill>
              </a:rPr>
              <a:pPr/>
              <a:t>10/6/2018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SSSSSSSSSSSSSSSSSSSSSS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5B22921-D338-4179-A959-7B0BAB3D1D5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7480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637"/>
            <a:ext cx="9144000" cy="562340"/>
          </a:xfrm>
          <a:solidFill>
            <a:schemeClr val="accent5">
              <a:lumMod val="50000"/>
            </a:schemeClr>
          </a:solidFill>
        </p:spPr>
        <p:txBody>
          <a:bodyPr>
            <a:normAutofit/>
          </a:bodyPr>
          <a:lstStyle>
            <a:lvl1pPr algn="ctr">
              <a:defRPr sz="4000">
                <a:solidFill>
                  <a:schemeClr val="bg1"/>
                </a:solidFill>
                <a:latin typeface="Calibri" panose="020F050202020403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515350" y="6542467"/>
            <a:ext cx="628650" cy="276896"/>
          </a:xfrm>
          <a:solidFill>
            <a:schemeClr val="accent1">
              <a:lumMod val="75000"/>
            </a:schemeClr>
          </a:solidFill>
        </p:spPr>
        <p:txBody>
          <a:bodyPr/>
          <a:lstStyle>
            <a:lvl1pPr>
              <a:defRPr>
                <a:solidFill>
                  <a:schemeClr val="accent1">
                    <a:lumMod val="20000"/>
                    <a:lumOff val="80000"/>
                  </a:schemeClr>
                </a:solidFill>
              </a:defRPr>
            </a:lvl1pPr>
          </a:lstStyle>
          <a:p>
            <a:fld id="{F5B22921-D338-4179-A959-7B0BAB3D1D53}" type="slidenum">
              <a:rPr lang="en-US" smtClean="0">
                <a:solidFill>
                  <a:srgbClr val="5B9BD5">
                    <a:lumMod val="20000"/>
                    <a:lumOff val="80000"/>
                  </a:srgbClr>
                </a:solidFill>
              </a:rPr>
              <a:pPr/>
              <a:t>‹#›</a:t>
            </a:fld>
            <a:endParaRPr lang="en-US" dirty="0">
              <a:solidFill>
                <a:srgbClr val="5B9BD5">
                  <a:lumMod val="20000"/>
                  <a:lumOff val="80000"/>
                </a:srgbClr>
              </a:solidFill>
            </a:endParaRPr>
          </a:p>
        </p:txBody>
      </p:sp>
      <p:sp>
        <p:nvSpPr>
          <p:cNvPr id="7" name="TextBox 6"/>
          <p:cNvSpPr txBox="1"/>
          <p:nvPr userDrawn="1"/>
        </p:nvSpPr>
        <p:spPr>
          <a:xfrm>
            <a:off x="1" y="6542468"/>
            <a:ext cx="8577330" cy="276999"/>
          </a:xfrm>
          <a:prstGeom prst="rect">
            <a:avLst/>
          </a:prstGeom>
          <a:solidFill>
            <a:schemeClr val="accent1">
              <a:lumMod val="75000"/>
            </a:schemeClr>
          </a:solidFill>
          <a:ln>
            <a:solidFill>
              <a:schemeClr val="accent1"/>
            </a:solidFill>
          </a:ln>
        </p:spPr>
        <p:txBody>
          <a:bodyPr wrap="square" rtlCol="0">
            <a:spAutoFit/>
          </a:bodyPr>
          <a:lstStyle/>
          <a:p>
            <a:r>
              <a:rPr lang="en-US" sz="1200" b="1" dirty="0" err="1" smtClean="0">
                <a:solidFill>
                  <a:srgbClr val="5B9BD5">
                    <a:lumMod val="20000"/>
                    <a:lumOff val="80000"/>
                  </a:srgbClr>
                </a:solidFill>
              </a:rPr>
              <a:t>Chirantan</a:t>
            </a:r>
            <a:r>
              <a:rPr lang="en-US" sz="1200" b="1" dirty="0" smtClean="0">
                <a:solidFill>
                  <a:srgbClr val="5B9BD5">
                    <a:lumMod val="20000"/>
                    <a:lumOff val="80000"/>
                  </a:srgbClr>
                </a:solidFill>
              </a:rPr>
              <a:t> Dixit, Roll No: 94008,Construction Of Decision Support System For Selection Of Cloud Service Provider for migration</a:t>
            </a:r>
            <a:endParaRPr lang="en-US" sz="1200" b="1" dirty="0">
              <a:solidFill>
                <a:srgbClr val="5B9BD5">
                  <a:lumMod val="20000"/>
                  <a:lumOff val="80000"/>
                </a:srgbClr>
              </a:solidFill>
            </a:endParaRPr>
          </a:p>
        </p:txBody>
      </p:sp>
    </p:spTree>
    <p:extLst>
      <p:ext uri="{BB962C8B-B14F-4D97-AF65-F5344CB8AC3E}">
        <p14:creationId xmlns:p14="http://schemas.microsoft.com/office/powerpoint/2010/main" val="30586449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0E24F8-43A2-42C0-948B-8B557D18F946}" type="datetime1">
              <a:rPr lang="en-US" smtClean="0">
                <a:solidFill>
                  <a:prstClr val="black">
                    <a:tint val="75000"/>
                  </a:prstClr>
                </a:solidFill>
              </a:rPr>
              <a:pPr/>
              <a:t>10/6/2018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SSSSSSSSSSSSSSSSSSSSSS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5B22921-D338-4179-A959-7B0BAB3D1D5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9613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0C9F77-21D2-4D18-B5B8-D1D3AB2A3ED7}" type="datetime1">
              <a:rPr lang="en-US" smtClean="0">
                <a:solidFill>
                  <a:prstClr val="black">
                    <a:tint val="75000"/>
                  </a:prstClr>
                </a:solidFill>
              </a:rPr>
              <a:pPr/>
              <a:t>10/6/2018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SSSSSSSSSSSSSSSSSSSSSS</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5B22921-D338-4179-A959-7B0BAB3D1D5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627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054134-2C60-4A35-BD76-54F3AB8D5FC4}" type="datetime1">
              <a:rPr lang="en-US" smtClean="0">
                <a:solidFill>
                  <a:prstClr val="black">
                    <a:tint val="75000"/>
                  </a:prstClr>
                </a:solidFill>
              </a:rPr>
              <a:pPr/>
              <a:t>10/6/2018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IN" smtClean="0">
                <a:solidFill>
                  <a:prstClr val="black">
                    <a:tint val="75000"/>
                  </a:prstClr>
                </a:solidFill>
              </a:rPr>
              <a:t>SSSSSSSSSSSSSSSSSSSSSS</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5B22921-D338-4179-A959-7B0BAB3D1D5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1044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D79F4F6-0AD9-4D1E-BC08-B2FF69EE9B9C}" type="datetime1">
              <a:rPr lang="en-US" smtClean="0">
                <a:solidFill>
                  <a:prstClr val="black">
                    <a:tint val="75000"/>
                  </a:prstClr>
                </a:solidFill>
              </a:rPr>
              <a:pPr/>
              <a:t>10/6/2018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IN" smtClean="0">
                <a:solidFill>
                  <a:prstClr val="black">
                    <a:tint val="75000"/>
                  </a:prstClr>
                </a:solidFill>
              </a:rPr>
              <a:t>SSSSSSSSSSSSSSSSSSSSSS</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5B22921-D338-4179-A959-7B0BAB3D1D5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178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B57E52-C31F-461B-9168-433AAEBA0016}" type="datetime1">
              <a:rPr lang="en-US" smtClean="0">
                <a:solidFill>
                  <a:prstClr val="black">
                    <a:tint val="75000"/>
                  </a:prstClr>
                </a:solidFill>
              </a:rPr>
              <a:pPr/>
              <a:t>10/6/2018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IN" smtClean="0">
                <a:solidFill>
                  <a:prstClr val="black">
                    <a:tint val="75000"/>
                  </a:prstClr>
                </a:solidFill>
              </a:rPr>
              <a:t>SSSSSSSSSSSSSSSSSSSSSS</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5B22921-D338-4179-A959-7B0BAB3D1D5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4588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4E3F06-51E9-4EB7-8D03-C967CDE63AF1}" type="datetime1">
              <a:rPr lang="en-US" smtClean="0">
                <a:solidFill>
                  <a:prstClr val="black">
                    <a:tint val="75000"/>
                  </a:prstClr>
                </a:solidFill>
              </a:rPr>
              <a:pPr/>
              <a:t>10/6/2018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SSSSSSSSSSSSSSSSSSSSSS</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5B22921-D338-4179-A959-7B0BAB3D1D5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42818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4E515C-76C5-49B6-ACA6-C7EF09B6C274}" type="datetime1">
              <a:rPr lang="en-US" smtClean="0">
                <a:solidFill>
                  <a:prstClr val="black">
                    <a:tint val="75000"/>
                  </a:prstClr>
                </a:solidFill>
              </a:rPr>
              <a:pPr/>
              <a:t>10/6/2018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SSSSSSSSSSSSSSSSSSSSSS</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5B22921-D338-4179-A959-7B0BAB3D1D5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6685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8D2A85-518E-4617-BAC1-87AA245E3B45}" type="datetime1">
              <a:rPr lang="en-US" smtClean="0">
                <a:solidFill>
                  <a:prstClr val="black">
                    <a:tint val="75000"/>
                  </a:prstClr>
                </a:solidFill>
              </a:rPr>
              <a:pPr/>
              <a:t>10/6/2018</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solidFill>
                  <a:prstClr val="black">
                    <a:tint val="75000"/>
                  </a:prstClr>
                </a:solidFill>
              </a:rPr>
              <a:t>SSSSSSSSSSSSSSSSSSSSSS</a:t>
            </a:r>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B22921-D338-4179-A959-7B0BAB3D1D5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379965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0" y="6515495"/>
            <a:ext cx="9144000" cy="303868"/>
          </a:xfrm>
        </p:spPr>
        <p:txBody>
          <a:bodyPr/>
          <a:lstStyle/>
          <a:p>
            <a:fld id="{F5B22921-D338-4179-A959-7B0BAB3D1D53}" type="slidenum">
              <a:rPr lang="en-US" smtClean="0">
                <a:solidFill>
                  <a:srgbClr val="5B9BD5">
                    <a:lumMod val="20000"/>
                    <a:lumOff val="80000"/>
                  </a:srgbClr>
                </a:solidFill>
              </a:rPr>
              <a:pPr/>
              <a:t>1</a:t>
            </a:fld>
            <a:endParaRPr lang="en-US" dirty="0">
              <a:solidFill>
                <a:srgbClr val="5B9BD5">
                  <a:lumMod val="20000"/>
                  <a:lumOff val="80000"/>
                </a:srgbClr>
              </a:solidFill>
            </a:endParaRPr>
          </a:p>
        </p:txBody>
      </p:sp>
      <p:sp>
        <p:nvSpPr>
          <p:cNvPr id="4" name="TextBox 3"/>
          <p:cNvSpPr txBox="1"/>
          <p:nvPr/>
        </p:nvSpPr>
        <p:spPr>
          <a:xfrm>
            <a:off x="386559" y="1929624"/>
            <a:ext cx="8428892" cy="4585871"/>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
            </a:r>
            <a:br>
              <a:rPr lang="en-US" sz="2800" b="1" dirty="0">
                <a:latin typeface="Times New Roman" pitchFamily="18" charset="0"/>
                <a:cs typeface="Times New Roman" pitchFamily="18" charset="0"/>
              </a:rPr>
            </a:br>
            <a:r>
              <a:rPr lang="en-US" sz="3600" dirty="0"/>
              <a:t>A Mixed Generative-Discriminative</a:t>
            </a:r>
          </a:p>
          <a:p>
            <a:pPr algn="ctr"/>
            <a:r>
              <a:rPr lang="en-US" sz="3600" dirty="0"/>
              <a:t>Based Hashing Method</a:t>
            </a:r>
            <a:endParaRPr lang="en-US" sz="3600" dirty="0" smtClean="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smtClean="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US" sz="2800" b="1" dirty="0">
              <a:latin typeface="Times New Roman" pitchFamily="18" charset="0"/>
              <a:cs typeface="Times New Roman" pitchFamily="18" charset="0"/>
            </a:endParaRPr>
          </a:p>
          <a:p>
            <a:pPr>
              <a:defRPr/>
            </a:pPr>
            <a:r>
              <a:rPr lang="en-US" sz="2800" b="1" dirty="0">
                <a:latin typeface="Times New Roman" pitchFamily="18" charset="0"/>
                <a:cs typeface="Times New Roman" pitchFamily="18" charset="0"/>
              </a:rPr>
              <a:t/>
            </a:r>
            <a:br>
              <a:rPr lang="en-US" sz="2800" b="1" dirty="0">
                <a:latin typeface="Times New Roman" pitchFamily="18" charset="0"/>
                <a:cs typeface="Times New Roman" pitchFamily="18" charset="0"/>
              </a:rPr>
            </a:br>
            <a:endParaRPr lang="en-US" sz="2800" b="1" dirty="0" smtClean="0"/>
          </a:p>
        </p:txBody>
      </p:sp>
    </p:spTree>
    <p:extLst>
      <p:ext uri="{BB962C8B-B14F-4D97-AF65-F5344CB8AC3E}">
        <p14:creationId xmlns:p14="http://schemas.microsoft.com/office/powerpoint/2010/main" val="3352460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UML Diagram</a:t>
            </a:r>
          </a:p>
        </p:txBody>
      </p:sp>
      <p:pic>
        <p:nvPicPr>
          <p:cNvPr id="131" name="Content Placeholder 13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8479" y="904331"/>
            <a:ext cx="6438899" cy="5327440"/>
          </a:xfrm>
        </p:spPr>
      </p:pic>
      <p:sp>
        <p:nvSpPr>
          <p:cNvPr id="4" name="Slide Number Placeholder 3"/>
          <p:cNvSpPr>
            <a:spLocks noGrp="1"/>
          </p:cNvSpPr>
          <p:nvPr>
            <p:ph type="sldNum" sz="quarter" idx="12"/>
          </p:nvPr>
        </p:nvSpPr>
        <p:spPr>
          <a:xfrm>
            <a:off x="133350" y="6574399"/>
            <a:ext cx="9010650" cy="244964"/>
          </a:xfrm>
        </p:spPr>
        <p:txBody>
          <a:bodyPr/>
          <a:lstStyle/>
          <a:p>
            <a:fld id="{F5B22921-D338-4179-A959-7B0BAB3D1D53}" type="slidenum">
              <a:rPr lang="en-US" smtClean="0">
                <a:solidFill>
                  <a:srgbClr val="5B9BD5">
                    <a:lumMod val="20000"/>
                    <a:lumOff val="80000"/>
                  </a:srgbClr>
                </a:solidFill>
              </a:rPr>
              <a:pPr/>
              <a:t>10</a:t>
            </a:fld>
            <a:endParaRPr lang="en-US" dirty="0">
              <a:solidFill>
                <a:srgbClr val="5B9BD5">
                  <a:lumMod val="20000"/>
                  <a:lumOff val="80000"/>
                </a:srgbClr>
              </a:solidFill>
            </a:endParaRPr>
          </a:p>
        </p:txBody>
      </p:sp>
      <p:sp>
        <p:nvSpPr>
          <p:cNvPr id="5" name="Rectangle 4"/>
          <p:cNvSpPr/>
          <p:nvPr/>
        </p:nvSpPr>
        <p:spPr>
          <a:xfrm>
            <a:off x="373487" y="1205984"/>
            <a:ext cx="3515933" cy="1231106"/>
          </a:xfrm>
          <a:prstGeom prst="rect">
            <a:avLst/>
          </a:prstGeom>
        </p:spPr>
        <p:txBody>
          <a:bodyPr wrap="square">
            <a:spAutoFit/>
          </a:bodyPr>
          <a:lstStyle/>
          <a:p>
            <a:pPr marL="285750" indent="-285750">
              <a:buFont typeface="Arial" panose="020B0604020202020204" pitchFamily="34" charset="0"/>
              <a:buChar char="•"/>
            </a:pPr>
            <a:r>
              <a:rPr lang="en-IN" sz="2800" dirty="0"/>
              <a:t>Use </a:t>
            </a:r>
            <a:r>
              <a:rPr lang="en-IN" sz="2800" dirty="0" smtClean="0"/>
              <a:t>Case Diagram</a:t>
            </a:r>
            <a:endParaRPr lang="en-IN" sz="2800" dirty="0"/>
          </a:p>
          <a:p>
            <a:r>
              <a:rPr lang="en-IN" sz="2800" dirty="0" smtClean="0"/>
              <a:t>   	 (ADMIN)</a:t>
            </a:r>
            <a:endParaRPr lang="en-IN" sz="2800" dirty="0"/>
          </a:p>
          <a:p>
            <a:endParaRPr lang="en-IN" dirty="0"/>
          </a:p>
        </p:txBody>
      </p:sp>
    </p:spTree>
    <p:extLst>
      <p:ext uri="{BB962C8B-B14F-4D97-AF65-F5344CB8AC3E}">
        <p14:creationId xmlns:p14="http://schemas.microsoft.com/office/powerpoint/2010/main" val="914952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Deployment  Diagram </a:t>
            </a:r>
            <a:endParaRPr lang="en-IN" dirty="0"/>
          </a:p>
        </p:txBody>
      </p:sp>
      <p:sp>
        <p:nvSpPr>
          <p:cNvPr id="4" name="Slide Number Placeholder 3"/>
          <p:cNvSpPr>
            <a:spLocks noGrp="1"/>
          </p:cNvSpPr>
          <p:nvPr>
            <p:ph type="sldNum" sz="quarter" idx="12"/>
          </p:nvPr>
        </p:nvSpPr>
        <p:spPr>
          <a:xfrm>
            <a:off x="0" y="6624707"/>
            <a:ext cx="9144000" cy="194655"/>
          </a:xfrm>
        </p:spPr>
        <p:txBody>
          <a:bodyPr/>
          <a:lstStyle/>
          <a:p>
            <a:fld id="{F5B22921-D338-4179-A959-7B0BAB3D1D53}" type="slidenum">
              <a:rPr lang="en-US" smtClean="0">
                <a:solidFill>
                  <a:srgbClr val="5B9BD5">
                    <a:lumMod val="20000"/>
                    <a:lumOff val="80000"/>
                  </a:srgbClr>
                </a:solidFill>
              </a:rPr>
              <a:pPr/>
              <a:t>11</a:t>
            </a:fld>
            <a:endParaRPr lang="en-US" dirty="0">
              <a:solidFill>
                <a:srgbClr val="5B9BD5">
                  <a:lumMod val="20000"/>
                  <a:lumOff val="80000"/>
                </a:srgbClr>
              </a:solidFill>
            </a:endParaRPr>
          </a:p>
        </p:txBody>
      </p:sp>
      <p:pic>
        <p:nvPicPr>
          <p:cNvPr id="5" name="Content Placeholder 4"/>
          <p:cNvPicPr>
            <a:picLocks noGrp="1"/>
          </p:cNvPicPr>
          <p:nvPr>
            <p:ph idx="1"/>
          </p:nvPr>
        </p:nvPicPr>
        <p:blipFill>
          <a:blip r:embed="rId2" cstate="print"/>
          <a:srcRect/>
          <a:stretch>
            <a:fillRect/>
          </a:stretch>
        </p:blipFill>
        <p:spPr bwMode="auto">
          <a:xfrm>
            <a:off x="270456" y="837127"/>
            <a:ext cx="8244894" cy="5512157"/>
          </a:xfrm>
          <a:prstGeom prst="rect">
            <a:avLst/>
          </a:prstGeom>
          <a:noFill/>
          <a:ln w="9525">
            <a:noFill/>
            <a:miter lim="800000"/>
            <a:headEnd/>
            <a:tailEnd/>
          </a:ln>
        </p:spPr>
      </p:pic>
    </p:spTree>
    <p:extLst>
      <p:ext uri="{BB962C8B-B14F-4D97-AF65-F5344CB8AC3E}">
        <p14:creationId xmlns:p14="http://schemas.microsoft.com/office/powerpoint/2010/main" val="1647527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SEQUENCE  DIAGRAM</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7060" y="621406"/>
            <a:ext cx="5009880" cy="5946819"/>
          </a:xfrm>
        </p:spPr>
      </p:pic>
      <p:sp>
        <p:nvSpPr>
          <p:cNvPr id="4" name="Slide Number Placeholder 3"/>
          <p:cNvSpPr>
            <a:spLocks noGrp="1"/>
          </p:cNvSpPr>
          <p:nvPr>
            <p:ph type="sldNum" sz="quarter" idx="12"/>
          </p:nvPr>
        </p:nvSpPr>
        <p:spPr>
          <a:xfrm>
            <a:off x="0" y="6568225"/>
            <a:ext cx="9144000" cy="251138"/>
          </a:xfrm>
        </p:spPr>
        <p:txBody>
          <a:bodyPr/>
          <a:lstStyle/>
          <a:p>
            <a:fld id="{F5B22921-D338-4179-A959-7B0BAB3D1D53}" type="slidenum">
              <a:rPr lang="en-US" smtClean="0">
                <a:solidFill>
                  <a:srgbClr val="5B9BD5">
                    <a:lumMod val="20000"/>
                    <a:lumOff val="80000"/>
                  </a:srgbClr>
                </a:solidFill>
              </a:rPr>
              <a:pPr/>
              <a:t>12</a:t>
            </a:fld>
            <a:endParaRPr lang="en-US" dirty="0">
              <a:solidFill>
                <a:srgbClr val="5B9BD5">
                  <a:lumMod val="20000"/>
                  <a:lumOff val="80000"/>
                </a:srgbClr>
              </a:solidFill>
            </a:endParaRPr>
          </a:p>
        </p:txBody>
      </p:sp>
    </p:spTree>
    <p:extLst>
      <p:ext uri="{BB962C8B-B14F-4D97-AF65-F5344CB8AC3E}">
        <p14:creationId xmlns:p14="http://schemas.microsoft.com/office/powerpoint/2010/main" val="1375645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Swim </a:t>
            </a:r>
            <a:r>
              <a:rPr lang="en-IN" dirty="0"/>
              <a:t>L</a:t>
            </a:r>
            <a:r>
              <a:rPr lang="en-IN" dirty="0" smtClean="0"/>
              <a:t>ane Diagram</a:t>
            </a:r>
            <a:endParaRPr lang="en-IN" dirty="0"/>
          </a:p>
        </p:txBody>
      </p:sp>
      <p:sp>
        <p:nvSpPr>
          <p:cNvPr id="4" name="Slide Number Placeholder 3"/>
          <p:cNvSpPr>
            <a:spLocks noGrp="1"/>
          </p:cNvSpPr>
          <p:nvPr>
            <p:ph type="sldNum" sz="quarter" idx="12"/>
          </p:nvPr>
        </p:nvSpPr>
        <p:spPr>
          <a:xfrm>
            <a:off x="0" y="6529589"/>
            <a:ext cx="9144000" cy="289773"/>
          </a:xfrm>
        </p:spPr>
        <p:txBody>
          <a:bodyPr/>
          <a:lstStyle/>
          <a:p>
            <a:fld id="{F5B22921-D338-4179-A959-7B0BAB3D1D53}" type="slidenum">
              <a:rPr lang="en-US" smtClean="0">
                <a:solidFill>
                  <a:srgbClr val="5B9BD5">
                    <a:lumMod val="20000"/>
                    <a:lumOff val="80000"/>
                  </a:srgbClr>
                </a:solidFill>
              </a:rPr>
              <a:pPr/>
              <a:t>13</a:t>
            </a:fld>
            <a:endParaRPr lang="en-US" dirty="0">
              <a:solidFill>
                <a:srgbClr val="5B9BD5">
                  <a:lumMod val="20000"/>
                  <a:lumOff val="80000"/>
                </a:srgbClr>
              </a:solidFill>
            </a:endParaRPr>
          </a:p>
        </p:txBody>
      </p:sp>
      <p:pic>
        <p:nvPicPr>
          <p:cNvPr id="8" name="Content Placeholder 7"/>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2586" y="651855"/>
            <a:ext cx="5859887" cy="5787582"/>
          </a:xfrm>
          <a:prstGeom prst="rect">
            <a:avLst/>
          </a:prstGeom>
          <a:noFill/>
        </p:spPr>
      </p:pic>
    </p:spTree>
    <p:extLst>
      <p:ext uri="{BB962C8B-B14F-4D97-AF65-F5344CB8AC3E}">
        <p14:creationId xmlns:p14="http://schemas.microsoft.com/office/powerpoint/2010/main" val="3626763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smtClean="0">
                <a:latin typeface="+mj-lt"/>
              </a:rPr>
              <a:t>Literature  Survey</a:t>
            </a:r>
            <a:endParaRPr lang="en-IN" dirty="0">
              <a:latin typeface="+mj-lt"/>
            </a:endParaRPr>
          </a:p>
        </p:txBody>
      </p:sp>
      <p:sp>
        <p:nvSpPr>
          <p:cNvPr id="4" name="Slide Number Placeholder 3"/>
          <p:cNvSpPr>
            <a:spLocks noGrp="1"/>
          </p:cNvSpPr>
          <p:nvPr>
            <p:ph type="sldNum" sz="quarter" idx="12"/>
          </p:nvPr>
        </p:nvSpPr>
        <p:spPr>
          <a:xfrm>
            <a:off x="0" y="6593878"/>
            <a:ext cx="9144000" cy="225485"/>
          </a:xfrm>
        </p:spPr>
        <p:txBody>
          <a:bodyPr/>
          <a:lstStyle/>
          <a:p>
            <a:fld id="{F5B22921-D338-4179-A959-7B0BAB3D1D53}" type="slidenum">
              <a:rPr lang="en-US" smtClean="0">
                <a:solidFill>
                  <a:srgbClr val="5B9BD5">
                    <a:lumMod val="20000"/>
                    <a:lumOff val="80000"/>
                  </a:srgbClr>
                </a:solidFill>
              </a:rPr>
              <a:pPr/>
              <a:t>14</a:t>
            </a:fld>
            <a:endParaRPr lang="en-US" dirty="0">
              <a:solidFill>
                <a:srgbClr val="5B9BD5">
                  <a:lumMod val="20000"/>
                  <a:lumOff val="80000"/>
                </a:srgbClr>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515910030"/>
              </p:ext>
            </p:extLst>
          </p:nvPr>
        </p:nvGraphicFramePr>
        <p:xfrm>
          <a:off x="141669" y="708338"/>
          <a:ext cx="8860664" cy="5823423"/>
        </p:xfrm>
        <a:graphic>
          <a:graphicData uri="http://schemas.openxmlformats.org/drawingml/2006/table">
            <a:tbl>
              <a:tblPr firstRow="1" firstCol="1" bandRow="1">
                <a:tableStyleId>{5C22544A-7EE6-4342-B048-85BDC9FD1C3A}</a:tableStyleId>
              </a:tblPr>
              <a:tblGrid>
                <a:gridCol w="420498"/>
                <a:gridCol w="1665878"/>
                <a:gridCol w="2815118"/>
                <a:gridCol w="1331879"/>
                <a:gridCol w="2627291"/>
              </a:tblGrid>
              <a:tr h="455629">
                <a:tc>
                  <a:txBody>
                    <a:bodyPr/>
                    <a:lstStyle/>
                    <a:p>
                      <a:pPr>
                        <a:lnSpc>
                          <a:spcPct val="115000"/>
                        </a:lnSpc>
                        <a:spcAft>
                          <a:spcPts val="0"/>
                        </a:spcAft>
                      </a:pPr>
                      <a:r>
                        <a:rPr lang="en-US" sz="1600" dirty="0" err="1" smtClean="0">
                          <a:effectLst/>
                        </a:rPr>
                        <a:t>Sr.No</a:t>
                      </a:r>
                      <a:r>
                        <a:rPr lang="en-US" sz="1600" dirty="0" smtClean="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6757" marR="56757" marT="0" marB="0"/>
                </a:tc>
                <a:tc>
                  <a:txBody>
                    <a:bodyPr/>
                    <a:lstStyle/>
                    <a:p>
                      <a:pPr algn="ctr">
                        <a:lnSpc>
                          <a:spcPct val="115000"/>
                        </a:lnSpc>
                        <a:spcAft>
                          <a:spcPts val="0"/>
                        </a:spcAft>
                      </a:pPr>
                      <a:r>
                        <a:rPr lang="en-US" sz="1600" dirty="0">
                          <a:effectLst/>
                        </a:rPr>
                        <a:t>Paper Details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6757" marR="56757" marT="0" marB="0"/>
                </a:tc>
                <a:tc>
                  <a:txBody>
                    <a:bodyPr/>
                    <a:lstStyle/>
                    <a:p>
                      <a:pPr algn="ctr">
                        <a:lnSpc>
                          <a:spcPct val="115000"/>
                        </a:lnSpc>
                        <a:spcAft>
                          <a:spcPts val="0"/>
                        </a:spcAft>
                      </a:pPr>
                      <a:r>
                        <a:rPr lang="en-US" sz="1600" dirty="0">
                          <a:effectLst/>
                        </a:rPr>
                        <a:t>Advantages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6757" marR="56757" marT="0" marB="0"/>
                </a:tc>
                <a:tc>
                  <a:txBody>
                    <a:bodyPr/>
                    <a:lstStyle/>
                    <a:p>
                      <a:pPr>
                        <a:lnSpc>
                          <a:spcPct val="115000"/>
                        </a:lnSpc>
                        <a:spcAft>
                          <a:spcPts val="0"/>
                        </a:spcAft>
                      </a:pPr>
                      <a:r>
                        <a:rPr lang="en-US" sz="1600">
                          <a:effectLst/>
                        </a:rPr>
                        <a:t>Disadvantages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6757" marR="56757" marT="0" marB="0"/>
                </a:tc>
                <a:tc>
                  <a:txBody>
                    <a:bodyPr/>
                    <a:lstStyle/>
                    <a:p>
                      <a:pPr algn="ctr">
                        <a:lnSpc>
                          <a:spcPct val="115000"/>
                        </a:lnSpc>
                        <a:spcAft>
                          <a:spcPts val="0"/>
                        </a:spcAft>
                      </a:pPr>
                      <a:r>
                        <a:rPr lang="en-US" sz="1600" dirty="0">
                          <a:effectLst/>
                        </a:rPr>
                        <a:t>Conclusion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6757" marR="56757" marT="0" marB="0"/>
                </a:tc>
              </a:tr>
              <a:tr h="5262591">
                <a:tc>
                  <a:txBody>
                    <a:bodyPr/>
                    <a:lstStyle/>
                    <a:p>
                      <a:pPr>
                        <a:lnSpc>
                          <a:spcPct val="115000"/>
                        </a:lnSpc>
                        <a:spcAft>
                          <a:spcPts val="0"/>
                        </a:spcAft>
                      </a:pPr>
                      <a:r>
                        <a:rPr lang="en-US" sz="1600" dirty="0" smtClean="0">
                          <a:effectLst/>
                        </a:rPr>
                        <a:t>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6757" marR="56757" marT="0" marB="0"/>
                </a:tc>
                <a:tc>
                  <a:txBody>
                    <a:bodyPr/>
                    <a:lstStyle/>
                    <a:p>
                      <a:pPr algn="just">
                        <a:lnSpc>
                          <a:spcPct val="115000"/>
                        </a:lnSpc>
                        <a:spcAft>
                          <a:spcPts val="0"/>
                        </a:spcAft>
                      </a:pPr>
                      <a:r>
                        <a:rPr lang="en-US" sz="1600" dirty="0">
                          <a:effectLst/>
                        </a:rPr>
                        <a:t>1. G. Ding, Y. </a:t>
                      </a:r>
                      <a:r>
                        <a:rPr lang="en-US" sz="1600" dirty="0" err="1">
                          <a:effectLst/>
                        </a:rPr>
                        <a:t>Guo</a:t>
                      </a:r>
                      <a:r>
                        <a:rPr lang="en-US" sz="1600" dirty="0">
                          <a:effectLst/>
                        </a:rPr>
                        <a:t>, and J. Zhou, “Collective matrix factorization hashing for multimodal data,” in Proc. IEEE Conf. </a:t>
                      </a:r>
                      <a:r>
                        <a:rPr lang="en-US" sz="1600" dirty="0" err="1">
                          <a:effectLst/>
                        </a:rPr>
                        <a:t>Comput</a:t>
                      </a:r>
                      <a:r>
                        <a:rPr lang="en-US" sz="1600" dirty="0">
                          <a:effectLst/>
                        </a:rPr>
                        <a:t>. Vis. Pattern </a:t>
                      </a:r>
                      <a:r>
                        <a:rPr lang="en-US" sz="1600" dirty="0" err="1">
                          <a:effectLst/>
                        </a:rPr>
                        <a:t>Recog</a:t>
                      </a:r>
                      <a:r>
                        <a:rPr lang="en-US" sz="1600" dirty="0">
                          <a:effectLst/>
                        </a:rPr>
                        <a:t>., 2014, pp. 2083–2090.</a:t>
                      </a:r>
                      <a:endParaRPr lang="en-IN" sz="1600" dirty="0">
                        <a:effectLst/>
                      </a:endParaRPr>
                    </a:p>
                    <a:p>
                      <a:pPr>
                        <a:lnSpc>
                          <a:spcPct val="115000"/>
                        </a:lnSpc>
                        <a:spcAft>
                          <a:spcPts val="0"/>
                        </a:spcAft>
                      </a:pPr>
                      <a:r>
                        <a:rPr lang="en-US" sz="1600" dirty="0">
                          <a:effectLst/>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6757" marR="56757" marT="0" marB="0"/>
                </a:tc>
                <a:tc>
                  <a:txBody>
                    <a:bodyPr/>
                    <a:lstStyle/>
                    <a:p>
                      <a:pPr>
                        <a:lnSpc>
                          <a:spcPct val="115000"/>
                        </a:lnSpc>
                        <a:spcAft>
                          <a:spcPts val="0"/>
                        </a:spcAft>
                      </a:pPr>
                      <a:r>
                        <a:rPr lang="en-US" sz="1600" dirty="0">
                          <a:effectLst/>
                        </a:rPr>
                        <a:t>1.CMFH learns unified</a:t>
                      </a:r>
                      <a:endParaRPr lang="en-IN" sz="1600" dirty="0">
                        <a:effectLst/>
                      </a:endParaRPr>
                    </a:p>
                    <a:p>
                      <a:pPr>
                        <a:lnSpc>
                          <a:spcPct val="115000"/>
                        </a:lnSpc>
                        <a:spcAft>
                          <a:spcPts val="0"/>
                        </a:spcAft>
                      </a:pPr>
                      <a:r>
                        <a:rPr lang="en-US" sz="1600" dirty="0">
                          <a:effectLst/>
                        </a:rPr>
                        <a:t>hash codes by collective matrix factorization with latent</a:t>
                      </a:r>
                      <a:endParaRPr lang="en-IN" sz="1600" dirty="0">
                        <a:effectLst/>
                      </a:endParaRPr>
                    </a:p>
                    <a:p>
                      <a:pPr>
                        <a:lnSpc>
                          <a:spcPct val="115000"/>
                        </a:lnSpc>
                        <a:spcAft>
                          <a:spcPts val="0"/>
                        </a:spcAft>
                      </a:pPr>
                      <a:r>
                        <a:rPr lang="en-US" sz="1600" dirty="0">
                          <a:effectLst/>
                        </a:rPr>
                        <a:t>factor model from different modalities of one instance,</a:t>
                      </a:r>
                      <a:endParaRPr lang="en-IN" sz="1600" dirty="0">
                        <a:effectLst/>
                      </a:endParaRPr>
                    </a:p>
                    <a:p>
                      <a:pPr>
                        <a:lnSpc>
                          <a:spcPct val="115000"/>
                        </a:lnSpc>
                        <a:spcAft>
                          <a:spcPts val="0"/>
                        </a:spcAft>
                      </a:pPr>
                      <a:r>
                        <a:rPr lang="en-US" sz="1600" dirty="0">
                          <a:effectLst/>
                        </a:rPr>
                        <a:t>Which can not only supports cross-view search but also increases the search accuracy by merging multiple view information sources.</a:t>
                      </a:r>
                      <a:endParaRPr lang="en-IN" sz="1600" dirty="0">
                        <a:effectLst/>
                      </a:endParaRPr>
                    </a:p>
                    <a:p>
                      <a:pPr>
                        <a:lnSpc>
                          <a:spcPct val="115000"/>
                        </a:lnSpc>
                        <a:spcAft>
                          <a:spcPts val="0"/>
                        </a:spcAft>
                      </a:pPr>
                      <a:r>
                        <a:rPr lang="en-US" sz="1600" dirty="0">
                          <a:effectLst/>
                        </a:rPr>
                        <a:t>2. We also prove that CMFH, a similarity preserving</a:t>
                      </a:r>
                      <a:endParaRPr lang="en-IN" sz="1600" dirty="0">
                        <a:effectLst/>
                      </a:endParaRPr>
                    </a:p>
                    <a:p>
                      <a:pPr>
                        <a:lnSpc>
                          <a:spcPct val="115000"/>
                        </a:lnSpc>
                        <a:spcAft>
                          <a:spcPts val="0"/>
                        </a:spcAft>
                      </a:pPr>
                      <a:r>
                        <a:rPr lang="en-US" sz="1600" dirty="0">
                          <a:effectLst/>
                        </a:rPr>
                        <a:t>Hashing learning method, has upper and lower boundaries.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6757" marR="56757" marT="0" marB="0"/>
                </a:tc>
                <a:tc>
                  <a:txBody>
                    <a:bodyPr/>
                    <a:lstStyle/>
                    <a:p>
                      <a:pPr>
                        <a:lnSpc>
                          <a:spcPct val="115000"/>
                        </a:lnSpc>
                        <a:spcAft>
                          <a:spcPts val="0"/>
                        </a:spcAft>
                      </a:pPr>
                      <a:r>
                        <a:rPr lang="en-US" sz="1600" dirty="0">
                          <a:effectLst/>
                        </a:rPr>
                        <a:t>Only worked on nearest neighbor search methods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6757" marR="56757" marT="0" marB="0"/>
                </a:tc>
                <a:tc>
                  <a:txBody>
                    <a:bodyPr/>
                    <a:lstStyle/>
                    <a:p>
                      <a:pPr algn="just">
                        <a:lnSpc>
                          <a:spcPct val="115000"/>
                        </a:lnSpc>
                        <a:spcAft>
                          <a:spcPts val="0"/>
                        </a:spcAft>
                      </a:pPr>
                      <a:r>
                        <a:rPr lang="en-US" sz="1600" dirty="0">
                          <a:effectLst/>
                        </a:rPr>
                        <a:t>In this paper, they study the problems of learning hash functions in the context of multimodal data for cross-view similarity search. We put forward a novel hashing method, which is referred to Collective Matrix Factorization Hashing (CMFH).</a:t>
                      </a:r>
                      <a:endParaRPr lang="en-IN" sz="1600" dirty="0">
                        <a:effectLst/>
                      </a:endParaRPr>
                    </a:p>
                    <a:p>
                      <a:pPr>
                        <a:lnSpc>
                          <a:spcPct val="115000"/>
                        </a:lnSpc>
                        <a:spcAft>
                          <a:spcPts val="0"/>
                        </a:spcAft>
                      </a:pPr>
                      <a:r>
                        <a:rPr lang="en-US" sz="1600" dirty="0">
                          <a:effectLst/>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6757" marR="56757" marT="0" marB="0"/>
                </a:tc>
              </a:tr>
            </a:tbl>
          </a:graphicData>
        </a:graphic>
      </p:graphicFrame>
    </p:spTree>
    <p:extLst>
      <p:ext uri="{BB962C8B-B14F-4D97-AF65-F5344CB8AC3E}">
        <p14:creationId xmlns:p14="http://schemas.microsoft.com/office/powerpoint/2010/main" val="6778869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Literature  Survey</a:t>
            </a:r>
            <a:endParaRPr lang="en-IN" dirty="0"/>
          </a:p>
        </p:txBody>
      </p:sp>
      <p:sp>
        <p:nvSpPr>
          <p:cNvPr id="4" name="Slide Number Placeholder 3"/>
          <p:cNvSpPr>
            <a:spLocks noGrp="1"/>
          </p:cNvSpPr>
          <p:nvPr>
            <p:ph type="sldNum" sz="quarter" idx="12"/>
          </p:nvPr>
        </p:nvSpPr>
        <p:spPr/>
        <p:txBody>
          <a:bodyPr/>
          <a:lstStyle/>
          <a:p>
            <a:fld id="{F5B22921-D338-4179-A959-7B0BAB3D1D53}" type="slidenum">
              <a:rPr lang="en-US" smtClean="0">
                <a:solidFill>
                  <a:srgbClr val="5B9BD5">
                    <a:lumMod val="20000"/>
                    <a:lumOff val="80000"/>
                  </a:srgbClr>
                </a:solidFill>
              </a:rPr>
              <a:pPr/>
              <a:t>15</a:t>
            </a:fld>
            <a:endParaRPr lang="en-US" dirty="0">
              <a:solidFill>
                <a:srgbClr val="5B9BD5">
                  <a:lumMod val="20000"/>
                  <a:lumOff val="80000"/>
                </a:srgbClr>
              </a:solidFill>
            </a:endParaRPr>
          </a:p>
        </p:txBody>
      </p:sp>
      <p:sp>
        <p:nvSpPr>
          <p:cNvPr id="8" name="Content Placeholder 7"/>
          <p:cNvSpPr>
            <a:spLocks noGrp="1"/>
          </p:cNvSpPr>
          <p:nvPr>
            <p:ph idx="1"/>
          </p:nvPr>
        </p:nvSpPr>
        <p:spPr/>
        <p:txBody>
          <a:bodyPr/>
          <a:lstStyle/>
          <a:p>
            <a:endParaRPr lang="en-IN" dirty="0"/>
          </a:p>
        </p:txBody>
      </p:sp>
      <p:sp>
        <p:nvSpPr>
          <p:cNvPr id="9" name="Title 1"/>
          <p:cNvSpPr txBox="1">
            <a:spLocks/>
          </p:cNvSpPr>
          <p:nvPr/>
        </p:nvSpPr>
        <p:spPr>
          <a:xfrm>
            <a:off x="0" y="-637"/>
            <a:ext cx="9144000" cy="562340"/>
          </a:xfrm>
          <a:prstGeom prst="rect">
            <a:avLst/>
          </a:prstGeom>
          <a:solidFill>
            <a:schemeClr val="accent5">
              <a:lumMod val="50000"/>
            </a:schemeClr>
          </a:solidFill>
        </p:spPr>
        <p:txBody>
          <a:bodyPr vert="horz" lIns="91440" tIns="45720" rIns="91440" bIns="45720" rtlCol="0" anchor="ctr">
            <a:normAutofit fontScale="90000" lnSpcReduction="10000"/>
          </a:bodyPr>
          <a:lstStyle>
            <a:lvl1pPr algn="ctr" defTabSz="914400" rtl="0" eaLnBrk="1" latinLnBrk="0" hangingPunct="1">
              <a:lnSpc>
                <a:spcPct val="90000"/>
              </a:lnSpc>
              <a:spcBef>
                <a:spcPct val="0"/>
              </a:spcBef>
              <a:buNone/>
              <a:defRPr sz="4000" kern="1200">
                <a:solidFill>
                  <a:schemeClr val="bg1"/>
                </a:solidFill>
                <a:latin typeface="Calibri" panose="020F0502020204030204" pitchFamily="34" charset="0"/>
                <a:ea typeface="+mj-ea"/>
                <a:cs typeface="+mj-cs"/>
              </a:defRPr>
            </a:lvl1pPr>
          </a:lstStyle>
          <a:p>
            <a:r>
              <a:rPr lang="en-IN" dirty="0"/>
              <a:t>Literature  Survey</a:t>
            </a:r>
          </a:p>
        </p:txBody>
      </p:sp>
      <p:sp>
        <p:nvSpPr>
          <p:cNvPr id="10" name="Slide Number Placeholder 3"/>
          <p:cNvSpPr txBox="1">
            <a:spLocks/>
          </p:cNvSpPr>
          <p:nvPr/>
        </p:nvSpPr>
        <p:spPr>
          <a:xfrm>
            <a:off x="0" y="6593878"/>
            <a:ext cx="9144000" cy="225485"/>
          </a:xfrm>
          <a:prstGeom prst="rect">
            <a:avLst/>
          </a:prstGeom>
          <a:solidFill>
            <a:schemeClr val="accent1">
              <a:lumMod val="75000"/>
            </a:schemeClr>
          </a:solidFill>
        </p:spPr>
        <p:txBody>
          <a:bodyPr vert="horz" lIns="91440" tIns="45720" rIns="91440" bIns="45720" rtlCol="0" anchor="ctr"/>
          <a:lstStyle>
            <a:defPPr>
              <a:defRPr lang="en-US"/>
            </a:defPPr>
            <a:lvl1pPr marL="0" algn="r" defTabSz="914400" rtl="0" eaLnBrk="1" latinLnBrk="0" hangingPunct="1">
              <a:defRPr sz="1200" kern="1200">
                <a:solidFill>
                  <a:schemeClr val="accent1">
                    <a:lumMod val="20000"/>
                    <a:lumOff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5B22921-D338-4179-A959-7B0BAB3D1D53}" type="slidenum">
              <a:rPr lang="en-US" smtClean="0">
                <a:solidFill>
                  <a:srgbClr val="5B9BD5">
                    <a:lumMod val="20000"/>
                    <a:lumOff val="80000"/>
                  </a:srgbClr>
                </a:solidFill>
              </a:rPr>
              <a:pPr/>
              <a:t>15</a:t>
            </a:fld>
            <a:endParaRPr lang="en-US" dirty="0">
              <a:solidFill>
                <a:srgbClr val="5B9BD5">
                  <a:lumMod val="20000"/>
                  <a:lumOff val="80000"/>
                </a:srgbClr>
              </a:solidFill>
            </a:endParaRPr>
          </a:p>
        </p:txBody>
      </p:sp>
      <p:graphicFrame>
        <p:nvGraphicFramePr>
          <p:cNvPr id="11" name="Content Placeholder 6"/>
          <p:cNvGraphicFramePr>
            <a:graphicFrameLocks/>
          </p:cNvGraphicFramePr>
          <p:nvPr>
            <p:extLst>
              <p:ext uri="{D42A27DB-BD31-4B8C-83A1-F6EECF244321}">
                <p14:modId xmlns:p14="http://schemas.microsoft.com/office/powerpoint/2010/main" val="3878389620"/>
              </p:ext>
            </p:extLst>
          </p:nvPr>
        </p:nvGraphicFramePr>
        <p:xfrm>
          <a:off x="141669" y="613115"/>
          <a:ext cx="8860664" cy="5911402"/>
        </p:xfrm>
        <a:graphic>
          <a:graphicData uri="http://schemas.openxmlformats.org/drawingml/2006/table">
            <a:tbl>
              <a:tblPr firstRow="1" firstCol="1" bandRow="1">
                <a:tableStyleId>{5C22544A-7EE6-4342-B048-85BDC9FD1C3A}</a:tableStyleId>
              </a:tblPr>
              <a:tblGrid>
                <a:gridCol w="420498"/>
                <a:gridCol w="2326670"/>
                <a:gridCol w="2154326"/>
                <a:gridCol w="1895805"/>
                <a:gridCol w="2063365"/>
              </a:tblGrid>
              <a:tr h="490631">
                <a:tc>
                  <a:txBody>
                    <a:bodyPr/>
                    <a:lstStyle/>
                    <a:p>
                      <a:pPr>
                        <a:lnSpc>
                          <a:spcPct val="115000"/>
                        </a:lnSpc>
                        <a:spcAft>
                          <a:spcPts val="0"/>
                        </a:spcAft>
                      </a:pPr>
                      <a:r>
                        <a:rPr lang="en-US" sz="1400" dirty="0" smtClean="0">
                          <a:effectLst/>
                        </a:rPr>
                        <a:t>Sr.</a:t>
                      </a:r>
                    </a:p>
                    <a:p>
                      <a:pPr>
                        <a:lnSpc>
                          <a:spcPct val="115000"/>
                        </a:lnSpc>
                        <a:spcAft>
                          <a:spcPts val="0"/>
                        </a:spcAft>
                      </a:pPr>
                      <a:r>
                        <a:rPr lang="en-US" sz="1400" dirty="0" smtClean="0">
                          <a:effectLst/>
                        </a:rPr>
                        <a:t>No.</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6757" marR="56757" marT="0" marB="0"/>
                </a:tc>
                <a:tc>
                  <a:txBody>
                    <a:bodyPr/>
                    <a:lstStyle/>
                    <a:p>
                      <a:pPr algn="ctr">
                        <a:lnSpc>
                          <a:spcPct val="115000"/>
                        </a:lnSpc>
                        <a:spcAft>
                          <a:spcPts val="0"/>
                        </a:spcAft>
                      </a:pPr>
                      <a:r>
                        <a:rPr lang="en-US" sz="1600" dirty="0">
                          <a:effectLst/>
                        </a:rPr>
                        <a:t>Paper Details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6757" marR="56757" marT="0" marB="0"/>
                </a:tc>
                <a:tc>
                  <a:txBody>
                    <a:bodyPr/>
                    <a:lstStyle/>
                    <a:p>
                      <a:pPr algn="ctr">
                        <a:lnSpc>
                          <a:spcPct val="115000"/>
                        </a:lnSpc>
                        <a:spcAft>
                          <a:spcPts val="0"/>
                        </a:spcAft>
                      </a:pPr>
                      <a:r>
                        <a:rPr lang="en-US" sz="1600" dirty="0">
                          <a:effectLst/>
                        </a:rPr>
                        <a:t>Advantages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6757" marR="56757" marT="0" marB="0"/>
                </a:tc>
                <a:tc>
                  <a:txBody>
                    <a:bodyPr/>
                    <a:lstStyle/>
                    <a:p>
                      <a:pPr algn="ctr">
                        <a:lnSpc>
                          <a:spcPct val="115000"/>
                        </a:lnSpc>
                        <a:spcAft>
                          <a:spcPts val="0"/>
                        </a:spcAft>
                      </a:pPr>
                      <a:r>
                        <a:rPr lang="en-US" sz="1600">
                          <a:effectLst/>
                        </a:rPr>
                        <a:t>Disadvantages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6757" marR="56757" marT="0" marB="0"/>
                </a:tc>
                <a:tc>
                  <a:txBody>
                    <a:bodyPr/>
                    <a:lstStyle/>
                    <a:p>
                      <a:pPr algn="ctr">
                        <a:lnSpc>
                          <a:spcPct val="115000"/>
                        </a:lnSpc>
                        <a:spcAft>
                          <a:spcPts val="0"/>
                        </a:spcAft>
                      </a:pPr>
                      <a:r>
                        <a:rPr lang="en-US" sz="1600" dirty="0">
                          <a:effectLst/>
                        </a:rPr>
                        <a:t>Conclusion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6757" marR="56757" marT="0" marB="0"/>
                </a:tc>
              </a:tr>
              <a:tr h="5420771">
                <a:tc>
                  <a:txBody>
                    <a:bodyPr/>
                    <a:lstStyle/>
                    <a:p>
                      <a:pPr>
                        <a:lnSpc>
                          <a:spcPct val="115000"/>
                        </a:lnSpc>
                        <a:spcAft>
                          <a:spcPts val="0"/>
                        </a:spcAft>
                      </a:pPr>
                      <a:r>
                        <a:rPr lang="en-US" sz="1800" dirty="0" smtClean="0">
                          <a:effectLst/>
                        </a:rPr>
                        <a: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6757" marR="56757" marT="0" marB="0"/>
                </a:tc>
                <a:tc>
                  <a:txBody>
                    <a:bodyPr/>
                    <a:lstStyle/>
                    <a:p>
                      <a:pPr>
                        <a:lnSpc>
                          <a:spcPct val="115000"/>
                        </a:lnSpc>
                        <a:spcAft>
                          <a:spcPts val="0"/>
                        </a:spcAft>
                      </a:pPr>
                      <a:r>
                        <a:rPr lang="en-US" sz="1800" kern="1200" dirty="0" smtClean="0">
                          <a:solidFill>
                            <a:schemeClr val="dk1"/>
                          </a:solidFill>
                          <a:effectLst/>
                          <a:latin typeface="+mn-lt"/>
                          <a:ea typeface="+mn-ea"/>
                          <a:cs typeface="+mn-cs"/>
                        </a:rPr>
                        <a:t>Y. Gong, S. </a:t>
                      </a:r>
                      <a:r>
                        <a:rPr lang="en-US" sz="1800" kern="1200" dirty="0" err="1" smtClean="0">
                          <a:solidFill>
                            <a:schemeClr val="dk1"/>
                          </a:solidFill>
                          <a:effectLst/>
                          <a:latin typeface="+mn-lt"/>
                          <a:ea typeface="+mn-ea"/>
                          <a:cs typeface="+mn-cs"/>
                        </a:rPr>
                        <a:t>Lazebnik</a:t>
                      </a:r>
                      <a:r>
                        <a:rPr lang="en-US" sz="1800" kern="1200" dirty="0" smtClean="0">
                          <a:solidFill>
                            <a:schemeClr val="dk1"/>
                          </a:solidFill>
                          <a:effectLst/>
                          <a:latin typeface="+mn-lt"/>
                          <a:ea typeface="+mn-ea"/>
                          <a:cs typeface="+mn-cs"/>
                        </a:rPr>
                        <a:t>, A. Gordo, and F. </a:t>
                      </a:r>
                      <a:r>
                        <a:rPr lang="en-US" sz="1800" kern="1200" dirty="0" err="1" smtClean="0">
                          <a:solidFill>
                            <a:schemeClr val="dk1"/>
                          </a:solidFill>
                          <a:effectLst/>
                          <a:latin typeface="+mn-lt"/>
                          <a:ea typeface="+mn-ea"/>
                          <a:cs typeface="+mn-cs"/>
                        </a:rPr>
                        <a:t>Perronnin</a:t>
                      </a:r>
                      <a:r>
                        <a:rPr lang="en-US" sz="1800" kern="1200" dirty="0" smtClean="0">
                          <a:solidFill>
                            <a:schemeClr val="dk1"/>
                          </a:solidFill>
                          <a:effectLst/>
                          <a:latin typeface="+mn-lt"/>
                          <a:ea typeface="+mn-ea"/>
                          <a:cs typeface="+mn-cs"/>
                        </a:rPr>
                        <a:t>, “Iterative quantization: A procrustean approach to learning binary codes for large-scale image retrieval,” IEEE Trans. Pattern Anal. Mach. </a:t>
                      </a:r>
                      <a:r>
                        <a:rPr lang="en-US" sz="1800" kern="1200" dirty="0" err="1" smtClean="0">
                          <a:solidFill>
                            <a:schemeClr val="dk1"/>
                          </a:solidFill>
                          <a:effectLst/>
                          <a:latin typeface="+mn-lt"/>
                          <a:ea typeface="+mn-ea"/>
                          <a:cs typeface="+mn-cs"/>
                        </a:rPr>
                        <a:t>Intell</a:t>
                      </a:r>
                      <a:r>
                        <a:rPr lang="en-US" sz="1800" kern="1200" dirty="0" smtClean="0">
                          <a:solidFill>
                            <a:schemeClr val="dk1"/>
                          </a:solidFill>
                          <a:effectLst/>
                          <a:latin typeface="+mn-lt"/>
                          <a:ea typeface="+mn-ea"/>
                          <a:cs typeface="+mn-cs"/>
                        </a:rPr>
                        <a:t>., vol. 35, no. 12, pp. 2916–2929, Dec. 2013. </a:t>
                      </a:r>
                      <a:r>
                        <a:rPr lang="en-US" sz="1400" dirty="0">
                          <a:effectLst/>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6757" marR="56757" marT="0" marB="0"/>
                </a:tc>
                <a:tc>
                  <a:txBody>
                    <a:bodyPr/>
                    <a:lstStyle/>
                    <a:p>
                      <a:pPr>
                        <a:lnSpc>
                          <a:spcPct val="115000"/>
                        </a:lnSpc>
                        <a:spcAft>
                          <a:spcPts val="0"/>
                        </a:spcAft>
                      </a:pPr>
                      <a:r>
                        <a:rPr lang="en-US" sz="1800" kern="1200" dirty="0" smtClean="0">
                          <a:solidFill>
                            <a:schemeClr val="dk1"/>
                          </a:solidFill>
                          <a:effectLst/>
                          <a:latin typeface="+mn-lt"/>
                          <a:ea typeface="+mn-ea"/>
                          <a:cs typeface="+mn-cs"/>
                        </a:rPr>
                        <a:t>Y. Gong, S. </a:t>
                      </a:r>
                      <a:r>
                        <a:rPr lang="en-US" sz="1800" kern="1200" dirty="0" err="1" smtClean="0">
                          <a:solidFill>
                            <a:schemeClr val="dk1"/>
                          </a:solidFill>
                          <a:effectLst/>
                          <a:latin typeface="+mn-lt"/>
                          <a:ea typeface="+mn-ea"/>
                          <a:cs typeface="+mn-cs"/>
                        </a:rPr>
                        <a:t>Lazebnik</a:t>
                      </a:r>
                      <a:r>
                        <a:rPr lang="en-US" sz="1800" kern="1200" dirty="0" smtClean="0">
                          <a:solidFill>
                            <a:schemeClr val="dk1"/>
                          </a:solidFill>
                          <a:effectLst/>
                          <a:latin typeface="+mn-lt"/>
                          <a:ea typeface="+mn-ea"/>
                          <a:cs typeface="+mn-cs"/>
                        </a:rPr>
                        <a:t>, A. Gordo, and F. </a:t>
                      </a:r>
                      <a:r>
                        <a:rPr lang="en-US" sz="1800" kern="1200" dirty="0" err="1" smtClean="0">
                          <a:solidFill>
                            <a:schemeClr val="dk1"/>
                          </a:solidFill>
                          <a:effectLst/>
                          <a:latin typeface="+mn-lt"/>
                          <a:ea typeface="+mn-ea"/>
                          <a:cs typeface="+mn-cs"/>
                        </a:rPr>
                        <a:t>Perronnin</a:t>
                      </a:r>
                      <a:r>
                        <a:rPr lang="en-US" sz="1800" kern="1200" dirty="0" smtClean="0">
                          <a:solidFill>
                            <a:schemeClr val="dk1"/>
                          </a:solidFill>
                          <a:effectLst/>
                          <a:latin typeface="+mn-lt"/>
                          <a:ea typeface="+mn-ea"/>
                          <a:cs typeface="+mn-cs"/>
                        </a:rPr>
                        <a:t>, “Iterative quantization: A procrustean approach to learning binary codes for large-scale image retrieval,” IEEE Trans. Pattern Anal. Mach. </a:t>
                      </a:r>
                      <a:r>
                        <a:rPr lang="en-US" sz="1800" kern="1200" dirty="0" err="1" smtClean="0">
                          <a:solidFill>
                            <a:schemeClr val="dk1"/>
                          </a:solidFill>
                          <a:effectLst/>
                          <a:latin typeface="+mn-lt"/>
                          <a:ea typeface="+mn-ea"/>
                          <a:cs typeface="+mn-cs"/>
                        </a:rPr>
                        <a:t>Intell</a:t>
                      </a:r>
                      <a:r>
                        <a:rPr lang="en-US" sz="1800" kern="1200" dirty="0" smtClean="0">
                          <a:solidFill>
                            <a:schemeClr val="dk1"/>
                          </a:solidFill>
                          <a:effectLst/>
                          <a:latin typeface="+mn-lt"/>
                          <a:ea typeface="+mn-ea"/>
                          <a:cs typeface="+mn-cs"/>
                        </a:rPr>
                        <a:t>., vol. 35, no. 12, pp. 2916–2929, Dec. 2013.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6757" marR="56757" marT="0" marB="0"/>
                </a:tc>
                <a:tc>
                  <a:txBody>
                    <a:bodyPr/>
                    <a:lstStyle/>
                    <a:p>
                      <a:r>
                        <a:rPr lang="en-US" sz="1800" b="0" kern="1200" dirty="0" smtClean="0">
                          <a:solidFill>
                            <a:schemeClr val="dk1"/>
                          </a:solidFill>
                          <a:effectLst/>
                          <a:latin typeface="+mn-lt"/>
                          <a:ea typeface="+mn-ea"/>
                          <a:cs typeface="+mn-cs"/>
                        </a:rPr>
                        <a:t>1.This paper worked on 32 bit binary image search</a:t>
                      </a:r>
                      <a:endParaRPr lang="en-IN" sz="1800" b="0" kern="1200" dirty="0" smtClean="0">
                        <a:solidFill>
                          <a:schemeClr val="dk1"/>
                        </a:solidFill>
                        <a:effectLst/>
                        <a:latin typeface="+mn-lt"/>
                        <a:ea typeface="+mn-ea"/>
                        <a:cs typeface="+mn-cs"/>
                      </a:endParaRPr>
                    </a:p>
                    <a:p>
                      <a:r>
                        <a:rPr lang="en-US" sz="1800" b="0" kern="1200" dirty="0" smtClean="0">
                          <a:solidFill>
                            <a:schemeClr val="dk1"/>
                          </a:solidFill>
                          <a:effectLst/>
                          <a:latin typeface="+mn-lt"/>
                          <a:ea typeface="+mn-ea"/>
                          <a:cs typeface="+mn-cs"/>
                        </a:rPr>
                        <a:t>2.Accuracy is low</a:t>
                      </a:r>
                      <a:endParaRPr lang="en-IN" sz="1800" b="0" kern="1200" dirty="0" smtClean="0">
                        <a:solidFill>
                          <a:schemeClr val="dk1"/>
                        </a:solidFill>
                        <a:effectLst/>
                        <a:latin typeface="+mn-lt"/>
                        <a:ea typeface="+mn-ea"/>
                        <a:cs typeface="+mn-cs"/>
                      </a:endParaRPr>
                    </a:p>
                    <a:p>
                      <a:pPr>
                        <a:lnSpc>
                          <a:spcPct val="115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6757" marR="56757" marT="0" marB="0"/>
                </a:tc>
                <a:tc>
                  <a:txBody>
                    <a:bodyPr/>
                    <a:lstStyle/>
                    <a:p>
                      <a:pPr algn="just">
                        <a:lnSpc>
                          <a:spcPct val="115000"/>
                        </a:lnSpc>
                        <a:spcAft>
                          <a:spcPts val="0"/>
                        </a:spcAft>
                      </a:pPr>
                      <a:r>
                        <a:rPr lang="en-US" sz="1800" kern="1200" dirty="0" smtClean="0">
                          <a:solidFill>
                            <a:schemeClr val="dk1"/>
                          </a:solidFill>
                          <a:effectLst/>
                          <a:latin typeface="+mn-lt"/>
                          <a:ea typeface="+mn-ea"/>
                          <a:cs typeface="+mn-cs"/>
                        </a:rPr>
                        <a:t>This paper addresses the problem of learning similarity-preserving binary codes for efficient similarity search in large-scale image collections.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6757" marR="56757" marT="0" marB="0"/>
                </a:tc>
              </a:tr>
            </a:tbl>
          </a:graphicData>
        </a:graphic>
      </p:graphicFrame>
    </p:spTree>
    <p:extLst>
      <p:ext uri="{BB962C8B-B14F-4D97-AF65-F5344CB8AC3E}">
        <p14:creationId xmlns:p14="http://schemas.microsoft.com/office/powerpoint/2010/main" val="1136773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F5B22921-D338-4179-A959-7B0BAB3D1D53}" type="slidenum">
              <a:rPr lang="en-US" smtClean="0">
                <a:solidFill>
                  <a:srgbClr val="5B9BD5">
                    <a:lumMod val="20000"/>
                    <a:lumOff val="80000"/>
                  </a:srgbClr>
                </a:solidFill>
              </a:rPr>
              <a:pPr/>
              <a:t>16</a:t>
            </a:fld>
            <a:endParaRPr lang="en-US" dirty="0">
              <a:solidFill>
                <a:srgbClr val="5B9BD5">
                  <a:lumMod val="20000"/>
                  <a:lumOff val="80000"/>
                </a:srgbClr>
              </a:solidFill>
            </a:endParaRPr>
          </a:p>
        </p:txBody>
      </p:sp>
      <p:sp>
        <p:nvSpPr>
          <p:cNvPr id="5" name="Title 1"/>
          <p:cNvSpPr txBox="1">
            <a:spLocks/>
          </p:cNvSpPr>
          <p:nvPr/>
        </p:nvSpPr>
        <p:spPr>
          <a:xfrm>
            <a:off x="0" y="24924"/>
            <a:ext cx="9144000" cy="511218"/>
          </a:xfrm>
          <a:prstGeom prst="rect">
            <a:avLst/>
          </a:prstGeom>
          <a:solidFill>
            <a:schemeClr val="accent5">
              <a:lumMod val="50000"/>
            </a:schemeClr>
          </a:solidFill>
        </p:spPr>
        <p:txBody>
          <a:bodyPr vert="horz" lIns="91440" tIns="45720" rIns="91440" bIns="45720" rtlCol="0" anchor="ctr">
            <a:normAutofit fontScale="90000" lnSpcReduction="20000"/>
          </a:bodyPr>
          <a:lstStyle>
            <a:lvl1pPr algn="ctr" defTabSz="914400" rtl="0" eaLnBrk="1" latinLnBrk="0" hangingPunct="1">
              <a:lnSpc>
                <a:spcPct val="90000"/>
              </a:lnSpc>
              <a:spcBef>
                <a:spcPct val="0"/>
              </a:spcBef>
              <a:buNone/>
              <a:defRPr sz="4000" kern="1200">
                <a:solidFill>
                  <a:schemeClr val="bg1"/>
                </a:solidFill>
                <a:latin typeface="Calibri" panose="020F0502020204030204" pitchFamily="34" charset="0"/>
                <a:ea typeface="+mj-ea"/>
                <a:cs typeface="+mj-cs"/>
              </a:defRPr>
            </a:lvl1pPr>
          </a:lstStyle>
          <a:p>
            <a:r>
              <a:rPr lang="en-IN" dirty="0"/>
              <a:t>Literature  Survey</a:t>
            </a:r>
          </a:p>
        </p:txBody>
      </p:sp>
      <p:sp>
        <p:nvSpPr>
          <p:cNvPr id="6" name="Slide Number Placeholder 3"/>
          <p:cNvSpPr txBox="1">
            <a:spLocks/>
          </p:cNvSpPr>
          <p:nvPr/>
        </p:nvSpPr>
        <p:spPr>
          <a:xfrm>
            <a:off x="0" y="6593878"/>
            <a:ext cx="9144000" cy="225485"/>
          </a:xfrm>
          <a:prstGeom prst="rect">
            <a:avLst/>
          </a:prstGeom>
          <a:solidFill>
            <a:schemeClr val="accent1">
              <a:lumMod val="75000"/>
            </a:schemeClr>
          </a:solidFill>
        </p:spPr>
        <p:txBody>
          <a:bodyPr vert="horz" lIns="91440" tIns="45720" rIns="91440" bIns="45720" rtlCol="0" anchor="ctr"/>
          <a:lstStyle>
            <a:defPPr>
              <a:defRPr lang="en-US"/>
            </a:defPPr>
            <a:lvl1pPr marL="0" algn="r" defTabSz="914400" rtl="0" eaLnBrk="1" latinLnBrk="0" hangingPunct="1">
              <a:defRPr sz="1200" kern="1200">
                <a:solidFill>
                  <a:schemeClr val="accent1">
                    <a:lumMod val="20000"/>
                    <a:lumOff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5B22921-D338-4179-A959-7B0BAB3D1D53}" type="slidenum">
              <a:rPr lang="en-US" smtClean="0">
                <a:solidFill>
                  <a:srgbClr val="5B9BD5">
                    <a:lumMod val="20000"/>
                    <a:lumOff val="80000"/>
                  </a:srgbClr>
                </a:solidFill>
              </a:rPr>
              <a:pPr/>
              <a:t>16</a:t>
            </a:fld>
            <a:endParaRPr lang="en-US" dirty="0">
              <a:solidFill>
                <a:srgbClr val="5B9BD5">
                  <a:lumMod val="20000"/>
                  <a:lumOff val="80000"/>
                </a:srgbClr>
              </a:solidFill>
            </a:endParaRPr>
          </a:p>
        </p:txBody>
      </p:sp>
      <p:graphicFrame>
        <p:nvGraphicFramePr>
          <p:cNvPr id="7" name="Content Placeholder 6"/>
          <p:cNvGraphicFramePr>
            <a:graphicFrameLocks/>
          </p:cNvGraphicFramePr>
          <p:nvPr>
            <p:extLst>
              <p:ext uri="{D42A27DB-BD31-4B8C-83A1-F6EECF244321}">
                <p14:modId xmlns:p14="http://schemas.microsoft.com/office/powerpoint/2010/main" val="1899151782"/>
              </p:ext>
            </p:extLst>
          </p:nvPr>
        </p:nvGraphicFramePr>
        <p:xfrm>
          <a:off x="141668" y="615436"/>
          <a:ext cx="8860664" cy="5788077"/>
        </p:xfrm>
        <a:graphic>
          <a:graphicData uri="http://schemas.openxmlformats.org/drawingml/2006/table">
            <a:tbl>
              <a:tblPr firstRow="1" firstCol="1" bandRow="1">
                <a:tableStyleId>{5C22544A-7EE6-4342-B048-85BDC9FD1C3A}</a:tableStyleId>
              </a:tblPr>
              <a:tblGrid>
                <a:gridCol w="420498"/>
                <a:gridCol w="1833304"/>
                <a:gridCol w="2021984"/>
                <a:gridCol w="1532585"/>
                <a:gridCol w="3052293"/>
              </a:tblGrid>
              <a:tr h="449378">
                <a:tc>
                  <a:txBody>
                    <a:bodyPr/>
                    <a:lstStyle/>
                    <a:p>
                      <a:pPr>
                        <a:lnSpc>
                          <a:spcPct val="115000"/>
                        </a:lnSpc>
                        <a:spcAft>
                          <a:spcPts val="0"/>
                        </a:spcAft>
                      </a:pPr>
                      <a:r>
                        <a:rPr lang="en-US" sz="1400" dirty="0" smtClean="0">
                          <a:effectLst/>
                        </a:rPr>
                        <a:t>Sr. No.</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6757" marR="56757" marT="0" marB="0"/>
                </a:tc>
                <a:tc>
                  <a:txBody>
                    <a:bodyPr/>
                    <a:lstStyle/>
                    <a:p>
                      <a:pPr algn="ctr">
                        <a:lnSpc>
                          <a:spcPct val="115000"/>
                        </a:lnSpc>
                        <a:spcAft>
                          <a:spcPts val="0"/>
                        </a:spcAft>
                      </a:pPr>
                      <a:r>
                        <a:rPr lang="en-US" sz="1600" dirty="0">
                          <a:effectLst/>
                        </a:rPr>
                        <a:t>Paper Details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6757" marR="56757" marT="0" marB="0"/>
                </a:tc>
                <a:tc>
                  <a:txBody>
                    <a:bodyPr/>
                    <a:lstStyle/>
                    <a:p>
                      <a:pPr algn="ctr">
                        <a:lnSpc>
                          <a:spcPct val="115000"/>
                        </a:lnSpc>
                        <a:spcAft>
                          <a:spcPts val="0"/>
                        </a:spcAft>
                      </a:pPr>
                      <a:r>
                        <a:rPr lang="en-US" sz="1600" dirty="0">
                          <a:effectLst/>
                        </a:rPr>
                        <a:t>Advantages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6757" marR="56757" marT="0" marB="0"/>
                </a:tc>
                <a:tc>
                  <a:txBody>
                    <a:bodyPr/>
                    <a:lstStyle/>
                    <a:p>
                      <a:pPr algn="ctr">
                        <a:lnSpc>
                          <a:spcPct val="115000"/>
                        </a:lnSpc>
                        <a:spcAft>
                          <a:spcPts val="0"/>
                        </a:spcAft>
                      </a:pPr>
                      <a:r>
                        <a:rPr lang="en-US" sz="1600">
                          <a:effectLst/>
                        </a:rPr>
                        <a:t>Disadvantages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6757" marR="56757" marT="0" marB="0"/>
                </a:tc>
                <a:tc>
                  <a:txBody>
                    <a:bodyPr/>
                    <a:lstStyle/>
                    <a:p>
                      <a:pPr algn="ctr">
                        <a:lnSpc>
                          <a:spcPct val="115000"/>
                        </a:lnSpc>
                        <a:spcAft>
                          <a:spcPts val="0"/>
                        </a:spcAft>
                      </a:pPr>
                      <a:r>
                        <a:rPr lang="en-US" sz="1600" dirty="0">
                          <a:effectLst/>
                        </a:rPr>
                        <a:t>Conclusion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6757" marR="56757" marT="0" marB="0"/>
                </a:tc>
              </a:tr>
              <a:tr h="5297349">
                <a:tc>
                  <a:txBody>
                    <a:bodyPr/>
                    <a:lstStyle/>
                    <a:p>
                      <a:pPr>
                        <a:lnSpc>
                          <a:spcPct val="115000"/>
                        </a:lnSpc>
                        <a:spcAft>
                          <a:spcPts val="0"/>
                        </a:spcAft>
                      </a:pPr>
                      <a:r>
                        <a:rPr lang="en-US" sz="1800" dirty="0" smtClean="0">
                          <a:effectLst/>
                        </a:rPr>
                        <a:t>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6757" marR="56757" marT="0" marB="0"/>
                </a:tc>
                <a:tc>
                  <a:txBody>
                    <a:bodyPr/>
                    <a:lstStyle/>
                    <a:p>
                      <a:pPr>
                        <a:lnSpc>
                          <a:spcPct val="115000"/>
                        </a:lnSpc>
                        <a:spcAft>
                          <a:spcPts val="0"/>
                        </a:spcAft>
                      </a:pPr>
                      <a:r>
                        <a:rPr lang="en-US" sz="1400" dirty="0">
                          <a:effectLst/>
                        </a:rPr>
                        <a:t> </a:t>
                      </a:r>
                      <a:r>
                        <a:rPr lang="en-US" sz="1800" kern="1200" dirty="0" smtClean="0">
                          <a:solidFill>
                            <a:schemeClr val="dk1"/>
                          </a:solidFill>
                          <a:effectLst/>
                          <a:latin typeface="+mn-lt"/>
                          <a:ea typeface="+mn-ea"/>
                          <a:cs typeface="+mn-cs"/>
                        </a:rPr>
                        <a:t>Y. Pan, T. Yao, T. Mei, H. Li, C.-W. Ngo, and Y. </a:t>
                      </a:r>
                      <a:r>
                        <a:rPr lang="en-US" sz="1800" kern="1200" dirty="0" err="1" smtClean="0">
                          <a:solidFill>
                            <a:schemeClr val="dk1"/>
                          </a:solidFill>
                          <a:effectLst/>
                          <a:latin typeface="+mn-lt"/>
                          <a:ea typeface="+mn-ea"/>
                          <a:cs typeface="+mn-cs"/>
                        </a:rPr>
                        <a:t>Rui</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Clickthrough</a:t>
                      </a:r>
                      <a:r>
                        <a:rPr lang="en-US" sz="1800" kern="1200" dirty="0" smtClean="0">
                          <a:solidFill>
                            <a:schemeClr val="dk1"/>
                          </a:solidFill>
                          <a:effectLst/>
                          <a:latin typeface="+mn-lt"/>
                          <a:ea typeface="+mn-ea"/>
                          <a:cs typeface="+mn-cs"/>
                        </a:rPr>
                        <a:t>-based cross-view learning for image search,” in Proc. 37th </a:t>
                      </a:r>
                      <a:r>
                        <a:rPr lang="en-US" sz="1800" kern="1200" dirty="0" err="1" smtClean="0">
                          <a:solidFill>
                            <a:schemeClr val="dk1"/>
                          </a:solidFill>
                          <a:effectLst/>
                          <a:latin typeface="+mn-lt"/>
                          <a:ea typeface="+mn-ea"/>
                          <a:cs typeface="+mn-cs"/>
                        </a:rPr>
                        <a:t>Int.ACMSIGIR</a:t>
                      </a:r>
                      <a:r>
                        <a:rPr lang="en-US" sz="1800" kern="1200" dirty="0" smtClean="0">
                          <a:solidFill>
                            <a:schemeClr val="dk1"/>
                          </a:solidFill>
                          <a:effectLst/>
                          <a:latin typeface="+mn-lt"/>
                          <a:ea typeface="+mn-ea"/>
                          <a:cs typeface="+mn-cs"/>
                        </a:rPr>
                        <a:t> Conf. Res. Develop. Inf. Retrieval, 2014, pp. 717–726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6757" marR="56757" marT="0" marB="0"/>
                </a:tc>
                <a:tc>
                  <a:txBody>
                    <a:bodyPr/>
                    <a:lstStyle/>
                    <a:p>
                      <a:r>
                        <a:rPr lang="en-US" sz="1800" b="0" kern="1200" dirty="0" smtClean="0">
                          <a:solidFill>
                            <a:schemeClr val="dk1"/>
                          </a:solidFill>
                          <a:effectLst/>
                          <a:latin typeface="+mn-lt"/>
                          <a:ea typeface="+mn-ea"/>
                          <a:cs typeface="+mn-cs"/>
                        </a:rPr>
                        <a:t>This paper worked on </a:t>
                      </a:r>
                      <a:endParaRPr lang="en-IN" sz="1800" b="0" kern="1200" dirty="0" smtClean="0">
                        <a:solidFill>
                          <a:schemeClr val="dk1"/>
                        </a:solidFill>
                        <a:effectLst/>
                        <a:latin typeface="+mn-lt"/>
                        <a:ea typeface="+mn-ea"/>
                        <a:cs typeface="+mn-cs"/>
                      </a:endParaRPr>
                    </a:p>
                    <a:p>
                      <a:r>
                        <a:rPr lang="en-US" sz="1800" b="0" kern="1200" dirty="0" smtClean="0">
                          <a:solidFill>
                            <a:schemeClr val="dk1"/>
                          </a:solidFill>
                          <a:effectLst/>
                          <a:latin typeface="+mn-lt"/>
                          <a:ea typeface="+mn-ea"/>
                          <a:cs typeface="+mn-cs"/>
                        </a:rPr>
                        <a:t>1) the surrounding</a:t>
                      </a:r>
                      <a:endParaRPr lang="en-IN" sz="1800" b="0" kern="1200" dirty="0" smtClean="0">
                        <a:solidFill>
                          <a:schemeClr val="dk1"/>
                        </a:solidFill>
                        <a:effectLst/>
                        <a:latin typeface="+mn-lt"/>
                        <a:ea typeface="+mn-ea"/>
                        <a:cs typeface="+mn-cs"/>
                      </a:endParaRPr>
                    </a:p>
                    <a:p>
                      <a:r>
                        <a:rPr lang="en-US" sz="1800" b="0" kern="1200" dirty="0" smtClean="0">
                          <a:solidFill>
                            <a:schemeClr val="dk1"/>
                          </a:solidFill>
                          <a:effectLst/>
                          <a:latin typeface="+mn-lt"/>
                          <a:ea typeface="+mn-ea"/>
                          <a:cs typeface="+mn-cs"/>
                        </a:rPr>
                        <a:t>texts are often noisy or too few to accurately describe</a:t>
                      </a:r>
                      <a:endParaRPr lang="en-IN" sz="1800" b="0" kern="1200" dirty="0" smtClean="0">
                        <a:solidFill>
                          <a:schemeClr val="dk1"/>
                        </a:solidFill>
                        <a:effectLst/>
                        <a:latin typeface="+mn-lt"/>
                        <a:ea typeface="+mn-ea"/>
                        <a:cs typeface="+mn-cs"/>
                      </a:endParaRPr>
                    </a:p>
                    <a:p>
                      <a:r>
                        <a:rPr lang="en-US" sz="1800" b="0" kern="1200" dirty="0" smtClean="0">
                          <a:solidFill>
                            <a:schemeClr val="dk1"/>
                          </a:solidFill>
                          <a:effectLst/>
                          <a:latin typeface="+mn-lt"/>
                          <a:ea typeface="+mn-ea"/>
                          <a:cs typeface="+mn-cs"/>
                        </a:rPr>
                        <a:t>the image content, and </a:t>
                      </a:r>
                    </a:p>
                    <a:p>
                      <a:r>
                        <a:rPr lang="en-US" sz="1800" b="0" kern="1200" dirty="0" smtClean="0">
                          <a:solidFill>
                            <a:schemeClr val="dk1"/>
                          </a:solidFill>
                          <a:effectLst/>
                          <a:latin typeface="+mn-lt"/>
                          <a:ea typeface="+mn-ea"/>
                          <a:cs typeface="+mn-cs"/>
                        </a:rPr>
                        <a:t>2) the human annotations are resourcefully</a:t>
                      </a:r>
                      <a:endParaRPr lang="en-IN" sz="1800" b="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expensive and thus cannot be scaled up.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6757" marR="56757" marT="0" marB="0"/>
                </a:tc>
                <a:tc>
                  <a:txBody>
                    <a:bodyPr/>
                    <a:lstStyle/>
                    <a:p>
                      <a:pPr>
                        <a:lnSpc>
                          <a:spcPct val="115000"/>
                        </a:lnSpc>
                        <a:spcAft>
                          <a:spcPts val="0"/>
                        </a:spcAft>
                      </a:pPr>
                      <a:r>
                        <a:rPr lang="en-US" sz="1800" kern="1200" dirty="0" smtClean="0">
                          <a:solidFill>
                            <a:schemeClr val="dk1"/>
                          </a:solidFill>
                          <a:effectLst/>
                          <a:latin typeface="+mn-lt"/>
                          <a:ea typeface="+mn-ea"/>
                          <a:cs typeface="+mn-cs"/>
                        </a:rPr>
                        <a:t>This paper only consider color feature.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6757" marR="56757" marT="0" marB="0"/>
                </a:tc>
                <a:tc>
                  <a:txBody>
                    <a:bodyPr/>
                    <a:lstStyle/>
                    <a:p>
                      <a:pPr>
                        <a:lnSpc>
                          <a:spcPct val="115000"/>
                        </a:lnSpc>
                        <a:spcBef>
                          <a:spcPts val="200"/>
                        </a:spcBef>
                        <a:spcAft>
                          <a:spcPts val="0"/>
                        </a:spcAft>
                      </a:pPr>
                      <a:r>
                        <a:rPr lang="en-US" sz="1800" kern="1200" dirty="0" smtClean="0">
                          <a:solidFill>
                            <a:schemeClr val="dk1"/>
                          </a:solidFill>
                          <a:effectLst/>
                          <a:latin typeface="+mn-lt"/>
                          <a:ea typeface="+mn-ea"/>
                          <a:cs typeface="+mn-cs"/>
                        </a:rPr>
                        <a:t>The former aims to create a latent subspace with the ability in comparing information from the original incomparable views (i.e., textual and visual views), while the latter explores the largely available and freely accessible click-through data (i.e., “crowdsourced” human intelligence) for understanding query.</a:t>
                      </a:r>
                      <a:endParaRPr lang="en-IN" sz="1100" b="1" dirty="0">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6393203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Literature  Survey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28005401"/>
              </p:ext>
            </p:extLst>
          </p:nvPr>
        </p:nvGraphicFramePr>
        <p:xfrm>
          <a:off x="103032" y="772732"/>
          <a:ext cx="8873542" cy="5645581"/>
        </p:xfrm>
        <a:graphic>
          <a:graphicData uri="http://schemas.openxmlformats.org/drawingml/2006/table">
            <a:tbl>
              <a:tblPr firstRow="1" firstCol="1" bandRow="1">
                <a:tableStyleId>{5C22544A-7EE6-4342-B048-85BDC9FD1C3A}</a:tableStyleId>
              </a:tblPr>
              <a:tblGrid>
                <a:gridCol w="507737"/>
                <a:gridCol w="2306172"/>
                <a:gridCol w="2135345"/>
                <a:gridCol w="1879102"/>
                <a:gridCol w="2045186"/>
              </a:tblGrid>
              <a:tr h="530082">
                <a:tc>
                  <a:txBody>
                    <a:bodyPr/>
                    <a:lstStyle/>
                    <a:p>
                      <a:pPr>
                        <a:lnSpc>
                          <a:spcPct val="115000"/>
                        </a:lnSpc>
                        <a:spcBef>
                          <a:spcPts val="200"/>
                        </a:spcBef>
                        <a:spcAft>
                          <a:spcPts val="0"/>
                        </a:spcAft>
                      </a:pPr>
                      <a:r>
                        <a:rPr lang="en-US" sz="1600" dirty="0" smtClean="0">
                          <a:effectLst/>
                        </a:rPr>
                        <a:t>Sr.</a:t>
                      </a:r>
                    </a:p>
                    <a:p>
                      <a:pPr>
                        <a:lnSpc>
                          <a:spcPct val="115000"/>
                        </a:lnSpc>
                        <a:spcBef>
                          <a:spcPts val="200"/>
                        </a:spcBef>
                        <a:spcAft>
                          <a:spcPts val="0"/>
                        </a:spcAft>
                      </a:pPr>
                      <a:r>
                        <a:rPr lang="en-US" sz="1600" dirty="0" smtClean="0">
                          <a:effectLst/>
                        </a:rPr>
                        <a:t>No.</a:t>
                      </a:r>
                      <a:endParaRPr lang="en-IN" sz="1600" b="1" dirty="0">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2773" marR="62773" marT="0" marB="0"/>
                </a:tc>
                <a:tc>
                  <a:txBody>
                    <a:bodyPr/>
                    <a:lstStyle/>
                    <a:p>
                      <a:pPr algn="ctr">
                        <a:lnSpc>
                          <a:spcPct val="115000"/>
                        </a:lnSpc>
                        <a:spcBef>
                          <a:spcPts val="200"/>
                        </a:spcBef>
                        <a:spcAft>
                          <a:spcPts val="0"/>
                        </a:spcAft>
                      </a:pPr>
                      <a:r>
                        <a:rPr lang="en-US" sz="1600">
                          <a:effectLst/>
                        </a:rPr>
                        <a:t>Paper Details</a:t>
                      </a:r>
                      <a:endParaRPr lang="en-IN" sz="1600" b="1">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2773" marR="62773" marT="0" marB="0"/>
                </a:tc>
                <a:tc>
                  <a:txBody>
                    <a:bodyPr/>
                    <a:lstStyle/>
                    <a:p>
                      <a:pPr algn="ctr">
                        <a:lnSpc>
                          <a:spcPct val="115000"/>
                        </a:lnSpc>
                        <a:spcBef>
                          <a:spcPts val="200"/>
                        </a:spcBef>
                        <a:spcAft>
                          <a:spcPts val="0"/>
                        </a:spcAft>
                      </a:pPr>
                      <a:r>
                        <a:rPr lang="en-US" sz="1600">
                          <a:effectLst/>
                        </a:rPr>
                        <a:t>Advantages</a:t>
                      </a:r>
                      <a:endParaRPr lang="en-IN" sz="1600" b="1">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2773" marR="62773" marT="0" marB="0"/>
                </a:tc>
                <a:tc>
                  <a:txBody>
                    <a:bodyPr/>
                    <a:lstStyle/>
                    <a:p>
                      <a:pPr algn="ctr">
                        <a:lnSpc>
                          <a:spcPct val="115000"/>
                        </a:lnSpc>
                        <a:spcBef>
                          <a:spcPts val="200"/>
                        </a:spcBef>
                        <a:spcAft>
                          <a:spcPts val="0"/>
                        </a:spcAft>
                      </a:pPr>
                      <a:r>
                        <a:rPr lang="en-US" sz="1600">
                          <a:effectLst/>
                        </a:rPr>
                        <a:t>Disadvantages</a:t>
                      </a:r>
                      <a:endParaRPr lang="en-IN" sz="1600" b="1">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2773" marR="62773" marT="0" marB="0"/>
                </a:tc>
                <a:tc>
                  <a:txBody>
                    <a:bodyPr/>
                    <a:lstStyle/>
                    <a:p>
                      <a:pPr algn="ctr">
                        <a:lnSpc>
                          <a:spcPct val="115000"/>
                        </a:lnSpc>
                        <a:spcBef>
                          <a:spcPts val="200"/>
                        </a:spcBef>
                        <a:spcAft>
                          <a:spcPts val="0"/>
                        </a:spcAft>
                      </a:pPr>
                      <a:r>
                        <a:rPr lang="en-US" sz="1600">
                          <a:effectLst/>
                        </a:rPr>
                        <a:t>Conclusion</a:t>
                      </a:r>
                      <a:endParaRPr lang="en-IN" sz="1600" b="1">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2773" marR="62773" marT="0" marB="0"/>
                </a:tc>
              </a:tr>
              <a:tr h="5059349">
                <a:tc>
                  <a:txBody>
                    <a:bodyPr/>
                    <a:lstStyle/>
                    <a:p>
                      <a:r>
                        <a:rPr lang="en-IN" dirty="0" smtClean="0"/>
                        <a:t>4.</a:t>
                      </a:r>
                      <a:endParaRPr lang="en-IN" dirty="0"/>
                    </a:p>
                  </a:txBody>
                  <a:tcPr marL="62773" marR="62773" marT="0" marB="0"/>
                </a:tc>
                <a:tc>
                  <a:txBody>
                    <a:bodyPr/>
                    <a:lstStyle/>
                    <a:p>
                      <a:r>
                        <a:rPr lang="en-US" sz="1800" kern="1200" dirty="0" smtClean="0">
                          <a:solidFill>
                            <a:schemeClr val="dk1"/>
                          </a:solidFill>
                          <a:effectLst/>
                          <a:latin typeface="+mn-lt"/>
                          <a:ea typeface="+mn-ea"/>
                          <a:cs typeface="+mn-cs"/>
                        </a:rPr>
                        <a:t>J. Song, Y. Yang, Y. Yang, Z. Huang, and H. T. Shen, “Inter-media hashing for large-scale retrieval from heterogeneous data sources,” in Proc. Int. Conf. Manage. Data, 2013, pp. 785–796.</a:t>
                      </a:r>
                      <a:endParaRPr lang="en-IN" dirty="0"/>
                    </a:p>
                  </a:txBody>
                  <a:tcPr marL="62773" marR="62773" marT="0" marB="0"/>
                </a:tc>
                <a:tc>
                  <a:txBody>
                    <a:bodyPr/>
                    <a:lstStyle/>
                    <a:p>
                      <a:pPr marL="0" marR="0" lvl="0" indent="0" algn="l" defTabSz="914400" rtl="0" eaLnBrk="1" fontAlgn="auto" latinLnBrk="0" hangingPunct="1">
                        <a:lnSpc>
                          <a:spcPct val="115000"/>
                        </a:lnSpc>
                        <a:spcBef>
                          <a:spcPts val="200"/>
                        </a:spcBef>
                        <a:spcAft>
                          <a:spcPts val="0"/>
                        </a:spcAft>
                        <a:buClrTx/>
                        <a:buSzTx/>
                        <a:buFontTx/>
                        <a:buNone/>
                        <a:tabLst/>
                        <a:defRPr/>
                      </a:pPr>
                      <a:r>
                        <a:rPr lang="en-US" sz="1800" b="0" kern="1200" dirty="0" smtClean="0">
                          <a:solidFill>
                            <a:schemeClr val="dk1"/>
                          </a:solidFill>
                          <a:effectLst/>
                          <a:latin typeface="+mn-lt"/>
                          <a:ea typeface="+mn-ea"/>
                          <a:cs typeface="+mn-cs"/>
                        </a:rPr>
                        <a:t>Implement using a query image to retrieve relevant text documents or images from different data sources.</a:t>
                      </a:r>
                      <a:endParaRPr lang="en-IN" sz="1800" b="0" kern="1200" dirty="0" smtClean="0">
                        <a:solidFill>
                          <a:schemeClr val="dk1"/>
                        </a:solidFill>
                        <a:effectLst/>
                        <a:latin typeface="+mn-lt"/>
                        <a:ea typeface="+mn-ea"/>
                        <a:cs typeface="+mn-cs"/>
                      </a:endParaRPr>
                    </a:p>
                    <a:p>
                      <a:pPr>
                        <a:lnSpc>
                          <a:spcPct val="115000"/>
                        </a:lnSpc>
                        <a:spcBef>
                          <a:spcPts val="200"/>
                        </a:spcBef>
                        <a:spcAft>
                          <a:spcPts val="0"/>
                        </a:spcAft>
                      </a:pPr>
                      <a:endParaRPr lang="en-IN" sz="1600" b="1" dirty="0">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2773" marR="62773" marT="0" marB="0"/>
                </a:tc>
                <a:tc>
                  <a:txBody>
                    <a:bodyPr/>
                    <a:lstStyle/>
                    <a:p>
                      <a:pPr>
                        <a:lnSpc>
                          <a:spcPct val="115000"/>
                        </a:lnSpc>
                        <a:spcBef>
                          <a:spcPts val="200"/>
                        </a:spcBef>
                        <a:spcAft>
                          <a:spcPts val="0"/>
                        </a:spcAft>
                      </a:pPr>
                      <a:r>
                        <a:rPr lang="en-US" sz="1800" kern="1200" dirty="0" smtClean="0">
                          <a:solidFill>
                            <a:schemeClr val="dk1"/>
                          </a:solidFill>
                          <a:effectLst/>
                          <a:latin typeface="+mn-lt"/>
                          <a:ea typeface="+mn-ea"/>
                          <a:cs typeface="+mn-cs"/>
                        </a:rPr>
                        <a:t>Time complexity is high because of Heterogeneous Data Sources</a:t>
                      </a:r>
                      <a:endParaRPr lang="en-IN" sz="1600" b="1" dirty="0">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2773" marR="62773" marT="0" marB="0"/>
                </a:tc>
                <a:tc>
                  <a:txBody>
                    <a:bodyPr/>
                    <a:lstStyle/>
                    <a:p>
                      <a:pPr>
                        <a:lnSpc>
                          <a:spcPct val="115000"/>
                        </a:lnSpc>
                        <a:spcBef>
                          <a:spcPts val="200"/>
                        </a:spcBef>
                        <a:spcAft>
                          <a:spcPts val="0"/>
                        </a:spcAft>
                      </a:pPr>
                      <a:r>
                        <a:rPr lang="en-US" sz="1600" dirty="0">
                          <a:effectLst/>
                        </a:rPr>
                        <a:t> </a:t>
                      </a:r>
                      <a:r>
                        <a:rPr lang="en-US" sz="1800" kern="1200" dirty="0" smtClean="0">
                          <a:solidFill>
                            <a:schemeClr val="dk1"/>
                          </a:solidFill>
                          <a:effectLst/>
                          <a:latin typeface="+mn-lt"/>
                          <a:ea typeface="+mn-ea"/>
                          <a:cs typeface="+mn-cs"/>
                        </a:rPr>
                        <a:t>In this paper, we present a new multimedia retrieval paradigm to innovate large-scale search of heterogeneous multimedia data. It is able to return results of different media types from heterogeneous data sources.</a:t>
                      </a:r>
                      <a:endParaRPr lang="en-IN" sz="1600" b="1" dirty="0">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2773" marR="62773" marT="0" marB="0"/>
                </a:tc>
              </a:tr>
            </a:tbl>
          </a:graphicData>
        </a:graphic>
      </p:graphicFrame>
      <p:sp>
        <p:nvSpPr>
          <p:cNvPr id="4" name="Slide Number Placeholder 3"/>
          <p:cNvSpPr>
            <a:spLocks noGrp="1"/>
          </p:cNvSpPr>
          <p:nvPr>
            <p:ph type="sldNum" sz="quarter" idx="12"/>
          </p:nvPr>
        </p:nvSpPr>
        <p:spPr>
          <a:xfrm>
            <a:off x="0" y="6587431"/>
            <a:ext cx="9144000" cy="231931"/>
          </a:xfrm>
        </p:spPr>
        <p:txBody>
          <a:bodyPr/>
          <a:lstStyle/>
          <a:p>
            <a:fld id="{F5B22921-D338-4179-A959-7B0BAB3D1D53}" type="slidenum">
              <a:rPr lang="en-US" smtClean="0">
                <a:solidFill>
                  <a:srgbClr val="5B9BD5">
                    <a:lumMod val="20000"/>
                    <a:lumOff val="80000"/>
                  </a:srgbClr>
                </a:solidFill>
              </a:rPr>
              <a:pPr/>
              <a:t>17</a:t>
            </a:fld>
            <a:endParaRPr lang="en-US" dirty="0">
              <a:solidFill>
                <a:srgbClr val="5B9BD5">
                  <a:lumMod val="20000"/>
                  <a:lumOff val="80000"/>
                </a:srgbClr>
              </a:solidFill>
            </a:endParaRPr>
          </a:p>
        </p:txBody>
      </p:sp>
    </p:spTree>
    <p:extLst>
      <p:ext uri="{BB962C8B-B14F-4D97-AF65-F5344CB8AC3E}">
        <p14:creationId xmlns:p14="http://schemas.microsoft.com/office/powerpoint/2010/main" val="24292484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Literature  Survey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6326945"/>
              </p:ext>
            </p:extLst>
          </p:nvPr>
        </p:nvGraphicFramePr>
        <p:xfrm>
          <a:off x="103031" y="772733"/>
          <a:ext cx="8757635" cy="5793327"/>
        </p:xfrm>
        <a:graphic>
          <a:graphicData uri="http://schemas.openxmlformats.org/drawingml/2006/table">
            <a:tbl>
              <a:tblPr firstRow="1" firstCol="1" bandRow="1">
                <a:tableStyleId>{5C22544A-7EE6-4342-B048-85BDC9FD1C3A}</a:tableStyleId>
              </a:tblPr>
              <a:tblGrid>
                <a:gridCol w="528034"/>
                <a:gridCol w="2163650"/>
                <a:gridCol w="1828800"/>
                <a:gridCol w="1687133"/>
                <a:gridCol w="2550018"/>
              </a:tblGrid>
              <a:tr h="459609">
                <a:tc>
                  <a:txBody>
                    <a:bodyPr/>
                    <a:lstStyle/>
                    <a:p>
                      <a:pPr>
                        <a:lnSpc>
                          <a:spcPct val="115000"/>
                        </a:lnSpc>
                        <a:spcBef>
                          <a:spcPts val="200"/>
                        </a:spcBef>
                        <a:spcAft>
                          <a:spcPts val="0"/>
                        </a:spcAft>
                      </a:pPr>
                      <a:r>
                        <a:rPr lang="en-US" sz="1600" dirty="0" smtClean="0">
                          <a:effectLst/>
                        </a:rPr>
                        <a:t>Sr.</a:t>
                      </a:r>
                    </a:p>
                    <a:p>
                      <a:pPr>
                        <a:lnSpc>
                          <a:spcPct val="115000"/>
                        </a:lnSpc>
                        <a:spcBef>
                          <a:spcPts val="200"/>
                        </a:spcBef>
                        <a:spcAft>
                          <a:spcPts val="0"/>
                        </a:spcAft>
                      </a:pPr>
                      <a:r>
                        <a:rPr lang="en-US" sz="1600" dirty="0" smtClean="0">
                          <a:effectLst/>
                        </a:rPr>
                        <a:t>No.</a:t>
                      </a:r>
                      <a:endParaRPr lang="en-IN" sz="1600" b="1" dirty="0">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2773" marR="62773" marT="0" marB="0"/>
                </a:tc>
                <a:tc>
                  <a:txBody>
                    <a:bodyPr/>
                    <a:lstStyle/>
                    <a:p>
                      <a:pPr algn="ctr">
                        <a:lnSpc>
                          <a:spcPct val="115000"/>
                        </a:lnSpc>
                        <a:spcBef>
                          <a:spcPts val="200"/>
                        </a:spcBef>
                        <a:spcAft>
                          <a:spcPts val="0"/>
                        </a:spcAft>
                      </a:pPr>
                      <a:r>
                        <a:rPr lang="en-US" sz="1600" dirty="0">
                          <a:effectLst/>
                        </a:rPr>
                        <a:t>Paper Details</a:t>
                      </a:r>
                      <a:endParaRPr lang="en-IN" sz="1600" b="1" dirty="0">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2773" marR="62773" marT="0" marB="0"/>
                </a:tc>
                <a:tc>
                  <a:txBody>
                    <a:bodyPr/>
                    <a:lstStyle/>
                    <a:p>
                      <a:pPr algn="ctr">
                        <a:lnSpc>
                          <a:spcPct val="115000"/>
                        </a:lnSpc>
                        <a:spcBef>
                          <a:spcPts val="200"/>
                        </a:spcBef>
                        <a:spcAft>
                          <a:spcPts val="0"/>
                        </a:spcAft>
                      </a:pPr>
                      <a:r>
                        <a:rPr lang="en-US" sz="1600">
                          <a:effectLst/>
                        </a:rPr>
                        <a:t>Advantages</a:t>
                      </a:r>
                      <a:endParaRPr lang="en-IN" sz="1600" b="1">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2773" marR="62773" marT="0" marB="0"/>
                </a:tc>
                <a:tc>
                  <a:txBody>
                    <a:bodyPr/>
                    <a:lstStyle/>
                    <a:p>
                      <a:pPr algn="ctr">
                        <a:lnSpc>
                          <a:spcPct val="115000"/>
                        </a:lnSpc>
                        <a:spcBef>
                          <a:spcPts val="200"/>
                        </a:spcBef>
                        <a:spcAft>
                          <a:spcPts val="0"/>
                        </a:spcAft>
                      </a:pPr>
                      <a:r>
                        <a:rPr lang="en-US" sz="1600" dirty="0">
                          <a:effectLst/>
                        </a:rPr>
                        <a:t>Disadvantages</a:t>
                      </a:r>
                      <a:endParaRPr lang="en-IN" sz="1600" b="1" dirty="0">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2773" marR="62773" marT="0" marB="0"/>
                </a:tc>
                <a:tc>
                  <a:txBody>
                    <a:bodyPr/>
                    <a:lstStyle/>
                    <a:p>
                      <a:pPr algn="ctr">
                        <a:lnSpc>
                          <a:spcPct val="115000"/>
                        </a:lnSpc>
                        <a:spcBef>
                          <a:spcPts val="200"/>
                        </a:spcBef>
                        <a:spcAft>
                          <a:spcPts val="0"/>
                        </a:spcAft>
                      </a:pPr>
                      <a:r>
                        <a:rPr lang="en-US" sz="1600" dirty="0">
                          <a:effectLst/>
                        </a:rPr>
                        <a:t>Conclusion</a:t>
                      </a:r>
                      <a:endParaRPr lang="en-IN" sz="1600" b="1" dirty="0">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2773" marR="62773" marT="0" marB="0"/>
                </a:tc>
              </a:tr>
              <a:tr h="5207095">
                <a:tc>
                  <a:txBody>
                    <a:bodyPr/>
                    <a:lstStyle/>
                    <a:p>
                      <a:pPr>
                        <a:lnSpc>
                          <a:spcPct val="115000"/>
                        </a:lnSpc>
                        <a:spcBef>
                          <a:spcPts val="200"/>
                        </a:spcBef>
                        <a:spcAft>
                          <a:spcPts val="0"/>
                        </a:spcAft>
                      </a:pPr>
                      <a:r>
                        <a:rPr lang="en-US" sz="1600" b="1" dirty="0" smtClean="0">
                          <a:solidFill>
                            <a:schemeClr val="lt1"/>
                          </a:solidFill>
                          <a:effectLst/>
                          <a:latin typeface="+mn-lt"/>
                          <a:ea typeface="+mn-ea"/>
                          <a:cs typeface="+mn-cs"/>
                        </a:rPr>
                        <a:t>5.</a:t>
                      </a:r>
                      <a:endParaRPr lang="en-IN" sz="1600" b="1" dirty="0">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2773" marR="62773" marT="0" marB="0"/>
                </a:tc>
                <a:tc>
                  <a:txBody>
                    <a:bodyPr/>
                    <a:lstStyle/>
                    <a:p>
                      <a:pPr>
                        <a:lnSpc>
                          <a:spcPct val="115000"/>
                        </a:lnSpc>
                        <a:spcBef>
                          <a:spcPts val="200"/>
                        </a:spcBef>
                        <a:spcAft>
                          <a:spcPts val="0"/>
                        </a:spcAft>
                      </a:pPr>
                      <a:r>
                        <a:rPr lang="en-US" sz="1800" kern="1200" dirty="0" smtClean="0">
                          <a:solidFill>
                            <a:schemeClr val="dk1"/>
                          </a:solidFill>
                          <a:effectLst/>
                          <a:latin typeface="+mn-lt"/>
                          <a:ea typeface="+mn-ea"/>
                          <a:cs typeface="+mn-cs"/>
                        </a:rPr>
                        <a:t>D. </a:t>
                      </a:r>
                      <a:r>
                        <a:rPr lang="en-US" sz="1800" kern="1200" dirty="0" err="1" smtClean="0">
                          <a:solidFill>
                            <a:schemeClr val="dk1"/>
                          </a:solidFill>
                          <a:effectLst/>
                          <a:latin typeface="+mn-lt"/>
                          <a:ea typeface="+mn-ea"/>
                          <a:cs typeface="+mn-cs"/>
                        </a:rPr>
                        <a:t>Zhai</a:t>
                      </a:r>
                      <a:r>
                        <a:rPr lang="en-US" sz="1800" kern="1200" dirty="0" smtClean="0">
                          <a:solidFill>
                            <a:schemeClr val="dk1"/>
                          </a:solidFill>
                          <a:effectLst/>
                          <a:latin typeface="+mn-lt"/>
                          <a:ea typeface="+mn-ea"/>
                          <a:cs typeface="+mn-cs"/>
                        </a:rPr>
                        <a:t>, H. Chang, Y. Zhen, X. Liu, X. Chen, and W. Gao, “Parametric local multimodal hashing for cross-view similarity search,” in Proc. 23rd Int. Joint Conf. </a:t>
                      </a:r>
                      <a:r>
                        <a:rPr lang="en-US" sz="1800" kern="1200" dirty="0" err="1" smtClean="0">
                          <a:solidFill>
                            <a:schemeClr val="dk1"/>
                          </a:solidFill>
                          <a:effectLst/>
                          <a:latin typeface="+mn-lt"/>
                          <a:ea typeface="+mn-ea"/>
                          <a:cs typeface="+mn-cs"/>
                        </a:rPr>
                        <a:t>Artif</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Intell</a:t>
                      </a:r>
                      <a:r>
                        <a:rPr lang="en-US" sz="1800" kern="1200" dirty="0" smtClean="0">
                          <a:solidFill>
                            <a:schemeClr val="dk1"/>
                          </a:solidFill>
                          <a:effectLst/>
                          <a:latin typeface="+mn-lt"/>
                          <a:ea typeface="+mn-ea"/>
                          <a:cs typeface="+mn-cs"/>
                        </a:rPr>
                        <a:t>., 2013, pp. 2754–2760.</a:t>
                      </a:r>
                      <a:endParaRPr lang="en-IN" sz="1600" b="1" dirty="0">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2773" marR="62773" marT="0" marB="0"/>
                </a:tc>
                <a:tc>
                  <a:txBody>
                    <a:bodyPr/>
                    <a:lstStyle/>
                    <a:p>
                      <a:r>
                        <a:rPr lang="en-US" sz="1800" b="0" kern="1200" dirty="0" smtClean="0">
                          <a:solidFill>
                            <a:schemeClr val="dk1"/>
                          </a:solidFill>
                          <a:effectLst/>
                          <a:latin typeface="+mn-lt"/>
                          <a:ea typeface="+mn-ea"/>
                          <a:cs typeface="+mn-cs"/>
                        </a:rPr>
                        <a:t>1.This paper implement hashing for efficient large-scale similarity</a:t>
                      </a:r>
                      <a:endParaRPr lang="en-IN" sz="1800" b="0" kern="1200" dirty="0" smtClean="0">
                        <a:solidFill>
                          <a:schemeClr val="dk1"/>
                        </a:solidFill>
                        <a:effectLst/>
                        <a:latin typeface="+mn-lt"/>
                        <a:ea typeface="+mn-ea"/>
                        <a:cs typeface="+mn-cs"/>
                      </a:endParaRPr>
                    </a:p>
                    <a:p>
                      <a:r>
                        <a:rPr lang="en-US" sz="1800" b="0" kern="1200" dirty="0" smtClean="0">
                          <a:solidFill>
                            <a:schemeClr val="dk1"/>
                          </a:solidFill>
                          <a:effectLst/>
                          <a:latin typeface="+mn-lt"/>
                          <a:ea typeface="+mn-ea"/>
                          <a:cs typeface="+mn-cs"/>
                        </a:rPr>
                        <a:t>search.</a:t>
                      </a:r>
                      <a:endParaRPr lang="en-IN" sz="1800" b="0" kern="1200" dirty="0" smtClean="0">
                        <a:solidFill>
                          <a:schemeClr val="dk1"/>
                        </a:solidFill>
                        <a:effectLst/>
                        <a:latin typeface="+mn-lt"/>
                        <a:ea typeface="+mn-ea"/>
                        <a:cs typeface="+mn-cs"/>
                      </a:endParaRPr>
                    </a:p>
                    <a:p>
                      <a:r>
                        <a:rPr lang="en-US" sz="1800" b="1" kern="1200" dirty="0" smtClean="0">
                          <a:solidFill>
                            <a:schemeClr val="dk1"/>
                          </a:solidFill>
                          <a:effectLst/>
                          <a:latin typeface="+mn-lt"/>
                          <a:ea typeface="+mn-ea"/>
                          <a:cs typeface="+mn-cs"/>
                        </a:rPr>
                        <a:t> </a:t>
                      </a:r>
                      <a:endParaRPr lang="en-IN" sz="1800" b="1"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2. PLMH achieves higher empirical query accuracy than global-based ones</a:t>
                      </a:r>
                      <a:endParaRPr lang="en-IN" sz="1600" b="1" dirty="0">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2773" marR="62773" marT="0" marB="0"/>
                </a:tc>
                <a:tc>
                  <a:txBody>
                    <a:bodyPr/>
                    <a:lstStyle/>
                    <a:p>
                      <a:r>
                        <a:rPr lang="en-US" sz="1800" b="0" u="none" kern="1200" dirty="0" smtClean="0">
                          <a:solidFill>
                            <a:schemeClr val="dk1"/>
                          </a:solidFill>
                          <a:effectLst/>
                          <a:latin typeface="+mn-lt"/>
                          <a:ea typeface="+mn-ea"/>
                          <a:cs typeface="+mn-cs"/>
                        </a:rPr>
                        <a:t>Not explore more efficient optimization</a:t>
                      </a:r>
                      <a:endParaRPr lang="en-IN" sz="1800" b="0" u="none"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algorithms to improve the scalability of PLMH.</a:t>
                      </a:r>
                      <a:endParaRPr lang="en-IN" sz="1600" b="1" dirty="0">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2773" marR="62773" marT="0" marB="0"/>
                </a:tc>
                <a:tc>
                  <a:txBody>
                    <a:bodyPr/>
                    <a:lstStyle/>
                    <a:p>
                      <a:pPr marL="0" marR="0" lvl="0" indent="0" algn="l" defTabSz="914400" rtl="0" eaLnBrk="1" fontAlgn="auto" latinLnBrk="0" hangingPunct="1">
                        <a:lnSpc>
                          <a:spcPct val="115000"/>
                        </a:lnSpc>
                        <a:spcBef>
                          <a:spcPts val="200"/>
                        </a:spcBef>
                        <a:spcAft>
                          <a:spcPts val="0"/>
                        </a:spcAft>
                        <a:buClrTx/>
                        <a:buSzTx/>
                        <a:buFontTx/>
                        <a:buNone/>
                        <a:tabLst/>
                        <a:defRPr/>
                      </a:pPr>
                      <a:r>
                        <a:rPr lang="en-US" sz="1600" dirty="0" smtClean="0">
                          <a:effectLst/>
                        </a:rPr>
                        <a:t> </a:t>
                      </a:r>
                      <a:r>
                        <a:rPr lang="en-US" sz="1800" b="0" kern="1200" dirty="0" smtClean="0">
                          <a:solidFill>
                            <a:schemeClr val="dk1"/>
                          </a:solidFill>
                          <a:effectLst/>
                          <a:latin typeface="+mn-lt"/>
                          <a:ea typeface="+mn-ea"/>
                          <a:cs typeface="+mn-cs"/>
                        </a:rPr>
                        <a:t>In this paper, we study HFL in the context of multimodal data for cross-view similarity search. We present a novel multimodal HFL method, called Parametric Local Multimodal Hashing (PLMH), which learns a set of hash functions to locally adapt to the data structure of each modality.</a:t>
                      </a:r>
                      <a:endParaRPr lang="en-IN" sz="1800" b="0" kern="1200" dirty="0" smtClean="0">
                        <a:solidFill>
                          <a:schemeClr val="dk1"/>
                        </a:solidFill>
                        <a:effectLst/>
                        <a:latin typeface="+mn-lt"/>
                        <a:ea typeface="+mn-ea"/>
                        <a:cs typeface="+mn-cs"/>
                      </a:endParaRPr>
                    </a:p>
                    <a:p>
                      <a:pPr>
                        <a:lnSpc>
                          <a:spcPct val="115000"/>
                        </a:lnSpc>
                        <a:spcBef>
                          <a:spcPts val="200"/>
                        </a:spcBef>
                        <a:spcAft>
                          <a:spcPts val="0"/>
                        </a:spcAft>
                      </a:pPr>
                      <a:endParaRPr lang="en-IN" sz="1600" b="1" dirty="0">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2773" marR="62773" marT="0" marB="0"/>
                </a:tc>
              </a:tr>
            </a:tbl>
          </a:graphicData>
        </a:graphic>
      </p:graphicFrame>
      <p:sp>
        <p:nvSpPr>
          <p:cNvPr id="4" name="Slide Number Placeholder 3"/>
          <p:cNvSpPr>
            <a:spLocks noGrp="1"/>
          </p:cNvSpPr>
          <p:nvPr>
            <p:ph type="sldNum" sz="quarter" idx="12"/>
          </p:nvPr>
        </p:nvSpPr>
        <p:spPr>
          <a:xfrm>
            <a:off x="103031" y="6606861"/>
            <a:ext cx="9040969" cy="212501"/>
          </a:xfrm>
        </p:spPr>
        <p:txBody>
          <a:bodyPr/>
          <a:lstStyle/>
          <a:p>
            <a:fld id="{F5B22921-D338-4179-A959-7B0BAB3D1D53}" type="slidenum">
              <a:rPr lang="en-US" smtClean="0">
                <a:solidFill>
                  <a:srgbClr val="5B9BD5">
                    <a:lumMod val="20000"/>
                    <a:lumOff val="80000"/>
                  </a:srgbClr>
                </a:solidFill>
              </a:rPr>
              <a:pPr/>
              <a:t>18</a:t>
            </a:fld>
            <a:endParaRPr lang="en-US" dirty="0">
              <a:solidFill>
                <a:srgbClr val="5B9BD5">
                  <a:lumMod val="20000"/>
                  <a:lumOff val="80000"/>
                </a:srgbClr>
              </a:solidFill>
            </a:endParaRPr>
          </a:p>
        </p:txBody>
      </p:sp>
    </p:spTree>
    <p:extLst>
      <p:ext uri="{BB962C8B-B14F-4D97-AF65-F5344CB8AC3E}">
        <p14:creationId xmlns:p14="http://schemas.microsoft.com/office/powerpoint/2010/main" val="12808034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81705"/>
            <a:ext cx="9144000" cy="1919589"/>
          </a:xfrm>
        </p:spPr>
        <p:txBody>
          <a:bodyPr>
            <a:normAutofit/>
          </a:bodyPr>
          <a:lstStyle/>
          <a:p>
            <a:r>
              <a:rPr lang="en-IN" dirty="0" smtClean="0"/>
              <a:t>THANK YOU</a:t>
            </a:r>
            <a:endParaRPr lang="en-IN" dirty="0"/>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a:xfrm>
            <a:off x="0" y="6542467"/>
            <a:ext cx="9144000" cy="276895"/>
          </a:xfrm>
        </p:spPr>
        <p:txBody>
          <a:bodyPr/>
          <a:lstStyle/>
          <a:p>
            <a:fld id="{F5B22921-D338-4179-A959-7B0BAB3D1D53}" type="slidenum">
              <a:rPr lang="en-US" smtClean="0">
                <a:solidFill>
                  <a:srgbClr val="5B9BD5">
                    <a:lumMod val="20000"/>
                    <a:lumOff val="80000"/>
                  </a:srgbClr>
                </a:solidFill>
              </a:rPr>
              <a:pPr/>
              <a:t>19</a:t>
            </a:fld>
            <a:endParaRPr lang="en-US" dirty="0">
              <a:solidFill>
                <a:srgbClr val="5B9BD5">
                  <a:lumMod val="20000"/>
                  <a:lumOff val="80000"/>
                </a:srgbClr>
              </a:solidFill>
            </a:endParaRPr>
          </a:p>
        </p:txBody>
      </p:sp>
    </p:spTree>
    <p:extLst>
      <p:ext uri="{BB962C8B-B14F-4D97-AF65-F5344CB8AC3E}">
        <p14:creationId xmlns:p14="http://schemas.microsoft.com/office/powerpoint/2010/main" val="128405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latin typeface="+mj-lt"/>
                <a:ea typeface="MS PGothic" panose="020B0600070205080204" pitchFamily="34" charset="-128"/>
              </a:rPr>
              <a:t>Overview</a:t>
            </a:r>
            <a:endParaRPr lang="en-US" b="1" dirty="0">
              <a:latin typeface="+mj-lt"/>
              <a:ea typeface="MS PGothic" panose="020B0600070205080204" pitchFamily="34" charset="-128"/>
            </a:endParaRPr>
          </a:p>
        </p:txBody>
      </p:sp>
      <p:sp>
        <p:nvSpPr>
          <p:cNvPr id="3" name="Content Placeholder 2"/>
          <p:cNvSpPr>
            <a:spLocks noGrp="1"/>
          </p:cNvSpPr>
          <p:nvPr>
            <p:ph idx="1"/>
          </p:nvPr>
        </p:nvSpPr>
        <p:spPr>
          <a:xfrm>
            <a:off x="-2394705" y="402455"/>
            <a:ext cx="8419605" cy="3608370"/>
          </a:xfrm>
        </p:spPr>
        <p:txBody>
          <a:bodyPr>
            <a:normAutofit/>
          </a:bodyPr>
          <a:lstStyle/>
          <a:p>
            <a:pPr marL="0" lvl="1" indent="0" algn="just">
              <a:spcBef>
                <a:spcPts val="1000"/>
              </a:spcBef>
              <a:buNone/>
            </a:pPr>
            <a:endParaRPr lang="en-IN" sz="1800" dirty="0" smtClean="0">
              <a:latin typeface="Times New Roman" pitchFamily="18" charset="0"/>
              <a:cs typeface="Times New Roman" pitchFamily="18" charset="0"/>
            </a:endParaRPr>
          </a:p>
          <a:p>
            <a:pPr marL="228600" lvl="1" algn="just">
              <a:spcBef>
                <a:spcPts val="1000"/>
              </a:spcBef>
            </a:pPr>
            <a:endParaRPr lang="en-US" sz="1800" dirty="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a:xfrm>
            <a:off x="0" y="6542467"/>
            <a:ext cx="9144000" cy="276895"/>
          </a:xfrm>
        </p:spPr>
        <p:txBody>
          <a:bodyPr/>
          <a:lstStyle/>
          <a:p>
            <a:fld id="{F5B22921-D338-4179-A959-7B0BAB3D1D53}" type="slidenum">
              <a:rPr lang="en-US" smtClean="0">
                <a:solidFill>
                  <a:srgbClr val="5B9BD5">
                    <a:lumMod val="20000"/>
                    <a:lumOff val="80000"/>
                  </a:srgbClr>
                </a:solidFill>
              </a:rPr>
              <a:pPr/>
              <a:t>2</a:t>
            </a:fld>
            <a:endParaRPr lang="en-US" dirty="0">
              <a:solidFill>
                <a:srgbClr val="5B9BD5">
                  <a:lumMod val="20000"/>
                  <a:lumOff val="80000"/>
                </a:srgbClr>
              </a:solidFill>
            </a:endParaRPr>
          </a:p>
        </p:txBody>
      </p:sp>
      <p:sp>
        <p:nvSpPr>
          <p:cNvPr id="11" name="Rectangle 10"/>
          <p:cNvSpPr/>
          <p:nvPr/>
        </p:nvSpPr>
        <p:spPr>
          <a:xfrm>
            <a:off x="353085" y="1394234"/>
            <a:ext cx="8519311" cy="4524315"/>
          </a:xfrm>
          <a:prstGeom prst="rect">
            <a:avLst/>
          </a:prstGeom>
        </p:spPr>
        <p:txBody>
          <a:bodyPr wrap="square">
            <a:spAutoFit/>
          </a:bodyPr>
          <a:lstStyle/>
          <a:p>
            <a:pPr lvl="0" algn="just" eaLnBrk="0" fontAlgn="base" hangingPunct="0">
              <a:spcBef>
                <a:spcPct val="0"/>
              </a:spcBef>
              <a:spcAft>
                <a:spcPct val="0"/>
              </a:spcAft>
            </a:pPr>
            <a:r>
              <a:rPr lang="en-US" altLang="en-US" sz="2400" dirty="0" smtClean="0">
                <a:ea typeface="Times New Roman" panose="02020603050405020304" pitchFamily="18" charset="0"/>
                <a:cs typeface="Times New Roman" panose="02020603050405020304" pitchFamily="18" charset="0"/>
              </a:rPr>
              <a:t>With </a:t>
            </a:r>
            <a:r>
              <a:rPr lang="en-US" altLang="en-US" sz="2400" dirty="0">
                <a:ea typeface="Times New Roman" panose="02020603050405020304" pitchFamily="18" charset="0"/>
                <a:cs typeface="Times New Roman" panose="02020603050405020304" pitchFamily="18" charset="0"/>
              </a:rPr>
              <a:t>the rapid expansion of the World Wide Web, information has become much easier to access, modify and </a:t>
            </a:r>
            <a:r>
              <a:rPr lang="en-US" altLang="en-US" sz="2400" dirty="0" smtClean="0">
                <a:ea typeface="Times New Roman" panose="02020603050405020304" pitchFamily="18" charset="0"/>
                <a:cs typeface="Times New Roman" panose="02020603050405020304" pitchFamily="18" charset="0"/>
              </a:rPr>
              <a:t>duplicate</a:t>
            </a:r>
            <a:r>
              <a:rPr lang="en-US" altLang="en-US" sz="2400" dirty="0">
                <a:ea typeface="Times New Roman" panose="02020603050405020304" pitchFamily="18" charset="0"/>
                <a:cs typeface="Times New Roman" panose="02020603050405020304" pitchFamily="18" charset="0"/>
              </a:rPr>
              <a:t>. Therefore, the hash similarity based calculates or approximate search close by next they have been proposed and received </a:t>
            </a:r>
            <a:r>
              <a:rPr lang="en-US" altLang="en-US" sz="2400" dirty="0" smtClean="0">
                <a:ea typeface="Times New Roman" panose="02020603050405020304" pitchFamily="18" charset="0"/>
                <a:cs typeface="Times New Roman" panose="02020603050405020304" pitchFamily="18" charset="0"/>
              </a:rPr>
              <a:t>a remarkable </a:t>
            </a:r>
            <a:r>
              <a:rPr lang="en-US" altLang="en-US" sz="2400" dirty="0">
                <a:ea typeface="Times New Roman" panose="02020603050405020304" pitchFamily="18" charset="0"/>
                <a:cs typeface="Times New Roman" panose="02020603050405020304" pitchFamily="18" charset="0"/>
              </a:rPr>
              <a:t>beware of the last few years. Various applications such as information recover detect near duplicates and </a:t>
            </a:r>
            <a:r>
              <a:rPr lang="en-US" altLang="en-US" sz="2400" dirty="0" smtClean="0">
                <a:ea typeface="Times New Roman" panose="02020603050405020304" pitchFamily="18" charset="0"/>
                <a:cs typeface="Times New Roman" panose="02020603050405020304" pitchFamily="18" charset="0"/>
              </a:rPr>
              <a:t>data mining .They </a:t>
            </a:r>
            <a:r>
              <a:rPr lang="en-US" altLang="en-US" sz="2400" dirty="0">
                <a:ea typeface="Times New Roman" panose="02020603050405020304" pitchFamily="18" charset="0"/>
                <a:cs typeface="Times New Roman" panose="02020603050405020304" pitchFamily="18" charset="0"/>
              </a:rPr>
              <a:t>are executed with hash-based methods. Because of the fast the expansion of mobile networks and social networking sites, </a:t>
            </a:r>
            <a:r>
              <a:rPr lang="en-US" altLang="en-US" sz="2400" dirty="0" smtClean="0">
                <a:ea typeface="Times New Roman" panose="02020603050405020304" pitchFamily="18" charset="0"/>
                <a:cs typeface="Times New Roman" panose="02020603050405020304" pitchFamily="18" charset="0"/>
              </a:rPr>
              <a:t>information </a:t>
            </a:r>
            <a:r>
              <a:rPr lang="en-US" altLang="en-US" sz="2400" dirty="0">
                <a:ea typeface="Times New Roman" panose="02020603050405020304" pitchFamily="18" charset="0"/>
                <a:cs typeface="Times New Roman" panose="02020603050405020304" pitchFamily="18" charset="0"/>
              </a:rPr>
              <a:t>entry through multiple channels has as well growing attention. Images and videos are associated with tags and </a:t>
            </a:r>
            <a:r>
              <a:rPr lang="en-US" altLang="en-US" sz="2400" dirty="0" smtClean="0">
                <a:ea typeface="Times New Roman" panose="02020603050405020304" pitchFamily="18" charset="0"/>
                <a:cs typeface="Times New Roman" panose="02020603050405020304" pitchFamily="18" charset="0"/>
              </a:rPr>
              <a:t>captions. According </a:t>
            </a:r>
            <a:r>
              <a:rPr lang="en-US" altLang="en-US" sz="2400" dirty="0">
                <a:ea typeface="Times New Roman" panose="02020603050405020304" pitchFamily="18" charset="0"/>
                <a:cs typeface="Times New Roman" panose="02020603050405020304" pitchFamily="18" charset="0"/>
              </a:rPr>
              <a:t>to a research published in EMarketer, about 75 percent of the content aside Facebook photos</a:t>
            </a:r>
            <a:r>
              <a:rPr lang="en-US" altLang="en-US" sz="2400" dirty="0" smtClean="0">
                <a:ea typeface="Times New Roman" panose="02020603050405020304" pitchFamily="18" charset="0"/>
                <a:cs typeface="Times New Roman" panose="02020603050405020304" pitchFamily="18" charset="0"/>
              </a:rPr>
              <a:t>.  </a:t>
            </a:r>
            <a:endParaRPr lang="en-US" alt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latin typeface="+mj-lt"/>
                <a:ea typeface="MS PGothic" panose="020B0600070205080204" pitchFamily="34" charset="-128"/>
              </a:rPr>
              <a:t>Overview</a:t>
            </a:r>
            <a:endParaRPr lang="en-IN" dirty="0">
              <a:latin typeface="+mj-lt"/>
            </a:endParaRPr>
          </a:p>
        </p:txBody>
      </p:sp>
      <p:sp>
        <p:nvSpPr>
          <p:cNvPr id="3" name="Content Placeholder 2"/>
          <p:cNvSpPr>
            <a:spLocks noGrp="1"/>
          </p:cNvSpPr>
          <p:nvPr>
            <p:ph idx="1"/>
          </p:nvPr>
        </p:nvSpPr>
        <p:spPr>
          <a:xfrm>
            <a:off x="345315" y="1403797"/>
            <a:ext cx="7886700" cy="3858766"/>
          </a:xfrm>
        </p:spPr>
        <p:txBody>
          <a:bodyPr>
            <a:normAutofit/>
          </a:bodyPr>
          <a:lstStyle/>
          <a:p>
            <a:pPr marL="0" lvl="0" indent="0" algn="just" eaLnBrk="0" fontAlgn="base" hangingPunct="0">
              <a:spcBef>
                <a:spcPct val="0"/>
              </a:spcBef>
              <a:spcAft>
                <a:spcPct val="0"/>
              </a:spcAft>
              <a:buNone/>
            </a:pPr>
            <a:r>
              <a:rPr lang="en-US" altLang="en-US" dirty="0" smtClean="0">
                <a:ea typeface="Times New Roman" panose="02020603050405020304" pitchFamily="18" charset="0"/>
                <a:cs typeface="Times New Roman" panose="02020603050405020304" pitchFamily="18" charset="0"/>
              </a:rPr>
              <a:t>One </a:t>
            </a:r>
            <a:r>
              <a:rPr lang="en-US" altLang="en-US" dirty="0">
                <a:ea typeface="Times New Roman" panose="02020603050405020304" pitchFamily="18" charset="0"/>
                <a:cs typeface="Times New Roman" panose="02020603050405020304" pitchFamily="18" charset="0"/>
              </a:rPr>
              <a:t>users contain relevant data the different modes usually have semantic correlations. Therefore, it is desirable to support the retrieval of information using different modes. For example, images it can be used to find semantic relevant text information. On the other hand, images with no (or less) textual descriptions are very necessary to be recovered textual query.</a:t>
            </a:r>
            <a:r>
              <a:rPr lang="en-US" altLang="en-US" dirty="0"/>
              <a:t> </a:t>
            </a:r>
          </a:p>
        </p:txBody>
      </p:sp>
      <p:sp>
        <p:nvSpPr>
          <p:cNvPr id="4" name="Slide Number Placeholder 3"/>
          <p:cNvSpPr>
            <a:spLocks noGrp="1"/>
          </p:cNvSpPr>
          <p:nvPr>
            <p:ph type="sldNum" sz="quarter" idx="12"/>
          </p:nvPr>
        </p:nvSpPr>
        <p:spPr>
          <a:xfrm>
            <a:off x="0" y="6581103"/>
            <a:ext cx="9144000" cy="238259"/>
          </a:xfrm>
        </p:spPr>
        <p:txBody>
          <a:bodyPr/>
          <a:lstStyle/>
          <a:p>
            <a:fld id="{F5B22921-D338-4179-A959-7B0BAB3D1D53}" type="slidenum">
              <a:rPr lang="en-US" smtClean="0">
                <a:solidFill>
                  <a:srgbClr val="5B9BD5">
                    <a:lumMod val="20000"/>
                    <a:lumOff val="80000"/>
                  </a:srgbClr>
                </a:solidFill>
              </a:rPr>
              <a:pPr/>
              <a:t>3</a:t>
            </a:fld>
            <a:endParaRPr lang="en-US" dirty="0">
              <a:solidFill>
                <a:srgbClr val="5B9BD5">
                  <a:lumMod val="20000"/>
                  <a:lumOff val="80000"/>
                </a:srgbClr>
              </a:solidFill>
            </a:endParaRPr>
          </a:p>
        </p:txBody>
      </p:sp>
    </p:spTree>
    <p:extLst>
      <p:ext uri="{BB962C8B-B14F-4D97-AF65-F5344CB8AC3E}">
        <p14:creationId xmlns:p14="http://schemas.microsoft.com/office/powerpoint/2010/main" val="872567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Problem Statement</a:t>
            </a:r>
            <a:endParaRPr lang="en-IN" dirty="0"/>
          </a:p>
        </p:txBody>
      </p:sp>
      <p:sp>
        <p:nvSpPr>
          <p:cNvPr id="3" name="Content Placeholder 2"/>
          <p:cNvSpPr>
            <a:spLocks noGrp="1"/>
          </p:cNvSpPr>
          <p:nvPr>
            <p:ph idx="1"/>
          </p:nvPr>
        </p:nvSpPr>
        <p:spPr/>
        <p:txBody>
          <a:bodyPr/>
          <a:lstStyle/>
          <a:p>
            <a:r>
              <a:rPr lang="en-IN" dirty="0"/>
              <a:t>Image search is an important method to find images contributed by social users in such </a:t>
            </a:r>
            <a:r>
              <a:rPr lang="en-IN" dirty="0" smtClean="0"/>
              <a:t>social websites</a:t>
            </a:r>
            <a:r>
              <a:rPr lang="en-IN" dirty="0"/>
              <a:t>. However, how to make the top ranked result relevant and with diversity is challenging. </a:t>
            </a:r>
            <a:r>
              <a:rPr lang="en-IN" dirty="0" smtClean="0"/>
              <a:t>A </a:t>
            </a:r>
            <a:r>
              <a:rPr lang="en-IN" dirty="0"/>
              <a:t>fundamental problem in the re-ranking of the images or texts social image retrieval is how </a:t>
            </a:r>
            <a:r>
              <a:rPr lang="en-IN" dirty="0" smtClean="0"/>
              <a:t>to reliably </a:t>
            </a:r>
            <a:r>
              <a:rPr lang="en-IN" dirty="0"/>
              <a:t>solve these images or texts mismatch problems.</a:t>
            </a:r>
          </a:p>
        </p:txBody>
      </p:sp>
      <p:sp>
        <p:nvSpPr>
          <p:cNvPr id="4" name="Slide Number Placeholder 3"/>
          <p:cNvSpPr>
            <a:spLocks noGrp="1"/>
          </p:cNvSpPr>
          <p:nvPr>
            <p:ph type="sldNum" sz="quarter" idx="12"/>
          </p:nvPr>
        </p:nvSpPr>
        <p:spPr>
          <a:xfrm>
            <a:off x="0" y="6568225"/>
            <a:ext cx="9144000" cy="251138"/>
          </a:xfrm>
        </p:spPr>
        <p:txBody>
          <a:bodyPr/>
          <a:lstStyle/>
          <a:p>
            <a:fld id="{F5B22921-D338-4179-A959-7B0BAB3D1D53}" type="slidenum">
              <a:rPr lang="en-US" smtClean="0">
                <a:solidFill>
                  <a:srgbClr val="5B9BD5">
                    <a:lumMod val="20000"/>
                    <a:lumOff val="80000"/>
                  </a:srgbClr>
                </a:solidFill>
              </a:rPr>
              <a:pPr/>
              <a:t>4</a:t>
            </a:fld>
            <a:endParaRPr lang="en-US" dirty="0">
              <a:solidFill>
                <a:srgbClr val="5B9BD5">
                  <a:lumMod val="20000"/>
                  <a:lumOff val="80000"/>
                </a:srgbClr>
              </a:solidFill>
            </a:endParaRPr>
          </a:p>
        </p:txBody>
      </p:sp>
    </p:spTree>
    <p:extLst>
      <p:ext uri="{BB962C8B-B14F-4D97-AF65-F5344CB8AC3E}">
        <p14:creationId xmlns:p14="http://schemas.microsoft.com/office/powerpoint/2010/main" val="2064260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latin typeface="+mj-lt"/>
              </a:rPr>
              <a:t>Need  Of  A  Problem Statement</a:t>
            </a:r>
            <a:endParaRPr lang="en-US" b="1" dirty="0">
              <a:latin typeface="+mj-lt"/>
            </a:endParaRPr>
          </a:p>
        </p:txBody>
      </p:sp>
      <p:sp>
        <p:nvSpPr>
          <p:cNvPr id="3" name="Content Placeholder 2"/>
          <p:cNvSpPr>
            <a:spLocks noGrp="1"/>
          </p:cNvSpPr>
          <p:nvPr>
            <p:ph idx="1"/>
          </p:nvPr>
        </p:nvSpPr>
        <p:spPr>
          <a:xfrm>
            <a:off x="368134" y="709346"/>
            <a:ext cx="8419605" cy="5163420"/>
          </a:xfrm>
        </p:spPr>
        <p:txBody>
          <a:bodyPr>
            <a:normAutofit/>
          </a:bodyPr>
          <a:lstStyle/>
          <a:p>
            <a:pPr marL="0" indent="0">
              <a:buNone/>
              <a:defRPr/>
            </a:pPr>
            <a:endParaRPr lang="en-IN" sz="3200" dirty="0" smtClean="0"/>
          </a:p>
          <a:p>
            <a:pPr marL="457200" lvl="0" indent="-457200">
              <a:buFont typeface="+mj-lt"/>
              <a:buAutoNum type="arabicPeriod"/>
            </a:pPr>
            <a:r>
              <a:rPr lang="en-US" dirty="0"/>
              <a:t>Most of the existing works use a bag-of-words to model textual information. The semantic level similarities between words or documents are rarely considered</a:t>
            </a:r>
            <a:r>
              <a:rPr lang="en-US" dirty="0" smtClean="0"/>
              <a:t>.</a:t>
            </a:r>
          </a:p>
          <a:p>
            <a:pPr marL="457200" lvl="0" indent="-457200">
              <a:buFont typeface="+mj-lt"/>
              <a:buAutoNum type="arabicPeriod"/>
            </a:pPr>
            <a:endParaRPr lang="en-US" dirty="0"/>
          </a:p>
          <a:p>
            <a:pPr marL="457200" lvl="0" indent="-457200">
              <a:buFont typeface="+mj-lt"/>
              <a:buAutoNum type="arabicPeriod"/>
            </a:pPr>
            <a:r>
              <a:rPr lang="en-US" dirty="0"/>
              <a:t>Existing works focused only on textual information</a:t>
            </a:r>
            <a:r>
              <a:rPr lang="en-US" dirty="0" smtClean="0"/>
              <a:t>.</a:t>
            </a:r>
          </a:p>
          <a:p>
            <a:pPr marL="457200" lvl="0" indent="-457200">
              <a:buFont typeface="+mj-lt"/>
              <a:buAutoNum type="arabicPeriod"/>
            </a:pPr>
            <a:endParaRPr lang="en-US" sz="2400" dirty="0"/>
          </a:p>
          <a:p>
            <a:pPr marL="457200" indent="-457200">
              <a:buFont typeface="+mj-lt"/>
              <a:buAutoNum type="arabicPeriod"/>
            </a:pPr>
            <a:r>
              <a:rPr lang="en-US" dirty="0"/>
              <a:t>Another challenge in this task is how to determine the correlation between multi-modal representations.</a:t>
            </a:r>
            <a:endParaRPr lang="en-US" dirty="0">
              <a:latin typeface="Times New Roman" pitchFamily="18" charset="0"/>
              <a:cs typeface="Times New Roman" pitchFamily="18" charset="0"/>
            </a:endParaRPr>
          </a:p>
          <a:p>
            <a:pPr marL="0" indent="0" algn="just">
              <a:buNone/>
              <a:defRPr/>
            </a:pPr>
            <a:endParaRPr lang="en-US" dirty="0"/>
          </a:p>
        </p:txBody>
      </p:sp>
      <p:sp>
        <p:nvSpPr>
          <p:cNvPr id="4" name="Slide Number Placeholder 3"/>
          <p:cNvSpPr>
            <a:spLocks noGrp="1"/>
          </p:cNvSpPr>
          <p:nvPr>
            <p:ph type="sldNum" sz="quarter" idx="12"/>
          </p:nvPr>
        </p:nvSpPr>
        <p:spPr>
          <a:xfrm>
            <a:off x="0" y="6529589"/>
            <a:ext cx="9144000" cy="289774"/>
          </a:xfrm>
        </p:spPr>
        <p:txBody>
          <a:bodyPr/>
          <a:lstStyle/>
          <a:p>
            <a:fld id="{F5B22921-D338-4179-A959-7B0BAB3D1D53}" type="slidenum">
              <a:rPr lang="en-US" smtClean="0">
                <a:solidFill>
                  <a:srgbClr val="5B9BD5">
                    <a:lumMod val="20000"/>
                    <a:lumOff val="80000"/>
                  </a:srgbClr>
                </a:solidFill>
              </a:rPr>
              <a:pPr/>
              <a:t>5</a:t>
            </a:fld>
            <a:endParaRPr lang="en-US" dirty="0">
              <a:solidFill>
                <a:srgbClr val="5B9BD5">
                  <a:lumMod val="20000"/>
                  <a:lumOff val="80000"/>
                </a:srgbClr>
              </a:solidFill>
            </a:endParaRPr>
          </a:p>
        </p:txBody>
      </p:sp>
    </p:spTree>
    <p:extLst>
      <p:ext uri="{BB962C8B-B14F-4D97-AF65-F5344CB8AC3E}">
        <p14:creationId xmlns:p14="http://schemas.microsoft.com/office/powerpoint/2010/main" val="21117333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latin typeface="+mj-lt"/>
                <a:cs typeface="Times New Roman" pitchFamily="18" charset="0"/>
              </a:rPr>
              <a:t>Scope </a:t>
            </a:r>
            <a:endParaRPr lang="en-US" b="1" dirty="0">
              <a:latin typeface="+mj-lt"/>
            </a:endParaRPr>
          </a:p>
        </p:txBody>
      </p:sp>
      <p:sp>
        <p:nvSpPr>
          <p:cNvPr id="3" name="Content Placeholder 2"/>
          <p:cNvSpPr>
            <a:spLocks noGrp="1"/>
          </p:cNvSpPr>
          <p:nvPr>
            <p:ph idx="1"/>
          </p:nvPr>
        </p:nvSpPr>
        <p:spPr>
          <a:xfrm>
            <a:off x="368134" y="709346"/>
            <a:ext cx="8419605" cy="5627060"/>
          </a:xfrm>
        </p:spPr>
        <p:txBody>
          <a:bodyPr>
            <a:normAutofit/>
          </a:bodyPr>
          <a:lstStyle/>
          <a:p>
            <a:pPr marL="0" indent="0" algn="just">
              <a:buNone/>
            </a:pPr>
            <a:endParaRPr lang="en-US" sz="2400" dirty="0" smtClean="0"/>
          </a:p>
          <a:p>
            <a:pPr marL="457200" indent="-457200" algn="just">
              <a:buFont typeface="+mj-lt"/>
              <a:buAutoNum type="arabicPeriod"/>
            </a:pPr>
            <a:r>
              <a:rPr lang="en-US" sz="2400" dirty="0" smtClean="0"/>
              <a:t>We Perform </a:t>
            </a:r>
            <a:r>
              <a:rPr lang="en-US" sz="2400" dirty="0"/>
              <a:t>of near-duplicate detection and cross media retrieval task</a:t>
            </a:r>
            <a:r>
              <a:rPr lang="en-US" sz="2400" dirty="0" smtClean="0"/>
              <a:t>.</a:t>
            </a:r>
          </a:p>
          <a:p>
            <a:pPr marL="457200" indent="-457200" algn="just">
              <a:buFont typeface="+mj-lt"/>
              <a:buAutoNum type="arabicPeriod"/>
            </a:pPr>
            <a:endParaRPr lang="en-US" sz="2400" dirty="0" smtClean="0"/>
          </a:p>
          <a:p>
            <a:pPr marL="457200" indent="-457200" algn="just">
              <a:buFont typeface="+mj-lt"/>
              <a:buAutoNum type="arabicPeriod"/>
            </a:pPr>
            <a:r>
              <a:rPr lang="en-US" sz="2400" dirty="0" smtClean="0"/>
              <a:t> </a:t>
            </a:r>
            <a:r>
              <a:rPr lang="en-US" sz="2400" dirty="0"/>
              <a:t>We propose to use a set of word embeddings to represent textual information. </a:t>
            </a:r>
            <a:endParaRPr lang="en-US" sz="2400" dirty="0" smtClean="0"/>
          </a:p>
          <a:p>
            <a:pPr marL="457200" indent="-457200" algn="just">
              <a:buFont typeface="+mj-lt"/>
              <a:buAutoNum type="arabicPeriod"/>
            </a:pPr>
            <a:endParaRPr lang="en-US" sz="2400" dirty="0" smtClean="0"/>
          </a:p>
          <a:p>
            <a:pPr marL="457200" indent="-457200" algn="just">
              <a:buFont typeface="+mj-lt"/>
              <a:buAutoNum type="arabicPeriod"/>
            </a:pPr>
            <a:r>
              <a:rPr lang="en-US" sz="2400" dirty="0" smtClean="0"/>
              <a:t>Social </a:t>
            </a:r>
            <a:r>
              <a:rPr lang="en-US" sz="2400" dirty="0"/>
              <a:t>image websites such as Flickr allow users to annotate their images with a set of descriptors such as tags and offline part use as images. Thus, the tag-based image search can be easily accomplished by using the tags as query terms. However, the weakly relevant tags, noisy tags and duplicated information make the search result unsatisfactory.</a:t>
            </a:r>
          </a:p>
          <a:p>
            <a:pPr marL="0" indent="0" algn="just">
              <a:buNone/>
              <a:defRPr/>
            </a:pPr>
            <a:endParaRPr lang="en-US" dirty="0" smtClean="0"/>
          </a:p>
          <a:p>
            <a:pPr marL="0" indent="0" algn="just">
              <a:buNone/>
              <a:defRPr/>
            </a:pPr>
            <a:endParaRPr lang="en-US" dirty="0"/>
          </a:p>
        </p:txBody>
      </p:sp>
      <p:sp>
        <p:nvSpPr>
          <p:cNvPr id="4" name="Slide Number Placeholder 3"/>
          <p:cNvSpPr>
            <a:spLocks noGrp="1"/>
          </p:cNvSpPr>
          <p:nvPr>
            <p:ph type="sldNum" sz="quarter" idx="12"/>
          </p:nvPr>
        </p:nvSpPr>
        <p:spPr>
          <a:xfrm>
            <a:off x="0" y="6542467"/>
            <a:ext cx="9144000" cy="276895"/>
          </a:xfrm>
        </p:spPr>
        <p:txBody>
          <a:bodyPr/>
          <a:lstStyle/>
          <a:p>
            <a:fld id="{F5B22921-D338-4179-A959-7B0BAB3D1D53}" type="slidenum">
              <a:rPr lang="en-US" smtClean="0">
                <a:solidFill>
                  <a:srgbClr val="5B9BD5">
                    <a:lumMod val="20000"/>
                    <a:lumOff val="80000"/>
                  </a:srgbClr>
                </a:solidFill>
              </a:rPr>
              <a:pPr/>
              <a:t>6</a:t>
            </a:fld>
            <a:endParaRPr lang="en-US" dirty="0">
              <a:solidFill>
                <a:srgbClr val="5B9BD5">
                  <a:lumMod val="20000"/>
                  <a:lumOff val="80000"/>
                </a:srgbClr>
              </a:solidFill>
            </a:endParaRPr>
          </a:p>
        </p:txBody>
      </p:sp>
    </p:spTree>
    <p:extLst>
      <p:ext uri="{BB962C8B-B14F-4D97-AF65-F5344CB8AC3E}">
        <p14:creationId xmlns:p14="http://schemas.microsoft.com/office/powerpoint/2010/main" val="1687694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latin typeface="+mj-lt"/>
                <a:cs typeface="Times New Roman" pitchFamily="18" charset="0"/>
              </a:rPr>
              <a:t>Proposed System Architecture</a:t>
            </a:r>
            <a:endParaRPr lang="en-US" b="1" dirty="0">
              <a:latin typeface="+mj-lt"/>
            </a:endParaRPr>
          </a:p>
        </p:txBody>
      </p:sp>
      <p:sp>
        <p:nvSpPr>
          <p:cNvPr id="3" name="Content Placeholder 2"/>
          <p:cNvSpPr>
            <a:spLocks noGrp="1"/>
          </p:cNvSpPr>
          <p:nvPr>
            <p:ph idx="1"/>
          </p:nvPr>
        </p:nvSpPr>
        <p:spPr>
          <a:xfrm>
            <a:off x="368134" y="709346"/>
            <a:ext cx="8419605" cy="4195164"/>
          </a:xfrm>
        </p:spPr>
        <p:txBody>
          <a:bodyPr>
            <a:normAutofit/>
          </a:bodyPr>
          <a:lstStyle/>
          <a:p>
            <a:pPr marL="0" indent="0" algn="just">
              <a:buNone/>
              <a:defRPr/>
            </a:pPr>
            <a:endParaRPr lang="en-US" dirty="0" smtClean="0"/>
          </a:p>
          <a:p>
            <a:pPr marL="0" indent="0" algn="just">
              <a:buNone/>
              <a:defRPr/>
            </a:pPr>
            <a:endParaRPr lang="en-US" dirty="0"/>
          </a:p>
        </p:txBody>
      </p:sp>
      <p:sp>
        <p:nvSpPr>
          <p:cNvPr id="4" name="Slide Number Placeholder 3"/>
          <p:cNvSpPr>
            <a:spLocks noGrp="1"/>
          </p:cNvSpPr>
          <p:nvPr>
            <p:ph type="sldNum" sz="quarter" idx="12"/>
          </p:nvPr>
        </p:nvSpPr>
        <p:spPr>
          <a:xfrm>
            <a:off x="0" y="6589366"/>
            <a:ext cx="9102064" cy="276896"/>
          </a:xfrm>
        </p:spPr>
        <p:txBody>
          <a:bodyPr/>
          <a:lstStyle/>
          <a:p>
            <a:fld id="{F5B22921-D338-4179-A959-7B0BAB3D1D53}" type="slidenum">
              <a:rPr lang="en-US" smtClean="0">
                <a:solidFill>
                  <a:srgbClr val="5B9BD5">
                    <a:lumMod val="20000"/>
                    <a:lumOff val="80000"/>
                  </a:srgbClr>
                </a:solidFill>
              </a:rPr>
              <a:pPr/>
              <a:t>7</a:t>
            </a:fld>
            <a:endParaRPr lang="en-US" dirty="0">
              <a:solidFill>
                <a:srgbClr val="5B9BD5">
                  <a:lumMod val="20000"/>
                  <a:lumOff val="80000"/>
                </a:srgbClr>
              </a:solidFill>
            </a:endParaRPr>
          </a:p>
        </p:txBody>
      </p:sp>
      <p:grpSp>
        <p:nvGrpSpPr>
          <p:cNvPr id="6" name="Canvas 2"/>
          <p:cNvGrpSpPr/>
          <p:nvPr/>
        </p:nvGrpSpPr>
        <p:grpSpPr>
          <a:xfrm>
            <a:off x="857250" y="1425891"/>
            <a:ext cx="8286750" cy="4406737"/>
            <a:chOff x="99695" y="99695"/>
            <a:chExt cx="6586855" cy="2678430"/>
          </a:xfrm>
        </p:grpSpPr>
        <p:sp>
          <p:nvSpPr>
            <p:cNvPr id="7" name="Rectangle 6"/>
            <p:cNvSpPr/>
            <p:nvPr/>
          </p:nvSpPr>
          <p:spPr>
            <a:xfrm>
              <a:off x="742950" y="1228090"/>
              <a:ext cx="5943600" cy="1550035"/>
            </a:xfrm>
            <a:prstGeom prst="rect">
              <a:avLst/>
            </a:prstGeom>
            <a:noFill/>
            <a:ln>
              <a:noFill/>
            </a:ln>
          </p:spPr>
        </p:sp>
        <p:sp>
          <p:nvSpPr>
            <p:cNvPr id="8" name="Rectangle 7"/>
            <p:cNvSpPr>
              <a:spLocks noChangeArrowheads="1"/>
            </p:cNvSpPr>
            <p:nvPr/>
          </p:nvSpPr>
          <p:spPr bwMode="auto">
            <a:xfrm>
              <a:off x="104140" y="1096010"/>
              <a:ext cx="640080" cy="384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 name="Freeform 8"/>
            <p:cNvSpPr>
              <a:spLocks noEditPoints="1"/>
            </p:cNvSpPr>
            <p:nvPr/>
          </p:nvSpPr>
          <p:spPr bwMode="auto">
            <a:xfrm>
              <a:off x="99695" y="1092200"/>
              <a:ext cx="648335" cy="391795"/>
            </a:xfrm>
            <a:custGeom>
              <a:avLst/>
              <a:gdLst>
                <a:gd name="T0" fmla="*/ 0 w 1021"/>
                <a:gd name="T1" fmla="*/ 0 h 617"/>
                <a:gd name="T2" fmla="*/ 1021 w 1021"/>
                <a:gd name="T3" fmla="*/ 0 h 617"/>
                <a:gd name="T4" fmla="*/ 1021 w 1021"/>
                <a:gd name="T5" fmla="*/ 617 h 617"/>
                <a:gd name="T6" fmla="*/ 0 w 1021"/>
                <a:gd name="T7" fmla="*/ 617 h 617"/>
                <a:gd name="T8" fmla="*/ 0 w 1021"/>
                <a:gd name="T9" fmla="*/ 0 h 617"/>
                <a:gd name="T10" fmla="*/ 13 w 1021"/>
                <a:gd name="T11" fmla="*/ 611 h 617"/>
                <a:gd name="T12" fmla="*/ 7 w 1021"/>
                <a:gd name="T13" fmla="*/ 605 h 617"/>
                <a:gd name="T14" fmla="*/ 1015 w 1021"/>
                <a:gd name="T15" fmla="*/ 605 h 617"/>
                <a:gd name="T16" fmla="*/ 1008 w 1021"/>
                <a:gd name="T17" fmla="*/ 611 h 617"/>
                <a:gd name="T18" fmla="*/ 1008 w 1021"/>
                <a:gd name="T19" fmla="*/ 6 h 617"/>
                <a:gd name="T20" fmla="*/ 1015 w 1021"/>
                <a:gd name="T21" fmla="*/ 12 h 617"/>
                <a:gd name="T22" fmla="*/ 7 w 1021"/>
                <a:gd name="T23" fmla="*/ 12 h 617"/>
                <a:gd name="T24" fmla="*/ 13 w 1021"/>
                <a:gd name="T25" fmla="*/ 6 h 617"/>
                <a:gd name="T26" fmla="*/ 13 w 1021"/>
                <a:gd name="T27" fmla="*/ 611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1" h="617">
                  <a:moveTo>
                    <a:pt x="0" y="0"/>
                  </a:moveTo>
                  <a:lnTo>
                    <a:pt x="1021" y="0"/>
                  </a:lnTo>
                  <a:lnTo>
                    <a:pt x="1021" y="617"/>
                  </a:lnTo>
                  <a:lnTo>
                    <a:pt x="0" y="617"/>
                  </a:lnTo>
                  <a:lnTo>
                    <a:pt x="0" y="0"/>
                  </a:lnTo>
                  <a:close/>
                  <a:moveTo>
                    <a:pt x="13" y="611"/>
                  </a:moveTo>
                  <a:lnTo>
                    <a:pt x="7" y="605"/>
                  </a:lnTo>
                  <a:lnTo>
                    <a:pt x="1015" y="605"/>
                  </a:lnTo>
                  <a:lnTo>
                    <a:pt x="1008" y="611"/>
                  </a:lnTo>
                  <a:lnTo>
                    <a:pt x="1008" y="6"/>
                  </a:lnTo>
                  <a:lnTo>
                    <a:pt x="1015" y="12"/>
                  </a:lnTo>
                  <a:lnTo>
                    <a:pt x="7" y="12"/>
                  </a:lnTo>
                  <a:lnTo>
                    <a:pt x="13" y="6"/>
                  </a:lnTo>
                  <a:lnTo>
                    <a:pt x="13" y="611"/>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0" name="Group 9"/>
            <p:cNvGrpSpPr>
              <a:grpSpLocks/>
            </p:cNvGrpSpPr>
            <p:nvPr/>
          </p:nvGrpSpPr>
          <p:grpSpPr bwMode="auto">
            <a:xfrm>
              <a:off x="231775" y="1160145"/>
              <a:ext cx="361950" cy="389890"/>
              <a:chOff x="365" y="1827"/>
              <a:chExt cx="570" cy="614"/>
            </a:xfrm>
          </p:grpSpPr>
          <p:sp>
            <p:nvSpPr>
              <p:cNvPr id="53" name="Rectangle 52"/>
              <p:cNvSpPr>
                <a:spLocks noChangeArrowheads="1"/>
              </p:cNvSpPr>
              <p:nvPr/>
            </p:nvSpPr>
            <p:spPr bwMode="auto">
              <a:xfrm>
                <a:off x="365" y="1827"/>
                <a:ext cx="570"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800" b="0" i="0" u="none" strike="noStrike" kern="0" cap="none" spc="0" normalizeH="0" baseline="0" noProof="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Input as </a:t>
                </a:r>
                <a:endParaRPr kumimoji="0" lang="en-US"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54" name="Rectangle 53"/>
              <p:cNvSpPr>
                <a:spLocks noChangeArrowheads="1"/>
              </p:cNvSpPr>
              <p:nvPr/>
            </p:nvSpPr>
            <p:spPr bwMode="auto">
              <a:xfrm>
                <a:off x="441" y="2029"/>
                <a:ext cx="445"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800" b="0" i="0" u="none" strike="noStrike" kern="0" cap="none" spc="0" normalizeH="0" baseline="0" noProof="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Image</a:t>
                </a:r>
                <a:endParaRPr kumimoji="0" lang="en-US"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grpSp>
        <p:sp>
          <p:nvSpPr>
            <p:cNvPr id="11" name="Rectangle 10"/>
            <p:cNvSpPr>
              <a:spLocks noChangeArrowheads="1"/>
            </p:cNvSpPr>
            <p:nvPr/>
          </p:nvSpPr>
          <p:spPr bwMode="auto">
            <a:xfrm>
              <a:off x="104140" y="104140"/>
              <a:ext cx="640080" cy="384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 name="Freeform 11"/>
            <p:cNvSpPr>
              <a:spLocks noEditPoints="1"/>
            </p:cNvSpPr>
            <p:nvPr/>
          </p:nvSpPr>
          <p:spPr bwMode="auto">
            <a:xfrm>
              <a:off x="99695" y="99695"/>
              <a:ext cx="648335" cy="392430"/>
            </a:xfrm>
            <a:custGeom>
              <a:avLst/>
              <a:gdLst>
                <a:gd name="T0" fmla="*/ 0 w 1021"/>
                <a:gd name="T1" fmla="*/ 0 h 618"/>
                <a:gd name="T2" fmla="*/ 1021 w 1021"/>
                <a:gd name="T3" fmla="*/ 0 h 618"/>
                <a:gd name="T4" fmla="*/ 1021 w 1021"/>
                <a:gd name="T5" fmla="*/ 618 h 618"/>
                <a:gd name="T6" fmla="*/ 0 w 1021"/>
                <a:gd name="T7" fmla="*/ 618 h 618"/>
                <a:gd name="T8" fmla="*/ 0 w 1021"/>
                <a:gd name="T9" fmla="*/ 0 h 618"/>
                <a:gd name="T10" fmla="*/ 13 w 1021"/>
                <a:gd name="T11" fmla="*/ 612 h 618"/>
                <a:gd name="T12" fmla="*/ 7 w 1021"/>
                <a:gd name="T13" fmla="*/ 605 h 618"/>
                <a:gd name="T14" fmla="*/ 1015 w 1021"/>
                <a:gd name="T15" fmla="*/ 605 h 618"/>
                <a:gd name="T16" fmla="*/ 1008 w 1021"/>
                <a:gd name="T17" fmla="*/ 612 h 618"/>
                <a:gd name="T18" fmla="*/ 1008 w 1021"/>
                <a:gd name="T19" fmla="*/ 7 h 618"/>
                <a:gd name="T20" fmla="*/ 1015 w 1021"/>
                <a:gd name="T21" fmla="*/ 13 h 618"/>
                <a:gd name="T22" fmla="*/ 7 w 1021"/>
                <a:gd name="T23" fmla="*/ 13 h 618"/>
                <a:gd name="T24" fmla="*/ 13 w 1021"/>
                <a:gd name="T25" fmla="*/ 7 h 618"/>
                <a:gd name="T26" fmla="*/ 13 w 1021"/>
                <a:gd name="T27" fmla="*/ 612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1" h="618">
                  <a:moveTo>
                    <a:pt x="0" y="0"/>
                  </a:moveTo>
                  <a:lnTo>
                    <a:pt x="1021" y="0"/>
                  </a:lnTo>
                  <a:lnTo>
                    <a:pt x="1021" y="618"/>
                  </a:lnTo>
                  <a:lnTo>
                    <a:pt x="0" y="618"/>
                  </a:lnTo>
                  <a:lnTo>
                    <a:pt x="0" y="0"/>
                  </a:lnTo>
                  <a:close/>
                  <a:moveTo>
                    <a:pt x="13" y="612"/>
                  </a:moveTo>
                  <a:lnTo>
                    <a:pt x="7" y="605"/>
                  </a:lnTo>
                  <a:lnTo>
                    <a:pt x="1015" y="605"/>
                  </a:lnTo>
                  <a:lnTo>
                    <a:pt x="1008" y="612"/>
                  </a:lnTo>
                  <a:lnTo>
                    <a:pt x="1008" y="7"/>
                  </a:lnTo>
                  <a:lnTo>
                    <a:pt x="1015" y="13"/>
                  </a:lnTo>
                  <a:lnTo>
                    <a:pt x="7" y="13"/>
                  </a:lnTo>
                  <a:lnTo>
                    <a:pt x="13" y="7"/>
                  </a:lnTo>
                  <a:lnTo>
                    <a:pt x="13" y="612"/>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3" name="Group 12"/>
            <p:cNvGrpSpPr>
              <a:grpSpLocks/>
            </p:cNvGrpSpPr>
            <p:nvPr/>
          </p:nvGrpSpPr>
          <p:grpSpPr bwMode="auto">
            <a:xfrm>
              <a:off x="231775" y="168275"/>
              <a:ext cx="425450" cy="389255"/>
              <a:chOff x="365" y="265"/>
              <a:chExt cx="670" cy="613"/>
            </a:xfrm>
          </p:grpSpPr>
          <p:sp>
            <p:nvSpPr>
              <p:cNvPr id="51" name="Rectangle 50"/>
              <p:cNvSpPr>
                <a:spLocks noChangeArrowheads="1"/>
              </p:cNvSpPr>
              <p:nvPr/>
            </p:nvSpPr>
            <p:spPr bwMode="auto">
              <a:xfrm>
                <a:off x="365" y="265"/>
                <a:ext cx="670"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sp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800" b="0" i="0" u="none" strike="noStrike" kern="0" cap="none" spc="0" normalizeH="0" baseline="0" noProof="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Input as</a:t>
                </a:r>
                <a:endParaRPr kumimoji="0" lang="en-US"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52" name="Rectangle 51"/>
              <p:cNvSpPr>
                <a:spLocks noChangeArrowheads="1"/>
              </p:cNvSpPr>
              <p:nvPr/>
            </p:nvSpPr>
            <p:spPr bwMode="auto">
              <a:xfrm>
                <a:off x="504" y="466"/>
                <a:ext cx="312"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800" b="0" i="0" u="none" strike="noStrike" kern="0" cap="none" spc="0" normalizeH="0" baseline="0" noProof="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Text</a:t>
                </a:r>
                <a:endParaRPr kumimoji="0" lang="en-US"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grpSp>
        <p:sp>
          <p:nvSpPr>
            <p:cNvPr id="14" name="Rectangle 13"/>
            <p:cNvSpPr>
              <a:spLocks noChangeArrowheads="1"/>
            </p:cNvSpPr>
            <p:nvPr/>
          </p:nvSpPr>
          <p:spPr bwMode="auto">
            <a:xfrm>
              <a:off x="1047750" y="1096010"/>
              <a:ext cx="672465" cy="384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 name="Freeform 14"/>
            <p:cNvSpPr>
              <a:spLocks noEditPoints="1"/>
            </p:cNvSpPr>
            <p:nvPr/>
          </p:nvSpPr>
          <p:spPr bwMode="auto">
            <a:xfrm>
              <a:off x="1043940" y="1092200"/>
              <a:ext cx="680085" cy="391795"/>
            </a:xfrm>
            <a:custGeom>
              <a:avLst/>
              <a:gdLst>
                <a:gd name="T0" fmla="*/ 0 w 1071"/>
                <a:gd name="T1" fmla="*/ 0 h 617"/>
                <a:gd name="T2" fmla="*/ 1071 w 1071"/>
                <a:gd name="T3" fmla="*/ 0 h 617"/>
                <a:gd name="T4" fmla="*/ 1071 w 1071"/>
                <a:gd name="T5" fmla="*/ 617 h 617"/>
                <a:gd name="T6" fmla="*/ 0 w 1071"/>
                <a:gd name="T7" fmla="*/ 617 h 617"/>
                <a:gd name="T8" fmla="*/ 0 w 1071"/>
                <a:gd name="T9" fmla="*/ 0 h 617"/>
                <a:gd name="T10" fmla="*/ 13 w 1071"/>
                <a:gd name="T11" fmla="*/ 611 h 617"/>
                <a:gd name="T12" fmla="*/ 6 w 1071"/>
                <a:gd name="T13" fmla="*/ 605 h 617"/>
                <a:gd name="T14" fmla="*/ 1065 w 1071"/>
                <a:gd name="T15" fmla="*/ 605 h 617"/>
                <a:gd name="T16" fmla="*/ 1058 w 1071"/>
                <a:gd name="T17" fmla="*/ 611 h 617"/>
                <a:gd name="T18" fmla="*/ 1058 w 1071"/>
                <a:gd name="T19" fmla="*/ 6 h 617"/>
                <a:gd name="T20" fmla="*/ 1065 w 1071"/>
                <a:gd name="T21" fmla="*/ 12 h 617"/>
                <a:gd name="T22" fmla="*/ 6 w 1071"/>
                <a:gd name="T23" fmla="*/ 12 h 617"/>
                <a:gd name="T24" fmla="*/ 13 w 1071"/>
                <a:gd name="T25" fmla="*/ 6 h 617"/>
                <a:gd name="T26" fmla="*/ 13 w 1071"/>
                <a:gd name="T27" fmla="*/ 611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71" h="617">
                  <a:moveTo>
                    <a:pt x="0" y="0"/>
                  </a:moveTo>
                  <a:lnTo>
                    <a:pt x="1071" y="0"/>
                  </a:lnTo>
                  <a:lnTo>
                    <a:pt x="1071" y="617"/>
                  </a:lnTo>
                  <a:lnTo>
                    <a:pt x="0" y="617"/>
                  </a:lnTo>
                  <a:lnTo>
                    <a:pt x="0" y="0"/>
                  </a:lnTo>
                  <a:close/>
                  <a:moveTo>
                    <a:pt x="13" y="611"/>
                  </a:moveTo>
                  <a:lnTo>
                    <a:pt x="6" y="605"/>
                  </a:lnTo>
                  <a:lnTo>
                    <a:pt x="1065" y="605"/>
                  </a:lnTo>
                  <a:lnTo>
                    <a:pt x="1058" y="611"/>
                  </a:lnTo>
                  <a:lnTo>
                    <a:pt x="1058" y="6"/>
                  </a:lnTo>
                  <a:lnTo>
                    <a:pt x="1065" y="12"/>
                  </a:lnTo>
                  <a:lnTo>
                    <a:pt x="6" y="12"/>
                  </a:lnTo>
                  <a:lnTo>
                    <a:pt x="13" y="6"/>
                  </a:lnTo>
                  <a:lnTo>
                    <a:pt x="13" y="611"/>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6" name="Group 15"/>
            <p:cNvGrpSpPr>
              <a:grpSpLocks/>
            </p:cNvGrpSpPr>
            <p:nvPr/>
          </p:nvGrpSpPr>
          <p:grpSpPr bwMode="auto">
            <a:xfrm>
              <a:off x="1143635" y="1160145"/>
              <a:ext cx="463550" cy="389890"/>
              <a:chOff x="1801" y="1827"/>
              <a:chExt cx="730" cy="614"/>
            </a:xfrm>
          </p:grpSpPr>
          <p:sp>
            <p:nvSpPr>
              <p:cNvPr id="49" name="Rectangle 48"/>
              <p:cNvSpPr>
                <a:spLocks noChangeArrowheads="1"/>
              </p:cNvSpPr>
              <p:nvPr/>
            </p:nvSpPr>
            <p:spPr bwMode="auto">
              <a:xfrm>
                <a:off x="1890" y="1827"/>
                <a:ext cx="552"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800" b="0" i="0" u="none" strike="noStrike" kern="0" cap="none" spc="0" normalizeH="0" baseline="0" noProof="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Feature </a:t>
                </a:r>
                <a:endParaRPr kumimoji="0" lang="en-US"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50" name="Rectangle 49"/>
              <p:cNvSpPr>
                <a:spLocks noChangeArrowheads="1"/>
              </p:cNvSpPr>
              <p:nvPr/>
            </p:nvSpPr>
            <p:spPr bwMode="auto">
              <a:xfrm>
                <a:off x="1801" y="2029"/>
                <a:ext cx="730"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800" b="0" i="0" u="none" strike="noStrike" kern="0" cap="none" spc="0" normalizeH="0" baseline="0" noProof="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Descriptor</a:t>
                </a:r>
                <a:endParaRPr kumimoji="0" lang="en-US"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grpSp>
        <p:sp>
          <p:nvSpPr>
            <p:cNvPr id="17" name="Rectangle 16"/>
            <p:cNvSpPr>
              <a:spLocks noChangeArrowheads="1"/>
            </p:cNvSpPr>
            <p:nvPr/>
          </p:nvSpPr>
          <p:spPr bwMode="auto">
            <a:xfrm>
              <a:off x="1064260" y="104140"/>
              <a:ext cx="639445" cy="384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 name="Freeform 17"/>
            <p:cNvSpPr>
              <a:spLocks noEditPoints="1"/>
            </p:cNvSpPr>
            <p:nvPr/>
          </p:nvSpPr>
          <p:spPr bwMode="auto">
            <a:xfrm>
              <a:off x="1059815" y="99695"/>
              <a:ext cx="648335" cy="392430"/>
            </a:xfrm>
            <a:custGeom>
              <a:avLst/>
              <a:gdLst>
                <a:gd name="T0" fmla="*/ 0 w 1021"/>
                <a:gd name="T1" fmla="*/ 0 h 618"/>
                <a:gd name="T2" fmla="*/ 1021 w 1021"/>
                <a:gd name="T3" fmla="*/ 0 h 618"/>
                <a:gd name="T4" fmla="*/ 1021 w 1021"/>
                <a:gd name="T5" fmla="*/ 618 h 618"/>
                <a:gd name="T6" fmla="*/ 0 w 1021"/>
                <a:gd name="T7" fmla="*/ 618 h 618"/>
                <a:gd name="T8" fmla="*/ 0 w 1021"/>
                <a:gd name="T9" fmla="*/ 0 h 618"/>
                <a:gd name="T10" fmla="*/ 13 w 1021"/>
                <a:gd name="T11" fmla="*/ 612 h 618"/>
                <a:gd name="T12" fmla="*/ 7 w 1021"/>
                <a:gd name="T13" fmla="*/ 605 h 618"/>
                <a:gd name="T14" fmla="*/ 1014 w 1021"/>
                <a:gd name="T15" fmla="*/ 605 h 618"/>
                <a:gd name="T16" fmla="*/ 1008 w 1021"/>
                <a:gd name="T17" fmla="*/ 612 h 618"/>
                <a:gd name="T18" fmla="*/ 1008 w 1021"/>
                <a:gd name="T19" fmla="*/ 7 h 618"/>
                <a:gd name="T20" fmla="*/ 1014 w 1021"/>
                <a:gd name="T21" fmla="*/ 13 h 618"/>
                <a:gd name="T22" fmla="*/ 7 w 1021"/>
                <a:gd name="T23" fmla="*/ 13 h 618"/>
                <a:gd name="T24" fmla="*/ 13 w 1021"/>
                <a:gd name="T25" fmla="*/ 7 h 618"/>
                <a:gd name="T26" fmla="*/ 13 w 1021"/>
                <a:gd name="T27" fmla="*/ 612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1" h="618">
                  <a:moveTo>
                    <a:pt x="0" y="0"/>
                  </a:moveTo>
                  <a:lnTo>
                    <a:pt x="1021" y="0"/>
                  </a:lnTo>
                  <a:lnTo>
                    <a:pt x="1021" y="618"/>
                  </a:lnTo>
                  <a:lnTo>
                    <a:pt x="0" y="618"/>
                  </a:lnTo>
                  <a:lnTo>
                    <a:pt x="0" y="0"/>
                  </a:lnTo>
                  <a:close/>
                  <a:moveTo>
                    <a:pt x="13" y="612"/>
                  </a:moveTo>
                  <a:lnTo>
                    <a:pt x="7" y="605"/>
                  </a:lnTo>
                  <a:lnTo>
                    <a:pt x="1014" y="605"/>
                  </a:lnTo>
                  <a:lnTo>
                    <a:pt x="1008" y="612"/>
                  </a:lnTo>
                  <a:lnTo>
                    <a:pt x="1008" y="7"/>
                  </a:lnTo>
                  <a:lnTo>
                    <a:pt x="1014" y="13"/>
                  </a:lnTo>
                  <a:lnTo>
                    <a:pt x="7" y="13"/>
                  </a:lnTo>
                  <a:lnTo>
                    <a:pt x="13" y="7"/>
                  </a:lnTo>
                  <a:lnTo>
                    <a:pt x="13" y="612"/>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9" name="Group 18"/>
            <p:cNvGrpSpPr>
              <a:grpSpLocks/>
            </p:cNvGrpSpPr>
            <p:nvPr/>
          </p:nvGrpSpPr>
          <p:grpSpPr bwMode="auto">
            <a:xfrm>
              <a:off x="1120140" y="168275"/>
              <a:ext cx="514350" cy="389255"/>
              <a:chOff x="1764" y="265"/>
              <a:chExt cx="810" cy="613"/>
            </a:xfrm>
          </p:grpSpPr>
          <p:sp>
            <p:nvSpPr>
              <p:cNvPr id="47" name="Rectangle 46"/>
              <p:cNvSpPr>
                <a:spLocks noChangeArrowheads="1"/>
              </p:cNvSpPr>
              <p:nvPr/>
            </p:nvSpPr>
            <p:spPr bwMode="auto">
              <a:xfrm>
                <a:off x="1978" y="265"/>
                <a:ext cx="383"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800" b="0" i="0" u="none" strike="noStrike" kern="0" cap="none" spc="0" normalizeH="0" baseline="0" noProof="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Word </a:t>
                </a:r>
                <a:endParaRPr kumimoji="0" lang="en-US"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48" name="Rectangle 47"/>
              <p:cNvSpPr>
                <a:spLocks noChangeArrowheads="1"/>
              </p:cNvSpPr>
              <p:nvPr/>
            </p:nvSpPr>
            <p:spPr bwMode="auto">
              <a:xfrm>
                <a:off x="1764" y="466"/>
                <a:ext cx="810"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800" b="0" i="0" u="none" strike="noStrike" kern="0" cap="none" spc="0" normalizeH="0" baseline="0" noProof="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Embedding</a:t>
                </a:r>
                <a:endParaRPr kumimoji="0" lang="en-US"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grpSp>
        <p:sp>
          <p:nvSpPr>
            <p:cNvPr id="20" name="Rectangle 19"/>
            <p:cNvSpPr>
              <a:spLocks noChangeArrowheads="1"/>
            </p:cNvSpPr>
            <p:nvPr/>
          </p:nvSpPr>
          <p:spPr bwMode="auto">
            <a:xfrm>
              <a:off x="2023745" y="615950"/>
              <a:ext cx="640080" cy="3200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 name="Freeform 20"/>
            <p:cNvSpPr>
              <a:spLocks noEditPoints="1"/>
            </p:cNvSpPr>
            <p:nvPr/>
          </p:nvSpPr>
          <p:spPr bwMode="auto">
            <a:xfrm>
              <a:off x="2019935" y="612140"/>
              <a:ext cx="647700" cy="327660"/>
            </a:xfrm>
            <a:custGeom>
              <a:avLst/>
              <a:gdLst>
                <a:gd name="T0" fmla="*/ 0 w 1020"/>
                <a:gd name="T1" fmla="*/ 0 h 516"/>
                <a:gd name="T2" fmla="*/ 1020 w 1020"/>
                <a:gd name="T3" fmla="*/ 0 h 516"/>
                <a:gd name="T4" fmla="*/ 1020 w 1020"/>
                <a:gd name="T5" fmla="*/ 516 h 516"/>
                <a:gd name="T6" fmla="*/ 0 w 1020"/>
                <a:gd name="T7" fmla="*/ 516 h 516"/>
                <a:gd name="T8" fmla="*/ 0 w 1020"/>
                <a:gd name="T9" fmla="*/ 0 h 516"/>
                <a:gd name="T10" fmla="*/ 13 w 1020"/>
                <a:gd name="T11" fmla="*/ 510 h 516"/>
                <a:gd name="T12" fmla="*/ 6 w 1020"/>
                <a:gd name="T13" fmla="*/ 504 h 516"/>
                <a:gd name="T14" fmla="*/ 1014 w 1020"/>
                <a:gd name="T15" fmla="*/ 504 h 516"/>
                <a:gd name="T16" fmla="*/ 1008 w 1020"/>
                <a:gd name="T17" fmla="*/ 510 h 516"/>
                <a:gd name="T18" fmla="*/ 1008 w 1020"/>
                <a:gd name="T19" fmla="*/ 6 h 516"/>
                <a:gd name="T20" fmla="*/ 1014 w 1020"/>
                <a:gd name="T21" fmla="*/ 12 h 516"/>
                <a:gd name="T22" fmla="*/ 6 w 1020"/>
                <a:gd name="T23" fmla="*/ 12 h 516"/>
                <a:gd name="T24" fmla="*/ 13 w 1020"/>
                <a:gd name="T25" fmla="*/ 6 h 516"/>
                <a:gd name="T26" fmla="*/ 13 w 1020"/>
                <a:gd name="T27" fmla="*/ 51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0" h="516">
                  <a:moveTo>
                    <a:pt x="0" y="0"/>
                  </a:moveTo>
                  <a:lnTo>
                    <a:pt x="1020" y="0"/>
                  </a:lnTo>
                  <a:lnTo>
                    <a:pt x="1020" y="516"/>
                  </a:lnTo>
                  <a:lnTo>
                    <a:pt x="0" y="516"/>
                  </a:lnTo>
                  <a:lnTo>
                    <a:pt x="0" y="0"/>
                  </a:lnTo>
                  <a:close/>
                  <a:moveTo>
                    <a:pt x="13" y="510"/>
                  </a:moveTo>
                  <a:lnTo>
                    <a:pt x="6" y="504"/>
                  </a:lnTo>
                  <a:lnTo>
                    <a:pt x="1014" y="504"/>
                  </a:lnTo>
                  <a:lnTo>
                    <a:pt x="1008" y="510"/>
                  </a:lnTo>
                  <a:lnTo>
                    <a:pt x="1008" y="6"/>
                  </a:lnTo>
                  <a:lnTo>
                    <a:pt x="1014" y="12"/>
                  </a:lnTo>
                  <a:lnTo>
                    <a:pt x="6" y="12"/>
                  </a:lnTo>
                  <a:lnTo>
                    <a:pt x="13" y="6"/>
                  </a:lnTo>
                  <a:lnTo>
                    <a:pt x="13" y="510"/>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22" name="Group 21"/>
            <p:cNvGrpSpPr>
              <a:grpSpLocks/>
            </p:cNvGrpSpPr>
            <p:nvPr/>
          </p:nvGrpSpPr>
          <p:grpSpPr bwMode="auto">
            <a:xfrm>
              <a:off x="2183765" y="648335"/>
              <a:ext cx="294005" cy="389255"/>
              <a:chOff x="3439" y="1021"/>
              <a:chExt cx="463" cy="613"/>
            </a:xfrm>
          </p:grpSpPr>
          <p:sp>
            <p:nvSpPr>
              <p:cNvPr id="45" name="Rectangle 44"/>
              <p:cNvSpPr>
                <a:spLocks noChangeArrowheads="1"/>
              </p:cNvSpPr>
              <p:nvPr/>
            </p:nvSpPr>
            <p:spPr bwMode="auto">
              <a:xfrm>
                <a:off x="3452" y="1021"/>
                <a:ext cx="445"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800" b="0" i="0" u="none" strike="noStrike" kern="0" cap="none" spc="0" normalizeH="0" baseline="0" noProof="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Fisher </a:t>
                </a:r>
                <a:endParaRPr kumimoji="0" lang="en-US"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46" name="Rectangle 45"/>
              <p:cNvSpPr>
                <a:spLocks noChangeArrowheads="1"/>
              </p:cNvSpPr>
              <p:nvPr/>
            </p:nvSpPr>
            <p:spPr bwMode="auto">
              <a:xfrm>
                <a:off x="3439" y="1222"/>
                <a:ext cx="463"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800" b="0" i="0" u="none" strike="noStrike" kern="0" cap="none" spc="0" normalizeH="0" baseline="0" noProof="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Vector</a:t>
                </a:r>
                <a:endParaRPr kumimoji="0" lang="en-US"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grpSp>
        <p:sp>
          <p:nvSpPr>
            <p:cNvPr id="23" name="Rectangle 22"/>
            <p:cNvSpPr>
              <a:spLocks noChangeArrowheads="1"/>
            </p:cNvSpPr>
            <p:nvPr/>
          </p:nvSpPr>
          <p:spPr bwMode="auto">
            <a:xfrm>
              <a:off x="2823845" y="615950"/>
              <a:ext cx="640080" cy="3200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 name="Freeform 23"/>
            <p:cNvSpPr>
              <a:spLocks noEditPoints="1"/>
            </p:cNvSpPr>
            <p:nvPr/>
          </p:nvSpPr>
          <p:spPr bwMode="auto">
            <a:xfrm>
              <a:off x="2820035" y="612140"/>
              <a:ext cx="647700" cy="327660"/>
            </a:xfrm>
            <a:custGeom>
              <a:avLst/>
              <a:gdLst>
                <a:gd name="T0" fmla="*/ 0 w 1020"/>
                <a:gd name="T1" fmla="*/ 0 h 516"/>
                <a:gd name="T2" fmla="*/ 1020 w 1020"/>
                <a:gd name="T3" fmla="*/ 0 h 516"/>
                <a:gd name="T4" fmla="*/ 1020 w 1020"/>
                <a:gd name="T5" fmla="*/ 516 h 516"/>
                <a:gd name="T6" fmla="*/ 0 w 1020"/>
                <a:gd name="T7" fmla="*/ 516 h 516"/>
                <a:gd name="T8" fmla="*/ 0 w 1020"/>
                <a:gd name="T9" fmla="*/ 0 h 516"/>
                <a:gd name="T10" fmla="*/ 12 w 1020"/>
                <a:gd name="T11" fmla="*/ 510 h 516"/>
                <a:gd name="T12" fmla="*/ 6 w 1020"/>
                <a:gd name="T13" fmla="*/ 504 h 516"/>
                <a:gd name="T14" fmla="*/ 1014 w 1020"/>
                <a:gd name="T15" fmla="*/ 504 h 516"/>
                <a:gd name="T16" fmla="*/ 1008 w 1020"/>
                <a:gd name="T17" fmla="*/ 510 h 516"/>
                <a:gd name="T18" fmla="*/ 1008 w 1020"/>
                <a:gd name="T19" fmla="*/ 6 h 516"/>
                <a:gd name="T20" fmla="*/ 1014 w 1020"/>
                <a:gd name="T21" fmla="*/ 12 h 516"/>
                <a:gd name="T22" fmla="*/ 6 w 1020"/>
                <a:gd name="T23" fmla="*/ 12 h 516"/>
                <a:gd name="T24" fmla="*/ 12 w 1020"/>
                <a:gd name="T25" fmla="*/ 6 h 516"/>
                <a:gd name="T26" fmla="*/ 12 w 1020"/>
                <a:gd name="T27" fmla="*/ 51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0" h="516">
                  <a:moveTo>
                    <a:pt x="0" y="0"/>
                  </a:moveTo>
                  <a:lnTo>
                    <a:pt x="1020" y="0"/>
                  </a:lnTo>
                  <a:lnTo>
                    <a:pt x="1020" y="516"/>
                  </a:lnTo>
                  <a:lnTo>
                    <a:pt x="0" y="516"/>
                  </a:lnTo>
                  <a:lnTo>
                    <a:pt x="0" y="0"/>
                  </a:lnTo>
                  <a:close/>
                  <a:moveTo>
                    <a:pt x="12" y="510"/>
                  </a:moveTo>
                  <a:lnTo>
                    <a:pt x="6" y="504"/>
                  </a:lnTo>
                  <a:lnTo>
                    <a:pt x="1014" y="504"/>
                  </a:lnTo>
                  <a:lnTo>
                    <a:pt x="1008" y="510"/>
                  </a:lnTo>
                  <a:lnTo>
                    <a:pt x="1008" y="6"/>
                  </a:lnTo>
                  <a:lnTo>
                    <a:pt x="1014" y="12"/>
                  </a:lnTo>
                  <a:lnTo>
                    <a:pt x="6" y="12"/>
                  </a:lnTo>
                  <a:lnTo>
                    <a:pt x="12" y="6"/>
                  </a:lnTo>
                  <a:lnTo>
                    <a:pt x="12" y="510"/>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25" name="Group 24"/>
            <p:cNvGrpSpPr>
              <a:grpSpLocks/>
            </p:cNvGrpSpPr>
            <p:nvPr/>
          </p:nvGrpSpPr>
          <p:grpSpPr bwMode="auto">
            <a:xfrm>
              <a:off x="2887980" y="648335"/>
              <a:ext cx="502920" cy="389255"/>
              <a:chOff x="4548" y="1021"/>
              <a:chExt cx="792" cy="613"/>
            </a:xfrm>
          </p:grpSpPr>
          <p:sp>
            <p:nvSpPr>
              <p:cNvPr id="43" name="Rectangle 42"/>
              <p:cNvSpPr>
                <a:spLocks noChangeArrowheads="1"/>
              </p:cNvSpPr>
              <p:nvPr/>
            </p:nvSpPr>
            <p:spPr bwMode="auto">
              <a:xfrm>
                <a:off x="4573" y="1021"/>
                <a:ext cx="765"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800" b="0" i="0" u="none" strike="noStrike" kern="0" cap="none" spc="0" normalizeH="0" baseline="0" noProof="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Hash code </a:t>
                </a:r>
                <a:endParaRPr kumimoji="0" lang="en-US"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44" name="Rectangle 43"/>
              <p:cNvSpPr>
                <a:spLocks noChangeArrowheads="1"/>
              </p:cNvSpPr>
              <p:nvPr/>
            </p:nvSpPr>
            <p:spPr bwMode="auto">
              <a:xfrm>
                <a:off x="4548" y="1222"/>
                <a:ext cx="792"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800" b="0" i="0" u="none" strike="noStrike" kern="0" cap="none" spc="0" normalizeH="0" baseline="0" noProof="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Generation</a:t>
                </a:r>
                <a:endParaRPr kumimoji="0" lang="en-US"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grpSp>
        <p:sp>
          <p:nvSpPr>
            <p:cNvPr id="26" name="Rectangle 25"/>
            <p:cNvSpPr>
              <a:spLocks noChangeArrowheads="1"/>
            </p:cNvSpPr>
            <p:nvPr/>
          </p:nvSpPr>
          <p:spPr bwMode="auto">
            <a:xfrm>
              <a:off x="3623945" y="615950"/>
              <a:ext cx="640080" cy="3200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 name="Freeform 26"/>
            <p:cNvSpPr>
              <a:spLocks noEditPoints="1"/>
            </p:cNvSpPr>
            <p:nvPr/>
          </p:nvSpPr>
          <p:spPr bwMode="auto">
            <a:xfrm>
              <a:off x="3619500" y="612140"/>
              <a:ext cx="648335" cy="327660"/>
            </a:xfrm>
            <a:custGeom>
              <a:avLst/>
              <a:gdLst>
                <a:gd name="T0" fmla="*/ 0 w 1021"/>
                <a:gd name="T1" fmla="*/ 0 h 516"/>
                <a:gd name="T2" fmla="*/ 1021 w 1021"/>
                <a:gd name="T3" fmla="*/ 0 h 516"/>
                <a:gd name="T4" fmla="*/ 1021 w 1021"/>
                <a:gd name="T5" fmla="*/ 516 h 516"/>
                <a:gd name="T6" fmla="*/ 0 w 1021"/>
                <a:gd name="T7" fmla="*/ 516 h 516"/>
                <a:gd name="T8" fmla="*/ 0 w 1021"/>
                <a:gd name="T9" fmla="*/ 0 h 516"/>
                <a:gd name="T10" fmla="*/ 13 w 1021"/>
                <a:gd name="T11" fmla="*/ 510 h 516"/>
                <a:gd name="T12" fmla="*/ 7 w 1021"/>
                <a:gd name="T13" fmla="*/ 504 h 516"/>
                <a:gd name="T14" fmla="*/ 1015 w 1021"/>
                <a:gd name="T15" fmla="*/ 504 h 516"/>
                <a:gd name="T16" fmla="*/ 1008 w 1021"/>
                <a:gd name="T17" fmla="*/ 510 h 516"/>
                <a:gd name="T18" fmla="*/ 1008 w 1021"/>
                <a:gd name="T19" fmla="*/ 6 h 516"/>
                <a:gd name="T20" fmla="*/ 1015 w 1021"/>
                <a:gd name="T21" fmla="*/ 12 h 516"/>
                <a:gd name="T22" fmla="*/ 7 w 1021"/>
                <a:gd name="T23" fmla="*/ 12 h 516"/>
                <a:gd name="T24" fmla="*/ 13 w 1021"/>
                <a:gd name="T25" fmla="*/ 6 h 516"/>
                <a:gd name="T26" fmla="*/ 13 w 1021"/>
                <a:gd name="T27" fmla="*/ 51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1" h="516">
                  <a:moveTo>
                    <a:pt x="0" y="0"/>
                  </a:moveTo>
                  <a:lnTo>
                    <a:pt x="1021" y="0"/>
                  </a:lnTo>
                  <a:lnTo>
                    <a:pt x="1021" y="516"/>
                  </a:lnTo>
                  <a:lnTo>
                    <a:pt x="0" y="516"/>
                  </a:lnTo>
                  <a:lnTo>
                    <a:pt x="0" y="0"/>
                  </a:lnTo>
                  <a:close/>
                  <a:moveTo>
                    <a:pt x="13" y="510"/>
                  </a:moveTo>
                  <a:lnTo>
                    <a:pt x="7" y="504"/>
                  </a:lnTo>
                  <a:lnTo>
                    <a:pt x="1015" y="504"/>
                  </a:lnTo>
                  <a:lnTo>
                    <a:pt x="1008" y="510"/>
                  </a:lnTo>
                  <a:lnTo>
                    <a:pt x="1008" y="6"/>
                  </a:lnTo>
                  <a:lnTo>
                    <a:pt x="1015" y="12"/>
                  </a:lnTo>
                  <a:lnTo>
                    <a:pt x="7" y="12"/>
                  </a:lnTo>
                  <a:lnTo>
                    <a:pt x="13" y="6"/>
                  </a:lnTo>
                  <a:lnTo>
                    <a:pt x="13" y="510"/>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 name="Rectangle 27"/>
            <p:cNvSpPr>
              <a:spLocks noChangeArrowheads="1"/>
            </p:cNvSpPr>
            <p:nvPr/>
          </p:nvSpPr>
          <p:spPr bwMode="auto">
            <a:xfrm>
              <a:off x="3743960" y="711835"/>
              <a:ext cx="389890" cy="26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800" b="0" i="0" u="none" strike="noStrike" kern="0" cap="none" spc="0" normalizeH="0" baseline="0" noProof="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Mapping</a:t>
              </a:r>
              <a:endParaRPr kumimoji="0" lang="en-US"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9" name="Rectangle 28"/>
            <p:cNvSpPr>
              <a:spLocks noChangeArrowheads="1"/>
            </p:cNvSpPr>
            <p:nvPr/>
          </p:nvSpPr>
          <p:spPr bwMode="auto">
            <a:xfrm>
              <a:off x="4424045" y="615950"/>
              <a:ext cx="639445" cy="3200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 name="Freeform 29"/>
            <p:cNvSpPr>
              <a:spLocks noEditPoints="1"/>
            </p:cNvSpPr>
            <p:nvPr/>
          </p:nvSpPr>
          <p:spPr bwMode="auto">
            <a:xfrm>
              <a:off x="4419600" y="612140"/>
              <a:ext cx="648335" cy="327660"/>
            </a:xfrm>
            <a:custGeom>
              <a:avLst/>
              <a:gdLst>
                <a:gd name="T0" fmla="*/ 0 w 1021"/>
                <a:gd name="T1" fmla="*/ 0 h 516"/>
                <a:gd name="T2" fmla="*/ 1021 w 1021"/>
                <a:gd name="T3" fmla="*/ 0 h 516"/>
                <a:gd name="T4" fmla="*/ 1021 w 1021"/>
                <a:gd name="T5" fmla="*/ 516 h 516"/>
                <a:gd name="T6" fmla="*/ 0 w 1021"/>
                <a:gd name="T7" fmla="*/ 516 h 516"/>
                <a:gd name="T8" fmla="*/ 0 w 1021"/>
                <a:gd name="T9" fmla="*/ 0 h 516"/>
                <a:gd name="T10" fmla="*/ 13 w 1021"/>
                <a:gd name="T11" fmla="*/ 510 h 516"/>
                <a:gd name="T12" fmla="*/ 7 w 1021"/>
                <a:gd name="T13" fmla="*/ 504 h 516"/>
                <a:gd name="T14" fmla="*/ 1014 w 1021"/>
                <a:gd name="T15" fmla="*/ 504 h 516"/>
                <a:gd name="T16" fmla="*/ 1008 w 1021"/>
                <a:gd name="T17" fmla="*/ 510 h 516"/>
                <a:gd name="T18" fmla="*/ 1008 w 1021"/>
                <a:gd name="T19" fmla="*/ 6 h 516"/>
                <a:gd name="T20" fmla="*/ 1014 w 1021"/>
                <a:gd name="T21" fmla="*/ 12 h 516"/>
                <a:gd name="T22" fmla="*/ 7 w 1021"/>
                <a:gd name="T23" fmla="*/ 12 h 516"/>
                <a:gd name="T24" fmla="*/ 13 w 1021"/>
                <a:gd name="T25" fmla="*/ 6 h 516"/>
                <a:gd name="T26" fmla="*/ 13 w 1021"/>
                <a:gd name="T27" fmla="*/ 51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1" h="516">
                  <a:moveTo>
                    <a:pt x="0" y="0"/>
                  </a:moveTo>
                  <a:lnTo>
                    <a:pt x="1021" y="0"/>
                  </a:lnTo>
                  <a:lnTo>
                    <a:pt x="1021" y="516"/>
                  </a:lnTo>
                  <a:lnTo>
                    <a:pt x="0" y="516"/>
                  </a:lnTo>
                  <a:lnTo>
                    <a:pt x="0" y="0"/>
                  </a:lnTo>
                  <a:close/>
                  <a:moveTo>
                    <a:pt x="13" y="510"/>
                  </a:moveTo>
                  <a:lnTo>
                    <a:pt x="7" y="504"/>
                  </a:lnTo>
                  <a:lnTo>
                    <a:pt x="1014" y="504"/>
                  </a:lnTo>
                  <a:lnTo>
                    <a:pt x="1008" y="510"/>
                  </a:lnTo>
                  <a:lnTo>
                    <a:pt x="1008" y="6"/>
                  </a:lnTo>
                  <a:lnTo>
                    <a:pt x="1014" y="12"/>
                  </a:lnTo>
                  <a:lnTo>
                    <a:pt x="7" y="12"/>
                  </a:lnTo>
                  <a:lnTo>
                    <a:pt x="13" y="6"/>
                  </a:lnTo>
                  <a:lnTo>
                    <a:pt x="13" y="510"/>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 name="Rectangle 30"/>
            <p:cNvSpPr>
              <a:spLocks noChangeArrowheads="1"/>
            </p:cNvSpPr>
            <p:nvPr/>
          </p:nvSpPr>
          <p:spPr bwMode="auto">
            <a:xfrm>
              <a:off x="4551680" y="711835"/>
              <a:ext cx="373380" cy="26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800" b="0" i="0" u="none" strike="noStrike" kern="0" cap="none" spc="0" normalizeH="0" baseline="0" noProof="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Ranking</a:t>
              </a:r>
              <a:endParaRPr kumimoji="0" lang="en-US"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32" name="Freeform 31"/>
            <p:cNvSpPr>
              <a:spLocks noEditPoints="1"/>
            </p:cNvSpPr>
            <p:nvPr/>
          </p:nvSpPr>
          <p:spPr bwMode="auto">
            <a:xfrm>
              <a:off x="744220" y="269240"/>
              <a:ext cx="320040" cy="53975"/>
            </a:xfrm>
            <a:custGeom>
              <a:avLst/>
              <a:gdLst>
                <a:gd name="T0" fmla="*/ 0 w 504"/>
                <a:gd name="T1" fmla="*/ 36 h 85"/>
                <a:gd name="T2" fmla="*/ 462 w 504"/>
                <a:gd name="T3" fmla="*/ 36 h 85"/>
                <a:gd name="T4" fmla="*/ 462 w 504"/>
                <a:gd name="T5" fmla="*/ 48 h 85"/>
                <a:gd name="T6" fmla="*/ 0 w 504"/>
                <a:gd name="T7" fmla="*/ 48 h 85"/>
                <a:gd name="T8" fmla="*/ 0 w 504"/>
                <a:gd name="T9" fmla="*/ 36 h 85"/>
                <a:gd name="T10" fmla="*/ 504 w 504"/>
                <a:gd name="T11" fmla="*/ 42 h 85"/>
                <a:gd name="T12" fmla="*/ 336 w 504"/>
                <a:gd name="T13" fmla="*/ 85 h 85"/>
                <a:gd name="T14" fmla="*/ 336 w 504"/>
                <a:gd name="T15" fmla="*/ 0 h 85"/>
                <a:gd name="T16" fmla="*/ 504 w 504"/>
                <a:gd name="T17" fmla="*/ 4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4" h="85">
                  <a:moveTo>
                    <a:pt x="0" y="36"/>
                  </a:moveTo>
                  <a:lnTo>
                    <a:pt x="462" y="36"/>
                  </a:lnTo>
                  <a:lnTo>
                    <a:pt x="462" y="48"/>
                  </a:lnTo>
                  <a:lnTo>
                    <a:pt x="0" y="48"/>
                  </a:lnTo>
                  <a:lnTo>
                    <a:pt x="0" y="36"/>
                  </a:lnTo>
                  <a:close/>
                  <a:moveTo>
                    <a:pt x="504" y="42"/>
                  </a:moveTo>
                  <a:lnTo>
                    <a:pt x="336" y="85"/>
                  </a:lnTo>
                  <a:lnTo>
                    <a:pt x="336" y="0"/>
                  </a:lnTo>
                  <a:lnTo>
                    <a:pt x="504" y="42"/>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 name="Freeform 32"/>
            <p:cNvSpPr>
              <a:spLocks noEditPoints="1"/>
            </p:cNvSpPr>
            <p:nvPr/>
          </p:nvSpPr>
          <p:spPr bwMode="auto">
            <a:xfrm>
              <a:off x="744220" y="1261745"/>
              <a:ext cx="303530" cy="53340"/>
            </a:xfrm>
            <a:custGeom>
              <a:avLst/>
              <a:gdLst>
                <a:gd name="T0" fmla="*/ 0 w 478"/>
                <a:gd name="T1" fmla="*/ 35 h 84"/>
                <a:gd name="T2" fmla="*/ 437 w 478"/>
                <a:gd name="T3" fmla="*/ 35 h 84"/>
                <a:gd name="T4" fmla="*/ 437 w 478"/>
                <a:gd name="T5" fmla="*/ 48 h 84"/>
                <a:gd name="T6" fmla="*/ 0 w 478"/>
                <a:gd name="T7" fmla="*/ 48 h 84"/>
                <a:gd name="T8" fmla="*/ 0 w 478"/>
                <a:gd name="T9" fmla="*/ 35 h 84"/>
                <a:gd name="T10" fmla="*/ 478 w 478"/>
                <a:gd name="T11" fmla="*/ 41 h 84"/>
                <a:gd name="T12" fmla="*/ 311 w 478"/>
                <a:gd name="T13" fmla="*/ 84 h 84"/>
                <a:gd name="T14" fmla="*/ 311 w 478"/>
                <a:gd name="T15" fmla="*/ 0 h 84"/>
                <a:gd name="T16" fmla="*/ 478 w 478"/>
                <a:gd name="T17" fmla="*/ 4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4">
                  <a:moveTo>
                    <a:pt x="0" y="35"/>
                  </a:moveTo>
                  <a:lnTo>
                    <a:pt x="437" y="35"/>
                  </a:lnTo>
                  <a:lnTo>
                    <a:pt x="437" y="48"/>
                  </a:lnTo>
                  <a:lnTo>
                    <a:pt x="0" y="48"/>
                  </a:lnTo>
                  <a:lnTo>
                    <a:pt x="0" y="35"/>
                  </a:lnTo>
                  <a:close/>
                  <a:moveTo>
                    <a:pt x="478" y="41"/>
                  </a:moveTo>
                  <a:lnTo>
                    <a:pt x="311" y="84"/>
                  </a:lnTo>
                  <a:lnTo>
                    <a:pt x="311" y="0"/>
                  </a:lnTo>
                  <a:lnTo>
                    <a:pt x="478" y="41"/>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 name="Freeform 33"/>
            <p:cNvSpPr>
              <a:spLocks noEditPoints="1"/>
            </p:cNvSpPr>
            <p:nvPr/>
          </p:nvSpPr>
          <p:spPr bwMode="auto">
            <a:xfrm>
              <a:off x="1701165" y="294005"/>
              <a:ext cx="322580" cy="481965"/>
            </a:xfrm>
            <a:custGeom>
              <a:avLst/>
              <a:gdLst>
                <a:gd name="T0" fmla="*/ 10 w 508"/>
                <a:gd name="T1" fmla="*/ 0 h 759"/>
                <a:gd name="T2" fmla="*/ 491 w 508"/>
                <a:gd name="T3" fmla="*/ 721 h 759"/>
                <a:gd name="T4" fmla="*/ 480 w 508"/>
                <a:gd name="T5" fmla="*/ 728 h 759"/>
                <a:gd name="T6" fmla="*/ 0 w 508"/>
                <a:gd name="T7" fmla="*/ 7 h 759"/>
                <a:gd name="T8" fmla="*/ 10 w 508"/>
                <a:gd name="T9" fmla="*/ 0 h 759"/>
                <a:gd name="T10" fmla="*/ 508 w 508"/>
                <a:gd name="T11" fmla="*/ 759 h 759"/>
                <a:gd name="T12" fmla="*/ 381 w 508"/>
                <a:gd name="T13" fmla="*/ 643 h 759"/>
                <a:gd name="T14" fmla="*/ 451 w 508"/>
                <a:gd name="T15" fmla="*/ 596 h 759"/>
                <a:gd name="T16" fmla="*/ 508 w 508"/>
                <a:gd name="T17" fmla="*/ 759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8" h="759">
                  <a:moveTo>
                    <a:pt x="10" y="0"/>
                  </a:moveTo>
                  <a:lnTo>
                    <a:pt x="491" y="721"/>
                  </a:lnTo>
                  <a:lnTo>
                    <a:pt x="480" y="728"/>
                  </a:lnTo>
                  <a:lnTo>
                    <a:pt x="0" y="7"/>
                  </a:lnTo>
                  <a:lnTo>
                    <a:pt x="10" y="0"/>
                  </a:lnTo>
                  <a:close/>
                  <a:moveTo>
                    <a:pt x="508" y="759"/>
                  </a:moveTo>
                  <a:lnTo>
                    <a:pt x="381" y="643"/>
                  </a:lnTo>
                  <a:lnTo>
                    <a:pt x="451" y="596"/>
                  </a:lnTo>
                  <a:lnTo>
                    <a:pt x="508" y="759"/>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5" name="Freeform 34"/>
            <p:cNvSpPr>
              <a:spLocks noEditPoints="1"/>
            </p:cNvSpPr>
            <p:nvPr/>
          </p:nvSpPr>
          <p:spPr bwMode="auto">
            <a:xfrm>
              <a:off x="1717040" y="775970"/>
              <a:ext cx="306705" cy="514350"/>
            </a:xfrm>
            <a:custGeom>
              <a:avLst/>
              <a:gdLst>
                <a:gd name="T0" fmla="*/ 0 w 483"/>
                <a:gd name="T1" fmla="*/ 803 h 810"/>
                <a:gd name="T2" fmla="*/ 456 w 483"/>
                <a:gd name="T3" fmla="*/ 33 h 810"/>
                <a:gd name="T4" fmla="*/ 467 w 483"/>
                <a:gd name="T5" fmla="*/ 39 h 810"/>
                <a:gd name="T6" fmla="*/ 10 w 483"/>
                <a:gd name="T7" fmla="*/ 810 h 810"/>
                <a:gd name="T8" fmla="*/ 0 w 483"/>
                <a:gd name="T9" fmla="*/ 803 h 810"/>
                <a:gd name="T10" fmla="*/ 483 w 483"/>
                <a:gd name="T11" fmla="*/ 0 h 810"/>
                <a:gd name="T12" fmla="*/ 434 w 483"/>
                <a:gd name="T13" fmla="*/ 166 h 810"/>
                <a:gd name="T14" fmla="*/ 362 w 483"/>
                <a:gd name="T15" fmla="*/ 124 h 810"/>
                <a:gd name="T16" fmla="*/ 483 w 483"/>
                <a:gd name="T17" fmla="*/ 0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3" h="810">
                  <a:moveTo>
                    <a:pt x="0" y="803"/>
                  </a:moveTo>
                  <a:lnTo>
                    <a:pt x="456" y="33"/>
                  </a:lnTo>
                  <a:lnTo>
                    <a:pt x="467" y="39"/>
                  </a:lnTo>
                  <a:lnTo>
                    <a:pt x="10" y="810"/>
                  </a:lnTo>
                  <a:lnTo>
                    <a:pt x="0" y="803"/>
                  </a:lnTo>
                  <a:close/>
                  <a:moveTo>
                    <a:pt x="483" y="0"/>
                  </a:moveTo>
                  <a:lnTo>
                    <a:pt x="434" y="166"/>
                  </a:lnTo>
                  <a:lnTo>
                    <a:pt x="362" y="124"/>
                  </a:lnTo>
                  <a:lnTo>
                    <a:pt x="483" y="0"/>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 name="Freeform 35"/>
            <p:cNvSpPr>
              <a:spLocks noEditPoints="1"/>
            </p:cNvSpPr>
            <p:nvPr/>
          </p:nvSpPr>
          <p:spPr bwMode="auto">
            <a:xfrm>
              <a:off x="2663825" y="749300"/>
              <a:ext cx="160020" cy="53975"/>
            </a:xfrm>
            <a:custGeom>
              <a:avLst/>
              <a:gdLst>
                <a:gd name="T0" fmla="*/ 0 w 252"/>
                <a:gd name="T1" fmla="*/ 36 h 85"/>
                <a:gd name="T2" fmla="*/ 210 w 252"/>
                <a:gd name="T3" fmla="*/ 36 h 85"/>
                <a:gd name="T4" fmla="*/ 210 w 252"/>
                <a:gd name="T5" fmla="*/ 48 h 85"/>
                <a:gd name="T6" fmla="*/ 0 w 252"/>
                <a:gd name="T7" fmla="*/ 48 h 85"/>
                <a:gd name="T8" fmla="*/ 0 w 252"/>
                <a:gd name="T9" fmla="*/ 36 h 85"/>
                <a:gd name="T10" fmla="*/ 252 w 252"/>
                <a:gd name="T11" fmla="*/ 42 h 85"/>
                <a:gd name="T12" fmla="*/ 84 w 252"/>
                <a:gd name="T13" fmla="*/ 85 h 85"/>
                <a:gd name="T14" fmla="*/ 84 w 252"/>
                <a:gd name="T15" fmla="*/ 0 h 85"/>
                <a:gd name="T16" fmla="*/ 252 w 252"/>
                <a:gd name="T17" fmla="*/ 4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2" h="85">
                  <a:moveTo>
                    <a:pt x="0" y="36"/>
                  </a:moveTo>
                  <a:lnTo>
                    <a:pt x="210" y="36"/>
                  </a:lnTo>
                  <a:lnTo>
                    <a:pt x="210" y="48"/>
                  </a:lnTo>
                  <a:lnTo>
                    <a:pt x="0" y="48"/>
                  </a:lnTo>
                  <a:lnTo>
                    <a:pt x="0" y="36"/>
                  </a:lnTo>
                  <a:close/>
                  <a:moveTo>
                    <a:pt x="252" y="42"/>
                  </a:moveTo>
                  <a:lnTo>
                    <a:pt x="84" y="85"/>
                  </a:lnTo>
                  <a:lnTo>
                    <a:pt x="84" y="0"/>
                  </a:lnTo>
                  <a:lnTo>
                    <a:pt x="252" y="42"/>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 name="Freeform 36"/>
            <p:cNvSpPr>
              <a:spLocks noEditPoints="1"/>
            </p:cNvSpPr>
            <p:nvPr/>
          </p:nvSpPr>
          <p:spPr bwMode="auto">
            <a:xfrm>
              <a:off x="3463925" y="749300"/>
              <a:ext cx="160020" cy="53975"/>
            </a:xfrm>
            <a:custGeom>
              <a:avLst/>
              <a:gdLst>
                <a:gd name="T0" fmla="*/ 0 w 252"/>
                <a:gd name="T1" fmla="*/ 36 h 85"/>
                <a:gd name="T2" fmla="*/ 210 w 252"/>
                <a:gd name="T3" fmla="*/ 36 h 85"/>
                <a:gd name="T4" fmla="*/ 210 w 252"/>
                <a:gd name="T5" fmla="*/ 48 h 85"/>
                <a:gd name="T6" fmla="*/ 0 w 252"/>
                <a:gd name="T7" fmla="*/ 48 h 85"/>
                <a:gd name="T8" fmla="*/ 0 w 252"/>
                <a:gd name="T9" fmla="*/ 36 h 85"/>
                <a:gd name="T10" fmla="*/ 252 w 252"/>
                <a:gd name="T11" fmla="*/ 42 h 85"/>
                <a:gd name="T12" fmla="*/ 84 w 252"/>
                <a:gd name="T13" fmla="*/ 85 h 85"/>
                <a:gd name="T14" fmla="*/ 84 w 252"/>
                <a:gd name="T15" fmla="*/ 0 h 85"/>
                <a:gd name="T16" fmla="*/ 252 w 252"/>
                <a:gd name="T17" fmla="*/ 4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2" h="85">
                  <a:moveTo>
                    <a:pt x="0" y="36"/>
                  </a:moveTo>
                  <a:lnTo>
                    <a:pt x="210" y="36"/>
                  </a:lnTo>
                  <a:lnTo>
                    <a:pt x="210" y="48"/>
                  </a:lnTo>
                  <a:lnTo>
                    <a:pt x="0" y="48"/>
                  </a:lnTo>
                  <a:lnTo>
                    <a:pt x="0" y="36"/>
                  </a:lnTo>
                  <a:close/>
                  <a:moveTo>
                    <a:pt x="252" y="42"/>
                  </a:moveTo>
                  <a:lnTo>
                    <a:pt x="84" y="85"/>
                  </a:lnTo>
                  <a:lnTo>
                    <a:pt x="84" y="0"/>
                  </a:lnTo>
                  <a:lnTo>
                    <a:pt x="252" y="42"/>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 name="Freeform 37"/>
            <p:cNvSpPr>
              <a:spLocks noEditPoints="1"/>
            </p:cNvSpPr>
            <p:nvPr/>
          </p:nvSpPr>
          <p:spPr bwMode="auto">
            <a:xfrm>
              <a:off x="4264025" y="749300"/>
              <a:ext cx="160020" cy="53975"/>
            </a:xfrm>
            <a:custGeom>
              <a:avLst/>
              <a:gdLst>
                <a:gd name="T0" fmla="*/ 0 w 252"/>
                <a:gd name="T1" fmla="*/ 36 h 85"/>
                <a:gd name="T2" fmla="*/ 210 w 252"/>
                <a:gd name="T3" fmla="*/ 36 h 85"/>
                <a:gd name="T4" fmla="*/ 210 w 252"/>
                <a:gd name="T5" fmla="*/ 48 h 85"/>
                <a:gd name="T6" fmla="*/ 0 w 252"/>
                <a:gd name="T7" fmla="*/ 48 h 85"/>
                <a:gd name="T8" fmla="*/ 0 w 252"/>
                <a:gd name="T9" fmla="*/ 36 h 85"/>
                <a:gd name="T10" fmla="*/ 252 w 252"/>
                <a:gd name="T11" fmla="*/ 42 h 85"/>
                <a:gd name="T12" fmla="*/ 84 w 252"/>
                <a:gd name="T13" fmla="*/ 85 h 85"/>
                <a:gd name="T14" fmla="*/ 84 w 252"/>
                <a:gd name="T15" fmla="*/ 0 h 85"/>
                <a:gd name="T16" fmla="*/ 252 w 252"/>
                <a:gd name="T17" fmla="*/ 4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2" h="85">
                  <a:moveTo>
                    <a:pt x="0" y="36"/>
                  </a:moveTo>
                  <a:lnTo>
                    <a:pt x="210" y="36"/>
                  </a:lnTo>
                  <a:lnTo>
                    <a:pt x="210" y="48"/>
                  </a:lnTo>
                  <a:lnTo>
                    <a:pt x="0" y="48"/>
                  </a:lnTo>
                  <a:lnTo>
                    <a:pt x="0" y="36"/>
                  </a:lnTo>
                  <a:close/>
                  <a:moveTo>
                    <a:pt x="252" y="42"/>
                  </a:moveTo>
                  <a:lnTo>
                    <a:pt x="84" y="85"/>
                  </a:lnTo>
                  <a:lnTo>
                    <a:pt x="84" y="0"/>
                  </a:lnTo>
                  <a:lnTo>
                    <a:pt x="252" y="42"/>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 name="Rectangle 38"/>
            <p:cNvSpPr>
              <a:spLocks noChangeArrowheads="1"/>
            </p:cNvSpPr>
            <p:nvPr/>
          </p:nvSpPr>
          <p:spPr bwMode="auto">
            <a:xfrm>
              <a:off x="5287645" y="615950"/>
              <a:ext cx="640080" cy="3200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 name="Freeform 39"/>
            <p:cNvSpPr>
              <a:spLocks noEditPoints="1"/>
            </p:cNvSpPr>
            <p:nvPr/>
          </p:nvSpPr>
          <p:spPr bwMode="auto">
            <a:xfrm>
              <a:off x="5283835" y="612140"/>
              <a:ext cx="647700" cy="327660"/>
            </a:xfrm>
            <a:custGeom>
              <a:avLst/>
              <a:gdLst>
                <a:gd name="T0" fmla="*/ 0 w 1020"/>
                <a:gd name="T1" fmla="*/ 0 h 516"/>
                <a:gd name="T2" fmla="*/ 1020 w 1020"/>
                <a:gd name="T3" fmla="*/ 0 h 516"/>
                <a:gd name="T4" fmla="*/ 1020 w 1020"/>
                <a:gd name="T5" fmla="*/ 516 h 516"/>
                <a:gd name="T6" fmla="*/ 0 w 1020"/>
                <a:gd name="T7" fmla="*/ 516 h 516"/>
                <a:gd name="T8" fmla="*/ 0 w 1020"/>
                <a:gd name="T9" fmla="*/ 0 h 516"/>
                <a:gd name="T10" fmla="*/ 12 w 1020"/>
                <a:gd name="T11" fmla="*/ 510 h 516"/>
                <a:gd name="T12" fmla="*/ 6 w 1020"/>
                <a:gd name="T13" fmla="*/ 504 h 516"/>
                <a:gd name="T14" fmla="*/ 1014 w 1020"/>
                <a:gd name="T15" fmla="*/ 504 h 516"/>
                <a:gd name="T16" fmla="*/ 1008 w 1020"/>
                <a:gd name="T17" fmla="*/ 510 h 516"/>
                <a:gd name="T18" fmla="*/ 1008 w 1020"/>
                <a:gd name="T19" fmla="*/ 6 h 516"/>
                <a:gd name="T20" fmla="*/ 1014 w 1020"/>
                <a:gd name="T21" fmla="*/ 12 h 516"/>
                <a:gd name="T22" fmla="*/ 6 w 1020"/>
                <a:gd name="T23" fmla="*/ 12 h 516"/>
                <a:gd name="T24" fmla="*/ 12 w 1020"/>
                <a:gd name="T25" fmla="*/ 6 h 516"/>
                <a:gd name="T26" fmla="*/ 12 w 1020"/>
                <a:gd name="T27" fmla="*/ 51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0" h="516">
                  <a:moveTo>
                    <a:pt x="0" y="0"/>
                  </a:moveTo>
                  <a:lnTo>
                    <a:pt x="1020" y="0"/>
                  </a:lnTo>
                  <a:lnTo>
                    <a:pt x="1020" y="516"/>
                  </a:lnTo>
                  <a:lnTo>
                    <a:pt x="0" y="516"/>
                  </a:lnTo>
                  <a:lnTo>
                    <a:pt x="0" y="0"/>
                  </a:lnTo>
                  <a:close/>
                  <a:moveTo>
                    <a:pt x="12" y="510"/>
                  </a:moveTo>
                  <a:lnTo>
                    <a:pt x="6" y="504"/>
                  </a:lnTo>
                  <a:lnTo>
                    <a:pt x="1014" y="504"/>
                  </a:lnTo>
                  <a:lnTo>
                    <a:pt x="1008" y="510"/>
                  </a:lnTo>
                  <a:lnTo>
                    <a:pt x="1008" y="6"/>
                  </a:lnTo>
                  <a:lnTo>
                    <a:pt x="1014" y="12"/>
                  </a:lnTo>
                  <a:lnTo>
                    <a:pt x="6" y="12"/>
                  </a:lnTo>
                  <a:lnTo>
                    <a:pt x="12" y="6"/>
                  </a:lnTo>
                  <a:lnTo>
                    <a:pt x="12" y="510"/>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 name="Rectangle 40"/>
            <p:cNvSpPr>
              <a:spLocks noChangeArrowheads="1"/>
            </p:cNvSpPr>
            <p:nvPr/>
          </p:nvSpPr>
          <p:spPr bwMode="auto">
            <a:xfrm>
              <a:off x="5455920" y="711835"/>
              <a:ext cx="288290" cy="26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800" b="0" i="0" u="none" strike="noStrike" kern="0" cap="none" spc="0" normalizeH="0" baseline="0" noProof="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Result</a:t>
              </a:r>
              <a:endParaRPr kumimoji="0" lang="en-US"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42" name="Freeform 41"/>
            <p:cNvSpPr>
              <a:spLocks noEditPoints="1"/>
            </p:cNvSpPr>
            <p:nvPr/>
          </p:nvSpPr>
          <p:spPr bwMode="auto">
            <a:xfrm>
              <a:off x="5063490" y="749300"/>
              <a:ext cx="224155" cy="53975"/>
            </a:xfrm>
            <a:custGeom>
              <a:avLst/>
              <a:gdLst>
                <a:gd name="T0" fmla="*/ 0 w 353"/>
                <a:gd name="T1" fmla="*/ 36 h 85"/>
                <a:gd name="T2" fmla="*/ 311 w 353"/>
                <a:gd name="T3" fmla="*/ 36 h 85"/>
                <a:gd name="T4" fmla="*/ 311 w 353"/>
                <a:gd name="T5" fmla="*/ 48 h 85"/>
                <a:gd name="T6" fmla="*/ 0 w 353"/>
                <a:gd name="T7" fmla="*/ 48 h 85"/>
                <a:gd name="T8" fmla="*/ 0 w 353"/>
                <a:gd name="T9" fmla="*/ 36 h 85"/>
                <a:gd name="T10" fmla="*/ 353 w 353"/>
                <a:gd name="T11" fmla="*/ 42 h 85"/>
                <a:gd name="T12" fmla="*/ 185 w 353"/>
                <a:gd name="T13" fmla="*/ 85 h 85"/>
                <a:gd name="T14" fmla="*/ 185 w 353"/>
                <a:gd name="T15" fmla="*/ 0 h 85"/>
                <a:gd name="T16" fmla="*/ 353 w 353"/>
                <a:gd name="T17" fmla="*/ 4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 h="85">
                  <a:moveTo>
                    <a:pt x="0" y="36"/>
                  </a:moveTo>
                  <a:lnTo>
                    <a:pt x="311" y="36"/>
                  </a:lnTo>
                  <a:lnTo>
                    <a:pt x="311" y="48"/>
                  </a:lnTo>
                  <a:lnTo>
                    <a:pt x="0" y="48"/>
                  </a:lnTo>
                  <a:lnTo>
                    <a:pt x="0" y="36"/>
                  </a:lnTo>
                  <a:close/>
                  <a:moveTo>
                    <a:pt x="353" y="42"/>
                  </a:moveTo>
                  <a:lnTo>
                    <a:pt x="185" y="85"/>
                  </a:lnTo>
                  <a:lnTo>
                    <a:pt x="185" y="0"/>
                  </a:lnTo>
                  <a:lnTo>
                    <a:pt x="353" y="42"/>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686789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Design Diagram</a:t>
            </a:r>
            <a:endParaRPr lang="en-IN" dirty="0"/>
          </a:p>
        </p:txBody>
      </p:sp>
      <p:sp>
        <p:nvSpPr>
          <p:cNvPr id="3" name="Content Placeholder 2"/>
          <p:cNvSpPr>
            <a:spLocks noGrp="1"/>
          </p:cNvSpPr>
          <p:nvPr>
            <p:ph idx="1"/>
          </p:nvPr>
        </p:nvSpPr>
        <p:spPr>
          <a:xfrm>
            <a:off x="3535504" y="4053811"/>
            <a:ext cx="2072991" cy="866998"/>
          </a:xfrm>
        </p:spPr>
        <p:txBody>
          <a:bodyPr>
            <a:noAutofit/>
          </a:bodyPr>
          <a:lstStyle/>
          <a:p>
            <a:pPr marL="0" indent="0" algn="ctr">
              <a:buNone/>
            </a:pPr>
            <a:endParaRPr lang="en-IN" sz="2400" dirty="0"/>
          </a:p>
        </p:txBody>
      </p:sp>
      <p:sp>
        <p:nvSpPr>
          <p:cNvPr id="4" name="Slide Number Placeholder 3"/>
          <p:cNvSpPr>
            <a:spLocks noGrp="1"/>
          </p:cNvSpPr>
          <p:nvPr>
            <p:ph type="sldNum" sz="quarter" idx="12"/>
          </p:nvPr>
        </p:nvSpPr>
        <p:spPr>
          <a:xfrm>
            <a:off x="0" y="6581103"/>
            <a:ext cx="9144000" cy="238259"/>
          </a:xfrm>
        </p:spPr>
        <p:txBody>
          <a:bodyPr/>
          <a:lstStyle/>
          <a:p>
            <a:fld id="{F5B22921-D338-4179-A959-7B0BAB3D1D53}" type="slidenum">
              <a:rPr lang="en-US" smtClean="0">
                <a:solidFill>
                  <a:srgbClr val="5B9BD5">
                    <a:lumMod val="20000"/>
                    <a:lumOff val="80000"/>
                  </a:srgbClr>
                </a:solidFill>
              </a:rPr>
              <a:pPr/>
              <a:t>8</a:t>
            </a:fld>
            <a:endParaRPr lang="en-US" dirty="0">
              <a:solidFill>
                <a:srgbClr val="5B9BD5">
                  <a:lumMod val="20000"/>
                  <a:lumOff val="80000"/>
                </a:srgbClr>
              </a:solidFill>
            </a:endParaRPr>
          </a:p>
        </p:txBody>
      </p:sp>
      <p:sp>
        <p:nvSpPr>
          <p:cNvPr id="121" name="Rectangle 20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122" name="Canvas 58"/>
          <p:cNvGrpSpPr/>
          <p:nvPr/>
        </p:nvGrpSpPr>
        <p:grpSpPr>
          <a:xfrm>
            <a:off x="283335" y="1996224"/>
            <a:ext cx="9543245" cy="3970833"/>
            <a:chOff x="91440" y="90805"/>
            <a:chExt cx="6574155" cy="2672715"/>
          </a:xfrm>
        </p:grpSpPr>
        <p:sp>
          <p:nvSpPr>
            <p:cNvPr id="123" name="Rectangle 122"/>
            <p:cNvSpPr/>
            <p:nvPr/>
          </p:nvSpPr>
          <p:spPr>
            <a:xfrm>
              <a:off x="714375" y="1695450"/>
              <a:ext cx="5951220" cy="1068070"/>
            </a:xfrm>
            <a:prstGeom prst="rect">
              <a:avLst/>
            </a:prstGeom>
            <a:noFill/>
            <a:ln>
              <a:noFill/>
            </a:ln>
          </p:spPr>
        </p:sp>
        <p:sp>
          <p:nvSpPr>
            <p:cNvPr id="124" name="Rectangle 123"/>
            <p:cNvSpPr>
              <a:spLocks noChangeArrowheads="1"/>
            </p:cNvSpPr>
            <p:nvPr/>
          </p:nvSpPr>
          <p:spPr bwMode="auto">
            <a:xfrm>
              <a:off x="94615" y="94615"/>
              <a:ext cx="729615" cy="292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25" name="Freeform 124"/>
            <p:cNvSpPr>
              <a:spLocks noEditPoints="1"/>
            </p:cNvSpPr>
            <p:nvPr/>
          </p:nvSpPr>
          <p:spPr bwMode="auto">
            <a:xfrm>
              <a:off x="91440" y="90805"/>
              <a:ext cx="735965" cy="299085"/>
            </a:xfrm>
            <a:custGeom>
              <a:avLst/>
              <a:gdLst>
                <a:gd name="T0" fmla="*/ 0 w 1159"/>
                <a:gd name="T1" fmla="*/ 0 h 471"/>
                <a:gd name="T2" fmla="*/ 1159 w 1159"/>
                <a:gd name="T3" fmla="*/ 0 h 471"/>
                <a:gd name="T4" fmla="*/ 1159 w 1159"/>
                <a:gd name="T5" fmla="*/ 471 h 471"/>
                <a:gd name="T6" fmla="*/ 0 w 1159"/>
                <a:gd name="T7" fmla="*/ 471 h 471"/>
                <a:gd name="T8" fmla="*/ 0 w 1159"/>
                <a:gd name="T9" fmla="*/ 0 h 471"/>
                <a:gd name="T10" fmla="*/ 11 w 1159"/>
                <a:gd name="T11" fmla="*/ 466 h 471"/>
                <a:gd name="T12" fmla="*/ 5 w 1159"/>
                <a:gd name="T13" fmla="*/ 460 h 471"/>
                <a:gd name="T14" fmla="*/ 1154 w 1159"/>
                <a:gd name="T15" fmla="*/ 460 h 471"/>
                <a:gd name="T16" fmla="*/ 1148 w 1159"/>
                <a:gd name="T17" fmla="*/ 466 h 471"/>
                <a:gd name="T18" fmla="*/ 1148 w 1159"/>
                <a:gd name="T19" fmla="*/ 6 h 471"/>
                <a:gd name="T20" fmla="*/ 1154 w 1159"/>
                <a:gd name="T21" fmla="*/ 12 h 471"/>
                <a:gd name="T22" fmla="*/ 5 w 1159"/>
                <a:gd name="T23" fmla="*/ 12 h 471"/>
                <a:gd name="T24" fmla="*/ 11 w 1159"/>
                <a:gd name="T25" fmla="*/ 6 h 471"/>
                <a:gd name="T26" fmla="*/ 11 w 1159"/>
                <a:gd name="T27" fmla="*/ 466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9" h="471">
                  <a:moveTo>
                    <a:pt x="0" y="0"/>
                  </a:moveTo>
                  <a:lnTo>
                    <a:pt x="1159" y="0"/>
                  </a:lnTo>
                  <a:lnTo>
                    <a:pt x="1159" y="471"/>
                  </a:lnTo>
                  <a:lnTo>
                    <a:pt x="0" y="471"/>
                  </a:lnTo>
                  <a:lnTo>
                    <a:pt x="0" y="0"/>
                  </a:lnTo>
                  <a:close/>
                  <a:moveTo>
                    <a:pt x="11" y="466"/>
                  </a:moveTo>
                  <a:lnTo>
                    <a:pt x="5" y="460"/>
                  </a:lnTo>
                  <a:lnTo>
                    <a:pt x="1154" y="460"/>
                  </a:lnTo>
                  <a:lnTo>
                    <a:pt x="1148" y="466"/>
                  </a:lnTo>
                  <a:lnTo>
                    <a:pt x="1148" y="6"/>
                  </a:lnTo>
                  <a:lnTo>
                    <a:pt x="1154" y="12"/>
                  </a:lnTo>
                  <a:lnTo>
                    <a:pt x="5" y="12"/>
                  </a:lnTo>
                  <a:lnTo>
                    <a:pt x="11" y="6"/>
                  </a:lnTo>
                  <a:lnTo>
                    <a:pt x="11" y="466"/>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sp>
          <p:nvSpPr>
            <p:cNvPr id="126" name="Rectangle 125"/>
            <p:cNvSpPr>
              <a:spLocks noChangeArrowheads="1"/>
            </p:cNvSpPr>
            <p:nvPr/>
          </p:nvSpPr>
          <p:spPr bwMode="auto">
            <a:xfrm>
              <a:off x="182245" y="182245"/>
              <a:ext cx="5143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15000"/>
                </a:lnSpc>
                <a:spcAft>
                  <a:spcPts val="1000"/>
                </a:spcAft>
              </a:pPr>
              <a:r>
                <a:rPr lang="en-US" sz="7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Input as Text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7" name="Rectangle 126"/>
            <p:cNvSpPr>
              <a:spLocks noChangeArrowheads="1"/>
            </p:cNvSpPr>
            <p:nvPr/>
          </p:nvSpPr>
          <p:spPr bwMode="auto">
            <a:xfrm>
              <a:off x="94615" y="678180"/>
              <a:ext cx="729615" cy="2914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28" name="Freeform 127"/>
            <p:cNvSpPr>
              <a:spLocks noEditPoints="1"/>
            </p:cNvSpPr>
            <p:nvPr/>
          </p:nvSpPr>
          <p:spPr bwMode="auto">
            <a:xfrm>
              <a:off x="91440" y="674370"/>
              <a:ext cx="735965" cy="299085"/>
            </a:xfrm>
            <a:custGeom>
              <a:avLst/>
              <a:gdLst>
                <a:gd name="T0" fmla="*/ 0 w 1159"/>
                <a:gd name="T1" fmla="*/ 0 h 471"/>
                <a:gd name="T2" fmla="*/ 1159 w 1159"/>
                <a:gd name="T3" fmla="*/ 0 h 471"/>
                <a:gd name="T4" fmla="*/ 1159 w 1159"/>
                <a:gd name="T5" fmla="*/ 471 h 471"/>
                <a:gd name="T6" fmla="*/ 0 w 1159"/>
                <a:gd name="T7" fmla="*/ 471 h 471"/>
                <a:gd name="T8" fmla="*/ 0 w 1159"/>
                <a:gd name="T9" fmla="*/ 0 h 471"/>
                <a:gd name="T10" fmla="*/ 11 w 1159"/>
                <a:gd name="T11" fmla="*/ 465 h 471"/>
                <a:gd name="T12" fmla="*/ 5 w 1159"/>
                <a:gd name="T13" fmla="*/ 459 h 471"/>
                <a:gd name="T14" fmla="*/ 1154 w 1159"/>
                <a:gd name="T15" fmla="*/ 459 h 471"/>
                <a:gd name="T16" fmla="*/ 1148 w 1159"/>
                <a:gd name="T17" fmla="*/ 465 h 471"/>
                <a:gd name="T18" fmla="*/ 1148 w 1159"/>
                <a:gd name="T19" fmla="*/ 6 h 471"/>
                <a:gd name="T20" fmla="*/ 1154 w 1159"/>
                <a:gd name="T21" fmla="*/ 12 h 471"/>
                <a:gd name="T22" fmla="*/ 5 w 1159"/>
                <a:gd name="T23" fmla="*/ 12 h 471"/>
                <a:gd name="T24" fmla="*/ 11 w 1159"/>
                <a:gd name="T25" fmla="*/ 6 h 471"/>
                <a:gd name="T26" fmla="*/ 11 w 1159"/>
                <a:gd name="T27" fmla="*/ 46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9" h="471">
                  <a:moveTo>
                    <a:pt x="0" y="0"/>
                  </a:moveTo>
                  <a:lnTo>
                    <a:pt x="1159" y="0"/>
                  </a:lnTo>
                  <a:lnTo>
                    <a:pt x="1159" y="471"/>
                  </a:lnTo>
                  <a:lnTo>
                    <a:pt x="0" y="471"/>
                  </a:lnTo>
                  <a:lnTo>
                    <a:pt x="0" y="0"/>
                  </a:lnTo>
                  <a:close/>
                  <a:moveTo>
                    <a:pt x="11" y="465"/>
                  </a:moveTo>
                  <a:lnTo>
                    <a:pt x="5" y="459"/>
                  </a:lnTo>
                  <a:lnTo>
                    <a:pt x="1154" y="459"/>
                  </a:lnTo>
                  <a:lnTo>
                    <a:pt x="1148" y="465"/>
                  </a:lnTo>
                  <a:lnTo>
                    <a:pt x="1148" y="6"/>
                  </a:lnTo>
                  <a:lnTo>
                    <a:pt x="1154" y="12"/>
                  </a:lnTo>
                  <a:lnTo>
                    <a:pt x="5" y="12"/>
                  </a:lnTo>
                  <a:lnTo>
                    <a:pt x="11" y="6"/>
                  </a:lnTo>
                  <a:lnTo>
                    <a:pt x="11" y="465"/>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sp>
          <p:nvSpPr>
            <p:cNvPr id="129" name="Rectangle 128"/>
            <p:cNvSpPr>
              <a:spLocks noChangeArrowheads="1"/>
            </p:cNvSpPr>
            <p:nvPr/>
          </p:nvSpPr>
          <p:spPr bwMode="auto">
            <a:xfrm>
              <a:off x="146050" y="765810"/>
              <a:ext cx="58864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15000"/>
                </a:lnSpc>
                <a:spcAft>
                  <a:spcPts val="1000"/>
                </a:spcAft>
              </a:pPr>
              <a:r>
                <a:rPr lang="en-US" sz="7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Input as 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0" name="Rectangle 129"/>
            <p:cNvSpPr>
              <a:spLocks noChangeArrowheads="1"/>
            </p:cNvSpPr>
            <p:nvPr/>
          </p:nvSpPr>
          <p:spPr bwMode="auto">
            <a:xfrm>
              <a:off x="1115695" y="94615"/>
              <a:ext cx="729615" cy="292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31" name="Freeform 130"/>
            <p:cNvSpPr>
              <a:spLocks noEditPoints="1"/>
            </p:cNvSpPr>
            <p:nvPr/>
          </p:nvSpPr>
          <p:spPr bwMode="auto">
            <a:xfrm>
              <a:off x="1111885" y="90805"/>
              <a:ext cx="736600" cy="299085"/>
            </a:xfrm>
            <a:custGeom>
              <a:avLst/>
              <a:gdLst>
                <a:gd name="T0" fmla="*/ 0 w 1160"/>
                <a:gd name="T1" fmla="*/ 0 h 471"/>
                <a:gd name="T2" fmla="*/ 1160 w 1160"/>
                <a:gd name="T3" fmla="*/ 0 h 471"/>
                <a:gd name="T4" fmla="*/ 1160 w 1160"/>
                <a:gd name="T5" fmla="*/ 471 h 471"/>
                <a:gd name="T6" fmla="*/ 0 w 1160"/>
                <a:gd name="T7" fmla="*/ 471 h 471"/>
                <a:gd name="T8" fmla="*/ 0 w 1160"/>
                <a:gd name="T9" fmla="*/ 0 h 471"/>
                <a:gd name="T10" fmla="*/ 12 w 1160"/>
                <a:gd name="T11" fmla="*/ 466 h 471"/>
                <a:gd name="T12" fmla="*/ 6 w 1160"/>
                <a:gd name="T13" fmla="*/ 460 h 471"/>
                <a:gd name="T14" fmla="*/ 1155 w 1160"/>
                <a:gd name="T15" fmla="*/ 460 h 471"/>
                <a:gd name="T16" fmla="*/ 1149 w 1160"/>
                <a:gd name="T17" fmla="*/ 466 h 471"/>
                <a:gd name="T18" fmla="*/ 1149 w 1160"/>
                <a:gd name="T19" fmla="*/ 6 h 471"/>
                <a:gd name="T20" fmla="*/ 1155 w 1160"/>
                <a:gd name="T21" fmla="*/ 12 h 471"/>
                <a:gd name="T22" fmla="*/ 6 w 1160"/>
                <a:gd name="T23" fmla="*/ 12 h 471"/>
                <a:gd name="T24" fmla="*/ 12 w 1160"/>
                <a:gd name="T25" fmla="*/ 6 h 471"/>
                <a:gd name="T26" fmla="*/ 12 w 1160"/>
                <a:gd name="T27" fmla="*/ 466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0" h="471">
                  <a:moveTo>
                    <a:pt x="0" y="0"/>
                  </a:moveTo>
                  <a:lnTo>
                    <a:pt x="1160" y="0"/>
                  </a:lnTo>
                  <a:lnTo>
                    <a:pt x="1160" y="471"/>
                  </a:lnTo>
                  <a:lnTo>
                    <a:pt x="0" y="471"/>
                  </a:lnTo>
                  <a:lnTo>
                    <a:pt x="0" y="0"/>
                  </a:lnTo>
                  <a:close/>
                  <a:moveTo>
                    <a:pt x="12" y="466"/>
                  </a:moveTo>
                  <a:lnTo>
                    <a:pt x="6" y="460"/>
                  </a:lnTo>
                  <a:lnTo>
                    <a:pt x="1155" y="460"/>
                  </a:lnTo>
                  <a:lnTo>
                    <a:pt x="1149" y="466"/>
                  </a:lnTo>
                  <a:lnTo>
                    <a:pt x="1149" y="6"/>
                  </a:lnTo>
                  <a:lnTo>
                    <a:pt x="1155" y="12"/>
                  </a:lnTo>
                  <a:lnTo>
                    <a:pt x="6" y="12"/>
                  </a:lnTo>
                  <a:lnTo>
                    <a:pt x="12" y="6"/>
                  </a:lnTo>
                  <a:lnTo>
                    <a:pt x="12" y="466"/>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grpSp>
          <p:nvGrpSpPr>
            <p:cNvPr id="132" name="Group 131"/>
            <p:cNvGrpSpPr>
              <a:grpSpLocks/>
            </p:cNvGrpSpPr>
            <p:nvPr/>
          </p:nvGrpSpPr>
          <p:grpSpPr bwMode="auto">
            <a:xfrm>
              <a:off x="1210310" y="123825"/>
              <a:ext cx="499110" cy="361315"/>
              <a:chOff x="1906" y="195"/>
              <a:chExt cx="786" cy="569"/>
            </a:xfrm>
          </p:grpSpPr>
          <p:sp>
            <p:nvSpPr>
              <p:cNvPr id="176" name="Rectangle 175"/>
              <p:cNvSpPr>
                <a:spLocks noChangeArrowheads="1"/>
              </p:cNvSpPr>
              <p:nvPr/>
            </p:nvSpPr>
            <p:spPr bwMode="auto">
              <a:xfrm>
                <a:off x="1906" y="195"/>
                <a:ext cx="786"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15000"/>
                  </a:lnSpc>
                  <a:spcAft>
                    <a:spcPts val="1000"/>
                  </a:spcAft>
                </a:pPr>
                <a:r>
                  <a:rPr lang="en-US" sz="7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Use wordnet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7" name="Rectangle 176"/>
              <p:cNvSpPr>
                <a:spLocks noChangeArrowheads="1"/>
              </p:cNvSpPr>
              <p:nvPr/>
            </p:nvSpPr>
            <p:spPr bwMode="auto">
              <a:xfrm>
                <a:off x="1998" y="379"/>
                <a:ext cx="60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15000"/>
                  </a:lnSpc>
                  <a:spcAft>
                    <a:spcPts val="1000"/>
                  </a:spcAft>
                </a:pPr>
                <a:r>
                  <a:rPr lang="en-US" sz="7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dictionary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33" name="Rectangle 132"/>
            <p:cNvSpPr>
              <a:spLocks noChangeArrowheads="1"/>
            </p:cNvSpPr>
            <p:nvPr/>
          </p:nvSpPr>
          <p:spPr bwMode="auto">
            <a:xfrm>
              <a:off x="2136775" y="94615"/>
              <a:ext cx="728980" cy="292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34" name="Freeform 133"/>
            <p:cNvSpPr>
              <a:spLocks noEditPoints="1"/>
            </p:cNvSpPr>
            <p:nvPr/>
          </p:nvSpPr>
          <p:spPr bwMode="auto">
            <a:xfrm>
              <a:off x="2132965" y="90805"/>
              <a:ext cx="736600" cy="299085"/>
            </a:xfrm>
            <a:custGeom>
              <a:avLst/>
              <a:gdLst>
                <a:gd name="T0" fmla="*/ 0 w 1160"/>
                <a:gd name="T1" fmla="*/ 0 h 471"/>
                <a:gd name="T2" fmla="*/ 1160 w 1160"/>
                <a:gd name="T3" fmla="*/ 0 h 471"/>
                <a:gd name="T4" fmla="*/ 1160 w 1160"/>
                <a:gd name="T5" fmla="*/ 471 h 471"/>
                <a:gd name="T6" fmla="*/ 0 w 1160"/>
                <a:gd name="T7" fmla="*/ 471 h 471"/>
                <a:gd name="T8" fmla="*/ 0 w 1160"/>
                <a:gd name="T9" fmla="*/ 0 h 471"/>
                <a:gd name="T10" fmla="*/ 12 w 1160"/>
                <a:gd name="T11" fmla="*/ 466 h 471"/>
                <a:gd name="T12" fmla="*/ 6 w 1160"/>
                <a:gd name="T13" fmla="*/ 460 h 471"/>
                <a:gd name="T14" fmla="*/ 1154 w 1160"/>
                <a:gd name="T15" fmla="*/ 460 h 471"/>
                <a:gd name="T16" fmla="*/ 1149 w 1160"/>
                <a:gd name="T17" fmla="*/ 466 h 471"/>
                <a:gd name="T18" fmla="*/ 1149 w 1160"/>
                <a:gd name="T19" fmla="*/ 6 h 471"/>
                <a:gd name="T20" fmla="*/ 1154 w 1160"/>
                <a:gd name="T21" fmla="*/ 12 h 471"/>
                <a:gd name="T22" fmla="*/ 6 w 1160"/>
                <a:gd name="T23" fmla="*/ 12 h 471"/>
                <a:gd name="T24" fmla="*/ 12 w 1160"/>
                <a:gd name="T25" fmla="*/ 6 h 471"/>
                <a:gd name="T26" fmla="*/ 12 w 1160"/>
                <a:gd name="T27" fmla="*/ 466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0" h="471">
                  <a:moveTo>
                    <a:pt x="0" y="0"/>
                  </a:moveTo>
                  <a:lnTo>
                    <a:pt x="1160" y="0"/>
                  </a:lnTo>
                  <a:lnTo>
                    <a:pt x="1160" y="471"/>
                  </a:lnTo>
                  <a:lnTo>
                    <a:pt x="0" y="471"/>
                  </a:lnTo>
                  <a:lnTo>
                    <a:pt x="0" y="0"/>
                  </a:lnTo>
                  <a:close/>
                  <a:moveTo>
                    <a:pt x="12" y="466"/>
                  </a:moveTo>
                  <a:lnTo>
                    <a:pt x="6" y="460"/>
                  </a:lnTo>
                  <a:lnTo>
                    <a:pt x="1154" y="460"/>
                  </a:lnTo>
                  <a:lnTo>
                    <a:pt x="1149" y="466"/>
                  </a:lnTo>
                  <a:lnTo>
                    <a:pt x="1149" y="6"/>
                  </a:lnTo>
                  <a:lnTo>
                    <a:pt x="1154" y="12"/>
                  </a:lnTo>
                  <a:lnTo>
                    <a:pt x="6" y="12"/>
                  </a:lnTo>
                  <a:lnTo>
                    <a:pt x="12" y="6"/>
                  </a:lnTo>
                  <a:lnTo>
                    <a:pt x="12" y="466"/>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sp>
          <p:nvSpPr>
            <p:cNvPr id="135" name="Rectangle 134"/>
            <p:cNvSpPr>
              <a:spLocks noChangeArrowheads="1"/>
            </p:cNvSpPr>
            <p:nvPr/>
          </p:nvSpPr>
          <p:spPr bwMode="auto">
            <a:xfrm>
              <a:off x="2172970" y="182245"/>
              <a:ext cx="59817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15000"/>
                </a:lnSpc>
                <a:spcAft>
                  <a:spcPts val="1000"/>
                </a:spcAft>
              </a:pPr>
              <a:r>
                <a:rPr lang="en-US" sz="7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Find synonyms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6" name="Rectangle 135"/>
            <p:cNvSpPr>
              <a:spLocks noChangeArrowheads="1"/>
            </p:cNvSpPr>
            <p:nvPr/>
          </p:nvSpPr>
          <p:spPr bwMode="auto">
            <a:xfrm>
              <a:off x="3157855" y="94615"/>
              <a:ext cx="728980" cy="292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37" name="Freeform 136"/>
            <p:cNvSpPr>
              <a:spLocks noEditPoints="1"/>
            </p:cNvSpPr>
            <p:nvPr/>
          </p:nvSpPr>
          <p:spPr bwMode="auto">
            <a:xfrm>
              <a:off x="3154045" y="90805"/>
              <a:ext cx="736600" cy="299085"/>
            </a:xfrm>
            <a:custGeom>
              <a:avLst/>
              <a:gdLst>
                <a:gd name="T0" fmla="*/ 0 w 1160"/>
                <a:gd name="T1" fmla="*/ 0 h 471"/>
                <a:gd name="T2" fmla="*/ 1160 w 1160"/>
                <a:gd name="T3" fmla="*/ 0 h 471"/>
                <a:gd name="T4" fmla="*/ 1160 w 1160"/>
                <a:gd name="T5" fmla="*/ 471 h 471"/>
                <a:gd name="T6" fmla="*/ 0 w 1160"/>
                <a:gd name="T7" fmla="*/ 471 h 471"/>
                <a:gd name="T8" fmla="*/ 0 w 1160"/>
                <a:gd name="T9" fmla="*/ 0 h 471"/>
                <a:gd name="T10" fmla="*/ 12 w 1160"/>
                <a:gd name="T11" fmla="*/ 466 h 471"/>
                <a:gd name="T12" fmla="*/ 6 w 1160"/>
                <a:gd name="T13" fmla="*/ 460 h 471"/>
                <a:gd name="T14" fmla="*/ 1154 w 1160"/>
                <a:gd name="T15" fmla="*/ 460 h 471"/>
                <a:gd name="T16" fmla="*/ 1148 w 1160"/>
                <a:gd name="T17" fmla="*/ 466 h 471"/>
                <a:gd name="T18" fmla="*/ 1148 w 1160"/>
                <a:gd name="T19" fmla="*/ 6 h 471"/>
                <a:gd name="T20" fmla="*/ 1154 w 1160"/>
                <a:gd name="T21" fmla="*/ 12 h 471"/>
                <a:gd name="T22" fmla="*/ 6 w 1160"/>
                <a:gd name="T23" fmla="*/ 12 h 471"/>
                <a:gd name="T24" fmla="*/ 12 w 1160"/>
                <a:gd name="T25" fmla="*/ 6 h 471"/>
                <a:gd name="T26" fmla="*/ 12 w 1160"/>
                <a:gd name="T27" fmla="*/ 466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0" h="471">
                  <a:moveTo>
                    <a:pt x="0" y="0"/>
                  </a:moveTo>
                  <a:lnTo>
                    <a:pt x="1160" y="0"/>
                  </a:lnTo>
                  <a:lnTo>
                    <a:pt x="1160" y="471"/>
                  </a:lnTo>
                  <a:lnTo>
                    <a:pt x="0" y="471"/>
                  </a:lnTo>
                  <a:lnTo>
                    <a:pt x="0" y="0"/>
                  </a:lnTo>
                  <a:close/>
                  <a:moveTo>
                    <a:pt x="12" y="466"/>
                  </a:moveTo>
                  <a:lnTo>
                    <a:pt x="6" y="460"/>
                  </a:lnTo>
                  <a:lnTo>
                    <a:pt x="1154" y="460"/>
                  </a:lnTo>
                  <a:lnTo>
                    <a:pt x="1148" y="466"/>
                  </a:lnTo>
                  <a:lnTo>
                    <a:pt x="1148" y="6"/>
                  </a:lnTo>
                  <a:lnTo>
                    <a:pt x="1154" y="12"/>
                  </a:lnTo>
                  <a:lnTo>
                    <a:pt x="6" y="12"/>
                  </a:lnTo>
                  <a:lnTo>
                    <a:pt x="12" y="6"/>
                  </a:lnTo>
                  <a:lnTo>
                    <a:pt x="12" y="466"/>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grpSp>
          <p:nvGrpSpPr>
            <p:cNvPr id="138" name="Group 137"/>
            <p:cNvGrpSpPr>
              <a:grpSpLocks/>
            </p:cNvGrpSpPr>
            <p:nvPr/>
          </p:nvGrpSpPr>
          <p:grpSpPr bwMode="auto">
            <a:xfrm>
              <a:off x="3267075" y="123825"/>
              <a:ext cx="462280" cy="361315"/>
              <a:chOff x="5145" y="195"/>
              <a:chExt cx="728" cy="569"/>
            </a:xfrm>
          </p:grpSpPr>
          <p:sp>
            <p:nvSpPr>
              <p:cNvPr id="174" name="Rectangle 173"/>
              <p:cNvSpPr>
                <a:spLocks noChangeArrowheads="1"/>
              </p:cNvSpPr>
              <p:nvPr/>
            </p:nvSpPr>
            <p:spPr bwMode="auto">
              <a:xfrm>
                <a:off x="5145" y="195"/>
                <a:ext cx="72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15000"/>
                  </a:lnSpc>
                  <a:spcAft>
                    <a:spcPts val="1000"/>
                  </a:spcAft>
                </a:pPr>
                <a:r>
                  <a:rPr lang="en-US" sz="7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Apply Word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5" name="Rectangle 174"/>
              <p:cNvSpPr>
                <a:spLocks noChangeArrowheads="1"/>
              </p:cNvSpPr>
              <p:nvPr/>
            </p:nvSpPr>
            <p:spPr bwMode="auto">
              <a:xfrm>
                <a:off x="5180" y="379"/>
                <a:ext cx="693"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15000"/>
                  </a:lnSpc>
                  <a:spcAft>
                    <a:spcPts val="1000"/>
                  </a:spcAft>
                </a:pPr>
                <a:r>
                  <a:rPr lang="en-US" sz="7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embedding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39" name="Rectangle 138"/>
            <p:cNvSpPr>
              <a:spLocks noChangeArrowheads="1"/>
            </p:cNvSpPr>
            <p:nvPr/>
          </p:nvSpPr>
          <p:spPr bwMode="auto">
            <a:xfrm>
              <a:off x="4178935" y="94615"/>
              <a:ext cx="728980" cy="292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40" name="Freeform 139"/>
            <p:cNvSpPr>
              <a:spLocks noEditPoints="1"/>
            </p:cNvSpPr>
            <p:nvPr/>
          </p:nvSpPr>
          <p:spPr bwMode="auto">
            <a:xfrm>
              <a:off x="4175125" y="90805"/>
              <a:ext cx="736600" cy="299085"/>
            </a:xfrm>
            <a:custGeom>
              <a:avLst/>
              <a:gdLst>
                <a:gd name="T0" fmla="*/ 0 w 1160"/>
                <a:gd name="T1" fmla="*/ 0 h 471"/>
                <a:gd name="T2" fmla="*/ 1160 w 1160"/>
                <a:gd name="T3" fmla="*/ 0 h 471"/>
                <a:gd name="T4" fmla="*/ 1160 w 1160"/>
                <a:gd name="T5" fmla="*/ 471 h 471"/>
                <a:gd name="T6" fmla="*/ 0 w 1160"/>
                <a:gd name="T7" fmla="*/ 471 h 471"/>
                <a:gd name="T8" fmla="*/ 0 w 1160"/>
                <a:gd name="T9" fmla="*/ 0 h 471"/>
                <a:gd name="T10" fmla="*/ 11 w 1160"/>
                <a:gd name="T11" fmla="*/ 466 h 471"/>
                <a:gd name="T12" fmla="*/ 6 w 1160"/>
                <a:gd name="T13" fmla="*/ 460 h 471"/>
                <a:gd name="T14" fmla="*/ 1154 w 1160"/>
                <a:gd name="T15" fmla="*/ 460 h 471"/>
                <a:gd name="T16" fmla="*/ 1148 w 1160"/>
                <a:gd name="T17" fmla="*/ 466 h 471"/>
                <a:gd name="T18" fmla="*/ 1148 w 1160"/>
                <a:gd name="T19" fmla="*/ 6 h 471"/>
                <a:gd name="T20" fmla="*/ 1154 w 1160"/>
                <a:gd name="T21" fmla="*/ 12 h 471"/>
                <a:gd name="T22" fmla="*/ 6 w 1160"/>
                <a:gd name="T23" fmla="*/ 12 h 471"/>
                <a:gd name="T24" fmla="*/ 11 w 1160"/>
                <a:gd name="T25" fmla="*/ 6 h 471"/>
                <a:gd name="T26" fmla="*/ 11 w 1160"/>
                <a:gd name="T27" fmla="*/ 466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0" h="471">
                  <a:moveTo>
                    <a:pt x="0" y="0"/>
                  </a:moveTo>
                  <a:lnTo>
                    <a:pt x="1160" y="0"/>
                  </a:lnTo>
                  <a:lnTo>
                    <a:pt x="1160" y="471"/>
                  </a:lnTo>
                  <a:lnTo>
                    <a:pt x="0" y="471"/>
                  </a:lnTo>
                  <a:lnTo>
                    <a:pt x="0" y="0"/>
                  </a:lnTo>
                  <a:close/>
                  <a:moveTo>
                    <a:pt x="11" y="466"/>
                  </a:moveTo>
                  <a:lnTo>
                    <a:pt x="6" y="460"/>
                  </a:lnTo>
                  <a:lnTo>
                    <a:pt x="1154" y="460"/>
                  </a:lnTo>
                  <a:lnTo>
                    <a:pt x="1148" y="466"/>
                  </a:lnTo>
                  <a:lnTo>
                    <a:pt x="1148" y="6"/>
                  </a:lnTo>
                  <a:lnTo>
                    <a:pt x="1154" y="12"/>
                  </a:lnTo>
                  <a:lnTo>
                    <a:pt x="6" y="12"/>
                  </a:lnTo>
                  <a:lnTo>
                    <a:pt x="11" y="6"/>
                  </a:lnTo>
                  <a:lnTo>
                    <a:pt x="11" y="466"/>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sp>
          <p:nvSpPr>
            <p:cNvPr id="141" name="Rectangle 140"/>
            <p:cNvSpPr>
              <a:spLocks noChangeArrowheads="1"/>
            </p:cNvSpPr>
            <p:nvPr/>
          </p:nvSpPr>
          <p:spPr bwMode="auto">
            <a:xfrm>
              <a:off x="4251960" y="182245"/>
              <a:ext cx="53911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15000"/>
                </a:lnSpc>
                <a:spcAft>
                  <a:spcPts val="1000"/>
                </a:spcAft>
              </a:pPr>
              <a:r>
                <a:rPr lang="en-US" sz="7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Fetch Images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2" name="Rectangle 141"/>
            <p:cNvSpPr>
              <a:spLocks noChangeArrowheads="1"/>
            </p:cNvSpPr>
            <p:nvPr/>
          </p:nvSpPr>
          <p:spPr bwMode="auto">
            <a:xfrm>
              <a:off x="1115695" y="678180"/>
              <a:ext cx="729615" cy="2914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43" name="Freeform 142"/>
            <p:cNvSpPr>
              <a:spLocks noEditPoints="1"/>
            </p:cNvSpPr>
            <p:nvPr/>
          </p:nvSpPr>
          <p:spPr bwMode="auto">
            <a:xfrm>
              <a:off x="1111885" y="674370"/>
              <a:ext cx="736600" cy="299085"/>
            </a:xfrm>
            <a:custGeom>
              <a:avLst/>
              <a:gdLst>
                <a:gd name="T0" fmla="*/ 0 w 1160"/>
                <a:gd name="T1" fmla="*/ 0 h 471"/>
                <a:gd name="T2" fmla="*/ 1160 w 1160"/>
                <a:gd name="T3" fmla="*/ 0 h 471"/>
                <a:gd name="T4" fmla="*/ 1160 w 1160"/>
                <a:gd name="T5" fmla="*/ 471 h 471"/>
                <a:gd name="T6" fmla="*/ 0 w 1160"/>
                <a:gd name="T7" fmla="*/ 471 h 471"/>
                <a:gd name="T8" fmla="*/ 0 w 1160"/>
                <a:gd name="T9" fmla="*/ 0 h 471"/>
                <a:gd name="T10" fmla="*/ 12 w 1160"/>
                <a:gd name="T11" fmla="*/ 465 h 471"/>
                <a:gd name="T12" fmla="*/ 6 w 1160"/>
                <a:gd name="T13" fmla="*/ 459 h 471"/>
                <a:gd name="T14" fmla="*/ 1155 w 1160"/>
                <a:gd name="T15" fmla="*/ 459 h 471"/>
                <a:gd name="T16" fmla="*/ 1149 w 1160"/>
                <a:gd name="T17" fmla="*/ 465 h 471"/>
                <a:gd name="T18" fmla="*/ 1149 w 1160"/>
                <a:gd name="T19" fmla="*/ 6 h 471"/>
                <a:gd name="T20" fmla="*/ 1155 w 1160"/>
                <a:gd name="T21" fmla="*/ 12 h 471"/>
                <a:gd name="T22" fmla="*/ 6 w 1160"/>
                <a:gd name="T23" fmla="*/ 12 h 471"/>
                <a:gd name="T24" fmla="*/ 12 w 1160"/>
                <a:gd name="T25" fmla="*/ 6 h 471"/>
                <a:gd name="T26" fmla="*/ 12 w 1160"/>
                <a:gd name="T27" fmla="*/ 46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0" h="471">
                  <a:moveTo>
                    <a:pt x="0" y="0"/>
                  </a:moveTo>
                  <a:lnTo>
                    <a:pt x="1160" y="0"/>
                  </a:lnTo>
                  <a:lnTo>
                    <a:pt x="1160" y="471"/>
                  </a:lnTo>
                  <a:lnTo>
                    <a:pt x="0" y="471"/>
                  </a:lnTo>
                  <a:lnTo>
                    <a:pt x="0" y="0"/>
                  </a:lnTo>
                  <a:close/>
                  <a:moveTo>
                    <a:pt x="12" y="465"/>
                  </a:moveTo>
                  <a:lnTo>
                    <a:pt x="6" y="459"/>
                  </a:lnTo>
                  <a:lnTo>
                    <a:pt x="1155" y="459"/>
                  </a:lnTo>
                  <a:lnTo>
                    <a:pt x="1149" y="465"/>
                  </a:lnTo>
                  <a:lnTo>
                    <a:pt x="1149" y="6"/>
                  </a:lnTo>
                  <a:lnTo>
                    <a:pt x="1155" y="12"/>
                  </a:lnTo>
                  <a:lnTo>
                    <a:pt x="6" y="12"/>
                  </a:lnTo>
                  <a:lnTo>
                    <a:pt x="12" y="6"/>
                  </a:lnTo>
                  <a:lnTo>
                    <a:pt x="12" y="465"/>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grpSp>
          <p:nvGrpSpPr>
            <p:cNvPr id="144" name="Group 143"/>
            <p:cNvGrpSpPr>
              <a:grpSpLocks/>
            </p:cNvGrpSpPr>
            <p:nvPr/>
          </p:nvGrpSpPr>
          <p:grpSpPr bwMode="auto">
            <a:xfrm>
              <a:off x="1261745" y="707390"/>
              <a:ext cx="390525" cy="360680"/>
              <a:chOff x="1987" y="1114"/>
              <a:chExt cx="615" cy="568"/>
            </a:xfrm>
          </p:grpSpPr>
          <p:sp>
            <p:nvSpPr>
              <p:cNvPr id="172" name="Rectangle 171"/>
              <p:cNvSpPr>
                <a:spLocks noChangeArrowheads="1"/>
              </p:cNvSpPr>
              <p:nvPr/>
            </p:nvSpPr>
            <p:spPr bwMode="auto">
              <a:xfrm>
                <a:off x="2079" y="1114"/>
                <a:ext cx="436"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15000"/>
                  </a:lnSpc>
                  <a:spcAft>
                    <a:spcPts val="1000"/>
                  </a:spcAft>
                </a:pPr>
                <a:r>
                  <a:rPr lang="en-US" sz="7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Extract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3" name="Rectangle 172"/>
              <p:cNvSpPr>
                <a:spLocks noChangeArrowheads="1"/>
              </p:cNvSpPr>
              <p:nvPr/>
            </p:nvSpPr>
            <p:spPr bwMode="auto">
              <a:xfrm>
                <a:off x="1987" y="1297"/>
                <a:ext cx="615"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15000"/>
                  </a:lnSpc>
                  <a:spcAft>
                    <a:spcPts val="1000"/>
                  </a:spcAft>
                </a:pPr>
                <a:r>
                  <a:rPr lang="en-US" sz="7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Keypoints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45" name="Rectangle 144"/>
            <p:cNvSpPr>
              <a:spLocks noChangeArrowheads="1"/>
            </p:cNvSpPr>
            <p:nvPr/>
          </p:nvSpPr>
          <p:spPr bwMode="auto">
            <a:xfrm>
              <a:off x="3157855" y="678180"/>
              <a:ext cx="728980" cy="2914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46" name="Freeform 145"/>
            <p:cNvSpPr>
              <a:spLocks noEditPoints="1"/>
            </p:cNvSpPr>
            <p:nvPr/>
          </p:nvSpPr>
          <p:spPr bwMode="auto">
            <a:xfrm>
              <a:off x="3154045" y="674370"/>
              <a:ext cx="736600" cy="299085"/>
            </a:xfrm>
            <a:custGeom>
              <a:avLst/>
              <a:gdLst>
                <a:gd name="T0" fmla="*/ 0 w 1160"/>
                <a:gd name="T1" fmla="*/ 0 h 471"/>
                <a:gd name="T2" fmla="*/ 1160 w 1160"/>
                <a:gd name="T3" fmla="*/ 0 h 471"/>
                <a:gd name="T4" fmla="*/ 1160 w 1160"/>
                <a:gd name="T5" fmla="*/ 471 h 471"/>
                <a:gd name="T6" fmla="*/ 0 w 1160"/>
                <a:gd name="T7" fmla="*/ 471 h 471"/>
                <a:gd name="T8" fmla="*/ 0 w 1160"/>
                <a:gd name="T9" fmla="*/ 0 h 471"/>
                <a:gd name="T10" fmla="*/ 12 w 1160"/>
                <a:gd name="T11" fmla="*/ 465 h 471"/>
                <a:gd name="T12" fmla="*/ 6 w 1160"/>
                <a:gd name="T13" fmla="*/ 459 h 471"/>
                <a:gd name="T14" fmla="*/ 1154 w 1160"/>
                <a:gd name="T15" fmla="*/ 459 h 471"/>
                <a:gd name="T16" fmla="*/ 1148 w 1160"/>
                <a:gd name="T17" fmla="*/ 465 h 471"/>
                <a:gd name="T18" fmla="*/ 1148 w 1160"/>
                <a:gd name="T19" fmla="*/ 6 h 471"/>
                <a:gd name="T20" fmla="*/ 1154 w 1160"/>
                <a:gd name="T21" fmla="*/ 12 h 471"/>
                <a:gd name="T22" fmla="*/ 6 w 1160"/>
                <a:gd name="T23" fmla="*/ 12 h 471"/>
                <a:gd name="T24" fmla="*/ 12 w 1160"/>
                <a:gd name="T25" fmla="*/ 6 h 471"/>
                <a:gd name="T26" fmla="*/ 12 w 1160"/>
                <a:gd name="T27" fmla="*/ 46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0" h="471">
                  <a:moveTo>
                    <a:pt x="0" y="0"/>
                  </a:moveTo>
                  <a:lnTo>
                    <a:pt x="1160" y="0"/>
                  </a:lnTo>
                  <a:lnTo>
                    <a:pt x="1160" y="471"/>
                  </a:lnTo>
                  <a:lnTo>
                    <a:pt x="0" y="471"/>
                  </a:lnTo>
                  <a:lnTo>
                    <a:pt x="0" y="0"/>
                  </a:lnTo>
                  <a:close/>
                  <a:moveTo>
                    <a:pt x="12" y="465"/>
                  </a:moveTo>
                  <a:lnTo>
                    <a:pt x="6" y="459"/>
                  </a:lnTo>
                  <a:lnTo>
                    <a:pt x="1154" y="459"/>
                  </a:lnTo>
                  <a:lnTo>
                    <a:pt x="1148" y="465"/>
                  </a:lnTo>
                  <a:lnTo>
                    <a:pt x="1148" y="6"/>
                  </a:lnTo>
                  <a:lnTo>
                    <a:pt x="1154" y="12"/>
                  </a:lnTo>
                  <a:lnTo>
                    <a:pt x="6" y="12"/>
                  </a:lnTo>
                  <a:lnTo>
                    <a:pt x="12" y="6"/>
                  </a:lnTo>
                  <a:lnTo>
                    <a:pt x="12" y="465"/>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grpSp>
          <p:nvGrpSpPr>
            <p:cNvPr id="147" name="Group 146"/>
            <p:cNvGrpSpPr>
              <a:grpSpLocks/>
            </p:cNvGrpSpPr>
            <p:nvPr/>
          </p:nvGrpSpPr>
          <p:grpSpPr bwMode="auto">
            <a:xfrm>
              <a:off x="3274695" y="707390"/>
              <a:ext cx="445135" cy="360680"/>
              <a:chOff x="5157" y="1114"/>
              <a:chExt cx="701" cy="568"/>
            </a:xfrm>
          </p:grpSpPr>
          <p:sp>
            <p:nvSpPr>
              <p:cNvPr id="170" name="Rectangle 169"/>
              <p:cNvSpPr>
                <a:spLocks noChangeArrowheads="1"/>
              </p:cNvSpPr>
              <p:nvPr/>
            </p:nvSpPr>
            <p:spPr bwMode="auto">
              <a:xfrm>
                <a:off x="5157" y="1114"/>
                <a:ext cx="70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15000"/>
                  </a:lnSpc>
                  <a:spcAft>
                    <a:spcPts val="1000"/>
                  </a:spcAft>
                </a:pPr>
                <a:r>
                  <a:rPr lang="en-US" sz="7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Match With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1" name="Rectangle 170"/>
              <p:cNvSpPr>
                <a:spLocks noChangeArrowheads="1"/>
              </p:cNvSpPr>
              <p:nvPr/>
            </p:nvSpPr>
            <p:spPr bwMode="auto">
              <a:xfrm>
                <a:off x="5237" y="1297"/>
                <a:ext cx="577"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15000"/>
                  </a:lnSpc>
                  <a:spcAft>
                    <a:spcPts val="1000"/>
                  </a:spcAft>
                </a:pPr>
                <a:r>
                  <a:rPr lang="en-US" sz="7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database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48" name="Rectangle 147"/>
            <p:cNvSpPr>
              <a:spLocks noChangeArrowheads="1"/>
            </p:cNvSpPr>
            <p:nvPr/>
          </p:nvSpPr>
          <p:spPr bwMode="auto">
            <a:xfrm>
              <a:off x="4178935" y="678180"/>
              <a:ext cx="728980" cy="2914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49" name="Freeform 148"/>
            <p:cNvSpPr>
              <a:spLocks noEditPoints="1"/>
            </p:cNvSpPr>
            <p:nvPr/>
          </p:nvSpPr>
          <p:spPr bwMode="auto">
            <a:xfrm>
              <a:off x="4175125" y="674370"/>
              <a:ext cx="736600" cy="299085"/>
            </a:xfrm>
            <a:custGeom>
              <a:avLst/>
              <a:gdLst>
                <a:gd name="T0" fmla="*/ 0 w 1160"/>
                <a:gd name="T1" fmla="*/ 0 h 471"/>
                <a:gd name="T2" fmla="*/ 1160 w 1160"/>
                <a:gd name="T3" fmla="*/ 0 h 471"/>
                <a:gd name="T4" fmla="*/ 1160 w 1160"/>
                <a:gd name="T5" fmla="*/ 471 h 471"/>
                <a:gd name="T6" fmla="*/ 0 w 1160"/>
                <a:gd name="T7" fmla="*/ 471 h 471"/>
                <a:gd name="T8" fmla="*/ 0 w 1160"/>
                <a:gd name="T9" fmla="*/ 0 h 471"/>
                <a:gd name="T10" fmla="*/ 11 w 1160"/>
                <a:gd name="T11" fmla="*/ 465 h 471"/>
                <a:gd name="T12" fmla="*/ 6 w 1160"/>
                <a:gd name="T13" fmla="*/ 459 h 471"/>
                <a:gd name="T14" fmla="*/ 1154 w 1160"/>
                <a:gd name="T15" fmla="*/ 459 h 471"/>
                <a:gd name="T16" fmla="*/ 1148 w 1160"/>
                <a:gd name="T17" fmla="*/ 465 h 471"/>
                <a:gd name="T18" fmla="*/ 1148 w 1160"/>
                <a:gd name="T19" fmla="*/ 6 h 471"/>
                <a:gd name="T20" fmla="*/ 1154 w 1160"/>
                <a:gd name="T21" fmla="*/ 12 h 471"/>
                <a:gd name="T22" fmla="*/ 6 w 1160"/>
                <a:gd name="T23" fmla="*/ 12 h 471"/>
                <a:gd name="T24" fmla="*/ 11 w 1160"/>
                <a:gd name="T25" fmla="*/ 6 h 471"/>
                <a:gd name="T26" fmla="*/ 11 w 1160"/>
                <a:gd name="T27" fmla="*/ 46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0" h="471">
                  <a:moveTo>
                    <a:pt x="0" y="0"/>
                  </a:moveTo>
                  <a:lnTo>
                    <a:pt x="1160" y="0"/>
                  </a:lnTo>
                  <a:lnTo>
                    <a:pt x="1160" y="471"/>
                  </a:lnTo>
                  <a:lnTo>
                    <a:pt x="0" y="471"/>
                  </a:lnTo>
                  <a:lnTo>
                    <a:pt x="0" y="0"/>
                  </a:lnTo>
                  <a:close/>
                  <a:moveTo>
                    <a:pt x="11" y="465"/>
                  </a:moveTo>
                  <a:lnTo>
                    <a:pt x="6" y="459"/>
                  </a:lnTo>
                  <a:lnTo>
                    <a:pt x="1154" y="459"/>
                  </a:lnTo>
                  <a:lnTo>
                    <a:pt x="1148" y="465"/>
                  </a:lnTo>
                  <a:lnTo>
                    <a:pt x="1148" y="6"/>
                  </a:lnTo>
                  <a:lnTo>
                    <a:pt x="1154" y="12"/>
                  </a:lnTo>
                  <a:lnTo>
                    <a:pt x="6" y="12"/>
                  </a:lnTo>
                  <a:lnTo>
                    <a:pt x="11" y="6"/>
                  </a:lnTo>
                  <a:lnTo>
                    <a:pt x="11" y="465"/>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sp>
          <p:nvSpPr>
            <p:cNvPr id="150" name="Rectangle 149"/>
            <p:cNvSpPr>
              <a:spLocks noChangeArrowheads="1"/>
            </p:cNvSpPr>
            <p:nvPr/>
          </p:nvSpPr>
          <p:spPr bwMode="auto">
            <a:xfrm>
              <a:off x="4251960" y="765810"/>
              <a:ext cx="53911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15000"/>
                </a:lnSpc>
                <a:spcAft>
                  <a:spcPts val="1000"/>
                </a:spcAft>
              </a:pPr>
              <a:r>
                <a:rPr lang="en-US" sz="7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Fetch Images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1" name="Rectangle 150"/>
            <p:cNvSpPr>
              <a:spLocks noChangeArrowheads="1"/>
            </p:cNvSpPr>
            <p:nvPr/>
          </p:nvSpPr>
          <p:spPr bwMode="auto">
            <a:xfrm>
              <a:off x="5199380" y="678180"/>
              <a:ext cx="729615" cy="2914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52" name="Freeform 151"/>
            <p:cNvSpPr>
              <a:spLocks noEditPoints="1"/>
            </p:cNvSpPr>
            <p:nvPr/>
          </p:nvSpPr>
          <p:spPr bwMode="auto">
            <a:xfrm>
              <a:off x="5196205" y="674370"/>
              <a:ext cx="736600" cy="299085"/>
            </a:xfrm>
            <a:custGeom>
              <a:avLst/>
              <a:gdLst>
                <a:gd name="T0" fmla="*/ 0 w 1160"/>
                <a:gd name="T1" fmla="*/ 0 h 471"/>
                <a:gd name="T2" fmla="*/ 1160 w 1160"/>
                <a:gd name="T3" fmla="*/ 0 h 471"/>
                <a:gd name="T4" fmla="*/ 1160 w 1160"/>
                <a:gd name="T5" fmla="*/ 471 h 471"/>
                <a:gd name="T6" fmla="*/ 0 w 1160"/>
                <a:gd name="T7" fmla="*/ 471 h 471"/>
                <a:gd name="T8" fmla="*/ 0 w 1160"/>
                <a:gd name="T9" fmla="*/ 0 h 471"/>
                <a:gd name="T10" fmla="*/ 11 w 1160"/>
                <a:gd name="T11" fmla="*/ 465 h 471"/>
                <a:gd name="T12" fmla="*/ 5 w 1160"/>
                <a:gd name="T13" fmla="*/ 459 h 471"/>
                <a:gd name="T14" fmla="*/ 1154 w 1160"/>
                <a:gd name="T15" fmla="*/ 459 h 471"/>
                <a:gd name="T16" fmla="*/ 1148 w 1160"/>
                <a:gd name="T17" fmla="*/ 465 h 471"/>
                <a:gd name="T18" fmla="*/ 1148 w 1160"/>
                <a:gd name="T19" fmla="*/ 6 h 471"/>
                <a:gd name="T20" fmla="*/ 1154 w 1160"/>
                <a:gd name="T21" fmla="*/ 12 h 471"/>
                <a:gd name="T22" fmla="*/ 5 w 1160"/>
                <a:gd name="T23" fmla="*/ 12 h 471"/>
                <a:gd name="T24" fmla="*/ 11 w 1160"/>
                <a:gd name="T25" fmla="*/ 6 h 471"/>
                <a:gd name="T26" fmla="*/ 11 w 1160"/>
                <a:gd name="T27" fmla="*/ 46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0" h="471">
                  <a:moveTo>
                    <a:pt x="0" y="0"/>
                  </a:moveTo>
                  <a:lnTo>
                    <a:pt x="1160" y="0"/>
                  </a:lnTo>
                  <a:lnTo>
                    <a:pt x="1160" y="471"/>
                  </a:lnTo>
                  <a:lnTo>
                    <a:pt x="0" y="471"/>
                  </a:lnTo>
                  <a:lnTo>
                    <a:pt x="0" y="0"/>
                  </a:lnTo>
                  <a:close/>
                  <a:moveTo>
                    <a:pt x="11" y="465"/>
                  </a:moveTo>
                  <a:lnTo>
                    <a:pt x="5" y="459"/>
                  </a:lnTo>
                  <a:lnTo>
                    <a:pt x="1154" y="459"/>
                  </a:lnTo>
                  <a:lnTo>
                    <a:pt x="1148" y="465"/>
                  </a:lnTo>
                  <a:lnTo>
                    <a:pt x="1148" y="6"/>
                  </a:lnTo>
                  <a:lnTo>
                    <a:pt x="1154" y="12"/>
                  </a:lnTo>
                  <a:lnTo>
                    <a:pt x="5" y="12"/>
                  </a:lnTo>
                  <a:lnTo>
                    <a:pt x="11" y="6"/>
                  </a:lnTo>
                  <a:lnTo>
                    <a:pt x="11" y="465"/>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sp>
          <p:nvSpPr>
            <p:cNvPr id="153" name="Rectangle 152"/>
            <p:cNvSpPr>
              <a:spLocks noChangeArrowheads="1"/>
            </p:cNvSpPr>
            <p:nvPr/>
          </p:nvSpPr>
          <p:spPr bwMode="auto">
            <a:xfrm>
              <a:off x="5250815" y="765810"/>
              <a:ext cx="568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15000"/>
                </a:lnSpc>
                <a:spcAft>
                  <a:spcPts val="1000"/>
                </a:spcAft>
              </a:pPr>
              <a:r>
                <a:rPr lang="en-US" sz="7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Display Result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4" name="Rectangle 153"/>
            <p:cNvSpPr>
              <a:spLocks noChangeArrowheads="1"/>
            </p:cNvSpPr>
            <p:nvPr/>
          </p:nvSpPr>
          <p:spPr bwMode="auto">
            <a:xfrm>
              <a:off x="5199380" y="94615"/>
              <a:ext cx="729615" cy="292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55" name="Freeform 154"/>
            <p:cNvSpPr>
              <a:spLocks noEditPoints="1"/>
            </p:cNvSpPr>
            <p:nvPr/>
          </p:nvSpPr>
          <p:spPr bwMode="auto">
            <a:xfrm>
              <a:off x="5196205" y="90805"/>
              <a:ext cx="736600" cy="299085"/>
            </a:xfrm>
            <a:custGeom>
              <a:avLst/>
              <a:gdLst>
                <a:gd name="T0" fmla="*/ 0 w 1160"/>
                <a:gd name="T1" fmla="*/ 0 h 471"/>
                <a:gd name="T2" fmla="*/ 1160 w 1160"/>
                <a:gd name="T3" fmla="*/ 0 h 471"/>
                <a:gd name="T4" fmla="*/ 1160 w 1160"/>
                <a:gd name="T5" fmla="*/ 471 h 471"/>
                <a:gd name="T6" fmla="*/ 0 w 1160"/>
                <a:gd name="T7" fmla="*/ 471 h 471"/>
                <a:gd name="T8" fmla="*/ 0 w 1160"/>
                <a:gd name="T9" fmla="*/ 0 h 471"/>
                <a:gd name="T10" fmla="*/ 11 w 1160"/>
                <a:gd name="T11" fmla="*/ 466 h 471"/>
                <a:gd name="T12" fmla="*/ 5 w 1160"/>
                <a:gd name="T13" fmla="*/ 460 h 471"/>
                <a:gd name="T14" fmla="*/ 1154 w 1160"/>
                <a:gd name="T15" fmla="*/ 460 h 471"/>
                <a:gd name="T16" fmla="*/ 1148 w 1160"/>
                <a:gd name="T17" fmla="*/ 466 h 471"/>
                <a:gd name="T18" fmla="*/ 1148 w 1160"/>
                <a:gd name="T19" fmla="*/ 6 h 471"/>
                <a:gd name="T20" fmla="*/ 1154 w 1160"/>
                <a:gd name="T21" fmla="*/ 12 h 471"/>
                <a:gd name="T22" fmla="*/ 5 w 1160"/>
                <a:gd name="T23" fmla="*/ 12 h 471"/>
                <a:gd name="T24" fmla="*/ 11 w 1160"/>
                <a:gd name="T25" fmla="*/ 6 h 471"/>
                <a:gd name="T26" fmla="*/ 11 w 1160"/>
                <a:gd name="T27" fmla="*/ 466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0" h="471">
                  <a:moveTo>
                    <a:pt x="0" y="0"/>
                  </a:moveTo>
                  <a:lnTo>
                    <a:pt x="1160" y="0"/>
                  </a:lnTo>
                  <a:lnTo>
                    <a:pt x="1160" y="471"/>
                  </a:lnTo>
                  <a:lnTo>
                    <a:pt x="0" y="471"/>
                  </a:lnTo>
                  <a:lnTo>
                    <a:pt x="0" y="0"/>
                  </a:lnTo>
                  <a:close/>
                  <a:moveTo>
                    <a:pt x="11" y="466"/>
                  </a:moveTo>
                  <a:lnTo>
                    <a:pt x="5" y="460"/>
                  </a:lnTo>
                  <a:lnTo>
                    <a:pt x="1154" y="460"/>
                  </a:lnTo>
                  <a:lnTo>
                    <a:pt x="1148" y="466"/>
                  </a:lnTo>
                  <a:lnTo>
                    <a:pt x="1148" y="6"/>
                  </a:lnTo>
                  <a:lnTo>
                    <a:pt x="1154" y="12"/>
                  </a:lnTo>
                  <a:lnTo>
                    <a:pt x="5" y="12"/>
                  </a:lnTo>
                  <a:lnTo>
                    <a:pt x="11" y="6"/>
                  </a:lnTo>
                  <a:lnTo>
                    <a:pt x="11" y="466"/>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sp>
          <p:nvSpPr>
            <p:cNvPr id="156" name="Rectangle 155"/>
            <p:cNvSpPr>
              <a:spLocks noChangeArrowheads="1"/>
            </p:cNvSpPr>
            <p:nvPr/>
          </p:nvSpPr>
          <p:spPr bwMode="auto">
            <a:xfrm>
              <a:off x="5250815" y="182245"/>
              <a:ext cx="568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15000"/>
                </a:lnSpc>
                <a:spcAft>
                  <a:spcPts val="1000"/>
                </a:spcAft>
              </a:pPr>
              <a:r>
                <a:rPr lang="en-US" sz="7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Display Result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7" name="Rectangle 156"/>
            <p:cNvSpPr>
              <a:spLocks noChangeArrowheads="1"/>
            </p:cNvSpPr>
            <p:nvPr/>
          </p:nvSpPr>
          <p:spPr bwMode="auto">
            <a:xfrm>
              <a:off x="2136775" y="678180"/>
              <a:ext cx="728980" cy="2914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58" name="Freeform 157"/>
            <p:cNvSpPr>
              <a:spLocks noEditPoints="1"/>
            </p:cNvSpPr>
            <p:nvPr/>
          </p:nvSpPr>
          <p:spPr bwMode="auto">
            <a:xfrm>
              <a:off x="2132965" y="674370"/>
              <a:ext cx="736600" cy="299085"/>
            </a:xfrm>
            <a:custGeom>
              <a:avLst/>
              <a:gdLst>
                <a:gd name="T0" fmla="*/ 0 w 1160"/>
                <a:gd name="T1" fmla="*/ 0 h 471"/>
                <a:gd name="T2" fmla="*/ 1160 w 1160"/>
                <a:gd name="T3" fmla="*/ 0 h 471"/>
                <a:gd name="T4" fmla="*/ 1160 w 1160"/>
                <a:gd name="T5" fmla="*/ 471 h 471"/>
                <a:gd name="T6" fmla="*/ 0 w 1160"/>
                <a:gd name="T7" fmla="*/ 471 h 471"/>
                <a:gd name="T8" fmla="*/ 0 w 1160"/>
                <a:gd name="T9" fmla="*/ 0 h 471"/>
                <a:gd name="T10" fmla="*/ 12 w 1160"/>
                <a:gd name="T11" fmla="*/ 465 h 471"/>
                <a:gd name="T12" fmla="*/ 6 w 1160"/>
                <a:gd name="T13" fmla="*/ 459 h 471"/>
                <a:gd name="T14" fmla="*/ 1154 w 1160"/>
                <a:gd name="T15" fmla="*/ 459 h 471"/>
                <a:gd name="T16" fmla="*/ 1149 w 1160"/>
                <a:gd name="T17" fmla="*/ 465 h 471"/>
                <a:gd name="T18" fmla="*/ 1149 w 1160"/>
                <a:gd name="T19" fmla="*/ 6 h 471"/>
                <a:gd name="T20" fmla="*/ 1154 w 1160"/>
                <a:gd name="T21" fmla="*/ 12 h 471"/>
                <a:gd name="T22" fmla="*/ 6 w 1160"/>
                <a:gd name="T23" fmla="*/ 12 h 471"/>
                <a:gd name="T24" fmla="*/ 12 w 1160"/>
                <a:gd name="T25" fmla="*/ 6 h 471"/>
                <a:gd name="T26" fmla="*/ 12 w 1160"/>
                <a:gd name="T27" fmla="*/ 46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0" h="471">
                  <a:moveTo>
                    <a:pt x="0" y="0"/>
                  </a:moveTo>
                  <a:lnTo>
                    <a:pt x="1160" y="0"/>
                  </a:lnTo>
                  <a:lnTo>
                    <a:pt x="1160" y="471"/>
                  </a:lnTo>
                  <a:lnTo>
                    <a:pt x="0" y="471"/>
                  </a:lnTo>
                  <a:lnTo>
                    <a:pt x="0" y="0"/>
                  </a:lnTo>
                  <a:close/>
                  <a:moveTo>
                    <a:pt x="12" y="465"/>
                  </a:moveTo>
                  <a:lnTo>
                    <a:pt x="6" y="459"/>
                  </a:lnTo>
                  <a:lnTo>
                    <a:pt x="1154" y="459"/>
                  </a:lnTo>
                  <a:lnTo>
                    <a:pt x="1149" y="465"/>
                  </a:lnTo>
                  <a:lnTo>
                    <a:pt x="1149" y="6"/>
                  </a:lnTo>
                  <a:lnTo>
                    <a:pt x="1154" y="12"/>
                  </a:lnTo>
                  <a:lnTo>
                    <a:pt x="6" y="12"/>
                  </a:lnTo>
                  <a:lnTo>
                    <a:pt x="12" y="6"/>
                  </a:lnTo>
                  <a:lnTo>
                    <a:pt x="12" y="465"/>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sp>
          <p:nvSpPr>
            <p:cNvPr id="159" name="Rectangle 158"/>
            <p:cNvSpPr>
              <a:spLocks noChangeArrowheads="1"/>
            </p:cNvSpPr>
            <p:nvPr/>
          </p:nvSpPr>
          <p:spPr bwMode="auto">
            <a:xfrm>
              <a:off x="2260600" y="765810"/>
              <a:ext cx="44513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15000"/>
                </a:lnSpc>
                <a:spcAft>
                  <a:spcPts val="1000"/>
                </a:spcAft>
              </a:pPr>
              <a:r>
                <a:rPr lang="en-US" sz="7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Store in file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0" name="Freeform 159"/>
            <p:cNvSpPr>
              <a:spLocks noEditPoints="1"/>
            </p:cNvSpPr>
            <p:nvPr/>
          </p:nvSpPr>
          <p:spPr bwMode="auto">
            <a:xfrm>
              <a:off x="824230" y="216535"/>
              <a:ext cx="291465" cy="48895"/>
            </a:xfrm>
            <a:custGeom>
              <a:avLst/>
              <a:gdLst>
                <a:gd name="T0" fmla="*/ 0 w 459"/>
                <a:gd name="T1" fmla="*/ 32 h 77"/>
                <a:gd name="T2" fmla="*/ 421 w 459"/>
                <a:gd name="T3" fmla="*/ 32 h 77"/>
                <a:gd name="T4" fmla="*/ 421 w 459"/>
                <a:gd name="T5" fmla="*/ 44 h 77"/>
                <a:gd name="T6" fmla="*/ 0 w 459"/>
                <a:gd name="T7" fmla="*/ 44 h 77"/>
                <a:gd name="T8" fmla="*/ 0 w 459"/>
                <a:gd name="T9" fmla="*/ 32 h 77"/>
                <a:gd name="T10" fmla="*/ 459 w 459"/>
                <a:gd name="T11" fmla="*/ 38 h 77"/>
                <a:gd name="T12" fmla="*/ 306 w 459"/>
                <a:gd name="T13" fmla="*/ 77 h 77"/>
                <a:gd name="T14" fmla="*/ 306 w 459"/>
                <a:gd name="T15" fmla="*/ 0 h 77"/>
                <a:gd name="T16" fmla="*/ 459 w 459"/>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9" h="77">
                  <a:moveTo>
                    <a:pt x="0" y="32"/>
                  </a:moveTo>
                  <a:lnTo>
                    <a:pt x="421" y="32"/>
                  </a:lnTo>
                  <a:lnTo>
                    <a:pt x="421" y="44"/>
                  </a:lnTo>
                  <a:lnTo>
                    <a:pt x="0" y="44"/>
                  </a:lnTo>
                  <a:lnTo>
                    <a:pt x="0" y="32"/>
                  </a:lnTo>
                  <a:close/>
                  <a:moveTo>
                    <a:pt x="459" y="38"/>
                  </a:moveTo>
                  <a:lnTo>
                    <a:pt x="306" y="77"/>
                  </a:lnTo>
                  <a:lnTo>
                    <a:pt x="306" y="0"/>
                  </a:lnTo>
                  <a:lnTo>
                    <a:pt x="459" y="38"/>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sp>
          <p:nvSpPr>
            <p:cNvPr id="161" name="Freeform 160"/>
            <p:cNvSpPr>
              <a:spLocks noEditPoints="1"/>
            </p:cNvSpPr>
            <p:nvPr/>
          </p:nvSpPr>
          <p:spPr bwMode="auto">
            <a:xfrm>
              <a:off x="1845310" y="216535"/>
              <a:ext cx="291465" cy="48895"/>
            </a:xfrm>
            <a:custGeom>
              <a:avLst/>
              <a:gdLst>
                <a:gd name="T0" fmla="*/ 0 w 459"/>
                <a:gd name="T1" fmla="*/ 32 h 77"/>
                <a:gd name="T2" fmla="*/ 421 w 459"/>
                <a:gd name="T3" fmla="*/ 32 h 77"/>
                <a:gd name="T4" fmla="*/ 421 w 459"/>
                <a:gd name="T5" fmla="*/ 44 h 77"/>
                <a:gd name="T6" fmla="*/ 0 w 459"/>
                <a:gd name="T7" fmla="*/ 44 h 77"/>
                <a:gd name="T8" fmla="*/ 0 w 459"/>
                <a:gd name="T9" fmla="*/ 32 h 77"/>
                <a:gd name="T10" fmla="*/ 459 w 459"/>
                <a:gd name="T11" fmla="*/ 38 h 77"/>
                <a:gd name="T12" fmla="*/ 306 w 459"/>
                <a:gd name="T13" fmla="*/ 77 h 77"/>
                <a:gd name="T14" fmla="*/ 306 w 459"/>
                <a:gd name="T15" fmla="*/ 0 h 77"/>
                <a:gd name="T16" fmla="*/ 459 w 459"/>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9" h="77">
                  <a:moveTo>
                    <a:pt x="0" y="32"/>
                  </a:moveTo>
                  <a:lnTo>
                    <a:pt x="421" y="32"/>
                  </a:lnTo>
                  <a:lnTo>
                    <a:pt x="421" y="44"/>
                  </a:lnTo>
                  <a:lnTo>
                    <a:pt x="0" y="44"/>
                  </a:lnTo>
                  <a:lnTo>
                    <a:pt x="0" y="32"/>
                  </a:lnTo>
                  <a:close/>
                  <a:moveTo>
                    <a:pt x="459" y="38"/>
                  </a:moveTo>
                  <a:lnTo>
                    <a:pt x="306" y="77"/>
                  </a:lnTo>
                  <a:lnTo>
                    <a:pt x="306" y="0"/>
                  </a:lnTo>
                  <a:lnTo>
                    <a:pt x="459" y="38"/>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sp>
          <p:nvSpPr>
            <p:cNvPr id="162" name="Freeform 161"/>
            <p:cNvSpPr>
              <a:spLocks noEditPoints="1"/>
            </p:cNvSpPr>
            <p:nvPr/>
          </p:nvSpPr>
          <p:spPr bwMode="auto">
            <a:xfrm>
              <a:off x="2865755" y="216535"/>
              <a:ext cx="292100" cy="48895"/>
            </a:xfrm>
            <a:custGeom>
              <a:avLst/>
              <a:gdLst>
                <a:gd name="T0" fmla="*/ 0 w 460"/>
                <a:gd name="T1" fmla="*/ 32 h 77"/>
                <a:gd name="T2" fmla="*/ 422 w 460"/>
                <a:gd name="T3" fmla="*/ 32 h 77"/>
                <a:gd name="T4" fmla="*/ 422 w 460"/>
                <a:gd name="T5" fmla="*/ 44 h 77"/>
                <a:gd name="T6" fmla="*/ 0 w 460"/>
                <a:gd name="T7" fmla="*/ 44 h 77"/>
                <a:gd name="T8" fmla="*/ 0 w 460"/>
                <a:gd name="T9" fmla="*/ 32 h 77"/>
                <a:gd name="T10" fmla="*/ 460 w 460"/>
                <a:gd name="T11" fmla="*/ 38 h 77"/>
                <a:gd name="T12" fmla="*/ 307 w 460"/>
                <a:gd name="T13" fmla="*/ 77 h 77"/>
                <a:gd name="T14" fmla="*/ 307 w 460"/>
                <a:gd name="T15" fmla="*/ 0 h 77"/>
                <a:gd name="T16" fmla="*/ 460 w 460"/>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0" h="77">
                  <a:moveTo>
                    <a:pt x="0" y="32"/>
                  </a:moveTo>
                  <a:lnTo>
                    <a:pt x="422" y="32"/>
                  </a:lnTo>
                  <a:lnTo>
                    <a:pt x="422" y="44"/>
                  </a:lnTo>
                  <a:lnTo>
                    <a:pt x="0" y="44"/>
                  </a:lnTo>
                  <a:lnTo>
                    <a:pt x="0" y="32"/>
                  </a:lnTo>
                  <a:close/>
                  <a:moveTo>
                    <a:pt x="460" y="38"/>
                  </a:moveTo>
                  <a:lnTo>
                    <a:pt x="307" y="77"/>
                  </a:lnTo>
                  <a:lnTo>
                    <a:pt x="307" y="0"/>
                  </a:lnTo>
                  <a:lnTo>
                    <a:pt x="460" y="38"/>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sp>
          <p:nvSpPr>
            <p:cNvPr id="163" name="Freeform 162"/>
            <p:cNvSpPr>
              <a:spLocks noEditPoints="1"/>
            </p:cNvSpPr>
            <p:nvPr/>
          </p:nvSpPr>
          <p:spPr bwMode="auto">
            <a:xfrm>
              <a:off x="3886835" y="216535"/>
              <a:ext cx="292100" cy="48895"/>
            </a:xfrm>
            <a:custGeom>
              <a:avLst/>
              <a:gdLst>
                <a:gd name="T0" fmla="*/ 0 w 460"/>
                <a:gd name="T1" fmla="*/ 32 h 77"/>
                <a:gd name="T2" fmla="*/ 422 w 460"/>
                <a:gd name="T3" fmla="*/ 32 h 77"/>
                <a:gd name="T4" fmla="*/ 422 w 460"/>
                <a:gd name="T5" fmla="*/ 44 h 77"/>
                <a:gd name="T6" fmla="*/ 0 w 460"/>
                <a:gd name="T7" fmla="*/ 44 h 77"/>
                <a:gd name="T8" fmla="*/ 0 w 460"/>
                <a:gd name="T9" fmla="*/ 32 h 77"/>
                <a:gd name="T10" fmla="*/ 460 w 460"/>
                <a:gd name="T11" fmla="*/ 38 h 77"/>
                <a:gd name="T12" fmla="*/ 307 w 460"/>
                <a:gd name="T13" fmla="*/ 77 h 77"/>
                <a:gd name="T14" fmla="*/ 307 w 460"/>
                <a:gd name="T15" fmla="*/ 0 h 77"/>
                <a:gd name="T16" fmla="*/ 460 w 460"/>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0" h="77">
                  <a:moveTo>
                    <a:pt x="0" y="32"/>
                  </a:moveTo>
                  <a:lnTo>
                    <a:pt x="422" y="32"/>
                  </a:lnTo>
                  <a:lnTo>
                    <a:pt x="422" y="44"/>
                  </a:lnTo>
                  <a:lnTo>
                    <a:pt x="0" y="44"/>
                  </a:lnTo>
                  <a:lnTo>
                    <a:pt x="0" y="32"/>
                  </a:lnTo>
                  <a:close/>
                  <a:moveTo>
                    <a:pt x="460" y="38"/>
                  </a:moveTo>
                  <a:lnTo>
                    <a:pt x="307" y="77"/>
                  </a:lnTo>
                  <a:lnTo>
                    <a:pt x="307" y="0"/>
                  </a:lnTo>
                  <a:lnTo>
                    <a:pt x="460" y="38"/>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sp>
          <p:nvSpPr>
            <p:cNvPr id="164" name="Freeform 163"/>
            <p:cNvSpPr>
              <a:spLocks noEditPoints="1"/>
            </p:cNvSpPr>
            <p:nvPr/>
          </p:nvSpPr>
          <p:spPr bwMode="auto">
            <a:xfrm>
              <a:off x="4907915" y="216535"/>
              <a:ext cx="291465" cy="48895"/>
            </a:xfrm>
            <a:custGeom>
              <a:avLst/>
              <a:gdLst>
                <a:gd name="T0" fmla="*/ 0 w 459"/>
                <a:gd name="T1" fmla="*/ 32 h 77"/>
                <a:gd name="T2" fmla="*/ 421 w 459"/>
                <a:gd name="T3" fmla="*/ 32 h 77"/>
                <a:gd name="T4" fmla="*/ 421 w 459"/>
                <a:gd name="T5" fmla="*/ 44 h 77"/>
                <a:gd name="T6" fmla="*/ 0 w 459"/>
                <a:gd name="T7" fmla="*/ 44 h 77"/>
                <a:gd name="T8" fmla="*/ 0 w 459"/>
                <a:gd name="T9" fmla="*/ 32 h 77"/>
                <a:gd name="T10" fmla="*/ 459 w 459"/>
                <a:gd name="T11" fmla="*/ 38 h 77"/>
                <a:gd name="T12" fmla="*/ 307 w 459"/>
                <a:gd name="T13" fmla="*/ 77 h 77"/>
                <a:gd name="T14" fmla="*/ 307 w 459"/>
                <a:gd name="T15" fmla="*/ 0 h 77"/>
                <a:gd name="T16" fmla="*/ 459 w 459"/>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9" h="77">
                  <a:moveTo>
                    <a:pt x="0" y="32"/>
                  </a:moveTo>
                  <a:lnTo>
                    <a:pt x="421" y="32"/>
                  </a:lnTo>
                  <a:lnTo>
                    <a:pt x="421" y="44"/>
                  </a:lnTo>
                  <a:lnTo>
                    <a:pt x="0" y="44"/>
                  </a:lnTo>
                  <a:lnTo>
                    <a:pt x="0" y="32"/>
                  </a:lnTo>
                  <a:close/>
                  <a:moveTo>
                    <a:pt x="459" y="38"/>
                  </a:moveTo>
                  <a:lnTo>
                    <a:pt x="307" y="77"/>
                  </a:lnTo>
                  <a:lnTo>
                    <a:pt x="307" y="0"/>
                  </a:lnTo>
                  <a:lnTo>
                    <a:pt x="459" y="38"/>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sp>
          <p:nvSpPr>
            <p:cNvPr id="165" name="Freeform 164"/>
            <p:cNvSpPr>
              <a:spLocks noEditPoints="1"/>
            </p:cNvSpPr>
            <p:nvPr/>
          </p:nvSpPr>
          <p:spPr bwMode="auto">
            <a:xfrm>
              <a:off x="824230" y="799465"/>
              <a:ext cx="291465" cy="48895"/>
            </a:xfrm>
            <a:custGeom>
              <a:avLst/>
              <a:gdLst>
                <a:gd name="T0" fmla="*/ 0 w 459"/>
                <a:gd name="T1" fmla="*/ 33 h 77"/>
                <a:gd name="T2" fmla="*/ 421 w 459"/>
                <a:gd name="T3" fmla="*/ 33 h 77"/>
                <a:gd name="T4" fmla="*/ 421 w 459"/>
                <a:gd name="T5" fmla="*/ 44 h 77"/>
                <a:gd name="T6" fmla="*/ 0 w 459"/>
                <a:gd name="T7" fmla="*/ 44 h 77"/>
                <a:gd name="T8" fmla="*/ 0 w 459"/>
                <a:gd name="T9" fmla="*/ 33 h 77"/>
                <a:gd name="T10" fmla="*/ 459 w 459"/>
                <a:gd name="T11" fmla="*/ 38 h 77"/>
                <a:gd name="T12" fmla="*/ 306 w 459"/>
                <a:gd name="T13" fmla="*/ 77 h 77"/>
                <a:gd name="T14" fmla="*/ 306 w 459"/>
                <a:gd name="T15" fmla="*/ 0 h 77"/>
                <a:gd name="T16" fmla="*/ 459 w 459"/>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9" h="77">
                  <a:moveTo>
                    <a:pt x="0" y="33"/>
                  </a:moveTo>
                  <a:lnTo>
                    <a:pt x="421" y="33"/>
                  </a:lnTo>
                  <a:lnTo>
                    <a:pt x="421" y="44"/>
                  </a:lnTo>
                  <a:lnTo>
                    <a:pt x="0" y="44"/>
                  </a:lnTo>
                  <a:lnTo>
                    <a:pt x="0" y="33"/>
                  </a:lnTo>
                  <a:close/>
                  <a:moveTo>
                    <a:pt x="459" y="38"/>
                  </a:moveTo>
                  <a:lnTo>
                    <a:pt x="306" y="77"/>
                  </a:lnTo>
                  <a:lnTo>
                    <a:pt x="306" y="0"/>
                  </a:lnTo>
                  <a:lnTo>
                    <a:pt x="459" y="38"/>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sp>
          <p:nvSpPr>
            <p:cNvPr id="166" name="Freeform 165"/>
            <p:cNvSpPr>
              <a:spLocks noEditPoints="1"/>
            </p:cNvSpPr>
            <p:nvPr/>
          </p:nvSpPr>
          <p:spPr bwMode="auto">
            <a:xfrm>
              <a:off x="1845310" y="799465"/>
              <a:ext cx="291465" cy="48895"/>
            </a:xfrm>
            <a:custGeom>
              <a:avLst/>
              <a:gdLst>
                <a:gd name="T0" fmla="*/ 0 w 459"/>
                <a:gd name="T1" fmla="*/ 33 h 77"/>
                <a:gd name="T2" fmla="*/ 421 w 459"/>
                <a:gd name="T3" fmla="*/ 33 h 77"/>
                <a:gd name="T4" fmla="*/ 421 w 459"/>
                <a:gd name="T5" fmla="*/ 44 h 77"/>
                <a:gd name="T6" fmla="*/ 0 w 459"/>
                <a:gd name="T7" fmla="*/ 44 h 77"/>
                <a:gd name="T8" fmla="*/ 0 w 459"/>
                <a:gd name="T9" fmla="*/ 33 h 77"/>
                <a:gd name="T10" fmla="*/ 459 w 459"/>
                <a:gd name="T11" fmla="*/ 38 h 77"/>
                <a:gd name="T12" fmla="*/ 306 w 459"/>
                <a:gd name="T13" fmla="*/ 77 h 77"/>
                <a:gd name="T14" fmla="*/ 306 w 459"/>
                <a:gd name="T15" fmla="*/ 0 h 77"/>
                <a:gd name="T16" fmla="*/ 459 w 459"/>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9" h="77">
                  <a:moveTo>
                    <a:pt x="0" y="33"/>
                  </a:moveTo>
                  <a:lnTo>
                    <a:pt x="421" y="33"/>
                  </a:lnTo>
                  <a:lnTo>
                    <a:pt x="421" y="44"/>
                  </a:lnTo>
                  <a:lnTo>
                    <a:pt x="0" y="44"/>
                  </a:lnTo>
                  <a:lnTo>
                    <a:pt x="0" y="33"/>
                  </a:lnTo>
                  <a:close/>
                  <a:moveTo>
                    <a:pt x="459" y="38"/>
                  </a:moveTo>
                  <a:lnTo>
                    <a:pt x="306" y="77"/>
                  </a:lnTo>
                  <a:lnTo>
                    <a:pt x="306" y="0"/>
                  </a:lnTo>
                  <a:lnTo>
                    <a:pt x="459" y="38"/>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sp>
          <p:nvSpPr>
            <p:cNvPr id="167" name="Freeform 166"/>
            <p:cNvSpPr>
              <a:spLocks noEditPoints="1"/>
            </p:cNvSpPr>
            <p:nvPr/>
          </p:nvSpPr>
          <p:spPr bwMode="auto">
            <a:xfrm>
              <a:off x="2865755" y="799465"/>
              <a:ext cx="292100" cy="48895"/>
            </a:xfrm>
            <a:custGeom>
              <a:avLst/>
              <a:gdLst>
                <a:gd name="T0" fmla="*/ 0 w 460"/>
                <a:gd name="T1" fmla="*/ 33 h 77"/>
                <a:gd name="T2" fmla="*/ 422 w 460"/>
                <a:gd name="T3" fmla="*/ 33 h 77"/>
                <a:gd name="T4" fmla="*/ 422 w 460"/>
                <a:gd name="T5" fmla="*/ 44 h 77"/>
                <a:gd name="T6" fmla="*/ 0 w 460"/>
                <a:gd name="T7" fmla="*/ 44 h 77"/>
                <a:gd name="T8" fmla="*/ 0 w 460"/>
                <a:gd name="T9" fmla="*/ 33 h 77"/>
                <a:gd name="T10" fmla="*/ 460 w 460"/>
                <a:gd name="T11" fmla="*/ 38 h 77"/>
                <a:gd name="T12" fmla="*/ 307 w 460"/>
                <a:gd name="T13" fmla="*/ 77 h 77"/>
                <a:gd name="T14" fmla="*/ 307 w 460"/>
                <a:gd name="T15" fmla="*/ 0 h 77"/>
                <a:gd name="T16" fmla="*/ 460 w 460"/>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0" h="77">
                  <a:moveTo>
                    <a:pt x="0" y="33"/>
                  </a:moveTo>
                  <a:lnTo>
                    <a:pt x="422" y="33"/>
                  </a:lnTo>
                  <a:lnTo>
                    <a:pt x="422" y="44"/>
                  </a:lnTo>
                  <a:lnTo>
                    <a:pt x="0" y="44"/>
                  </a:lnTo>
                  <a:lnTo>
                    <a:pt x="0" y="33"/>
                  </a:lnTo>
                  <a:close/>
                  <a:moveTo>
                    <a:pt x="460" y="38"/>
                  </a:moveTo>
                  <a:lnTo>
                    <a:pt x="307" y="77"/>
                  </a:lnTo>
                  <a:lnTo>
                    <a:pt x="307" y="0"/>
                  </a:lnTo>
                  <a:lnTo>
                    <a:pt x="460" y="38"/>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sp>
          <p:nvSpPr>
            <p:cNvPr id="168" name="Freeform 167"/>
            <p:cNvSpPr>
              <a:spLocks noEditPoints="1"/>
            </p:cNvSpPr>
            <p:nvPr/>
          </p:nvSpPr>
          <p:spPr bwMode="auto">
            <a:xfrm>
              <a:off x="3886835" y="799465"/>
              <a:ext cx="292100" cy="48895"/>
            </a:xfrm>
            <a:custGeom>
              <a:avLst/>
              <a:gdLst>
                <a:gd name="T0" fmla="*/ 0 w 460"/>
                <a:gd name="T1" fmla="*/ 33 h 77"/>
                <a:gd name="T2" fmla="*/ 422 w 460"/>
                <a:gd name="T3" fmla="*/ 33 h 77"/>
                <a:gd name="T4" fmla="*/ 422 w 460"/>
                <a:gd name="T5" fmla="*/ 44 h 77"/>
                <a:gd name="T6" fmla="*/ 0 w 460"/>
                <a:gd name="T7" fmla="*/ 44 h 77"/>
                <a:gd name="T8" fmla="*/ 0 w 460"/>
                <a:gd name="T9" fmla="*/ 33 h 77"/>
                <a:gd name="T10" fmla="*/ 460 w 460"/>
                <a:gd name="T11" fmla="*/ 38 h 77"/>
                <a:gd name="T12" fmla="*/ 307 w 460"/>
                <a:gd name="T13" fmla="*/ 77 h 77"/>
                <a:gd name="T14" fmla="*/ 307 w 460"/>
                <a:gd name="T15" fmla="*/ 0 h 77"/>
                <a:gd name="T16" fmla="*/ 460 w 460"/>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0" h="77">
                  <a:moveTo>
                    <a:pt x="0" y="33"/>
                  </a:moveTo>
                  <a:lnTo>
                    <a:pt x="422" y="33"/>
                  </a:lnTo>
                  <a:lnTo>
                    <a:pt x="422" y="44"/>
                  </a:lnTo>
                  <a:lnTo>
                    <a:pt x="0" y="44"/>
                  </a:lnTo>
                  <a:lnTo>
                    <a:pt x="0" y="33"/>
                  </a:lnTo>
                  <a:close/>
                  <a:moveTo>
                    <a:pt x="460" y="38"/>
                  </a:moveTo>
                  <a:lnTo>
                    <a:pt x="307" y="77"/>
                  </a:lnTo>
                  <a:lnTo>
                    <a:pt x="307" y="0"/>
                  </a:lnTo>
                  <a:lnTo>
                    <a:pt x="460" y="38"/>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sp>
          <p:nvSpPr>
            <p:cNvPr id="169" name="Freeform 168"/>
            <p:cNvSpPr>
              <a:spLocks noEditPoints="1"/>
            </p:cNvSpPr>
            <p:nvPr/>
          </p:nvSpPr>
          <p:spPr bwMode="auto">
            <a:xfrm>
              <a:off x="4907915" y="799465"/>
              <a:ext cx="291465" cy="48895"/>
            </a:xfrm>
            <a:custGeom>
              <a:avLst/>
              <a:gdLst>
                <a:gd name="T0" fmla="*/ 0 w 459"/>
                <a:gd name="T1" fmla="*/ 33 h 77"/>
                <a:gd name="T2" fmla="*/ 421 w 459"/>
                <a:gd name="T3" fmla="*/ 33 h 77"/>
                <a:gd name="T4" fmla="*/ 421 w 459"/>
                <a:gd name="T5" fmla="*/ 44 h 77"/>
                <a:gd name="T6" fmla="*/ 0 w 459"/>
                <a:gd name="T7" fmla="*/ 44 h 77"/>
                <a:gd name="T8" fmla="*/ 0 w 459"/>
                <a:gd name="T9" fmla="*/ 33 h 77"/>
                <a:gd name="T10" fmla="*/ 459 w 459"/>
                <a:gd name="T11" fmla="*/ 38 h 77"/>
                <a:gd name="T12" fmla="*/ 307 w 459"/>
                <a:gd name="T13" fmla="*/ 77 h 77"/>
                <a:gd name="T14" fmla="*/ 307 w 459"/>
                <a:gd name="T15" fmla="*/ 0 h 77"/>
                <a:gd name="T16" fmla="*/ 459 w 459"/>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9" h="77">
                  <a:moveTo>
                    <a:pt x="0" y="33"/>
                  </a:moveTo>
                  <a:lnTo>
                    <a:pt x="421" y="33"/>
                  </a:lnTo>
                  <a:lnTo>
                    <a:pt x="421" y="44"/>
                  </a:lnTo>
                  <a:lnTo>
                    <a:pt x="0" y="44"/>
                  </a:lnTo>
                  <a:lnTo>
                    <a:pt x="0" y="33"/>
                  </a:lnTo>
                  <a:close/>
                  <a:moveTo>
                    <a:pt x="459" y="38"/>
                  </a:moveTo>
                  <a:lnTo>
                    <a:pt x="307" y="77"/>
                  </a:lnTo>
                  <a:lnTo>
                    <a:pt x="307" y="0"/>
                  </a:lnTo>
                  <a:lnTo>
                    <a:pt x="459" y="38"/>
                  </a:lnTo>
                  <a:close/>
                </a:path>
              </a:pathLst>
            </a:custGeom>
            <a:solidFill>
              <a:srgbClr val="000000"/>
            </a:solidFill>
            <a:ln w="7620"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grpSp>
      <p:sp>
        <p:nvSpPr>
          <p:cNvPr id="178" name="Rectangle 222"/>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585104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UML Diagram</a:t>
            </a:r>
          </a:p>
        </p:txBody>
      </p:sp>
      <p:sp>
        <p:nvSpPr>
          <p:cNvPr id="3" name="Content Placeholder 2"/>
          <p:cNvSpPr>
            <a:spLocks noGrp="1"/>
          </p:cNvSpPr>
          <p:nvPr>
            <p:ph idx="1"/>
          </p:nvPr>
        </p:nvSpPr>
        <p:spPr/>
        <p:txBody>
          <a:bodyPr/>
          <a:lstStyle/>
          <a:p>
            <a:r>
              <a:rPr lang="en-IN" dirty="0" smtClean="0"/>
              <a:t>Use Case Diagram</a:t>
            </a:r>
          </a:p>
          <a:p>
            <a:pPr marL="0" indent="0">
              <a:buNone/>
            </a:pPr>
            <a:r>
              <a:rPr lang="en-IN" dirty="0"/>
              <a:t> </a:t>
            </a:r>
            <a:r>
              <a:rPr lang="en-IN" dirty="0" smtClean="0"/>
              <a:t>	(USER)</a:t>
            </a:r>
            <a:endParaRPr lang="en-IN" dirty="0"/>
          </a:p>
        </p:txBody>
      </p:sp>
      <p:sp>
        <p:nvSpPr>
          <p:cNvPr id="4" name="Slide Number Placeholder 3"/>
          <p:cNvSpPr>
            <a:spLocks noGrp="1"/>
          </p:cNvSpPr>
          <p:nvPr>
            <p:ph type="sldNum" sz="quarter" idx="12"/>
          </p:nvPr>
        </p:nvSpPr>
        <p:spPr>
          <a:xfrm>
            <a:off x="0" y="6523037"/>
            <a:ext cx="9144000" cy="296325"/>
          </a:xfrm>
        </p:spPr>
        <p:txBody>
          <a:bodyPr/>
          <a:lstStyle/>
          <a:p>
            <a:fld id="{F5B22921-D338-4179-A959-7B0BAB3D1D53}" type="slidenum">
              <a:rPr lang="en-US" smtClean="0">
                <a:solidFill>
                  <a:srgbClr val="5B9BD5">
                    <a:lumMod val="20000"/>
                    <a:lumOff val="80000"/>
                  </a:srgbClr>
                </a:solidFill>
              </a:rPr>
              <a:pPr/>
              <a:t>9</a:t>
            </a:fld>
            <a:endParaRPr lang="en-US" dirty="0">
              <a:solidFill>
                <a:srgbClr val="5B9BD5">
                  <a:lumMod val="20000"/>
                  <a:lumOff val="80000"/>
                </a:srgbClr>
              </a:solidFill>
            </a:endParaRPr>
          </a:p>
        </p:txBody>
      </p:sp>
      <p:grpSp>
        <p:nvGrpSpPr>
          <p:cNvPr id="37" name="Canvas 132"/>
          <p:cNvGrpSpPr/>
          <p:nvPr/>
        </p:nvGrpSpPr>
        <p:grpSpPr>
          <a:xfrm>
            <a:off x="2894647" y="1236662"/>
            <a:ext cx="5224780" cy="4581525"/>
            <a:chOff x="228600" y="118745"/>
            <a:chExt cx="5224780" cy="4581525"/>
          </a:xfrm>
        </p:grpSpPr>
        <p:sp>
          <p:nvSpPr>
            <p:cNvPr id="38" name="Rectangle 37"/>
            <p:cNvSpPr/>
            <p:nvPr/>
          </p:nvSpPr>
          <p:spPr>
            <a:xfrm>
              <a:off x="228600" y="942975"/>
              <a:ext cx="2897505" cy="2498725"/>
            </a:xfrm>
            <a:prstGeom prst="rect">
              <a:avLst/>
            </a:prstGeom>
            <a:noFill/>
            <a:ln>
              <a:noFill/>
            </a:ln>
          </p:spPr>
        </p:sp>
        <p:sp>
          <p:nvSpPr>
            <p:cNvPr id="39" name="Freeform 38"/>
            <p:cNvSpPr>
              <a:spLocks noEditPoints="1"/>
            </p:cNvSpPr>
            <p:nvPr/>
          </p:nvSpPr>
          <p:spPr bwMode="auto">
            <a:xfrm>
              <a:off x="2776855" y="118745"/>
              <a:ext cx="2676525" cy="4581525"/>
            </a:xfrm>
            <a:custGeom>
              <a:avLst/>
              <a:gdLst>
                <a:gd name="T0" fmla="*/ 0 w 4215"/>
                <a:gd name="T1" fmla="*/ 0 h 7215"/>
                <a:gd name="T2" fmla="*/ 4215 w 4215"/>
                <a:gd name="T3" fmla="*/ 0 h 7215"/>
                <a:gd name="T4" fmla="*/ 4215 w 4215"/>
                <a:gd name="T5" fmla="*/ 7215 h 7215"/>
                <a:gd name="T6" fmla="*/ 0 w 4215"/>
                <a:gd name="T7" fmla="*/ 7215 h 7215"/>
                <a:gd name="T8" fmla="*/ 0 w 4215"/>
                <a:gd name="T9" fmla="*/ 0 h 7215"/>
                <a:gd name="T10" fmla="*/ 15 w 4215"/>
                <a:gd name="T11" fmla="*/ 7208 h 7215"/>
                <a:gd name="T12" fmla="*/ 7 w 4215"/>
                <a:gd name="T13" fmla="*/ 7200 h 7215"/>
                <a:gd name="T14" fmla="*/ 4207 w 4215"/>
                <a:gd name="T15" fmla="*/ 7200 h 7215"/>
                <a:gd name="T16" fmla="*/ 4200 w 4215"/>
                <a:gd name="T17" fmla="*/ 7208 h 7215"/>
                <a:gd name="T18" fmla="*/ 4200 w 4215"/>
                <a:gd name="T19" fmla="*/ 8 h 7215"/>
                <a:gd name="T20" fmla="*/ 4207 w 4215"/>
                <a:gd name="T21" fmla="*/ 15 h 7215"/>
                <a:gd name="T22" fmla="*/ 7 w 4215"/>
                <a:gd name="T23" fmla="*/ 15 h 7215"/>
                <a:gd name="T24" fmla="*/ 15 w 4215"/>
                <a:gd name="T25" fmla="*/ 8 h 7215"/>
                <a:gd name="T26" fmla="*/ 15 w 4215"/>
                <a:gd name="T27" fmla="*/ 7208 h 7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15" h="7215">
                  <a:moveTo>
                    <a:pt x="0" y="0"/>
                  </a:moveTo>
                  <a:lnTo>
                    <a:pt x="4215" y="0"/>
                  </a:lnTo>
                  <a:lnTo>
                    <a:pt x="4215" y="7215"/>
                  </a:lnTo>
                  <a:lnTo>
                    <a:pt x="0" y="7215"/>
                  </a:lnTo>
                  <a:lnTo>
                    <a:pt x="0" y="0"/>
                  </a:lnTo>
                  <a:close/>
                  <a:moveTo>
                    <a:pt x="15" y="7208"/>
                  </a:moveTo>
                  <a:lnTo>
                    <a:pt x="7" y="7200"/>
                  </a:lnTo>
                  <a:lnTo>
                    <a:pt x="4207" y="7200"/>
                  </a:lnTo>
                  <a:lnTo>
                    <a:pt x="4200" y="7208"/>
                  </a:lnTo>
                  <a:lnTo>
                    <a:pt x="4200" y="8"/>
                  </a:lnTo>
                  <a:lnTo>
                    <a:pt x="4207" y="15"/>
                  </a:lnTo>
                  <a:lnTo>
                    <a:pt x="7" y="15"/>
                  </a:lnTo>
                  <a:lnTo>
                    <a:pt x="15" y="8"/>
                  </a:lnTo>
                  <a:lnTo>
                    <a:pt x="15" y="7208"/>
                  </a:lnTo>
                  <a:close/>
                </a:path>
              </a:pathLst>
            </a:custGeom>
            <a:solidFill>
              <a:srgbClr val="000000"/>
            </a:solidFill>
            <a:ln w="9525"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sp>
          <p:nvSpPr>
            <p:cNvPr id="40" name="Rectangle 39"/>
            <p:cNvSpPr>
              <a:spLocks noChangeArrowheads="1"/>
            </p:cNvSpPr>
            <p:nvPr/>
          </p:nvSpPr>
          <p:spPr bwMode="auto">
            <a:xfrm>
              <a:off x="3771900" y="247650"/>
              <a:ext cx="677545" cy="23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spcAft>
                  <a:spcPts val="0"/>
                </a:spcAft>
              </a:pPr>
              <a:r>
                <a:rPr lang="en-US" sz="1600">
                  <a:solidFill>
                    <a:srgbClr val="000000"/>
                  </a:solidFill>
                  <a:effectLst/>
                  <a:latin typeface="Arial" panose="020B0604020202020204" pitchFamily="34" charset="0"/>
                  <a:ea typeface="Times New Roman" panose="02020603050405020304" pitchFamily="18" charset="0"/>
                </a:rPr>
                <a:t>System</a:t>
              </a:r>
              <a:endParaRPr lang="en-IN" sz="1200">
                <a:effectLst/>
                <a:latin typeface="Times New Roman" panose="02020603050405020304" pitchFamily="18" charset="0"/>
                <a:ea typeface="Times New Roman" panose="02020603050405020304" pitchFamily="18" charset="0"/>
              </a:endParaRPr>
            </a:p>
          </p:txBody>
        </p:sp>
        <p:sp>
          <p:nvSpPr>
            <p:cNvPr id="41" name="Freeform 40"/>
            <p:cNvSpPr>
              <a:spLocks/>
            </p:cNvSpPr>
            <p:nvPr/>
          </p:nvSpPr>
          <p:spPr bwMode="auto">
            <a:xfrm>
              <a:off x="3540760" y="605155"/>
              <a:ext cx="1148715" cy="560705"/>
            </a:xfrm>
            <a:custGeom>
              <a:avLst/>
              <a:gdLst>
                <a:gd name="T0" fmla="*/ 0 w 1929"/>
                <a:gd name="T1" fmla="*/ 472 h 942"/>
                <a:gd name="T2" fmla="*/ 964 w 1929"/>
                <a:gd name="T3" fmla="*/ 0 h 942"/>
                <a:gd name="T4" fmla="*/ 1929 w 1929"/>
                <a:gd name="T5" fmla="*/ 472 h 942"/>
                <a:gd name="T6" fmla="*/ 964 w 1929"/>
                <a:gd name="T7" fmla="*/ 942 h 942"/>
                <a:gd name="T8" fmla="*/ 0 w 1929"/>
                <a:gd name="T9" fmla="*/ 472 h 942"/>
              </a:gdLst>
              <a:ahLst/>
              <a:cxnLst>
                <a:cxn ang="0">
                  <a:pos x="T0" y="T1"/>
                </a:cxn>
                <a:cxn ang="0">
                  <a:pos x="T2" y="T3"/>
                </a:cxn>
                <a:cxn ang="0">
                  <a:pos x="T4" y="T5"/>
                </a:cxn>
                <a:cxn ang="0">
                  <a:pos x="T6" y="T7"/>
                </a:cxn>
                <a:cxn ang="0">
                  <a:pos x="T8" y="T9"/>
                </a:cxn>
              </a:cxnLst>
              <a:rect l="0" t="0" r="r" b="b"/>
              <a:pathLst>
                <a:path w="1929" h="942">
                  <a:moveTo>
                    <a:pt x="0" y="472"/>
                  </a:moveTo>
                  <a:cubicBezTo>
                    <a:pt x="0" y="211"/>
                    <a:pt x="432" y="0"/>
                    <a:pt x="964" y="0"/>
                  </a:cubicBezTo>
                  <a:cubicBezTo>
                    <a:pt x="1497" y="0"/>
                    <a:pt x="1929" y="211"/>
                    <a:pt x="1929" y="472"/>
                  </a:cubicBezTo>
                  <a:cubicBezTo>
                    <a:pt x="1928" y="732"/>
                    <a:pt x="1497" y="942"/>
                    <a:pt x="964" y="942"/>
                  </a:cubicBezTo>
                  <a:cubicBezTo>
                    <a:pt x="432" y="942"/>
                    <a:pt x="1" y="732"/>
                    <a:pt x="0" y="472"/>
                  </a:cubicBezTo>
                </a:path>
              </a:pathLst>
            </a:custGeom>
            <a:solidFill>
              <a:srgbClr val="FFFFFF"/>
            </a:solidFill>
            <a:ln w="0">
              <a:solidFill>
                <a:srgbClr val="000000"/>
              </a:solidFill>
              <a:prstDash val="solid"/>
              <a:round/>
              <a:headEnd/>
              <a:tailEnd/>
            </a:ln>
          </p:spPr>
          <p:txBody>
            <a:bodyPr rot="0" vert="horz" wrap="square" lIns="91440" tIns="45720" rIns="91440" bIns="45720" anchor="t" anchorCtr="0" upright="1">
              <a:noAutofit/>
            </a:bodyPr>
            <a:lstStyle/>
            <a:p>
              <a:endParaRPr lang="en-IN"/>
            </a:p>
          </p:txBody>
        </p:sp>
        <p:sp>
          <p:nvSpPr>
            <p:cNvPr id="42" name="Freeform 41"/>
            <p:cNvSpPr>
              <a:spLocks noEditPoints="1"/>
            </p:cNvSpPr>
            <p:nvPr/>
          </p:nvSpPr>
          <p:spPr bwMode="auto">
            <a:xfrm>
              <a:off x="3536315" y="600710"/>
              <a:ext cx="1158240" cy="570230"/>
            </a:xfrm>
            <a:custGeom>
              <a:avLst/>
              <a:gdLst>
                <a:gd name="T0" fmla="*/ 19 w 1824"/>
                <a:gd name="T1" fmla="*/ 358 h 898"/>
                <a:gd name="T2" fmla="*/ 111 w 1824"/>
                <a:gd name="T3" fmla="*/ 234 h 898"/>
                <a:gd name="T4" fmla="*/ 270 w 1824"/>
                <a:gd name="T5" fmla="*/ 130 h 898"/>
                <a:gd name="T6" fmla="*/ 559 w 1824"/>
                <a:gd name="T7" fmla="*/ 35 h 898"/>
                <a:gd name="T8" fmla="*/ 1094 w 1824"/>
                <a:gd name="T9" fmla="*/ 9 h 898"/>
                <a:gd name="T10" fmla="*/ 1490 w 1824"/>
                <a:gd name="T11" fmla="*/ 102 h 898"/>
                <a:gd name="T12" fmla="*/ 1666 w 1824"/>
                <a:gd name="T13" fmla="*/ 197 h 898"/>
                <a:gd name="T14" fmla="*/ 1782 w 1824"/>
                <a:gd name="T15" fmla="*/ 315 h 898"/>
                <a:gd name="T16" fmla="*/ 1824 w 1824"/>
                <a:gd name="T17" fmla="*/ 450 h 898"/>
                <a:gd name="T18" fmla="*/ 1781 w 1824"/>
                <a:gd name="T19" fmla="*/ 586 h 898"/>
                <a:gd name="T20" fmla="*/ 1666 w 1824"/>
                <a:gd name="T21" fmla="*/ 703 h 898"/>
                <a:gd name="T22" fmla="*/ 1490 w 1824"/>
                <a:gd name="T23" fmla="*/ 798 h 898"/>
                <a:gd name="T24" fmla="*/ 1094 w 1824"/>
                <a:gd name="T25" fmla="*/ 889 h 898"/>
                <a:gd name="T26" fmla="*/ 559 w 1824"/>
                <a:gd name="T27" fmla="*/ 863 h 898"/>
                <a:gd name="T28" fmla="*/ 270 w 1824"/>
                <a:gd name="T29" fmla="*/ 770 h 898"/>
                <a:gd name="T30" fmla="*/ 112 w 1824"/>
                <a:gd name="T31" fmla="*/ 665 h 898"/>
                <a:gd name="T32" fmla="*/ 19 w 1824"/>
                <a:gd name="T33" fmla="*/ 543 h 898"/>
                <a:gd name="T34" fmla="*/ 19 w 1824"/>
                <a:gd name="T35" fmla="*/ 495 h 898"/>
                <a:gd name="T36" fmla="*/ 34 w 1824"/>
                <a:gd name="T37" fmla="*/ 536 h 898"/>
                <a:gd name="T38" fmla="*/ 85 w 1824"/>
                <a:gd name="T39" fmla="*/ 618 h 898"/>
                <a:gd name="T40" fmla="*/ 123 w 1824"/>
                <a:gd name="T41" fmla="*/ 654 h 898"/>
                <a:gd name="T42" fmla="*/ 219 w 1824"/>
                <a:gd name="T43" fmla="*/ 725 h 898"/>
                <a:gd name="T44" fmla="*/ 276 w 1824"/>
                <a:gd name="T45" fmla="*/ 755 h 898"/>
                <a:gd name="T46" fmla="*/ 409 w 1824"/>
                <a:gd name="T47" fmla="*/ 809 h 898"/>
                <a:gd name="T48" fmla="*/ 561 w 1824"/>
                <a:gd name="T49" fmla="*/ 849 h 898"/>
                <a:gd name="T50" fmla="*/ 912 w 1824"/>
                <a:gd name="T51" fmla="*/ 883 h 898"/>
                <a:gd name="T52" fmla="*/ 1092 w 1824"/>
                <a:gd name="T53" fmla="*/ 875 h 898"/>
                <a:gd name="T54" fmla="*/ 1415 w 1824"/>
                <a:gd name="T55" fmla="*/ 809 h 898"/>
                <a:gd name="T56" fmla="*/ 1484 w 1824"/>
                <a:gd name="T57" fmla="*/ 784 h 898"/>
                <a:gd name="T58" fmla="*/ 1606 w 1824"/>
                <a:gd name="T59" fmla="*/ 724 h 898"/>
                <a:gd name="T60" fmla="*/ 1656 w 1824"/>
                <a:gd name="T61" fmla="*/ 691 h 898"/>
                <a:gd name="T62" fmla="*/ 1740 w 1824"/>
                <a:gd name="T63" fmla="*/ 617 h 898"/>
                <a:gd name="T64" fmla="*/ 1768 w 1824"/>
                <a:gd name="T65" fmla="*/ 578 h 898"/>
                <a:gd name="T66" fmla="*/ 1805 w 1824"/>
                <a:gd name="T67" fmla="*/ 493 h 898"/>
                <a:gd name="T68" fmla="*/ 1809 w 1824"/>
                <a:gd name="T69" fmla="*/ 451 h 898"/>
                <a:gd name="T70" fmla="*/ 1790 w 1824"/>
                <a:gd name="T71" fmla="*/ 364 h 898"/>
                <a:gd name="T72" fmla="*/ 1770 w 1824"/>
                <a:gd name="T73" fmla="*/ 323 h 898"/>
                <a:gd name="T74" fmla="*/ 1702 w 1824"/>
                <a:gd name="T75" fmla="*/ 245 h 898"/>
                <a:gd name="T76" fmla="*/ 1657 w 1824"/>
                <a:gd name="T77" fmla="*/ 209 h 898"/>
                <a:gd name="T78" fmla="*/ 1548 w 1824"/>
                <a:gd name="T79" fmla="*/ 144 h 898"/>
                <a:gd name="T80" fmla="*/ 1485 w 1824"/>
                <a:gd name="T81" fmla="*/ 116 h 898"/>
                <a:gd name="T82" fmla="*/ 1262 w 1824"/>
                <a:gd name="T83" fmla="*/ 50 h 898"/>
                <a:gd name="T84" fmla="*/ 1093 w 1824"/>
                <a:gd name="T85" fmla="*/ 24 h 898"/>
                <a:gd name="T86" fmla="*/ 730 w 1824"/>
                <a:gd name="T87" fmla="*/ 24 h 898"/>
                <a:gd name="T88" fmla="*/ 562 w 1824"/>
                <a:gd name="T89" fmla="*/ 50 h 898"/>
                <a:gd name="T90" fmla="*/ 339 w 1824"/>
                <a:gd name="T91" fmla="*/ 116 h 898"/>
                <a:gd name="T92" fmla="*/ 276 w 1824"/>
                <a:gd name="T93" fmla="*/ 144 h 898"/>
                <a:gd name="T94" fmla="*/ 167 w 1824"/>
                <a:gd name="T95" fmla="*/ 209 h 898"/>
                <a:gd name="T96" fmla="*/ 122 w 1824"/>
                <a:gd name="T97" fmla="*/ 245 h 898"/>
                <a:gd name="T98" fmla="*/ 54 w 1824"/>
                <a:gd name="T99" fmla="*/ 323 h 898"/>
                <a:gd name="T100" fmla="*/ 34 w 1824"/>
                <a:gd name="T101" fmla="*/ 364 h 898"/>
                <a:gd name="T102" fmla="*/ 15 w 1824"/>
                <a:gd name="T103" fmla="*/ 451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24" h="898">
                  <a:moveTo>
                    <a:pt x="0" y="450"/>
                  </a:moveTo>
                  <a:lnTo>
                    <a:pt x="5" y="404"/>
                  </a:lnTo>
                  <a:lnTo>
                    <a:pt x="19" y="358"/>
                  </a:lnTo>
                  <a:lnTo>
                    <a:pt x="42" y="315"/>
                  </a:lnTo>
                  <a:lnTo>
                    <a:pt x="73" y="273"/>
                  </a:lnTo>
                  <a:lnTo>
                    <a:pt x="111" y="234"/>
                  </a:lnTo>
                  <a:lnTo>
                    <a:pt x="158" y="197"/>
                  </a:lnTo>
                  <a:lnTo>
                    <a:pt x="210" y="163"/>
                  </a:lnTo>
                  <a:lnTo>
                    <a:pt x="270" y="130"/>
                  </a:lnTo>
                  <a:lnTo>
                    <a:pt x="334" y="102"/>
                  </a:lnTo>
                  <a:lnTo>
                    <a:pt x="404" y="77"/>
                  </a:lnTo>
                  <a:lnTo>
                    <a:pt x="559" y="35"/>
                  </a:lnTo>
                  <a:lnTo>
                    <a:pt x="729" y="9"/>
                  </a:lnTo>
                  <a:lnTo>
                    <a:pt x="911" y="0"/>
                  </a:lnTo>
                  <a:lnTo>
                    <a:pt x="1094" y="9"/>
                  </a:lnTo>
                  <a:lnTo>
                    <a:pt x="1265" y="35"/>
                  </a:lnTo>
                  <a:lnTo>
                    <a:pt x="1420" y="77"/>
                  </a:lnTo>
                  <a:lnTo>
                    <a:pt x="1490" y="102"/>
                  </a:lnTo>
                  <a:lnTo>
                    <a:pt x="1554" y="130"/>
                  </a:lnTo>
                  <a:lnTo>
                    <a:pt x="1614" y="163"/>
                  </a:lnTo>
                  <a:lnTo>
                    <a:pt x="1666" y="197"/>
                  </a:lnTo>
                  <a:lnTo>
                    <a:pt x="1713" y="234"/>
                  </a:lnTo>
                  <a:lnTo>
                    <a:pt x="1751" y="273"/>
                  </a:lnTo>
                  <a:lnTo>
                    <a:pt x="1782" y="315"/>
                  </a:lnTo>
                  <a:lnTo>
                    <a:pt x="1805" y="358"/>
                  </a:lnTo>
                  <a:lnTo>
                    <a:pt x="1819" y="404"/>
                  </a:lnTo>
                  <a:lnTo>
                    <a:pt x="1824" y="450"/>
                  </a:lnTo>
                  <a:lnTo>
                    <a:pt x="1819" y="497"/>
                  </a:lnTo>
                  <a:lnTo>
                    <a:pt x="1805" y="543"/>
                  </a:lnTo>
                  <a:lnTo>
                    <a:pt x="1781" y="586"/>
                  </a:lnTo>
                  <a:lnTo>
                    <a:pt x="1751" y="627"/>
                  </a:lnTo>
                  <a:lnTo>
                    <a:pt x="1712" y="665"/>
                  </a:lnTo>
                  <a:lnTo>
                    <a:pt x="1666" y="703"/>
                  </a:lnTo>
                  <a:lnTo>
                    <a:pt x="1613" y="737"/>
                  </a:lnTo>
                  <a:lnTo>
                    <a:pt x="1554" y="770"/>
                  </a:lnTo>
                  <a:lnTo>
                    <a:pt x="1490" y="798"/>
                  </a:lnTo>
                  <a:lnTo>
                    <a:pt x="1419" y="823"/>
                  </a:lnTo>
                  <a:lnTo>
                    <a:pt x="1265" y="863"/>
                  </a:lnTo>
                  <a:lnTo>
                    <a:pt x="1094" y="889"/>
                  </a:lnTo>
                  <a:lnTo>
                    <a:pt x="911" y="898"/>
                  </a:lnTo>
                  <a:lnTo>
                    <a:pt x="729" y="889"/>
                  </a:lnTo>
                  <a:lnTo>
                    <a:pt x="559" y="863"/>
                  </a:lnTo>
                  <a:lnTo>
                    <a:pt x="404" y="823"/>
                  </a:lnTo>
                  <a:lnTo>
                    <a:pt x="334" y="798"/>
                  </a:lnTo>
                  <a:lnTo>
                    <a:pt x="270" y="770"/>
                  </a:lnTo>
                  <a:lnTo>
                    <a:pt x="211" y="737"/>
                  </a:lnTo>
                  <a:lnTo>
                    <a:pt x="158" y="703"/>
                  </a:lnTo>
                  <a:lnTo>
                    <a:pt x="112" y="665"/>
                  </a:lnTo>
                  <a:lnTo>
                    <a:pt x="73" y="627"/>
                  </a:lnTo>
                  <a:lnTo>
                    <a:pt x="43" y="586"/>
                  </a:lnTo>
                  <a:lnTo>
                    <a:pt x="19" y="543"/>
                  </a:lnTo>
                  <a:lnTo>
                    <a:pt x="5" y="497"/>
                  </a:lnTo>
                  <a:lnTo>
                    <a:pt x="0" y="450"/>
                  </a:lnTo>
                  <a:close/>
                  <a:moveTo>
                    <a:pt x="19" y="495"/>
                  </a:moveTo>
                  <a:lnTo>
                    <a:pt x="19" y="493"/>
                  </a:lnTo>
                  <a:lnTo>
                    <a:pt x="34" y="537"/>
                  </a:lnTo>
                  <a:lnTo>
                    <a:pt x="34" y="536"/>
                  </a:lnTo>
                  <a:lnTo>
                    <a:pt x="56" y="578"/>
                  </a:lnTo>
                  <a:lnTo>
                    <a:pt x="55" y="577"/>
                  </a:lnTo>
                  <a:lnTo>
                    <a:pt x="85" y="618"/>
                  </a:lnTo>
                  <a:lnTo>
                    <a:pt x="84" y="617"/>
                  </a:lnTo>
                  <a:lnTo>
                    <a:pt x="123" y="655"/>
                  </a:lnTo>
                  <a:lnTo>
                    <a:pt x="123" y="654"/>
                  </a:lnTo>
                  <a:lnTo>
                    <a:pt x="168" y="691"/>
                  </a:lnTo>
                  <a:lnTo>
                    <a:pt x="167" y="691"/>
                  </a:lnTo>
                  <a:lnTo>
                    <a:pt x="219" y="725"/>
                  </a:lnTo>
                  <a:lnTo>
                    <a:pt x="218" y="724"/>
                  </a:lnTo>
                  <a:lnTo>
                    <a:pt x="276" y="755"/>
                  </a:lnTo>
                  <a:lnTo>
                    <a:pt x="276" y="755"/>
                  </a:lnTo>
                  <a:lnTo>
                    <a:pt x="340" y="784"/>
                  </a:lnTo>
                  <a:lnTo>
                    <a:pt x="339" y="784"/>
                  </a:lnTo>
                  <a:lnTo>
                    <a:pt x="409" y="809"/>
                  </a:lnTo>
                  <a:lnTo>
                    <a:pt x="408" y="809"/>
                  </a:lnTo>
                  <a:lnTo>
                    <a:pt x="561" y="849"/>
                  </a:lnTo>
                  <a:lnTo>
                    <a:pt x="561" y="849"/>
                  </a:lnTo>
                  <a:lnTo>
                    <a:pt x="731" y="875"/>
                  </a:lnTo>
                  <a:lnTo>
                    <a:pt x="730" y="874"/>
                  </a:lnTo>
                  <a:lnTo>
                    <a:pt x="912" y="883"/>
                  </a:lnTo>
                  <a:lnTo>
                    <a:pt x="911" y="883"/>
                  </a:lnTo>
                  <a:lnTo>
                    <a:pt x="1093" y="874"/>
                  </a:lnTo>
                  <a:lnTo>
                    <a:pt x="1092" y="875"/>
                  </a:lnTo>
                  <a:lnTo>
                    <a:pt x="1263" y="849"/>
                  </a:lnTo>
                  <a:lnTo>
                    <a:pt x="1262" y="849"/>
                  </a:lnTo>
                  <a:lnTo>
                    <a:pt x="1415" y="809"/>
                  </a:lnTo>
                  <a:lnTo>
                    <a:pt x="1415" y="809"/>
                  </a:lnTo>
                  <a:lnTo>
                    <a:pt x="1485" y="784"/>
                  </a:lnTo>
                  <a:lnTo>
                    <a:pt x="1484" y="784"/>
                  </a:lnTo>
                  <a:lnTo>
                    <a:pt x="1548" y="755"/>
                  </a:lnTo>
                  <a:lnTo>
                    <a:pt x="1548" y="755"/>
                  </a:lnTo>
                  <a:lnTo>
                    <a:pt x="1606" y="724"/>
                  </a:lnTo>
                  <a:lnTo>
                    <a:pt x="1605" y="725"/>
                  </a:lnTo>
                  <a:lnTo>
                    <a:pt x="1657" y="691"/>
                  </a:lnTo>
                  <a:lnTo>
                    <a:pt x="1656" y="691"/>
                  </a:lnTo>
                  <a:lnTo>
                    <a:pt x="1701" y="654"/>
                  </a:lnTo>
                  <a:lnTo>
                    <a:pt x="1701" y="655"/>
                  </a:lnTo>
                  <a:lnTo>
                    <a:pt x="1740" y="617"/>
                  </a:lnTo>
                  <a:lnTo>
                    <a:pt x="1739" y="618"/>
                  </a:lnTo>
                  <a:lnTo>
                    <a:pt x="1769" y="577"/>
                  </a:lnTo>
                  <a:lnTo>
                    <a:pt x="1768" y="578"/>
                  </a:lnTo>
                  <a:lnTo>
                    <a:pt x="1790" y="536"/>
                  </a:lnTo>
                  <a:lnTo>
                    <a:pt x="1790" y="537"/>
                  </a:lnTo>
                  <a:lnTo>
                    <a:pt x="1805" y="493"/>
                  </a:lnTo>
                  <a:lnTo>
                    <a:pt x="1805" y="495"/>
                  </a:lnTo>
                  <a:lnTo>
                    <a:pt x="1809" y="450"/>
                  </a:lnTo>
                  <a:lnTo>
                    <a:pt x="1809" y="451"/>
                  </a:lnTo>
                  <a:lnTo>
                    <a:pt x="1805" y="406"/>
                  </a:lnTo>
                  <a:lnTo>
                    <a:pt x="1805" y="408"/>
                  </a:lnTo>
                  <a:lnTo>
                    <a:pt x="1790" y="364"/>
                  </a:lnTo>
                  <a:lnTo>
                    <a:pt x="1790" y="365"/>
                  </a:lnTo>
                  <a:lnTo>
                    <a:pt x="1769" y="322"/>
                  </a:lnTo>
                  <a:lnTo>
                    <a:pt x="1770" y="323"/>
                  </a:lnTo>
                  <a:lnTo>
                    <a:pt x="1739" y="282"/>
                  </a:lnTo>
                  <a:lnTo>
                    <a:pt x="1740" y="283"/>
                  </a:lnTo>
                  <a:lnTo>
                    <a:pt x="1702" y="245"/>
                  </a:lnTo>
                  <a:lnTo>
                    <a:pt x="1702" y="245"/>
                  </a:lnTo>
                  <a:lnTo>
                    <a:pt x="1656" y="209"/>
                  </a:lnTo>
                  <a:lnTo>
                    <a:pt x="1657" y="209"/>
                  </a:lnTo>
                  <a:lnTo>
                    <a:pt x="1606" y="175"/>
                  </a:lnTo>
                  <a:lnTo>
                    <a:pt x="1607" y="176"/>
                  </a:lnTo>
                  <a:lnTo>
                    <a:pt x="1548" y="144"/>
                  </a:lnTo>
                  <a:lnTo>
                    <a:pt x="1548" y="144"/>
                  </a:lnTo>
                  <a:lnTo>
                    <a:pt x="1484" y="116"/>
                  </a:lnTo>
                  <a:lnTo>
                    <a:pt x="1485" y="116"/>
                  </a:lnTo>
                  <a:lnTo>
                    <a:pt x="1415" y="91"/>
                  </a:lnTo>
                  <a:lnTo>
                    <a:pt x="1415" y="91"/>
                  </a:lnTo>
                  <a:lnTo>
                    <a:pt x="1262" y="50"/>
                  </a:lnTo>
                  <a:lnTo>
                    <a:pt x="1263" y="50"/>
                  </a:lnTo>
                  <a:lnTo>
                    <a:pt x="1092" y="24"/>
                  </a:lnTo>
                  <a:lnTo>
                    <a:pt x="1093" y="24"/>
                  </a:lnTo>
                  <a:lnTo>
                    <a:pt x="911" y="15"/>
                  </a:lnTo>
                  <a:lnTo>
                    <a:pt x="912" y="15"/>
                  </a:lnTo>
                  <a:lnTo>
                    <a:pt x="730" y="24"/>
                  </a:lnTo>
                  <a:lnTo>
                    <a:pt x="731" y="24"/>
                  </a:lnTo>
                  <a:lnTo>
                    <a:pt x="561" y="50"/>
                  </a:lnTo>
                  <a:lnTo>
                    <a:pt x="562" y="50"/>
                  </a:lnTo>
                  <a:lnTo>
                    <a:pt x="409" y="91"/>
                  </a:lnTo>
                  <a:lnTo>
                    <a:pt x="409" y="91"/>
                  </a:lnTo>
                  <a:lnTo>
                    <a:pt x="339" y="116"/>
                  </a:lnTo>
                  <a:lnTo>
                    <a:pt x="340" y="116"/>
                  </a:lnTo>
                  <a:lnTo>
                    <a:pt x="276" y="144"/>
                  </a:lnTo>
                  <a:lnTo>
                    <a:pt x="276" y="144"/>
                  </a:lnTo>
                  <a:lnTo>
                    <a:pt x="217" y="176"/>
                  </a:lnTo>
                  <a:lnTo>
                    <a:pt x="218" y="175"/>
                  </a:lnTo>
                  <a:lnTo>
                    <a:pt x="167" y="209"/>
                  </a:lnTo>
                  <a:lnTo>
                    <a:pt x="167" y="209"/>
                  </a:lnTo>
                  <a:lnTo>
                    <a:pt x="121" y="245"/>
                  </a:lnTo>
                  <a:lnTo>
                    <a:pt x="122" y="245"/>
                  </a:lnTo>
                  <a:lnTo>
                    <a:pt x="84" y="283"/>
                  </a:lnTo>
                  <a:lnTo>
                    <a:pt x="85" y="282"/>
                  </a:lnTo>
                  <a:lnTo>
                    <a:pt x="54" y="323"/>
                  </a:lnTo>
                  <a:lnTo>
                    <a:pt x="55" y="322"/>
                  </a:lnTo>
                  <a:lnTo>
                    <a:pt x="34" y="365"/>
                  </a:lnTo>
                  <a:lnTo>
                    <a:pt x="34" y="364"/>
                  </a:lnTo>
                  <a:lnTo>
                    <a:pt x="19" y="408"/>
                  </a:lnTo>
                  <a:lnTo>
                    <a:pt x="19" y="406"/>
                  </a:lnTo>
                  <a:lnTo>
                    <a:pt x="15" y="451"/>
                  </a:lnTo>
                  <a:lnTo>
                    <a:pt x="15" y="450"/>
                  </a:lnTo>
                  <a:lnTo>
                    <a:pt x="19" y="495"/>
                  </a:lnTo>
                  <a:close/>
                </a:path>
              </a:pathLst>
            </a:custGeom>
            <a:solidFill>
              <a:srgbClr val="000000"/>
            </a:solidFill>
            <a:ln w="9525"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sp>
          <p:nvSpPr>
            <p:cNvPr id="43" name="Rectangle 42"/>
            <p:cNvSpPr>
              <a:spLocks noChangeArrowheads="1"/>
            </p:cNvSpPr>
            <p:nvPr/>
          </p:nvSpPr>
          <p:spPr bwMode="auto">
            <a:xfrm>
              <a:off x="3781425" y="809625"/>
              <a:ext cx="67818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spcAft>
                  <a:spcPts val="0"/>
                </a:spcAft>
              </a:pPr>
              <a:r>
                <a:rPr lang="en-US" sz="1000">
                  <a:solidFill>
                    <a:srgbClr val="000000"/>
                  </a:solidFill>
                  <a:effectLst/>
                  <a:latin typeface="Arial" panose="020B0604020202020204" pitchFamily="34" charset="0"/>
                  <a:ea typeface="Times New Roman" panose="02020603050405020304" pitchFamily="18" charset="0"/>
                </a:rPr>
                <a:t>Registration</a:t>
              </a:r>
              <a:endParaRPr lang="en-IN" sz="1200">
                <a:effectLst/>
                <a:latin typeface="Times New Roman" panose="02020603050405020304" pitchFamily="18" charset="0"/>
                <a:ea typeface="Times New Roman" panose="02020603050405020304" pitchFamily="18" charset="0"/>
              </a:endParaRPr>
            </a:p>
          </p:txBody>
        </p:sp>
        <p:sp>
          <p:nvSpPr>
            <p:cNvPr id="44" name="Freeform 43"/>
            <p:cNvSpPr>
              <a:spLocks/>
            </p:cNvSpPr>
            <p:nvPr/>
          </p:nvSpPr>
          <p:spPr bwMode="auto">
            <a:xfrm>
              <a:off x="3540760" y="1348105"/>
              <a:ext cx="1148715" cy="598805"/>
            </a:xfrm>
            <a:custGeom>
              <a:avLst/>
              <a:gdLst>
                <a:gd name="T0" fmla="*/ 0 w 1929"/>
                <a:gd name="T1" fmla="*/ 504 h 1006"/>
                <a:gd name="T2" fmla="*/ 964 w 1929"/>
                <a:gd name="T3" fmla="*/ 0 h 1006"/>
                <a:gd name="T4" fmla="*/ 1929 w 1929"/>
                <a:gd name="T5" fmla="*/ 504 h 1006"/>
                <a:gd name="T6" fmla="*/ 964 w 1929"/>
                <a:gd name="T7" fmla="*/ 1006 h 1006"/>
                <a:gd name="T8" fmla="*/ 0 w 1929"/>
                <a:gd name="T9" fmla="*/ 504 h 1006"/>
              </a:gdLst>
              <a:ahLst/>
              <a:cxnLst>
                <a:cxn ang="0">
                  <a:pos x="T0" y="T1"/>
                </a:cxn>
                <a:cxn ang="0">
                  <a:pos x="T2" y="T3"/>
                </a:cxn>
                <a:cxn ang="0">
                  <a:pos x="T4" y="T5"/>
                </a:cxn>
                <a:cxn ang="0">
                  <a:pos x="T6" y="T7"/>
                </a:cxn>
                <a:cxn ang="0">
                  <a:pos x="T8" y="T9"/>
                </a:cxn>
              </a:cxnLst>
              <a:rect l="0" t="0" r="r" b="b"/>
              <a:pathLst>
                <a:path w="1929" h="1006">
                  <a:moveTo>
                    <a:pt x="0" y="504"/>
                  </a:moveTo>
                  <a:cubicBezTo>
                    <a:pt x="0" y="226"/>
                    <a:pt x="432" y="0"/>
                    <a:pt x="964" y="0"/>
                  </a:cubicBezTo>
                  <a:cubicBezTo>
                    <a:pt x="1497" y="0"/>
                    <a:pt x="1929" y="226"/>
                    <a:pt x="1929" y="504"/>
                  </a:cubicBezTo>
                  <a:cubicBezTo>
                    <a:pt x="1928" y="781"/>
                    <a:pt x="1497" y="1006"/>
                    <a:pt x="964" y="1006"/>
                  </a:cubicBezTo>
                  <a:cubicBezTo>
                    <a:pt x="432" y="1006"/>
                    <a:pt x="1" y="781"/>
                    <a:pt x="0" y="504"/>
                  </a:cubicBezTo>
                </a:path>
              </a:pathLst>
            </a:custGeom>
            <a:solidFill>
              <a:srgbClr val="FFFFFF"/>
            </a:solidFill>
            <a:ln w="0">
              <a:solidFill>
                <a:srgbClr val="000000"/>
              </a:solidFill>
              <a:prstDash val="solid"/>
              <a:round/>
              <a:headEnd/>
              <a:tailEnd/>
            </a:ln>
          </p:spPr>
          <p:txBody>
            <a:bodyPr rot="0" vert="horz" wrap="square" lIns="91440" tIns="45720" rIns="91440" bIns="45720" anchor="t" anchorCtr="0" upright="1">
              <a:noAutofit/>
            </a:bodyPr>
            <a:lstStyle/>
            <a:p>
              <a:endParaRPr lang="en-IN"/>
            </a:p>
          </p:txBody>
        </p:sp>
        <p:sp>
          <p:nvSpPr>
            <p:cNvPr id="45" name="Freeform 44"/>
            <p:cNvSpPr>
              <a:spLocks noEditPoints="1"/>
            </p:cNvSpPr>
            <p:nvPr/>
          </p:nvSpPr>
          <p:spPr bwMode="auto">
            <a:xfrm>
              <a:off x="3536315" y="1343660"/>
              <a:ext cx="1158240" cy="608330"/>
            </a:xfrm>
            <a:custGeom>
              <a:avLst/>
              <a:gdLst>
                <a:gd name="T0" fmla="*/ 19 w 1824"/>
                <a:gd name="T1" fmla="*/ 383 h 958"/>
                <a:gd name="T2" fmla="*/ 111 w 1824"/>
                <a:gd name="T3" fmla="*/ 250 h 958"/>
                <a:gd name="T4" fmla="*/ 270 w 1824"/>
                <a:gd name="T5" fmla="*/ 139 h 958"/>
                <a:gd name="T6" fmla="*/ 559 w 1824"/>
                <a:gd name="T7" fmla="*/ 38 h 958"/>
                <a:gd name="T8" fmla="*/ 1094 w 1824"/>
                <a:gd name="T9" fmla="*/ 10 h 958"/>
                <a:gd name="T10" fmla="*/ 1490 w 1824"/>
                <a:gd name="T11" fmla="*/ 109 h 958"/>
                <a:gd name="T12" fmla="*/ 1666 w 1824"/>
                <a:gd name="T13" fmla="*/ 210 h 958"/>
                <a:gd name="T14" fmla="*/ 1782 w 1824"/>
                <a:gd name="T15" fmla="*/ 335 h 958"/>
                <a:gd name="T16" fmla="*/ 1824 w 1824"/>
                <a:gd name="T17" fmla="*/ 480 h 958"/>
                <a:gd name="T18" fmla="*/ 1781 w 1824"/>
                <a:gd name="T19" fmla="*/ 624 h 958"/>
                <a:gd name="T20" fmla="*/ 1666 w 1824"/>
                <a:gd name="T21" fmla="*/ 750 h 958"/>
                <a:gd name="T22" fmla="*/ 1490 w 1824"/>
                <a:gd name="T23" fmla="*/ 850 h 958"/>
                <a:gd name="T24" fmla="*/ 1094 w 1824"/>
                <a:gd name="T25" fmla="*/ 949 h 958"/>
                <a:gd name="T26" fmla="*/ 559 w 1824"/>
                <a:gd name="T27" fmla="*/ 921 h 958"/>
                <a:gd name="T28" fmla="*/ 270 w 1824"/>
                <a:gd name="T29" fmla="*/ 820 h 958"/>
                <a:gd name="T30" fmla="*/ 112 w 1824"/>
                <a:gd name="T31" fmla="*/ 709 h 958"/>
                <a:gd name="T32" fmla="*/ 19 w 1824"/>
                <a:gd name="T33" fmla="*/ 577 h 958"/>
                <a:gd name="T34" fmla="*/ 19 w 1824"/>
                <a:gd name="T35" fmla="*/ 528 h 958"/>
                <a:gd name="T36" fmla="*/ 34 w 1824"/>
                <a:gd name="T37" fmla="*/ 572 h 958"/>
                <a:gd name="T38" fmla="*/ 85 w 1824"/>
                <a:gd name="T39" fmla="*/ 659 h 958"/>
                <a:gd name="T40" fmla="*/ 123 w 1824"/>
                <a:gd name="T41" fmla="*/ 698 h 958"/>
                <a:gd name="T42" fmla="*/ 219 w 1824"/>
                <a:gd name="T43" fmla="*/ 773 h 958"/>
                <a:gd name="T44" fmla="*/ 276 w 1824"/>
                <a:gd name="T45" fmla="*/ 806 h 958"/>
                <a:gd name="T46" fmla="*/ 409 w 1824"/>
                <a:gd name="T47" fmla="*/ 863 h 958"/>
                <a:gd name="T48" fmla="*/ 561 w 1824"/>
                <a:gd name="T49" fmla="*/ 907 h 958"/>
                <a:gd name="T50" fmla="*/ 912 w 1824"/>
                <a:gd name="T51" fmla="*/ 943 h 958"/>
                <a:gd name="T52" fmla="*/ 1092 w 1824"/>
                <a:gd name="T53" fmla="*/ 934 h 958"/>
                <a:gd name="T54" fmla="*/ 1415 w 1824"/>
                <a:gd name="T55" fmla="*/ 863 h 958"/>
                <a:gd name="T56" fmla="*/ 1484 w 1824"/>
                <a:gd name="T57" fmla="*/ 836 h 958"/>
                <a:gd name="T58" fmla="*/ 1605 w 1824"/>
                <a:gd name="T59" fmla="*/ 773 h 958"/>
                <a:gd name="T60" fmla="*/ 1656 w 1824"/>
                <a:gd name="T61" fmla="*/ 738 h 958"/>
                <a:gd name="T62" fmla="*/ 1740 w 1824"/>
                <a:gd name="T63" fmla="*/ 658 h 958"/>
                <a:gd name="T64" fmla="*/ 1768 w 1824"/>
                <a:gd name="T65" fmla="*/ 617 h 958"/>
                <a:gd name="T66" fmla="*/ 1805 w 1824"/>
                <a:gd name="T67" fmla="*/ 526 h 958"/>
                <a:gd name="T68" fmla="*/ 1809 w 1824"/>
                <a:gd name="T69" fmla="*/ 481 h 958"/>
                <a:gd name="T70" fmla="*/ 1790 w 1824"/>
                <a:gd name="T71" fmla="*/ 388 h 958"/>
                <a:gd name="T72" fmla="*/ 1770 w 1824"/>
                <a:gd name="T73" fmla="*/ 344 h 958"/>
                <a:gd name="T74" fmla="*/ 1702 w 1824"/>
                <a:gd name="T75" fmla="*/ 260 h 958"/>
                <a:gd name="T76" fmla="*/ 1657 w 1824"/>
                <a:gd name="T77" fmla="*/ 222 h 958"/>
                <a:gd name="T78" fmla="*/ 1547 w 1824"/>
                <a:gd name="T79" fmla="*/ 153 h 958"/>
                <a:gd name="T80" fmla="*/ 1485 w 1824"/>
                <a:gd name="T81" fmla="*/ 123 h 958"/>
                <a:gd name="T82" fmla="*/ 1262 w 1824"/>
                <a:gd name="T83" fmla="*/ 52 h 958"/>
                <a:gd name="T84" fmla="*/ 1093 w 1824"/>
                <a:gd name="T85" fmla="*/ 24 h 958"/>
                <a:gd name="T86" fmla="*/ 730 w 1824"/>
                <a:gd name="T87" fmla="*/ 24 h 958"/>
                <a:gd name="T88" fmla="*/ 562 w 1824"/>
                <a:gd name="T89" fmla="*/ 52 h 958"/>
                <a:gd name="T90" fmla="*/ 339 w 1824"/>
                <a:gd name="T91" fmla="*/ 123 h 958"/>
                <a:gd name="T92" fmla="*/ 276 w 1824"/>
                <a:gd name="T93" fmla="*/ 153 h 958"/>
                <a:gd name="T94" fmla="*/ 167 w 1824"/>
                <a:gd name="T95" fmla="*/ 222 h 958"/>
                <a:gd name="T96" fmla="*/ 122 w 1824"/>
                <a:gd name="T97" fmla="*/ 260 h 958"/>
                <a:gd name="T98" fmla="*/ 54 w 1824"/>
                <a:gd name="T99" fmla="*/ 344 h 958"/>
                <a:gd name="T100" fmla="*/ 34 w 1824"/>
                <a:gd name="T101" fmla="*/ 388 h 958"/>
                <a:gd name="T102" fmla="*/ 15 w 1824"/>
                <a:gd name="T103" fmla="*/ 481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24" h="958">
                  <a:moveTo>
                    <a:pt x="0" y="480"/>
                  </a:moveTo>
                  <a:lnTo>
                    <a:pt x="5" y="431"/>
                  </a:lnTo>
                  <a:lnTo>
                    <a:pt x="19" y="383"/>
                  </a:lnTo>
                  <a:lnTo>
                    <a:pt x="42" y="335"/>
                  </a:lnTo>
                  <a:lnTo>
                    <a:pt x="73" y="291"/>
                  </a:lnTo>
                  <a:lnTo>
                    <a:pt x="111" y="250"/>
                  </a:lnTo>
                  <a:lnTo>
                    <a:pt x="158" y="210"/>
                  </a:lnTo>
                  <a:lnTo>
                    <a:pt x="210" y="174"/>
                  </a:lnTo>
                  <a:lnTo>
                    <a:pt x="270" y="139"/>
                  </a:lnTo>
                  <a:lnTo>
                    <a:pt x="334" y="109"/>
                  </a:lnTo>
                  <a:lnTo>
                    <a:pt x="404" y="81"/>
                  </a:lnTo>
                  <a:lnTo>
                    <a:pt x="559" y="38"/>
                  </a:lnTo>
                  <a:lnTo>
                    <a:pt x="729" y="10"/>
                  </a:lnTo>
                  <a:lnTo>
                    <a:pt x="911" y="0"/>
                  </a:lnTo>
                  <a:lnTo>
                    <a:pt x="1094" y="10"/>
                  </a:lnTo>
                  <a:lnTo>
                    <a:pt x="1265" y="38"/>
                  </a:lnTo>
                  <a:lnTo>
                    <a:pt x="1420" y="81"/>
                  </a:lnTo>
                  <a:lnTo>
                    <a:pt x="1490" y="109"/>
                  </a:lnTo>
                  <a:lnTo>
                    <a:pt x="1554" y="139"/>
                  </a:lnTo>
                  <a:lnTo>
                    <a:pt x="1614" y="174"/>
                  </a:lnTo>
                  <a:lnTo>
                    <a:pt x="1666" y="210"/>
                  </a:lnTo>
                  <a:lnTo>
                    <a:pt x="1713" y="250"/>
                  </a:lnTo>
                  <a:lnTo>
                    <a:pt x="1751" y="291"/>
                  </a:lnTo>
                  <a:lnTo>
                    <a:pt x="1782" y="335"/>
                  </a:lnTo>
                  <a:lnTo>
                    <a:pt x="1805" y="383"/>
                  </a:lnTo>
                  <a:lnTo>
                    <a:pt x="1819" y="431"/>
                  </a:lnTo>
                  <a:lnTo>
                    <a:pt x="1824" y="480"/>
                  </a:lnTo>
                  <a:lnTo>
                    <a:pt x="1819" y="529"/>
                  </a:lnTo>
                  <a:lnTo>
                    <a:pt x="1805" y="577"/>
                  </a:lnTo>
                  <a:lnTo>
                    <a:pt x="1781" y="624"/>
                  </a:lnTo>
                  <a:lnTo>
                    <a:pt x="1751" y="668"/>
                  </a:lnTo>
                  <a:lnTo>
                    <a:pt x="1712" y="709"/>
                  </a:lnTo>
                  <a:lnTo>
                    <a:pt x="1666" y="750"/>
                  </a:lnTo>
                  <a:lnTo>
                    <a:pt x="1613" y="785"/>
                  </a:lnTo>
                  <a:lnTo>
                    <a:pt x="1554" y="820"/>
                  </a:lnTo>
                  <a:lnTo>
                    <a:pt x="1490" y="850"/>
                  </a:lnTo>
                  <a:lnTo>
                    <a:pt x="1419" y="877"/>
                  </a:lnTo>
                  <a:lnTo>
                    <a:pt x="1265" y="921"/>
                  </a:lnTo>
                  <a:lnTo>
                    <a:pt x="1094" y="949"/>
                  </a:lnTo>
                  <a:lnTo>
                    <a:pt x="911" y="958"/>
                  </a:lnTo>
                  <a:lnTo>
                    <a:pt x="729" y="949"/>
                  </a:lnTo>
                  <a:lnTo>
                    <a:pt x="559" y="921"/>
                  </a:lnTo>
                  <a:lnTo>
                    <a:pt x="404" y="877"/>
                  </a:lnTo>
                  <a:lnTo>
                    <a:pt x="334" y="850"/>
                  </a:lnTo>
                  <a:lnTo>
                    <a:pt x="270" y="820"/>
                  </a:lnTo>
                  <a:lnTo>
                    <a:pt x="211" y="785"/>
                  </a:lnTo>
                  <a:lnTo>
                    <a:pt x="158" y="750"/>
                  </a:lnTo>
                  <a:lnTo>
                    <a:pt x="112" y="709"/>
                  </a:lnTo>
                  <a:lnTo>
                    <a:pt x="73" y="668"/>
                  </a:lnTo>
                  <a:lnTo>
                    <a:pt x="43" y="624"/>
                  </a:lnTo>
                  <a:lnTo>
                    <a:pt x="19" y="577"/>
                  </a:lnTo>
                  <a:lnTo>
                    <a:pt x="5" y="529"/>
                  </a:lnTo>
                  <a:lnTo>
                    <a:pt x="0" y="480"/>
                  </a:lnTo>
                  <a:close/>
                  <a:moveTo>
                    <a:pt x="19" y="528"/>
                  </a:moveTo>
                  <a:lnTo>
                    <a:pt x="19" y="526"/>
                  </a:lnTo>
                  <a:lnTo>
                    <a:pt x="34" y="573"/>
                  </a:lnTo>
                  <a:lnTo>
                    <a:pt x="34" y="572"/>
                  </a:lnTo>
                  <a:lnTo>
                    <a:pt x="56" y="617"/>
                  </a:lnTo>
                  <a:lnTo>
                    <a:pt x="55" y="616"/>
                  </a:lnTo>
                  <a:lnTo>
                    <a:pt x="85" y="659"/>
                  </a:lnTo>
                  <a:lnTo>
                    <a:pt x="84" y="658"/>
                  </a:lnTo>
                  <a:lnTo>
                    <a:pt x="123" y="699"/>
                  </a:lnTo>
                  <a:lnTo>
                    <a:pt x="123" y="698"/>
                  </a:lnTo>
                  <a:lnTo>
                    <a:pt x="168" y="738"/>
                  </a:lnTo>
                  <a:lnTo>
                    <a:pt x="167" y="738"/>
                  </a:lnTo>
                  <a:lnTo>
                    <a:pt x="219" y="773"/>
                  </a:lnTo>
                  <a:lnTo>
                    <a:pt x="218" y="773"/>
                  </a:lnTo>
                  <a:lnTo>
                    <a:pt x="276" y="807"/>
                  </a:lnTo>
                  <a:lnTo>
                    <a:pt x="276" y="806"/>
                  </a:lnTo>
                  <a:lnTo>
                    <a:pt x="340" y="836"/>
                  </a:lnTo>
                  <a:lnTo>
                    <a:pt x="339" y="836"/>
                  </a:lnTo>
                  <a:lnTo>
                    <a:pt x="409" y="863"/>
                  </a:lnTo>
                  <a:lnTo>
                    <a:pt x="409" y="863"/>
                  </a:lnTo>
                  <a:lnTo>
                    <a:pt x="562" y="907"/>
                  </a:lnTo>
                  <a:lnTo>
                    <a:pt x="561" y="907"/>
                  </a:lnTo>
                  <a:lnTo>
                    <a:pt x="731" y="934"/>
                  </a:lnTo>
                  <a:lnTo>
                    <a:pt x="730" y="934"/>
                  </a:lnTo>
                  <a:lnTo>
                    <a:pt x="912" y="943"/>
                  </a:lnTo>
                  <a:lnTo>
                    <a:pt x="911" y="943"/>
                  </a:lnTo>
                  <a:lnTo>
                    <a:pt x="1093" y="934"/>
                  </a:lnTo>
                  <a:lnTo>
                    <a:pt x="1092" y="934"/>
                  </a:lnTo>
                  <a:lnTo>
                    <a:pt x="1263" y="907"/>
                  </a:lnTo>
                  <a:lnTo>
                    <a:pt x="1262" y="907"/>
                  </a:lnTo>
                  <a:lnTo>
                    <a:pt x="1415" y="863"/>
                  </a:lnTo>
                  <a:lnTo>
                    <a:pt x="1415" y="863"/>
                  </a:lnTo>
                  <a:lnTo>
                    <a:pt x="1485" y="836"/>
                  </a:lnTo>
                  <a:lnTo>
                    <a:pt x="1484" y="836"/>
                  </a:lnTo>
                  <a:lnTo>
                    <a:pt x="1548" y="806"/>
                  </a:lnTo>
                  <a:lnTo>
                    <a:pt x="1547" y="807"/>
                  </a:lnTo>
                  <a:lnTo>
                    <a:pt x="1605" y="773"/>
                  </a:lnTo>
                  <a:lnTo>
                    <a:pt x="1605" y="773"/>
                  </a:lnTo>
                  <a:lnTo>
                    <a:pt x="1657" y="738"/>
                  </a:lnTo>
                  <a:lnTo>
                    <a:pt x="1656" y="738"/>
                  </a:lnTo>
                  <a:lnTo>
                    <a:pt x="1701" y="698"/>
                  </a:lnTo>
                  <a:lnTo>
                    <a:pt x="1701" y="699"/>
                  </a:lnTo>
                  <a:lnTo>
                    <a:pt x="1740" y="658"/>
                  </a:lnTo>
                  <a:lnTo>
                    <a:pt x="1739" y="659"/>
                  </a:lnTo>
                  <a:lnTo>
                    <a:pt x="1769" y="616"/>
                  </a:lnTo>
                  <a:lnTo>
                    <a:pt x="1768" y="617"/>
                  </a:lnTo>
                  <a:lnTo>
                    <a:pt x="1790" y="572"/>
                  </a:lnTo>
                  <a:lnTo>
                    <a:pt x="1790" y="573"/>
                  </a:lnTo>
                  <a:lnTo>
                    <a:pt x="1805" y="526"/>
                  </a:lnTo>
                  <a:lnTo>
                    <a:pt x="1805" y="528"/>
                  </a:lnTo>
                  <a:lnTo>
                    <a:pt x="1809" y="480"/>
                  </a:lnTo>
                  <a:lnTo>
                    <a:pt x="1809" y="481"/>
                  </a:lnTo>
                  <a:lnTo>
                    <a:pt x="1805" y="433"/>
                  </a:lnTo>
                  <a:lnTo>
                    <a:pt x="1805" y="435"/>
                  </a:lnTo>
                  <a:lnTo>
                    <a:pt x="1790" y="388"/>
                  </a:lnTo>
                  <a:lnTo>
                    <a:pt x="1790" y="389"/>
                  </a:lnTo>
                  <a:lnTo>
                    <a:pt x="1769" y="343"/>
                  </a:lnTo>
                  <a:lnTo>
                    <a:pt x="1770" y="344"/>
                  </a:lnTo>
                  <a:lnTo>
                    <a:pt x="1739" y="301"/>
                  </a:lnTo>
                  <a:lnTo>
                    <a:pt x="1740" y="302"/>
                  </a:lnTo>
                  <a:lnTo>
                    <a:pt x="1702" y="260"/>
                  </a:lnTo>
                  <a:lnTo>
                    <a:pt x="1702" y="261"/>
                  </a:lnTo>
                  <a:lnTo>
                    <a:pt x="1656" y="222"/>
                  </a:lnTo>
                  <a:lnTo>
                    <a:pt x="1657" y="222"/>
                  </a:lnTo>
                  <a:lnTo>
                    <a:pt x="1606" y="186"/>
                  </a:lnTo>
                  <a:lnTo>
                    <a:pt x="1606" y="186"/>
                  </a:lnTo>
                  <a:lnTo>
                    <a:pt x="1547" y="153"/>
                  </a:lnTo>
                  <a:lnTo>
                    <a:pt x="1548" y="154"/>
                  </a:lnTo>
                  <a:lnTo>
                    <a:pt x="1484" y="123"/>
                  </a:lnTo>
                  <a:lnTo>
                    <a:pt x="1485" y="123"/>
                  </a:lnTo>
                  <a:lnTo>
                    <a:pt x="1415" y="95"/>
                  </a:lnTo>
                  <a:lnTo>
                    <a:pt x="1415" y="95"/>
                  </a:lnTo>
                  <a:lnTo>
                    <a:pt x="1262" y="52"/>
                  </a:lnTo>
                  <a:lnTo>
                    <a:pt x="1263" y="52"/>
                  </a:lnTo>
                  <a:lnTo>
                    <a:pt x="1092" y="24"/>
                  </a:lnTo>
                  <a:lnTo>
                    <a:pt x="1093" y="24"/>
                  </a:lnTo>
                  <a:lnTo>
                    <a:pt x="911" y="15"/>
                  </a:lnTo>
                  <a:lnTo>
                    <a:pt x="912" y="15"/>
                  </a:lnTo>
                  <a:lnTo>
                    <a:pt x="730" y="24"/>
                  </a:lnTo>
                  <a:lnTo>
                    <a:pt x="731" y="24"/>
                  </a:lnTo>
                  <a:lnTo>
                    <a:pt x="561" y="52"/>
                  </a:lnTo>
                  <a:lnTo>
                    <a:pt x="562" y="52"/>
                  </a:lnTo>
                  <a:lnTo>
                    <a:pt x="409" y="95"/>
                  </a:lnTo>
                  <a:lnTo>
                    <a:pt x="409" y="95"/>
                  </a:lnTo>
                  <a:lnTo>
                    <a:pt x="339" y="123"/>
                  </a:lnTo>
                  <a:lnTo>
                    <a:pt x="340" y="123"/>
                  </a:lnTo>
                  <a:lnTo>
                    <a:pt x="276" y="154"/>
                  </a:lnTo>
                  <a:lnTo>
                    <a:pt x="276" y="153"/>
                  </a:lnTo>
                  <a:lnTo>
                    <a:pt x="217" y="186"/>
                  </a:lnTo>
                  <a:lnTo>
                    <a:pt x="218" y="186"/>
                  </a:lnTo>
                  <a:lnTo>
                    <a:pt x="167" y="222"/>
                  </a:lnTo>
                  <a:lnTo>
                    <a:pt x="168" y="222"/>
                  </a:lnTo>
                  <a:lnTo>
                    <a:pt x="122" y="261"/>
                  </a:lnTo>
                  <a:lnTo>
                    <a:pt x="122" y="260"/>
                  </a:lnTo>
                  <a:lnTo>
                    <a:pt x="84" y="302"/>
                  </a:lnTo>
                  <a:lnTo>
                    <a:pt x="85" y="301"/>
                  </a:lnTo>
                  <a:lnTo>
                    <a:pt x="54" y="344"/>
                  </a:lnTo>
                  <a:lnTo>
                    <a:pt x="55" y="343"/>
                  </a:lnTo>
                  <a:lnTo>
                    <a:pt x="34" y="389"/>
                  </a:lnTo>
                  <a:lnTo>
                    <a:pt x="34" y="388"/>
                  </a:lnTo>
                  <a:lnTo>
                    <a:pt x="19" y="435"/>
                  </a:lnTo>
                  <a:lnTo>
                    <a:pt x="19" y="433"/>
                  </a:lnTo>
                  <a:lnTo>
                    <a:pt x="15" y="481"/>
                  </a:lnTo>
                  <a:lnTo>
                    <a:pt x="15" y="480"/>
                  </a:lnTo>
                  <a:lnTo>
                    <a:pt x="19" y="528"/>
                  </a:lnTo>
                  <a:close/>
                </a:path>
              </a:pathLst>
            </a:custGeom>
            <a:solidFill>
              <a:srgbClr val="000000"/>
            </a:solidFill>
            <a:ln w="9525"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sp>
          <p:nvSpPr>
            <p:cNvPr id="46" name="Rectangle 45"/>
            <p:cNvSpPr>
              <a:spLocks noChangeArrowheads="1"/>
            </p:cNvSpPr>
            <p:nvPr/>
          </p:nvSpPr>
          <p:spPr bwMode="auto">
            <a:xfrm>
              <a:off x="3962400" y="1495425"/>
              <a:ext cx="31115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spcAft>
                  <a:spcPts val="0"/>
                </a:spcAft>
              </a:pPr>
              <a:r>
                <a:rPr lang="en-US" sz="1000">
                  <a:solidFill>
                    <a:srgbClr val="000000"/>
                  </a:solidFill>
                  <a:effectLst/>
                  <a:latin typeface="Arial" panose="020B0604020202020204" pitchFamily="34" charset="0"/>
                  <a:ea typeface="Times New Roman" panose="02020603050405020304" pitchFamily="18" charset="0"/>
                </a:rPr>
                <a:t>Login</a:t>
              </a:r>
              <a:endParaRPr lang="en-IN" sz="1200">
                <a:effectLst/>
                <a:latin typeface="Times New Roman" panose="02020603050405020304" pitchFamily="18" charset="0"/>
                <a:ea typeface="Times New Roman" panose="02020603050405020304" pitchFamily="18" charset="0"/>
              </a:endParaRPr>
            </a:p>
          </p:txBody>
        </p:sp>
        <p:sp>
          <p:nvSpPr>
            <p:cNvPr id="47" name="Freeform 46"/>
            <p:cNvSpPr>
              <a:spLocks/>
            </p:cNvSpPr>
            <p:nvPr/>
          </p:nvSpPr>
          <p:spPr bwMode="auto">
            <a:xfrm>
              <a:off x="3540760" y="2110105"/>
              <a:ext cx="1148715" cy="598805"/>
            </a:xfrm>
            <a:custGeom>
              <a:avLst/>
              <a:gdLst>
                <a:gd name="T0" fmla="*/ 0 w 1929"/>
                <a:gd name="T1" fmla="*/ 504 h 1006"/>
                <a:gd name="T2" fmla="*/ 964 w 1929"/>
                <a:gd name="T3" fmla="*/ 0 h 1006"/>
                <a:gd name="T4" fmla="*/ 1929 w 1929"/>
                <a:gd name="T5" fmla="*/ 504 h 1006"/>
                <a:gd name="T6" fmla="*/ 964 w 1929"/>
                <a:gd name="T7" fmla="*/ 1006 h 1006"/>
                <a:gd name="T8" fmla="*/ 0 w 1929"/>
                <a:gd name="T9" fmla="*/ 504 h 1006"/>
              </a:gdLst>
              <a:ahLst/>
              <a:cxnLst>
                <a:cxn ang="0">
                  <a:pos x="T0" y="T1"/>
                </a:cxn>
                <a:cxn ang="0">
                  <a:pos x="T2" y="T3"/>
                </a:cxn>
                <a:cxn ang="0">
                  <a:pos x="T4" y="T5"/>
                </a:cxn>
                <a:cxn ang="0">
                  <a:pos x="T6" y="T7"/>
                </a:cxn>
                <a:cxn ang="0">
                  <a:pos x="T8" y="T9"/>
                </a:cxn>
              </a:cxnLst>
              <a:rect l="0" t="0" r="r" b="b"/>
              <a:pathLst>
                <a:path w="1929" h="1006">
                  <a:moveTo>
                    <a:pt x="0" y="504"/>
                  </a:moveTo>
                  <a:cubicBezTo>
                    <a:pt x="0" y="226"/>
                    <a:pt x="432" y="0"/>
                    <a:pt x="964" y="0"/>
                  </a:cubicBezTo>
                  <a:cubicBezTo>
                    <a:pt x="1497" y="0"/>
                    <a:pt x="1929" y="226"/>
                    <a:pt x="1929" y="504"/>
                  </a:cubicBezTo>
                  <a:cubicBezTo>
                    <a:pt x="1928" y="781"/>
                    <a:pt x="1497" y="1006"/>
                    <a:pt x="964" y="1006"/>
                  </a:cubicBezTo>
                  <a:cubicBezTo>
                    <a:pt x="432" y="1006"/>
                    <a:pt x="1" y="781"/>
                    <a:pt x="0" y="504"/>
                  </a:cubicBezTo>
                </a:path>
              </a:pathLst>
            </a:custGeom>
            <a:solidFill>
              <a:srgbClr val="FFFFFF"/>
            </a:solidFill>
            <a:ln w="0">
              <a:solidFill>
                <a:srgbClr val="000000"/>
              </a:solidFill>
              <a:prstDash val="solid"/>
              <a:round/>
              <a:headEnd/>
              <a:tailEnd/>
            </a:ln>
          </p:spPr>
          <p:txBody>
            <a:bodyPr rot="0" vert="horz" wrap="square" lIns="91440" tIns="45720" rIns="91440" bIns="45720" anchor="t" anchorCtr="0" upright="1">
              <a:noAutofit/>
            </a:bodyPr>
            <a:lstStyle/>
            <a:p>
              <a:endParaRPr lang="en-IN"/>
            </a:p>
          </p:txBody>
        </p:sp>
        <p:sp>
          <p:nvSpPr>
            <p:cNvPr id="48" name="Freeform 47"/>
            <p:cNvSpPr>
              <a:spLocks noEditPoints="1"/>
            </p:cNvSpPr>
            <p:nvPr/>
          </p:nvSpPr>
          <p:spPr bwMode="auto">
            <a:xfrm>
              <a:off x="3536315" y="2105660"/>
              <a:ext cx="1158240" cy="608330"/>
            </a:xfrm>
            <a:custGeom>
              <a:avLst/>
              <a:gdLst>
                <a:gd name="T0" fmla="*/ 19 w 1824"/>
                <a:gd name="T1" fmla="*/ 383 h 958"/>
                <a:gd name="T2" fmla="*/ 111 w 1824"/>
                <a:gd name="T3" fmla="*/ 250 h 958"/>
                <a:gd name="T4" fmla="*/ 270 w 1824"/>
                <a:gd name="T5" fmla="*/ 139 h 958"/>
                <a:gd name="T6" fmla="*/ 559 w 1824"/>
                <a:gd name="T7" fmla="*/ 38 h 958"/>
                <a:gd name="T8" fmla="*/ 1094 w 1824"/>
                <a:gd name="T9" fmla="*/ 10 h 958"/>
                <a:gd name="T10" fmla="*/ 1490 w 1824"/>
                <a:gd name="T11" fmla="*/ 109 h 958"/>
                <a:gd name="T12" fmla="*/ 1666 w 1824"/>
                <a:gd name="T13" fmla="*/ 210 h 958"/>
                <a:gd name="T14" fmla="*/ 1782 w 1824"/>
                <a:gd name="T15" fmla="*/ 335 h 958"/>
                <a:gd name="T16" fmla="*/ 1824 w 1824"/>
                <a:gd name="T17" fmla="*/ 480 h 958"/>
                <a:gd name="T18" fmla="*/ 1781 w 1824"/>
                <a:gd name="T19" fmla="*/ 624 h 958"/>
                <a:gd name="T20" fmla="*/ 1666 w 1824"/>
                <a:gd name="T21" fmla="*/ 750 h 958"/>
                <a:gd name="T22" fmla="*/ 1490 w 1824"/>
                <a:gd name="T23" fmla="*/ 850 h 958"/>
                <a:gd name="T24" fmla="*/ 1094 w 1824"/>
                <a:gd name="T25" fmla="*/ 949 h 958"/>
                <a:gd name="T26" fmla="*/ 559 w 1824"/>
                <a:gd name="T27" fmla="*/ 921 h 958"/>
                <a:gd name="T28" fmla="*/ 270 w 1824"/>
                <a:gd name="T29" fmla="*/ 820 h 958"/>
                <a:gd name="T30" fmla="*/ 112 w 1824"/>
                <a:gd name="T31" fmla="*/ 709 h 958"/>
                <a:gd name="T32" fmla="*/ 19 w 1824"/>
                <a:gd name="T33" fmla="*/ 577 h 958"/>
                <a:gd name="T34" fmla="*/ 19 w 1824"/>
                <a:gd name="T35" fmla="*/ 528 h 958"/>
                <a:gd name="T36" fmla="*/ 34 w 1824"/>
                <a:gd name="T37" fmla="*/ 572 h 958"/>
                <a:gd name="T38" fmla="*/ 85 w 1824"/>
                <a:gd name="T39" fmla="*/ 659 h 958"/>
                <a:gd name="T40" fmla="*/ 123 w 1824"/>
                <a:gd name="T41" fmla="*/ 698 h 958"/>
                <a:gd name="T42" fmla="*/ 219 w 1824"/>
                <a:gd name="T43" fmla="*/ 773 h 958"/>
                <a:gd name="T44" fmla="*/ 276 w 1824"/>
                <a:gd name="T45" fmla="*/ 806 h 958"/>
                <a:gd name="T46" fmla="*/ 409 w 1824"/>
                <a:gd name="T47" fmla="*/ 863 h 958"/>
                <a:gd name="T48" fmla="*/ 561 w 1824"/>
                <a:gd name="T49" fmla="*/ 907 h 958"/>
                <a:gd name="T50" fmla="*/ 912 w 1824"/>
                <a:gd name="T51" fmla="*/ 943 h 958"/>
                <a:gd name="T52" fmla="*/ 1092 w 1824"/>
                <a:gd name="T53" fmla="*/ 934 h 958"/>
                <a:gd name="T54" fmla="*/ 1415 w 1824"/>
                <a:gd name="T55" fmla="*/ 863 h 958"/>
                <a:gd name="T56" fmla="*/ 1484 w 1824"/>
                <a:gd name="T57" fmla="*/ 836 h 958"/>
                <a:gd name="T58" fmla="*/ 1605 w 1824"/>
                <a:gd name="T59" fmla="*/ 773 h 958"/>
                <a:gd name="T60" fmla="*/ 1656 w 1824"/>
                <a:gd name="T61" fmla="*/ 738 h 958"/>
                <a:gd name="T62" fmla="*/ 1740 w 1824"/>
                <a:gd name="T63" fmla="*/ 658 h 958"/>
                <a:gd name="T64" fmla="*/ 1768 w 1824"/>
                <a:gd name="T65" fmla="*/ 617 h 958"/>
                <a:gd name="T66" fmla="*/ 1805 w 1824"/>
                <a:gd name="T67" fmla="*/ 526 h 958"/>
                <a:gd name="T68" fmla="*/ 1809 w 1824"/>
                <a:gd name="T69" fmla="*/ 481 h 958"/>
                <a:gd name="T70" fmla="*/ 1790 w 1824"/>
                <a:gd name="T71" fmla="*/ 388 h 958"/>
                <a:gd name="T72" fmla="*/ 1770 w 1824"/>
                <a:gd name="T73" fmla="*/ 344 h 958"/>
                <a:gd name="T74" fmla="*/ 1702 w 1824"/>
                <a:gd name="T75" fmla="*/ 260 h 958"/>
                <a:gd name="T76" fmla="*/ 1657 w 1824"/>
                <a:gd name="T77" fmla="*/ 222 h 958"/>
                <a:gd name="T78" fmla="*/ 1547 w 1824"/>
                <a:gd name="T79" fmla="*/ 153 h 958"/>
                <a:gd name="T80" fmla="*/ 1485 w 1824"/>
                <a:gd name="T81" fmla="*/ 123 h 958"/>
                <a:gd name="T82" fmla="*/ 1262 w 1824"/>
                <a:gd name="T83" fmla="*/ 52 h 958"/>
                <a:gd name="T84" fmla="*/ 1093 w 1824"/>
                <a:gd name="T85" fmla="*/ 24 h 958"/>
                <a:gd name="T86" fmla="*/ 730 w 1824"/>
                <a:gd name="T87" fmla="*/ 24 h 958"/>
                <a:gd name="T88" fmla="*/ 562 w 1824"/>
                <a:gd name="T89" fmla="*/ 52 h 958"/>
                <a:gd name="T90" fmla="*/ 339 w 1824"/>
                <a:gd name="T91" fmla="*/ 123 h 958"/>
                <a:gd name="T92" fmla="*/ 276 w 1824"/>
                <a:gd name="T93" fmla="*/ 153 h 958"/>
                <a:gd name="T94" fmla="*/ 167 w 1824"/>
                <a:gd name="T95" fmla="*/ 222 h 958"/>
                <a:gd name="T96" fmla="*/ 122 w 1824"/>
                <a:gd name="T97" fmla="*/ 260 h 958"/>
                <a:gd name="T98" fmla="*/ 54 w 1824"/>
                <a:gd name="T99" fmla="*/ 344 h 958"/>
                <a:gd name="T100" fmla="*/ 34 w 1824"/>
                <a:gd name="T101" fmla="*/ 388 h 958"/>
                <a:gd name="T102" fmla="*/ 15 w 1824"/>
                <a:gd name="T103" fmla="*/ 481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24" h="958">
                  <a:moveTo>
                    <a:pt x="0" y="480"/>
                  </a:moveTo>
                  <a:lnTo>
                    <a:pt x="5" y="431"/>
                  </a:lnTo>
                  <a:lnTo>
                    <a:pt x="19" y="383"/>
                  </a:lnTo>
                  <a:lnTo>
                    <a:pt x="42" y="335"/>
                  </a:lnTo>
                  <a:lnTo>
                    <a:pt x="73" y="291"/>
                  </a:lnTo>
                  <a:lnTo>
                    <a:pt x="111" y="250"/>
                  </a:lnTo>
                  <a:lnTo>
                    <a:pt x="158" y="210"/>
                  </a:lnTo>
                  <a:lnTo>
                    <a:pt x="210" y="174"/>
                  </a:lnTo>
                  <a:lnTo>
                    <a:pt x="270" y="139"/>
                  </a:lnTo>
                  <a:lnTo>
                    <a:pt x="334" y="109"/>
                  </a:lnTo>
                  <a:lnTo>
                    <a:pt x="404" y="81"/>
                  </a:lnTo>
                  <a:lnTo>
                    <a:pt x="559" y="38"/>
                  </a:lnTo>
                  <a:lnTo>
                    <a:pt x="729" y="10"/>
                  </a:lnTo>
                  <a:lnTo>
                    <a:pt x="911" y="0"/>
                  </a:lnTo>
                  <a:lnTo>
                    <a:pt x="1094" y="10"/>
                  </a:lnTo>
                  <a:lnTo>
                    <a:pt x="1265" y="38"/>
                  </a:lnTo>
                  <a:lnTo>
                    <a:pt x="1420" y="81"/>
                  </a:lnTo>
                  <a:lnTo>
                    <a:pt x="1490" y="109"/>
                  </a:lnTo>
                  <a:lnTo>
                    <a:pt x="1554" y="139"/>
                  </a:lnTo>
                  <a:lnTo>
                    <a:pt x="1614" y="174"/>
                  </a:lnTo>
                  <a:lnTo>
                    <a:pt x="1666" y="210"/>
                  </a:lnTo>
                  <a:lnTo>
                    <a:pt x="1713" y="250"/>
                  </a:lnTo>
                  <a:lnTo>
                    <a:pt x="1751" y="291"/>
                  </a:lnTo>
                  <a:lnTo>
                    <a:pt x="1782" y="335"/>
                  </a:lnTo>
                  <a:lnTo>
                    <a:pt x="1805" y="383"/>
                  </a:lnTo>
                  <a:lnTo>
                    <a:pt x="1819" y="431"/>
                  </a:lnTo>
                  <a:lnTo>
                    <a:pt x="1824" y="480"/>
                  </a:lnTo>
                  <a:lnTo>
                    <a:pt x="1819" y="529"/>
                  </a:lnTo>
                  <a:lnTo>
                    <a:pt x="1805" y="577"/>
                  </a:lnTo>
                  <a:lnTo>
                    <a:pt x="1781" y="624"/>
                  </a:lnTo>
                  <a:lnTo>
                    <a:pt x="1751" y="668"/>
                  </a:lnTo>
                  <a:lnTo>
                    <a:pt x="1712" y="709"/>
                  </a:lnTo>
                  <a:lnTo>
                    <a:pt x="1666" y="750"/>
                  </a:lnTo>
                  <a:lnTo>
                    <a:pt x="1613" y="785"/>
                  </a:lnTo>
                  <a:lnTo>
                    <a:pt x="1554" y="820"/>
                  </a:lnTo>
                  <a:lnTo>
                    <a:pt x="1490" y="850"/>
                  </a:lnTo>
                  <a:lnTo>
                    <a:pt x="1419" y="877"/>
                  </a:lnTo>
                  <a:lnTo>
                    <a:pt x="1265" y="921"/>
                  </a:lnTo>
                  <a:lnTo>
                    <a:pt x="1094" y="949"/>
                  </a:lnTo>
                  <a:lnTo>
                    <a:pt x="911" y="958"/>
                  </a:lnTo>
                  <a:lnTo>
                    <a:pt x="729" y="949"/>
                  </a:lnTo>
                  <a:lnTo>
                    <a:pt x="559" y="921"/>
                  </a:lnTo>
                  <a:lnTo>
                    <a:pt x="404" y="877"/>
                  </a:lnTo>
                  <a:lnTo>
                    <a:pt x="334" y="850"/>
                  </a:lnTo>
                  <a:lnTo>
                    <a:pt x="270" y="820"/>
                  </a:lnTo>
                  <a:lnTo>
                    <a:pt x="211" y="785"/>
                  </a:lnTo>
                  <a:lnTo>
                    <a:pt x="158" y="750"/>
                  </a:lnTo>
                  <a:lnTo>
                    <a:pt x="112" y="709"/>
                  </a:lnTo>
                  <a:lnTo>
                    <a:pt x="73" y="668"/>
                  </a:lnTo>
                  <a:lnTo>
                    <a:pt x="43" y="624"/>
                  </a:lnTo>
                  <a:lnTo>
                    <a:pt x="19" y="577"/>
                  </a:lnTo>
                  <a:lnTo>
                    <a:pt x="5" y="529"/>
                  </a:lnTo>
                  <a:lnTo>
                    <a:pt x="0" y="480"/>
                  </a:lnTo>
                  <a:close/>
                  <a:moveTo>
                    <a:pt x="19" y="528"/>
                  </a:moveTo>
                  <a:lnTo>
                    <a:pt x="19" y="526"/>
                  </a:lnTo>
                  <a:lnTo>
                    <a:pt x="34" y="573"/>
                  </a:lnTo>
                  <a:lnTo>
                    <a:pt x="34" y="572"/>
                  </a:lnTo>
                  <a:lnTo>
                    <a:pt x="56" y="617"/>
                  </a:lnTo>
                  <a:lnTo>
                    <a:pt x="55" y="616"/>
                  </a:lnTo>
                  <a:lnTo>
                    <a:pt x="85" y="659"/>
                  </a:lnTo>
                  <a:lnTo>
                    <a:pt x="84" y="658"/>
                  </a:lnTo>
                  <a:lnTo>
                    <a:pt x="123" y="699"/>
                  </a:lnTo>
                  <a:lnTo>
                    <a:pt x="123" y="698"/>
                  </a:lnTo>
                  <a:lnTo>
                    <a:pt x="168" y="738"/>
                  </a:lnTo>
                  <a:lnTo>
                    <a:pt x="167" y="738"/>
                  </a:lnTo>
                  <a:lnTo>
                    <a:pt x="219" y="773"/>
                  </a:lnTo>
                  <a:lnTo>
                    <a:pt x="218" y="773"/>
                  </a:lnTo>
                  <a:lnTo>
                    <a:pt x="276" y="807"/>
                  </a:lnTo>
                  <a:lnTo>
                    <a:pt x="276" y="806"/>
                  </a:lnTo>
                  <a:lnTo>
                    <a:pt x="340" y="836"/>
                  </a:lnTo>
                  <a:lnTo>
                    <a:pt x="339" y="836"/>
                  </a:lnTo>
                  <a:lnTo>
                    <a:pt x="409" y="863"/>
                  </a:lnTo>
                  <a:lnTo>
                    <a:pt x="409" y="863"/>
                  </a:lnTo>
                  <a:lnTo>
                    <a:pt x="562" y="907"/>
                  </a:lnTo>
                  <a:lnTo>
                    <a:pt x="561" y="907"/>
                  </a:lnTo>
                  <a:lnTo>
                    <a:pt x="731" y="934"/>
                  </a:lnTo>
                  <a:lnTo>
                    <a:pt x="730" y="934"/>
                  </a:lnTo>
                  <a:lnTo>
                    <a:pt x="912" y="943"/>
                  </a:lnTo>
                  <a:lnTo>
                    <a:pt x="911" y="943"/>
                  </a:lnTo>
                  <a:lnTo>
                    <a:pt x="1093" y="934"/>
                  </a:lnTo>
                  <a:lnTo>
                    <a:pt x="1092" y="934"/>
                  </a:lnTo>
                  <a:lnTo>
                    <a:pt x="1263" y="907"/>
                  </a:lnTo>
                  <a:lnTo>
                    <a:pt x="1262" y="907"/>
                  </a:lnTo>
                  <a:lnTo>
                    <a:pt x="1415" y="863"/>
                  </a:lnTo>
                  <a:lnTo>
                    <a:pt x="1415" y="863"/>
                  </a:lnTo>
                  <a:lnTo>
                    <a:pt x="1485" y="836"/>
                  </a:lnTo>
                  <a:lnTo>
                    <a:pt x="1484" y="836"/>
                  </a:lnTo>
                  <a:lnTo>
                    <a:pt x="1548" y="806"/>
                  </a:lnTo>
                  <a:lnTo>
                    <a:pt x="1547" y="807"/>
                  </a:lnTo>
                  <a:lnTo>
                    <a:pt x="1605" y="773"/>
                  </a:lnTo>
                  <a:lnTo>
                    <a:pt x="1605" y="773"/>
                  </a:lnTo>
                  <a:lnTo>
                    <a:pt x="1657" y="738"/>
                  </a:lnTo>
                  <a:lnTo>
                    <a:pt x="1656" y="738"/>
                  </a:lnTo>
                  <a:lnTo>
                    <a:pt x="1701" y="698"/>
                  </a:lnTo>
                  <a:lnTo>
                    <a:pt x="1701" y="699"/>
                  </a:lnTo>
                  <a:lnTo>
                    <a:pt x="1740" y="658"/>
                  </a:lnTo>
                  <a:lnTo>
                    <a:pt x="1739" y="659"/>
                  </a:lnTo>
                  <a:lnTo>
                    <a:pt x="1769" y="616"/>
                  </a:lnTo>
                  <a:lnTo>
                    <a:pt x="1768" y="617"/>
                  </a:lnTo>
                  <a:lnTo>
                    <a:pt x="1790" y="572"/>
                  </a:lnTo>
                  <a:lnTo>
                    <a:pt x="1790" y="573"/>
                  </a:lnTo>
                  <a:lnTo>
                    <a:pt x="1805" y="526"/>
                  </a:lnTo>
                  <a:lnTo>
                    <a:pt x="1805" y="528"/>
                  </a:lnTo>
                  <a:lnTo>
                    <a:pt x="1809" y="480"/>
                  </a:lnTo>
                  <a:lnTo>
                    <a:pt x="1809" y="481"/>
                  </a:lnTo>
                  <a:lnTo>
                    <a:pt x="1805" y="433"/>
                  </a:lnTo>
                  <a:lnTo>
                    <a:pt x="1805" y="435"/>
                  </a:lnTo>
                  <a:lnTo>
                    <a:pt x="1790" y="388"/>
                  </a:lnTo>
                  <a:lnTo>
                    <a:pt x="1790" y="389"/>
                  </a:lnTo>
                  <a:lnTo>
                    <a:pt x="1769" y="343"/>
                  </a:lnTo>
                  <a:lnTo>
                    <a:pt x="1770" y="344"/>
                  </a:lnTo>
                  <a:lnTo>
                    <a:pt x="1739" y="301"/>
                  </a:lnTo>
                  <a:lnTo>
                    <a:pt x="1740" y="302"/>
                  </a:lnTo>
                  <a:lnTo>
                    <a:pt x="1702" y="260"/>
                  </a:lnTo>
                  <a:lnTo>
                    <a:pt x="1702" y="261"/>
                  </a:lnTo>
                  <a:lnTo>
                    <a:pt x="1656" y="222"/>
                  </a:lnTo>
                  <a:lnTo>
                    <a:pt x="1657" y="222"/>
                  </a:lnTo>
                  <a:lnTo>
                    <a:pt x="1606" y="186"/>
                  </a:lnTo>
                  <a:lnTo>
                    <a:pt x="1606" y="186"/>
                  </a:lnTo>
                  <a:lnTo>
                    <a:pt x="1547" y="153"/>
                  </a:lnTo>
                  <a:lnTo>
                    <a:pt x="1548" y="154"/>
                  </a:lnTo>
                  <a:lnTo>
                    <a:pt x="1484" y="123"/>
                  </a:lnTo>
                  <a:lnTo>
                    <a:pt x="1485" y="123"/>
                  </a:lnTo>
                  <a:lnTo>
                    <a:pt x="1415" y="95"/>
                  </a:lnTo>
                  <a:lnTo>
                    <a:pt x="1415" y="95"/>
                  </a:lnTo>
                  <a:lnTo>
                    <a:pt x="1262" y="52"/>
                  </a:lnTo>
                  <a:lnTo>
                    <a:pt x="1263" y="52"/>
                  </a:lnTo>
                  <a:lnTo>
                    <a:pt x="1092" y="24"/>
                  </a:lnTo>
                  <a:lnTo>
                    <a:pt x="1093" y="24"/>
                  </a:lnTo>
                  <a:lnTo>
                    <a:pt x="911" y="15"/>
                  </a:lnTo>
                  <a:lnTo>
                    <a:pt x="912" y="15"/>
                  </a:lnTo>
                  <a:lnTo>
                    <a:pt x="730" y="24"/>
                  </a:lnTo>
                  <a:lnTo>
                    <a:pt x="731" y="24"/>
                  </a:lnTo>
                  <a:lnTo>
                    <a:pt x="561" y="52"/>
                  </a:lnTo>
                  <a:lnTo>
                    <a:pt x="562" y="52"/>
                  </a:lnTo>
                  <a:lnTo>
                    <a:pt x="409" y="95"/>
                  </a:lnTo>
                  <a:lnTo>
                    <a:pt x="409" y="95"/>
                  </a:lnTo>
                  <a:lnTo>
                    <a:pt x="339" y="123"/>
                  </a:lnTo>
                  <a:lnTo>
                    <a:pt x="340" y="123"/>
                  </a:lnTo>
                  <a:lnTo>
                    <a:pt x="276" y="154"/>
                  </a:lnTo>
                  <a:lnTo>
                    <a:pt x="276" y="153"/>
                  </a:lnTo>
                  <a:lnTo>
                    <a:pt x="217" y="186"/>
                  </a:lnTo>
                  <a:lnTo>
                    <a:pt x="218" y="186"/>
                  </a:lnTo>
                  <a:lnTo>
                    <a:pt x="167" y="222"/>
                  </a:lnTo>
                  <a:lnTo>
                    <a:pt x="168" y="222"/>
                  </a:lnTo>
                  <a:lnTo>
                    <a:pt x="122" y="261"/>
                  </a:lnTo>
                  <a:lnTo>
                    <a:pt x="122" y="260"/>
                  </a:lnTo>
                  <a:lnTo>
                    <a:pt x="84" y="302"/>
                  </a:lnTo>
                  <a:lnTo>
                    <a:pt x="85" y="301"/>
                  </a:lnTo>
                  <a:lnTo>
                    <a:pt x="54" y="344"/>
                  </a:lnTo>
                  <a:lnTo>
                    <a:pt x="55" y="343"/>
                  </a:lnTo>
                  <a:lnTo>
                    <a:pt x="34" y="389"/>
                  </a:lnTo>
                  <a:lnTo>
                    <a:pt x="34" y="388"/>
                  </a:lnTo>
                  <a:lnTo>
                    <a:pt x="19" y="435"/>
                  </a:lnTo>
                  <a:lnTo>
                    <a:pt x="19" y="433"/>
                  </a:lnTo>
                  <a:lnTo>
                    <a:pt x="15" y="481"/>
                  </a:lnTo>
                  <a:lnTo>
                    <a:pt x="15" y="480"/>
                  </a:lnTo>
                  <a:lnTo>
                    <a:pt x="19" y="528"/>
                  </a:lnTo>
                  <a:close/>
                </a:path>
              </a:pathLst>
            </a:custGeom>
            <a:solidFill>
              <a:srgbClr val="000000"/>
            </a:solidFill>
            <a:ln w="9525"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sp>
          <p:nvSpPr>
            <p:cNvPr id="49" name="Rectangle 48"/>
            <p:cNvSpPr>
              <a:spLocks noChangeArrowheads="1"/>
            </p:cNvSpPr>
            <p:nvPr/>
          </p:nvSpPr>
          <p:spPr bwMode="auto">
            <a:xfrm>
              <a:off x="3838575" y="2333625"/>
              <a:ext cx="56515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spcAft>
                  <a:spcPts val="0"/>
                </a:spcAft>
              </a:pPr>
              <a:r>
                <a:rPr lang="en-US" sz="1000" dirty="0">
                  <a:solidFill>
                    <a:srgbClr val="000000"/>
                  </a:solidFill>
                  <a:effectLst/>
                  <a:latin typeface="Arial" panose="020B0604020202020204" pitchFamily="34" charset="0"/>
                  <a:ea typeface="Times New Roman" panose="02020603050405020304" pitchFamily="18" charset="0"/>
                </a:rPr>
                <a:t>My Profile</a:t>
              </a:r>
              <a:endParaRPr lang="en-IN" sz="1200" dirty="0">
                <a:effectLst/>
                <a:latin typeface="Times New Roman" panose="02020603050405020304" pitchFamily="18" charset="0"/>
                <a:ea typeface="Times New Roman" panose="02020603050405020304" pitchFamily="18" charset="0"/>
              </a:endParaRPr>
            </a:p>
          </p:txBody>
        </p:sp>
        <p:sp>
          <p:nvSpPr>
            <p:cNvPr id="50" name="Freeform 49"/>
            <p:cNvSpPr>
              <a:spLocks/>
            </p:cNvSpPr>
            <p:nvPr/>
          </p:nvSpPr>
          <p:spPr bwMode="auto">
            <a:xfrm>
              <a:off x="3540760" y="3743325"/>
              <a:ext cx="1148715" cy="675005"/>
            </a:xfrm>
            <a:custGeom>
              <a:avLst/>
              <a:gdLst>
                <a:gd name="T0" fmla="*/ 0 w 1929"/>
                <a:gd name="T1" fmla="*/ 567 h 1134"/>
                <a:gd name="T2" fmla="*/ 964 w 1929"/>
                <a:gd name="T3" fmla="*/ 0 h 1134"/>
                <a:gd name="T4" fmla="*/ 1929 w 1929"/>
                <a:gd name="T5" fmla="*/ 567 h 1134"/>
                <a:gd name="T6" fmla="*/ 964 w 1929"/>
                <a:gd name="T7" fmla="*/ 1134 h 1134"/>
                <a:gd name="T8" fmla="*/ 0 w 1929"/>
                <a:gd name="T9" fmla="*/ 567 h 1134"/>
              </a:gdLst>
              <a:ahLst/>
              <a:cxnLst>
                <a:cxn ang="0">
                  <a:pos x="T0" y="T1"/>
                </a:cxn>
                <a:cxn ang="0">
                  <a:pos x="T2" y="T3"/>
                </a:cxn>
                <a:cxn ang="0">
                  <a:pos x="T4" y="T5"/>
                </a:cxn>
                <a:cxn ang="0">
                  <a:pos x="T6" y="T7"/>
                </a:cxn>
                <a:cxn ang="0">
                  <a:pos x="T8" y="T9"/>
                </a:cxn>
              </a:cxnLst>
              <a:rect l="0" t="0" r="r" b="b"/>
              <a:pathLst>
                <a:path w="1929" h="1134">
                  <a:moveTo>
                    <a:pt x="0" y="567"/>
                  </a:moveTo>
                  <a:cubicBezTo>
                    <a:pt x="0" y="254"/>
                    <a:pt x="432" y="0"/>
                    <a:pt x="964" y="0"/>
                  </a:cubicBezTo>
                  <a:cubicBezTo>
                    <a:pt x="1497" y="0"/>
                    <a:pt x="1929" y="254"/>
                    <a:pt x="1929" y="567"/>
                  </a:cubicBezTo>
                  <a:cubicBezTo>
                    <a:pt x="1928" y="881"/>
                    <a:pt x="1497" y="1134"/>
                    <a:pt x="964" y="1134"/>
                  </a:cubicBezTo>
                  <a:cubicBezTo>
                    <a:pt x="432" y="1134"/>
                    <a:pt x="1" y="881"/>
                    <a:pt x="0" y="567"/>
                  </a:cubicBezTo>
                </a:path>
              </a:pathLst>
            </a:custGeom>
            <a:solidFill>
              <a:srgbClr val="FFFFFF"/>
            </a:solidFill>
            <a:ln w="0">
              <a:solidFill>
                <a:srgbClr val="000000"/>
              </a:solidFill>
              <a:prstDash val="solid"/>
              <a:round/>
              <a:headEnd/>
              <a:tailEnd/>
            </a:ln>
          </p:spPr>
          <p:txBody>
            <a:bodyPr rot="0" vert="horz" wrap="square" lIns="91440" tIns="45720" rIns="91440" bIns="45720" anchor="t" anchorCtr="0" upright="1">
              <a:noAutofit/>
            </a:bodyPr>
            <a:lstStyle/>
            <a:p>
              <a:endParaRPr lang="en-IN"/>
            </a:p>
          </p:txBody>
        </p:sp>
        <p:sp>
          <p:nvSpPr>
            <p:cNvPr id="51" name="Freeform 50"/>
            <p:cNvSpPr>
              <a:spLocks noEditPoints="1"/>
            </p:cNvSpPr>
            <p:nvPr/>
          </p:nvSpPr>
          <p:spPr bwMode="auto">
            <a:xfrm>
              <a:off x="3536315" y="3738245"/>
              <a:ext cx="1157605" cy="684530"/>
            </a:xfrm>
            <a:custGeom>
              <a:avLst/>
              <a:gdLst>
                <a:gd name="T0" fmla="*/ 19 w 1823"/>
                <a:gd name="T1" fmla="*/ 431 h 1078"/>
                <a:gd name="T2" fmla="*/ 111 w 1823"/>
                <a:gd name="T3" fmla="*/ 282 h 1078"/>
                <a:gd name="T4" fmla="*/ 269 w 1823"/>
                <a:gd name="T5" fmla="*/ 158 h 1078"/>
                <a:gd name="T6" fmla="*/ 559 w 1823"/>
                <a:gd name="T7" fmla="*/ 43 h 1078"/>
                <a:gd name="T8" fmla="*/ 1094 w 1823"/>
                <a:gd name="T9" fmla="*/ 13 h 1078"/>
                <a:gd name="T10" fmla="*/ 1490 w 1823"/>
                <a:gd name="T11" fmla="*/ 123 h 1078"/>
                <a:gd name="T12" fmla="*/ 1667 w 1823"/>
                <a:gd name="T13" fmla="*/ 237 h 1078"/>
                <a:gd name="T14" fmla="*/ 1783 w 1823"/>
                <a:gd name="T15" fmla="*/ 378 h 1078"/>
                <a:gd name="T16" fmla="*/ 1823 w 1823"/>
                <a:gd name="T17" fmla="*/ 539 h 1078"/>
                <a:gd name="T18" fmla="*/ 1782 w 1823"/>
                <a:gd name="T19" fmla="*/ 702 h 1078"/>
                <a:gd name="T20" fmla="*/ 1667 w 1823"/>
                <a:gd name="T21" fmla="*/ 843 h 1078"/>
                <a:gd name="T22" fmla="*/ 1490 w 1823"/>
                <a:gd name="T23" fmla="*/ 957 h 1078"/>
                <a:gd name="T24" fmla="*/ 1094 w 1823"/>
                <a:gd name="T25" fmla="*/ 1068 h 1078"/>
                <a:gd name="T26" fmla="*/ 559 w 1823"/>
                <a:gd name="T27" fmla="*/ 1037 h 1078"/>
                <a:gd name="T28" fmla="*/ 269 w 1823"/>
                <a:gd name="T29" fmla="*/ 922 h 1078"/>
                <a:gd name="T30" fmla="*/ 112 w 1823"/>
                <a:gd name="T31" fmla="*/ 799 h 1078"/>
                <a:gd name="T32" fmla="*/ 19 w 1823"/>
                <a:gd name="T33" fmla="*/ 650 h 1078"/>
                <a:gd name="T34" fmla="*/ 19 w 1823"/>
                <a:gd name="T35" fmla="*/ 594 h 1078"/>
                <a:gd name="T36" fmla="*/ 34 w 1823"/>
                <a:gd name="T37" fmla="*/ 644 h 1078"/>
                <a:gd name="T38" fmla="*/ 85 w 1823"/>
                <a:gd name="T39" fmla="*/ 743 h 1078"/>
                <a:gd name="T40" fmla="*/ 123 w 1823"/>
                <a:gd name="T41" fmla="*/ 789 h 1078"/>
                <a:gd name="T42" fmla="*/ 219 w 1823"/>
                <a:gd name="T43" fmla="*/ 872 h 1078"/>
                <a:gd name="T44" fmla="*/ 276 w 1823"/>
                <a:gd name="T45" fmla="*/ 909 h 1078"/>
                <a:gd name="T46" fmla="*/ 410 w 1823"/>
                <a:gd name="T47" fmla="*/ 973 h 1078"/>
                <a:gd name="T48" fmla="*/ 561 w 1823"/>
                <a:gd name="T49" fmla="*/ 1023 h 1078"/>
                <a:gd name="T50" fmla="*/ 912 w 1823"/>
                <a:gd name="T51" fmla="*/ 1063 h 1078"/>
                <a:gd name="T52" fmla="*/ 1092 w 1823"/>
                <a:gd name="T53" fmla="*/ 1054 h 1078"/>
                <a:gd name="T54" fmla="*/ 1415 w 1823"/>
                <a:gd name="T55" fmla="*/ 973 h 1078"/>
                <a:gd name="T56" fmla="*/ 1484 w 1823"/>
                <a:gd name="T57" fmla="*/ 943 h 1078"/>
                <a:gd name="T58" fmla="*/ 1605 w 1823"/>
                <a:gd name="T59" fmla="*/ 872 h 1078"/>
                <a:gd name="T60" fmla="*/ 1656 w 1823"/>
                <a:gd name="T61" fmla="*/ 832 h 1078"/>
                <a:gd name="T62" fmla="*/ 1739 w 1823"/>
                <a:gd name="T63" fmla="*/ 742 h 1078"/>
                <a:gd name="T64" fmla="*/ 1768 w 1823"/>
                <a:gd name="T65" fmla="*/ 695 h 1078"/>
                <a:gd name="T66" fmla="*/ 1805 w 1823"/>
                <a:gd name="T67" fmla="*/ 592 h 1078"/>
                <a:gd name="T68" fmla="*/ 1808 w 1823"/>
                <a:gd name="T69" fmla="*/ 540 h 1078"/>
                <a:gd name="T70" fmla="*/ 1790 w 1823"/>
                <a:gd name="T71" fmla="*/ 435 h 1078"/>
                <a:gd name="T72" fmla="*/ 1770 w 1823"/>
                <a:gd name="T73" fmla="*/ 386 h 1078"/>
                <a:gd name="T74" fmla="*/ 1701 w 1823"/>
                <a:gd name="T75" fmla="*/ 292 h 1078"/>
                <a:gd name="T76" fmla="*/ 1656 w 1823"/>
                <a:gd name="T77" fmla="*/ 249 h 1078"/>
                <a:gd name="T78" fmla="*/ 1547 w 1823"/>
                <a:gd name="T79" fmla="*/ 170 h 1078"/>
                <a:gd name="T80" fmla="*/ 1484 w 1823"/>
                <a:gd name="T81" fmla="*/ 137 h 1078"/>
                <a:gd name="T82" fmla="*/ 1262 w 1823"/>
                <a:gd name="T83" fmla="*/ 58 h 1078"/>
                <a:gd name="T84" fmla="*/ 1093 w 1823"/>
                <a:gd name="T85" fmla="*/ 27 h 1078"/>
                <a:gd name="T86" fmla="*/ 730 w 1823"/>
                <a:gd name="T87" fmla="*/ 27 h 1078"/>
                <a:gd name="T88" fmla="*/ 562 w 1823"/>
                <a:gd name="T89" fmla="*/ 58 h 1078"/>
                <a:gd name="T90" fmla="*/ 340 w 1823"/>
                <a:gd name="T91" fmla="*/ 137 h 1078"/>
                <a:gd name="T92" fmla="*/ 277 w 1823"/>
                <a:gd name="T93" fmla="*/ 170 h 1078"/>
                <a:gd name="T94" fmla="*/ 167 w 1823"/>
                <a:gd name="T95" fmla="*/ 249 h 1078"/>
                <a:gd name="T96" fmla="*/ 123 w 1823"/>
                <a:gd name="T97" fmla="*/ 292 h 1078"/>
                <a:gd name="T98" fmla="*/ 54 w 1823"/>
                <a:gd name="T99" fmla="*/ 386 h 1078"/>
                <a:gd name="T100" fmla="*/ 34 w 1823"/>
                <a:gd name="T101" fmla="*/ 435 h 1078"/>
                <a:gd name="T102" fmla="*/ 15 w 1823"/>
                <a:gd name="T103" fmla="*/ 540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23" h="1078">
                  <a:moveTo>
                    <a:pt x="0" y="539"/>
                  </a:moveTo>
                  <a:lnTo>
                    <a:pt x="5" y="484"/>
                  </a:lnTo>
                  <a:lnTo>
                    <a:pt x="19" y="431"/>
                  </a:lnTo>
                  <a:lnTo>
                    <a:pt x="41" y="378"/>
                  </a:lnTo>
                  <a:lnTo>
                    <a:pt x="73" y="328"/>
                  </a:lnTo>
                  <a:lnTo>
                    <a:pt x="111" y="282"/>
                  </a:lnTo>
                  <a:lnTo>
                    <a:pt x="157" y="237"/>
                  </a:lnTo>
                  <a:lnTo>
                    <a:pt x="210" y="195"/>
                  </a:lnTo>
                  <a:lnTo>
                    <a:pt x="269" y="158"/>
                  </a:lnTo>
                  <a:lnTo>
                    <a:pt x="334" y="123"/>
                  </a:lnTo>
                  <a:lnTo>
                    <a:pt x="404" y="92"/>
                  </a:lnTo>
                  <a:lnTo>
                    <a:pt x="559" y="43"/>
                  </a:lnTo>
                  <a:lnTo>
                    <a:pt x="729" y="13"/>
                  </a:lnTo>
                  <a:lnTo>
                    <a:pt x="911" y="0"/>
                  </a:lnTo>
                  <a:lnTo>
                    <a:pt x="1094" y="13"/>
                  </a:lnTo>
                  <a:lnTo>
                    <a:pt x="1265" y="43"/>
                  </a:lnTo>
                  <a:lnTo>
                    <a:pt x="1420" y="92"/>
                  </a:lnTo>
                  <a:lnTo>
                    <a:pt x="1490" y="123"/>
                  </a:lnTo>
                  <a:lnTo>
                    <a:pt x="1554" y="158"/>
                  </a:lnTo>
                  <a:lnTo>
                    <a:pt x="1614" y="195"/>
                  </a:lnTo>
                  <a:lnTo>
                    <a:pt x="1667" y="237"/>
                  </a:lnTo>
                  <a:lnTo>
                    <a:pt x="1713" y="282"/>
                  </a:lnTo>
                  <a:lnTo>
                    <a:pt x="1751" y="328"/>
                  </a:lnTo>
                  <a:lnTo>
                    <a:pt x="1783" y="378"/>
                  </a:lnTo>
                  <a:lnTo>
                    <a:pt x="1805" y="431"/>
                  </a:lnTo>
                  <a:lnTo>
                    <a:pt x="1819" y="484"/>
                  </a:lnTo>
                  <a:lnTo>
                    <a:pt x="1823" y="539"/>
                  </a:lnTo>
                  <a:lnTo>
                    <a:pt x="1819" y="596"/>
                  </a:lnTo>
                  <a:lnTo>
                    <a:pt x="1805" y="650"/>
                  </a:lnTo>
                  <a:lnTo>
                    <a:pt x="1782" y="702"/>
                  </a:lnTo>
                  <a:lnTo>
                    <a:pt x="1751" y="751"/>
                  </a:lnTo>
                  <a:lnTo>
                    <a:pt x="1712" y="799"/>
                  </a:lnTo>
                  <a:lnTo>
                    <a:pt x="1667" y="843"/>
                  </a:lnTo>
                  <a:lnTo>
                    <a:pt x="1613" y="884"/>
                  </a:lnTo>
                  <a:lnTo>
                    <a:pt x="1555" y="922"/>
                  </a:lnTo>
                  <a:lnTo>
                    <a:pt x="1490" y="957"/>
                  </a:lnTo>
                  <a:lnTo>
                    <a:pt x="1419" y="987"/>
                  </a:lnTo>
                  <a:lnTo>
                    <a:pt x="1265" y="1037"/>
                  </a:lnTo>
                  <a:lnTo>
                    <a:pt x="1094" y="1068"/>
                  </a:lnTo>
                  <a:lnTo>
                    <a:pt x="911" y="1078"/>
                  </a:lnTo>
                  <a:lnTo>
                    <a:pt x="729" y="1068"/>
                  </a:lnTo>
                  <a:lnTo>
                    <a:pt x="559" y="1037"/>
                  </a:lnTo>
                  <a:lnTo>
                    <a:pt x="404" y="987"/>
                  </a:lnTo>
                  <a:lnTo>
                    <a:pt x="334" y="957"/>
                  </a:lnTo>
                  <a:lnTo>
                    <a:pt x="269" y="922"/>
                  </a:lnTo>
                  <a:lnTo>
                    <a:pt x="211" y="884"/>
                  </a:lnTo>
                  <a:lnTo>
                    <a:pt x="157" y="843"/>
                  </a:lnTo>
                  <a:lnTo>
                    <a:pt x="112" y="799"/>
                  </a:lnTo>
                  <a:lnTo>
                    <a:pt x="73" y="751"/>
                  </a:lnTo>
                  <a:lnTo>
                    <a:pt x="42" y="702"/>
                  </a:lnTo>
                  <a:lnTo>
                    <a:pt x="19" y="650"/>
                  </a:lnTo>
                  <a:lnTo>
                    <a:pt x="5" y="596"/>
                  </a:lnTo>
                  <a:lnTo>
                    <a:pt x="0" y="539"/>
                  </a:lnTo>
                  <a:close/>
                  <a:moveTo>
                    <a:pt x="19" y="594"/>
                  </a:moveTo>
                  <a:lnTo>
                    <a:pt x="19" y="592"/>
                  </a:lnTo>
                  <a:lnTo>
                    <a:pt x="34" y="645"/>
                  </a:lnTo>
                  <a:lnTo>
                    <a:pt x="34" y="644"/>
                  </a:lnTo>
                  <a:lnTo>
                    <a:pt x="56" y="695"/>
                  </a:lnTo>
                  <a:lnTo>
                    <a:pt x="55" y="694"/>
                  </a:lnTo>
                  <a:lnTo>
                    <a:pt x="85" y="743"/>
                  </a:lnTo>
                  <a:lnTo>
                    <a:pt x="85" y="742"/>
                  </a:lnTo>
                  <a:lnTo>
                    <a:pt x="124" y="789"/>
                  </a:lnTo>
                  <a:lnTo>
                    <a:pt x="123" y="789"/>
                  </a:lnTo>
                  <a:lnTo>
                    <a:pt x="168" y="832"/>
                  </a:lnTo>
                  <a:lnTo>
                    <a:pt x="167" y="831"/>
                  </a:lnTo>
                  <a:lnTo>
                    <a:pt x="219" y="872"/>
                  </a:lnTo>
                  <a:lnTo>
                    <a:pt x="219" y="872"/>
                  </a:lnTo>
                  <a:lnTo>
                    <a:pt x="277" y="910"/>
                  </a:lnTo>
                  <a:lnTo>
                    <a:pt x="276" y="909"/>
                  </a:lnTo>
                  <a:lnTo>
                    <a:pt x="340" y="943"/>
                  </a:lnTo>
                  <a:lnTo>
                    <a:pt x="340" y="943"/>
                  </a:lnTo>
                  <a:lnTo>
                    <a:pt x="410" y="973"/>
                  </a:lnTo>
                  <a:lnTo>
                    <a:pt x="409" y="973"/>
                  </a:lnTo>
                  <a:lnTo>
                    <a:pt x="562" y="1023"/>
                  </a:lnTo>
                  <a:lnTo>
                    <a:pt x="561" y="1023"/>
                  </a:lnTo>
                  <a:lnTo>
                    <a:pt x="731" y="1054"/>
                  </a:lnTo>
                  <a:lnTo>
                    <a:pt x="730" y="1053"/>
                  </a:lnTo>
                  <a:lnTo>
                    <a:pt x="912" y="1063"/>
                  </a:lnTo>
                  <a:lnTo>
                    <a:pt x="911" y="1063"/>
                  </a:lnTo>
                  <a:lnTo>
                    <a:pt x="1093" y="1053"/>
                  </a:lnTo>
                  <a:lnTo>
                    <a:pt x="1092" y="1054"/>
                  </a:lnTo>
                  <a:lnTo>
                    <a:pt x="1263" y="1023"/>
                  </a:lnTo>
                  <a:lnTo>
                    <a:pt x="1262" y="1023"/>
                  </a:lnTo>
                  <a:lnTo>
                    <a:pt x="1415" y="973"/>
                  </a:lnTo>
                  <a:lnTo>
                    <a:pt x="1414" y="973"/>
                  </a:lnTo>
                  <a:lnTo>
                    <a:pt x="1484" y="943"/>
                  </a:lnTo>
                  <a:lnTo>
                    <a:pt x="1484" y="943"/>
                  </a:lnTo>
                  <a:lnTo>
                    <a:pt x="1548" y="909"/>
                  </a:lnTo>
                  <a:lnTo>
                    <a:pt x="1547" y="910"/>
                  </a:lnTo>
                  <a:lnTo>
                    <a:pt x="1605" y="872"/>
                  </a:lnTo>
                  <a:lnTo>
                    <a:pt x="1605" y="872"/>
                  </a:lnTo>
                  <a:lnTo>
                    <a:pt x="1657" y="831"/>
                  </a:lnTo>
                  <a:lnTo>
                    <a:pt x="1656" y="832"/>
                  </a:lnTo>
                  <a:lnTo>
                    <a:pt x="1701" y="789"/>
                  </a:lnTo>
                  <a:lnTo>
                    <a:pt x="1700" y="789"/>
                  </a:lnTo>
                  <a:lnTo>
                    <a:pt x="1739" y="742"/>
                  </a:lnTo>
                  <a:lnTo>
                    <a:pt x="1739" y="743"/>
                  </a:lnTo>
                  <a:lnTo>
                    <a:pt x="1769" y="694"/>
                  </a:lnTo>
                  <a:lnTo>
                    <a:pt x="1768" y="695"/>
                  </a:lnTo>
                  <a:lnTo>
                    <a:pt x="1790" y="644"/>
                  </a:lnTo>
                  <a:lnTo>
                    <a:pt x="1790" y="645"/>
                  </a:lnTo>
                  <a:lnTo>
                    <a:pt x="1805" y="592"/>
                  </a:lnTo>
                  <a:lnTo>
                    <a:pt x="1804" y="594"/>
                  </a:lnTo>
                  <a:lnTo>
                    <a:pt x="1808" y="539"/>
                  </a:lnTo>
                  <a:lnTo>
                    <a:pt x="1808" y="540"/>
                  </a:lnTo>
                  <a:lnTo>
                    <a:pt x="1804" y="486"/>
                  </a:lnTo>
                  <a:lnTo>
                    <a:pt x="1805" y="488"/>
                  </a:lnTo>
                  <a:lnTo>
                    <a:pt x="1790" y="435"/>
                  </a:lnTo>
                  <a:lnTo>
                    <a:pt x="1790" y="436"/>
                  </a:lnTo>
                  <a:lnTo>
                    <a:pt x="1769" y="385"/>
                  </a:lnTo>
                  <a:lnTo>
                    <a:pt x="1770" y="386"/>
                  </a:lnTo>
                  <a:lnTo>
                    <a:pt x="1739" y="337"/>
                  </a:lnTo>
                  <a:lnTo>
                    <a:pt x="1739" y="338"/>
                  </a:lnTo>
                  <a:lnTo>
                    <a:pt x="1701" y="292"/>
                  </a:lnTo>
                  <a:lnTo>
                    <a:pt x="1702" y="292"/>
                  </a:lnTo>
                  <a:lnTo>
                    <a:pt x="1656" y="248"/>
                  </a:lnTo>
                  <a:lnTo>
                    <a:pt x="1656" y="249"/>
                  </a:lnTo>
                  <a:lnTo>
                    <a:pt x="1605" y="207"/>
                  </a:lnTo>
                  <a:lnTo>
                    <a:pt x="1606" y="207"/>
                  </a:lnTo>
                  <a:lnTo>
                    <a:pt x="1547" y="170"/>
                  </a:lnTo>
                  <a:lnTo>
                    <a:pt x="1548" y="171"/>
                  </a:lnTo>
                  <a:lnTo>
                    <a:pt x="1484" y="137"/>
                  </a:lnTo>
                  <a:lnTo>
                    <a:pt x="1484" y="137"/>
                  </a:lnTo>
                  <a:lnTo>
                    <a:pt x="1415" y="106"/>
                  </a:lnTo>
                  <a:lnTo>
                    <a:pt x="1415" y="106"/>
                  </a:lnTo>
                  <a:lnTo>
                    <a:pt x="1262" y="58"/>
                  </a:lnTo>
                  <a:lnTo>
                    <a:pt x="1263" y="58"/>
                  </a:lnTo>
                  <a:lnTo>
                    <a:pt x="1092" y="27"/>
                  </a:lnTo>
                  <a:lnTo>
                    <a:pt x="1093" y="27"/>
                  </a:lnTo>
                  <a:lnTo>
                    <a:pt x="911" y="15"/>
                  </a:lnTo>
                  <a:lnTo>
                    <a:pt x="912" y="15"/>
                  </a:lnTo>
                  <a:lnTo>
                    <a:pt x="730" y="27"/>
                  </a:lnTo>
                  <a:lnTo>
                    <a:pt x="731" y="27"/>
                  </a:lnTo>
                  <a:lnTo>
                    <a:pt x="561" y="58"/>
                  </a:lnTo>
                  <a:lnTo>
                    <a:pt x="562" y="58"/>
                  </a:lnTo>
                  <a:lnTo>
                    <a:pt x="409" y="106"/>
                  </a:lnTo>
                  <a:lnTo>
                    <a:pt x="410" y="106"/>
                  </a:lnTo>
                  <a:lnTo>
                    <a:pt x="340" y="137"/>
                  </a:lnTo>
                  <a:lnTo>
                    <a:pt x="340" y="137"/>
                  </a:lnTo>
                  <a:lnTo>
                    <a:pt x="276" y="171"/>
                  </a:lnTo>
                  <a:lnTo>
                    <a:pt x="277" y="170"/>
                  </a:lnTo>
                  <a:lnTo>
                    <a:pt x="218" y="207"/>
                  </a:lnTo>
                  <a:lnTo>
                    <a:pt x="218" y="207"/>
                  </a:lnTo>
                  <a:lnTo>
                    <a:pt x="167" y="249"/>
                  </a:lnTo>
                  <a:lnTo>
                    <a:pt x="168" y="248"/>
                  </a:lnTo>
                  <a:lnTo>
                    <a:pt x="122" y="292"/>
                  </a:lnTo>
                  <a:lnTo>
                    <a:pt x="123" y="292"/>
                  </a:lnTo>
                  <a:lnTo>
                    <a:pt x="85" y="338"/>
                  </a:lnTo>
                  <a:lnTo>
                    <a:pt x="85" y="337"/>
                  </a:lnTo>
                  <a:lnTo>
                    <a:pt x="54" y="386"/>
                  </a:lnTo>
                  <a:lnTo>
                    <a:pt x="55" y="385"/>
                  </a:lnTo>
                  <a:lnTo>
                    <a:pt x="34" y="436"/>
                  </a:lnTo>
                  <a:lnTo>
                    <a:pt x="34" y="435"/>
                  </a:lnTo>
                  <a:lnTo>
                    <a:pt x="19" y="488"/>
                  </a:lnTo>
                  <a:lnTo>
                    <a:pt x="19" y="486"/>
                  </a:lnTo>
                  <a:lnTo>
                    <a:pt x="15" y="540"/>
                  </a:lnTo>
                  <a:lnTo>
                    <a:pt x="15" y="539"/>
                  </a:lnTo>
                  <a:lnTo>
                    <a:pt x="19" y="594"/>
                  </a:lnTo>
                  <a:close/>
                </a:path>
              </a:pathLst>
            </a:custGeom>
            <a:solidFill>
              <a:srgbClr val="000000"/>
            </a:solidFill>
            <a:ln w="9525"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sp>
          <p:nvSpPr>
            <p:cNvPr id="52" name="Rectangle 51"/>
            <p:cNvSpPr>
              <a:spLocks noChangeArrowheads="1"/>
            </p:cNvSpPr>
            <p:nvPr/>
          </p:nvSpPr>
          <p:spPr bwMode="auto">
            <a:xfrm>
              <a:off x="3924300" y="4000500"/>
              <a:ext cx="38862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spcAft>
                  <a:spcPts val="0"/>
                </a:spcAft>
              </a:pPr>
              <a:r>
                <a:rPr lang="en-US" sz="1000">
                  <a:solidFill>
                    <a:srgbClr val="000000"/>
                  </a:solidFill>
                  <a:effectLst/>
                  <a:latin typeface="Arial" panose="020B0604020202020204" pitchFamily="34" charset="0"/>
                  <a:ea typeface="Times New Roman" panose="02020603050405020304" pitchFamily="18" charset="0"/>
                </a:rPr>
                <a:t>Logout</a:t>
              </a:r>
              <a:endParaRPr lang="en-IN" sz="1200">
                <a:effectLst/>
                <a:latin typeface="Times New Roman" panose="02020603050405020304" pitchFamily="18" charset="0"/>
                <a:ea typeface="Times New Roman" panose="02020603050405020304" pitchFamily="18" charset="0"/>
              </a:endParaRPr>
            </a:p>
          </p:txBody>
        </p:sp>
        <p:sp>
          <p:nvSpPr>
            <p:cNvPr id="53" name="Freeform 52"/>
            <p:cNvSpPr>
              <a:spLocks/>
            </p:cNvSpPr>
            <p:nvPr/>
          </p:nvSpPr>
          <p:spPr bwMode="auto">
            <a:xfrm>
              <a:off x="3540760" y="2877820"/>
              <a:ext cx="1148715" cy="675005"/>
            </a:xfrm>
            <a:custGeom>
              <a:avLst/>
              <a:gdLst>
                <a:gd name="T0" fmla="*/ 0 w 1929"/>
                <a:gd name="T1" fmla="*/ 567 h 1134"/>
                <a:gd name="T2" fmla="*/ 964 w 1929"/>
                <a:gd name="T3" fmla="*/ 0 h 1134"/>
                <a:gd name="T4" fmla="*/ 1929 w 1929"/>
                <a:gd name="T5" fmla="*/ 567 h 1134"/>
                <a:gd name="T6" fmla="*/ 964 w 1929"/>
                <a:gd name="T7" fmla="*/ 1134 h 1134"/>
                <a:gd name="T8" fmla="*/ 0 w 1929"/>
                <a:gd name="T9" fmla="*/ 567 h 1134"/>
              </a:gdLst>
              <a:ahLst/>
              <a:cxnLst>
                <a:cxn ang="0">
                  <a:pos x="T0" y="T1"/>
                </a:cxn>
                <a:cxn ang="0">
                  <a:pos x="T2" y="T3"/>
                </a:cxn>
                <a:cxn ang="0">
                  <a:pos x="T4" y="T5"/>
                </a:cxn>
                <a:cxn ang="0">
                  <a:pos x="T6" y="T7"/>
                </a:cxn>
                <a:cxn ang="0">
                  <a:pos x="T8" y="T9"/>
                </a:cxn>
              </a:cxnLst>
              <a:rect l="0" t="0" r="r" b="b"/>
              <a:pathLst>
                <a:path w="1929" h="1134">
                  <a:moveTo>
                    <a:pt x="0" y="567"/>
                  </a:moveTo>
                  <a:cubicBezTo>
                    <a:pt x="0" y="254"/>
                    <a:pt x="432" y="0"/>
                    <a:pt x="964" y="0"/>
                  </a:cubicBezTo>
                  <a:cubicBezTo>
                    <a:pt x="1497" y="0"/>
                    <a:pt x="1929" y="254"/>
                    <a:pt x="1929" y="567"/>
                  </a:cubicBezTo>
                  <a:cubicBezTo>
                    <a:pt x="1928" y="881"/>
                    <a:pt x="1497" y="1134"/>
                    <a:pt x="964" y="1134"/>
                  </a:cubicBezTo>
                  <a:cubicBezTo>
                    <a:pt x="432" y="1134"/>
                    <a:pt x="1" y="881"/>
                    <a:pt x="0" y="567"/>
                  </a:cubicBezTo>
                </a:path>
              </a:pathLst>
            </a:custGeom>
            <a:solidFill>
              <a:srgbClr val="FFFFFF"/>
            </a:solidFill>
            <a:ln w="0">
              <a:solidFill>
                <a:srgbClr val="000000"/>
              </a:solidFill>
              <a:prstDash val="solid"/>
              <a:round/>
              <a:headEnd/>
              <a:tailEnd/>
            </a:ln>
          </p:spPr>
          <p:txBody>
            <a:bodyPr rot="0" vert="horz" wrap="square" lIns="91440" tIns="45720" rIns="91440" bIns="45720" anchor="t" anchorCtr="0" upright="1">
              <a:noAutofit/>
            </a:bodyPr>
            <a:lstStyle/>
            <a:p>
              <a:endParaRPr lang="en-IN"/>
            </a:p>
          </p:txBody>
        </p:sp>
        <p:sp>
          <p:nvSpPr>
            <p:cNvPr id="54" name="Freeform 53"/>
            <p:cNvSpPr>
              <a:spLocks noEditPoints="1"/>
            </p:cNvSpPr>
            <p:nvPr/>
          </p:nvSpPr>
          <p:spPr bwMode="auto">
            <a:xfrm>
              <a:off x="3536315" y="2872740"/>
              <a:ext cx="1157605" cy="684530"/>
            </a:xfrm>
            <a:custGeom>
              <a:avLst/>
              <a:gdLst>
                <a:gd name="T0" fmla="*/ 19 w 1823"/>
                <a:gd name="T1" fmla="*/ 431 h 1078"/>
                <a:gd name="T2" fmla="*/ 111 w 1823"/>
                <a:gd name="T3" fmla="*/ 281 h 1078"/>
                <a:gd name="T4" fmla="*/ 269 w 1823"/>
                <a:gd name="T5" fmla="*/ 158 h 1078"/>
                <a:gd name="T6" fmla="*/ 559 w 1823"/>
                <a:gd name="T7" fmla="*/ 43 h 1078"/>
                <a:gd name="T8" fmla="*/ 1094 w 1823"/>
                <a:gd name="T9" fmla="*/ 12 h 1078"/>
                <a:gd name="T10" fmla="*/ 1490 w 1823"/>
                <a:gd name="T11" fmla="*/ 123 h 1078"/>
                <a:gd name="T12" fmla="*/ 1667 w 1823"/>
                <a:gd name="T13" fmla="*/ 236 h 1078"/>
                <a:gd name="T14" fmla="*/ 1783 w 1823"/>
                <a:gd name="T15" fmla="*/ 378 h 1078"/>
                <a:gd name="T16" fmla="*/ 1823 w 1823"/>
                <a:gd name="T17" fmla="*/ 539 h 1078"/>
                <a:gd name="T18" fmla="*/ 1782 w 1823"/>
                <a:gd name="T19" fmla="*/ 701 h 1078"/>
                <a:gd name="T20" fmla="*/ 1667 w 1823"/>
                <a:gd name="T21" fmla="*/ 843 h 1078"/>
                <a:gd name="T22" fmla="*/ 1490 w 1823"/>
                <a:gd name="T23" fmla="*/ 957 h 1078"/>
                <a:gd name="T24" fmla="*/ 1094 w 1823"/>
                <a:gd name="T25" fmla="*/ 1068 h 1078"/>
                <a:gd name="T26" fmla="*/ 559 w 1823"/>
                <a:gd name="T27" fmla="*/ 1037 h 1078"/>
                <a:gd name="T28" fmla="*/ 269 w 1823"/>
                <a:gd name="T29" fmla="*/ 922 h 1078"/>
                <a:gd name="T30" fmla="*/ 112 w 1823"/>
                <a:gd name="T31" fmla="*/ 799 h 1078"/>
                <a:gd name="T32" fmla="*/ 19 w 1823"/>
                <a:gd name="T33" fmla="*/ 650 h 1078"/>
                <a:gd name="T34" fmla="*/ 19 w 1823"/>
                <a:gd name="T35" fmla="*/ 594 h 1078"/>
                <a:gd name="T36" fmla="*/ 34 w 1823"/>
                <a:gd name="T37" fmla="*/ 644 h 1078"/>
                <a:gd name="T38" fmla="*/ 85 w 1823"/>
                <a:gd name="T39" fmla="*/ 743 h 1078"/>
                <a:gd name="T40" fmla="*/ 123 w 1823"/>
                <a:gd name="T41" fmla="*/ 789 h 1078"/>
                <a:gd name="T42" fmla="*/ 219 w 1823"/>
                <a:gd name="T43" fmla="*/ 872 h 1078"/>
                <a:gd name="T44" fmla="*/ 276 w 1823"/>
                <a:gd name="T45" fmla="*/ 909 h 1078"/>
                <a:gd name="T46" fmla="*/ 410 w 1823"/>
                <a:gd name="T47" fmla="*/ 973 h 1078"/>
                <a:gd name="T48" fmla="*/ 561 w 1823"/>
                <a:gd name="T49" fmla="*/ 1023 h 1078"/>
                <a:gd name="T50" fmla="*/ 912 w 1823"/>
                <a:gd name="T51" fmla="*/ 1063 h 1078"/>
                <a:gd name="T52" fmla="*/ 1092 w 1823"/>
                <a:gd name="T53" fmla="*/ 1054 h 1078"/>
                <a:gd name="T54" fmla="*/ 1415 w 1823"/>
                <a:gd name="T55" fmla="*/ 973 h 1078"/>
                <a:gd name="T56" fmla="*/ 1484 w 1823"/>
                <a:gd name="T57" fmla="*/ 943 h 1078"/>
                <a:gd name="T58" fmla="*/ 1605 w 1823"/>
                <a:gd name="T59" fmla="*/ 872 h 1078"/>
                <a:gd name="T60" fmla="*/ 1656 w 1823"/>
                <a:gd name="T61" fmla="*/ 832 h 1078"/>
                <a:gd name="T62" fmla="*/ 1739 w 1823"/>
                <a:gd name="T63" fmla="*/ 742 h 1078"/>
                <a:gd name="T64" fmla="*/ 1768 w 1823"/>
                <a:gd name="T65" fmla="*/ 695 h 1078"/>
                <a:gd name="T66" fmla="*/ 1805 w 1823"/>
                <a:gd name="T67" fmla="*/ 592 h 1078"/>
                <a:gd name="T68" fmla="*/ 1808 w 1823"/>
                <a:gd name="T69" fmla="*/ 540 h 1078"/>
                <a:gd name="T70" fmla="*/ 1790 w 1823"/>
                <a:gd name="T71" fmla="*/ 435 h 1078"/>
                <a:gd name="T72" fmla="*/ 1770 w 1823"/>
                <a:gd name="T73" fmla="*/ 386 h 1078"/>
                <a:gd name="T74" fmla="*/ 1701 w 1823"/>
                <a:gd name="T75" fmla="*/ 292 h 1078"/>
                <a:gd name="T76" fmla="*/ 1656 w 1823"/>
                <a:gd name="T77" fmla="*/ 249 h 1078"/>
                <a:gd name="T78" fmla="*/ 1547 w 1823"/>
                <a:gd name="T79" fmla="*/ 170 h 1078"/>
                <a:gd name="T80" fmla="*/ 1484 w 1823"/>
                <a:gd name="T81" fmla="*/ 137 h 1078"/>
                <a:gd name="T82" fmla="*/ 1262 w 1823"/>
                <a:gd name="T83" fmla="*/ 57 h 1078"/>
                <a:gd name="T84" fmla="*/ 1093 w 1823"/>
                <a:gd name="T85" fmla="*/ 26 h 1078"/>
                <a:gd name="T86" fmla="*/ 730 w 1823"/>
                <a:gd name="T87" fmla="*/ 26 h 1078"/>
                <a:gd name="T88" fmla="*/ 562 w 1823"/>
                <a:gd name="T89" fmla="*/ 57 h 1078"/>
                <a:gd name="T90" fmla="*/ 340 w 1823"/>
                <a:gd name="T91" fmla="*/ 137 h 1078"/>
                <a:gd name="T92" fmla="*/ 277 w 1823"/>
                <a:gd name="T93" fmla="*/ 170 h 1078"/>
                <a:gd name="T94" fmla="*/ 167 w 1823"/>
                <a:gd name="T95" fmla="*/ 249 h 1078"/>
                <a:gd name="T96" fmla="*/ 123 w 1823"/>
                <a:gd name="T97" fmla="*/ 292 h 1078"/>
                <a:gd name="T98" fmla="*/ 54 w 1823"/>
                <a:gd name="T99" fmla="*/ 386 h 1078"/>
                <a:gd name="T100" fmla="*/ 34 w 1823"/>
                <a:gd name="T101" fmla="*/ 435 h 1078"/>
                <a:gd name="T102" fmla="*/ 15 w 1823"/>
                <a:gd name="T103" fmla="*/ 540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23" h="1078">
                  <a:moveTo>
                    <a:pt x="0" y="539"/>
                  </a:moveTo>
                  <a:lnTo>
                    <a:pt x="5" y="484"/>
                  </a:lnTo>
                  <a:lnTo>
                    <a:pt x="19" y="431"/>
                  </a:lnTo>
                  <a:lnTo>
                    <a:pt x="41" y="378"/>
                  </a:lnTo>
                  <a:lnTo>
                    <a:pt x="73" y="328"/>
                  </a:lnTo>
                  <a:lnTo>
                    <a:pt x="111" y="281"/>
                  </a:lnTo>
                  <a:lnTo>
                    <a:pt x="157" y="236"/>
                  </a:lnTo>
                  <a:lnTo>
                    <a:pt x="210" y="195"/>
                  </a:lnTo>
                  <a:lnTo>
                    <a:pt x="269" y="158"/>
                  </a:lnTo>
                  <a:lnTo>
                    <a:pt x="334" y="123"/>
                  </a:lnTo>
                  <a:lnTo>
                    <a:pt x="404" y="92"/>
                  </a:lnTo>
                  <a:lnTo>
                    <a:pt x="559" y="43"/>
                  </a:lnTo>
                  <a:lnTo>
                    <a:pt x="729" y="12"/>
                  </a:lnTo>
                  <a:lnTo>
                    <a:pt x="911" y="0"/>
                  </a:lnTo>
                  <a:lnTo>
                    <a:pt x="1094" y="12"/>
                  </a:lnTo>
                  <a:lnTo>
                    <a:pt x="1265" y="43"/>
                  </a:lnTo>
                  <a:lnTo>
                    <a:pt x="1420" y="92"/>
                  </a:lnTo>
                  <a:lnTo>
                    <a:pt x="1490" y="123"/>
                  </a:lnTo>
                  <a:lnTo>
                    <a:pt x="1554" y="158"/>
                  </a:lnTo>
                  <a:lnTo>
                    <a:pt x="1614" y="195"/>
                  </a:lnTo>
                  <a:lnTo>
                    <a:pt x="1667" y="236"/>
                  </a:lnTo>
                  <a:lnTo>
                    <a:pt x="1713" y="281"/>
                  </a:lnTo>
                  <a:lnTo>
                    <a:pt x="1751" y="328"/>
                  </a:lnTo>
                  <a:lnTo>
                    <a:pt x="1783" y="378"/>
                  </a:lnTo>
                  <a:lnTo>
                    <a:pt x="1805" y="431"/>
                  </a:lnTo>
                  <a:lnTo>
                    <a:pt x="1819" y="484"/>
                  </a:lnTo>
                  <a:lnTo>
                    <a:pt x="1823" y="539"/>
                  </a:lnTo>
                  <a:lnTo>
                    <a:pt x="1819" y="596"/>
                  </a:lnTo>
                  <a:lnTo>
                    <a:pt x="1805" y="650"/>
                  </a:lnTo>
                  <a:lnTo>
                    <a:pt x="1782" y="701"/>
                  </a:lnTo>
                  <a:lnTo>
                    <a:pt x="1751" y="751"/>
                  </a:lnTo>
                  <a:lnTo>
                    <a:pt x="1712" y="799"/>
                  </a:lnTo>
                  <a:lnTo>
                    <a:pt x="1667" y="843"/>
                  </a:lnTo>
                  <a:lnTo>
                    <a:pt x="1613" y="884"/>
                  </a:lnTo>
                  <a:lnTo>
                    <a:pt x="1555" y="922"/>
                  </a:lnTo>
                  <a:lnTo>
                    <a:pt x="1490" y="957"/>
                  </a:lnTo>
                  <a:lnTo>
                    <a:pt x="1419" y="987"/>
                  </a:lnTo>
                  <a:lnTo>
                    <a:pt x="1265" y="1037"/>
                  </a:lnTo>
                  <a:lnTo>
                    <a:pt x="1094" y="1068"/>
                  </a:lnTo>
                  <a:lnTo>
                    <a:pt x="911" y="1078"/>
                  </a:lnTo>
                  <a:lnTo>
                    <a:pt x="729" y="1068"/>
                  </a:lnTo>
                  <a:lnTo>
                    <a:pt x="559" y="1037"/>
                  </a:lnTo>
                  <a:lnTo>
                    <a:pt x="404" y="987"/>
                  </a:lnTo>
                  <a:lnTo>
                    <a:pt x="334" y="957"/>
                  </a:lnTo>
                  <a:lnTo>
                    <a:pt x="269" y="922"/>
                  </a:lnTo>
                  <a:lnTo>
                    <a:pt x="211" y="884"/>
                  </a:lnTo>
                  <a:lnTo>
                    <a:pt x="157" y="843"/>
                  </a:lnTo>
                  <a:lnTo>
                    <a:pt x="112" y="799"/>
                  </a:lnTo>
                  <a:lnTo>
                    <a:pt x="73" y="751"/>
                  </a:lnTo>
                  <a:lnTo>
                    <a:pt x="42" y="701"/>
                  </a:lnTo>
                  <a:lnTo>
                    <a:pt x="19" y="650"/>
                  </a:lnTo>
                  <a:lnTo>
                    <a:pt x="5" y="596"/>
                  </a:lnTo>
                  <a:lnTo>
                    <a:pt x="0" y="539"/>
                  </a:lnTo>
                  <a:close/>
                  <a:moveTo>
                    <a:pt x="19" y="594"/>
                  </a:moveTo>
                  <a:lnTo>
                    <a:pt x="19" y="592"/>
                  </a:lnTo>
                  <a:lnTo>
                    <a:pt x="34" y="645"/>
                  </a:lnTo>
                  <a:lnTo>
                    <a:pt x="34" y="644"/>
                  </a:lnTo>
                  <a:lnTo>
                    <a:pt x="56" y="695"/>
                  </a:lnTo>
                  <a:lnTo>
                    <a:pt x="55" y="694"/>
                  </a:lnTo>
                  <a:lnTo>
                    <a:pt x="85" y="743"/>
                  </a:lnTo>
                  <a:lnTo>
                    <a:pt x="85" y="742"/>
                  </a:lnTo>
                  <a:lnTo>
                    <a:pt x="124" y="789"/>
                  </a:lnTo>
                  <a:lnTo>
                    <a:pt x="123" y="789"/>
                  </a:lnTo>
                  <a:lnTo>
                    <a:pt x="168" y="832"/>
                  </a:lnTo>
                  <a:lnTo>
                    <a:pt x="167" y="831"/>
                  </a:lnTo>
                  <a:lnTo>
                    <a:pt x="219" y="872"/>
                  </a:lnTo>
                  <a:lnTo>
                    <a:pt x="219" y="872"/>
                  </a:lnTo>
                  <a:lnTo>
                    <a:pt x="277" y="910"/>
                  </a:lnTo>
                  <a:lnTo>
                    <a:pt x="276" y="909"/>
                  </a:lnTo>
                  <a:lnTo>
                    <a:pt x="340" y="943"/>
                  </a:lnTo>
                  <a:lnTo>
                    <a:pt x="340" y="943"/>
                  </a:lnTo>
                  <a:lnTo>
                    <a:pt x="410" y="973"/>
                  </a:lnTo>
                  <a:lnTo>
                    <a:pt x="409" y="973"/>
                  </a:lnTo>
                  <a:lnTo>
                    <a:pt x="562" y="1023"/>
                  </a:lnTo>
                  <a:lnTo>
                    <a:pt x="561" y="1023"/>
                  </a:lnTo>
                  <a:lnTo>
                    <a:pt x="731" y="1054"/>
                  </a:lnTo>
                  <a:lnTo>
                    <a:pt x="730" y="1053"/>
                  </a:lnTo>
                  <a:lnTo>
                    <a:pt x="912" y="1063"/>
                  </a:lnTo>
                  <a:lnTo>
                    <a:pt x="911" y="1063"/>
                  </a:lnTo>
                  <a:lnTo>
                    <a:pt x="1093" y="1053"/>
                  </a:lnTo>
                  <a:lnTo>
                    <a:pt x="1092" y="1054"/>
                  </a:lnTo>
                  <a:lnTo>
                    <a:pt x="1263" y="1023"/>
                  </a:lnTo>
                  <a:lnTo>
                    <a:pt x="1262" y="1023"/>
                  </a:lnTo>
                  <a:lnTo>
                    <a:pt x="1415" y="973"/>
                  </a:lnTo>
                  <a:lnTo>
                    <a:pt x="1414" y="973"/>
                  </a:lnTo>
                  <a:lnTo>
                    <a:pt x="1484" y="943"/>
                  </a:lnTo>
                  <a:lnTo>
                    <a:pt x="1484" y="943"/>
                  </a:lnTo>
                  <a:lnTo>
                    <a:pt x="1548" y="909"/>
                  </a:lnTo>
                  <a:lnTo>
                    <a:pt x="1547" y="910"/>
                  </a:lnTo>
                  <a:lnTo>
                    <a:pt x="1605" y="872"/>
                  </a:lnTo>
                  <a:lnTo>
                    <a:pt x="1605" y="872"/>
                  </a:lnTo>
                  <a:lnTo>
                    <a:pt x="1657" y="831"/>
                  </a:lnTo>
                  <a:lnTo>
                    <a:pt x="1656" y="832"/>
                  </a:lnTo>
                  <a:lnTo>
                    <a:pt x="1701" y="789"/>
                  </a:lnTo>
                  <a:lnTo>
                    <a:pt x="1700" y="789"/>
                  </a:lnTo>
                  <a:lnTo>
                    <a:pt x="1739" y="742"/>
                  </a:lnTo>
                  <a:lnTo>
                    <a:pt x="1739" y="743"/>
                  </a:lnTo>
                  <a:lnTo>
                    <a:pt x="1769" y="694"/>
                  </a:lnTo>
                  <a:lnTo>
                    <a:pt x="1768" y="695"/>
                  </a:lnTo>
                  <a:lnTo>
                    <a:pt x="1790" y="644"/>
                  </a:lnTo>
                  <a:lnTo>
                    <a:pt x="1790" y="645"/>
                  </a:lnTo>
                  <a:lnTo>
                    <a:pt x="1805" y="592"/>
                  </a:lnTo>
                  <a:lnTo>
                    <a:pt x="1804" y="594"/>
                  </a:lnTo>
                  <a:lnTo>
                    <a:pt x="1808" y="539"/>
                  </a:lnTo>
                  <a:lnTo>
                    <a:pt x="1808" y="540"/>
                  </a:lnTo>
                  <a:lnTo>
                    <a:pt x="1804" y="486"/>
                  </a:lnTo>
                  <a:lnTo>
                    <a:pt x="1805" y="488"/>
                  </a:lnTo>
                  <a:lnTo>
                    <a:pt x="1790" y="435"/>
                  </a:lnTo>
                  <a:lnTo>
                    <a:pt x="1790" y="436"/>
                  </a:lnTo>
                  <a:lnTo>
                    <a:pt x="1769" y="385"/>
                  </a:lnTo>
                  <a:lnTo>
                    <a:pt x="1770" y="386"/>
                  </a:lnTo>
                  <a:lnTo>
                    <a:pt x="1739" y="337"/>
                  </a:lnTo>
                  <a:lnTo>
                    <a:pt x="1739" y="338"/>
                  </a:lnTo>
                  <a:lnTo>
                    <a:pt x="1701" y="292"/>
                  </a:lnTo>
                  <a:lnTo>
                    <a:pt x="1702" y="292"/>
                  </a:lnTo>
                  <a:lnTo>
                    <a:pt x="1656" y="248"/>
                  </a:lnTo>
                  <a:lnTo>
                    <a:pt x="1656" y="249"/>
                  </a:lnTo>
                  <a:lnTo>
                    <a:pt x="1605" y="207"/>
                  </a:lnTo>
                  <a:lnTo>
                    <a:pt x="1606" y="207"/>
                  </a:lnTo>
                  <a:lnTo>
                    <a:pt x="1547" y="170"/>
                  </a:lnTo>
                  <a:lnTo>
                    <a:pt x="1548" y="171"/>
                  </a:lnTo>
                  <a:lnTo>
                    <a:pt x="1484" y="137"/>
                  </a:lnTo>
                  <a:lnTo>
                    <a:pt x="1484" y="137"/>
                  </a:lnTo>
                  <a:lnTo>
                    <a:pt x="1415" y="106"/>
                  </a:lnTo>
                  <a:lnTo>
                    <a:pt x="1415" y="106"/>
                  </a:lnTo>
                  <a:lnTo>
                    <a:pt x="1262" y="57"/>
                  </a:lnTo>
                  <a:lnTo>
                    <a:pt x="1263" y="57"/>
                  </a:lnTo>
                  <a:lnTo>
                    <a:pt x="1092" y="26"/>
                  </a:lnTo>
                  <a:lnTo>
                    <a:pt x="1093" y="26"/>
                  </a:lnTo>
                  <a:lnTo>
                    <a:pt x="911" y="15"/>
                  </a:lnTo>
                  <a:lnTo>
                    <a:pt x="912" y="15"/>
                  </a:lnTo>
                  <a:lnTo>
                    <a:pt x="730" y="26"/>
                  </a:lnTo>
                  <a:lnTo>
                    <a:pt x="731" y="26"/>
                  </a:lnTo>
                  <a:lnTo>
                    <a:pt x="561" y="57"/>
                  </a:lnTo>
                  <a:lnTo>
                    <a:pt x="562" y="57"/>
                  </a:lnTo>
                  <a:lnTo>
                    <a:pt x="409" y="106"/>
                  </a:lnTo>
                  <a:lnTo>
                    <a:pt x="410" y="106"/>
                  </a:lnTo>
                  <a:lnTo>
                    <a:pt x="340" y="137"/>
                  </a:lnTo>
                  <a:lnTo>
                    <a:pt x="340" y="137"/>
                  </a:lnTo>
                  <a:lnTo>
                    <a:pt x="276" y="171"/>
                  </a:lnTo>
                  <a:lnTo>
                    <a:pt x="277" y="170"/>
                  </a:lnTo>
                  <a:lnTo>
                    <a:pt x="218" y="207"/>
                  </a:lnTo>
                  <a:lnTo>
                    <a:pt x="218" y="207"/>
                  </a:lnTo>
                  <a:lnTo>
                    <a:pt x="167" y="249"/>
                  </a:lnTo>
                  <a:lnTo>
                    <a:pt x="168" y="248"/>
                  </a:lnTo>
                  <a:lnTo>
                    <a:pt x="122" y="292"/>
                  </a:lnTo>
                  <a:lnTo>
                    <a:pt x="123" y="292"/>
                  </a:lnTo>
                  <a:lnTo>
                    <a:pt x="85" y="338"/>
                  </a:lnTo>
                  <a:lnTo>
                    <a:pt x="85" y="337"/>
                  </a:lnTo>
                  <a:lnTo>
                    <a:pt x="54" y="386"/>
                  </a:lnTo>
                  <a:lnTo>
                    <a:pt x="55" y="385"/>
                  </a:lnTo>
                  <a:lnTo>
                    <a:pt x="34" y="436"/>
                  </a:lnTo>
                  <a:lnTo>
                    <a:pt x="34" y="435"/>
                  </a:lnTo>
                  <a:lnTo>
                    <a:pt x="19" y="488"/>
                  </a:lnTo>
                  <a:lnTo>
                    <a:pt x="19" y="486"/>
                  </a:lnTo>
                  <a:lnTo>
                    <a:pt x="15" y="540"/>
                  </a:lnTo>
                  <a:lnTo>
                    <a:pt x="15" y="539"/>
                  </a:lnTo>
                  <a:lnTo>
                    <a:pt x="19" y="594"/>
                  </a:lnTo>
                  <a:close/>
                </a:path>
              </a:pathLst>
            </a:custGeom>
            <a:solidFill>
              <a:srgbClr val="000000"/>
            </a:solidFill>
            <a:ln w="9525"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grpSp>
          <p:nvGrpSpPr>
            <p:cNvPr id="55" name="Group 54"/>
            <p:cNvGrpSpPr>
              <a:grpSpLocks/>
            </p:cNvGrpSpPr>
            <p:nvPr/>
          </p:nvGrpSpPr>
          <p:grpSpPr bwMode="auto">
            <a:xfrm>
              <a:off x="3629025" y="3067050"/>
              <a:ext cx="988695" cy="298450"/>
              <a:chOff x="5715" y="4830"/>
              <a:chExt cx="1557" cy="470"/>
            </a:xfrm>
          </p:grpSpPr>
          <p:sp>
            <p:nvSpPr>
              <p:cNvPr id="67" name="Rectangle 66"/>
              <p:cNvSpPr>
                <a:spLocks noChangeArrowheads="1"/>
              </p:cNvSpPr>
              <p:nvPr/>
            </p:nvSpPr>
            <p:spPr bwMode="auto">
              <a:xfrm>
                <a:off x="5715" y="4830"/>
                <a:ext cx="155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spcAft>
                    <a:spcPts val="0"/>
                  </a:spcAft>
                </a:pPr>
                <a:r>
                  <a:rPr lang="en-US" sz="1000">
                    <a:solidFill>
                      <a:srgbClr val="000000"/>
                    </a:solidFill>
                    <a:effectLst/>
                    <a:latin typeface="Arial" panose="020B0604020202020204" pitchFamily="34" charset="0"/>
                    <a:ea typeface="Times New Roman" panose="02020603050405020304" pitchFamily="18" charset="0"/>
                  </a:rPr>
                  <a:t>Search via text or </a:t>
                </a:r>
                <a:endParaRPr lang="en-IN" sz="1200">
                  <a:effectLst/>
                  <a:latin typeface="Times New Roman" panose="02020603050405020304" pitchFamily="18" charset="0"/>
                  <a:ea typeface="Times New Roman" panose="02020603050405020304" pitchFamily="18" charset="0"/>
                </a:endParaRPr>
              </a:p>
            </p:txBody>
          </p:sp>
          <p:sp>
            <p:nvSpPr>
              <p:cNvPr id="68" name="Rectangle 67"/>
              <p:cNvSpPr>
                <a:spLocks noChangeArrowheads="1"/>
              </p:cNvSpPr>
              <p:nvPr/>
            </p:nvSpPr>
            <p:spPr bwMode="auto">
              <a:xfrm>
                <a:off x="6165" y="5070"/>
                <a:ext cx="65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spcAft>
                    <a:spcPts val="0"/>
                  </a:spcAft>
                </a:pPr>
                <a:r>
                  <a:rPr lang="en-US" sz="1000">
                    <a:solidFill>
                      <a:srgbClr val="000000"/>
                    </a:solidFill>
                    <a:effectLst/>
                    <a:latin typeface="Arial" panose="020B0604020202020204" pitchFamily="34" charset="0"/>
                    <a:ea typeface="Times New Roman" panose="02020603050405020304" pitchFamily="18" charset="0"/>
                  </a:rPr>
                  <a:t>Images</a:t>
                </a:r>
                <a:endParaRPr lang="en-IN" sz="1200">
                  <a:effectLst/>
                  <a:latin typeface="Times New Roman" panose="02020603050405020304" pitchFamily="18" charset="0"/>
                  <a:ea typeface="Times New Roman" panose="02020603050405020304" pitchFamily="18" charset="0"/>
                </a:endParaRPr>
              </a:p>
            </p:txBody>
          </p:sp>
        </p:grpSp>
        <p:sp>
          <p:nvSpPr>
            <p:cNvPr id="56" name="Freeform 55"/>
            <p:cNvSpPr>
              <a:spLocks/>
            </p:cNvSpPr>
            <p:nvPr/>
          </p:nvSpPr>
          <p:spPr bwMode="auto">
            <a:xfrm>
              <a:off x="333375" y="1981200"/>
              <a:ext cx="143510" cy="143510"/>
            </a:xfrm>
            <a:custGeom>
              <a:avLst/>
              <a:gdLst>
                <a:gd name="T0" fmla="*/ 0 w 241"/>
                <a:gd name="T1" fmla="*/ 128 h 241"/>
                <a:gd name="T2" fmla="*/ 128 w 241"/>
                <a:gd name="T3" fmla="*/ 0 h 241"/>
                <a:gd name="T4" fmla="*/ 240 w 241"/>
                <a:gd name="T5" fmla="*/ 128 h 241"/>
                <a:gd name="T6" fmla="*/ 128 w 241"/>
                <a:gd name="T7" fmla="*/ 240 h 241"/>
                <a:gd name="T8" fmla="*/ 0 w 241"/>
                <a:gd name="T9" fmla="*/ 128 h 241"/>
              </a:gdLst>
              <a:ahLst/>
              <a:cxnLst>
                <a:cxn ang="0">
                  <a:pos x="T0" y="T1"/>
                </a:cxn>
                <a:cxn ang="0">
                  <a:pos x="T2" y="T3"/>
                </a:cxn>
                <a:cxn ang="0">
                  <a:pos x="T4" y="T5"/>
                </a:cxn>
                <a:cxn ang="0">
                  <a:pos x="T6" y="T7"/>
                </a:cxn>
                <a:cxn ang="0">
                  <a:pos x="T8" y="T9"/>
                </a:cxn>
              </a:cxnLst>
              <a:rect l="0" t="0" r="r" b="b"/>
              <a:pathLst>
                <a:path w="241" h="241">
                  <a:moveTo>
                    <a:pt x="0" y="128"/>
                  </a:moveTo>
                  <a:cubicBezTo>
                    <a:pt x="1" y="54"/>
                    <a:pt x="54" y="1"/>
                    <a:pt x="128" y="0"/>
                  </a:cubicBezTo>
                  <a:cubicBezTo>
                    <a:pt x="187" y="1"/>
                    <a:pt x="241" y="54"/>
                    <a:pt x="240" y="128"/>
                  </a:cubicBezTo>
                  <a:cubicBezTo>
                    <a:pt x="241" y="187"/>
                    <a:pt x="187" y="241"/>
                    <a:pt x="128" y="240"/>
                  </a:cubicBezTo>
                  <a:cubicBezTo>
                    <a:pt x="54" y="241"/>
                    <a:pt x="1" y="187"/>
                    <a:pt x="0" y="128"/>
                  </a:cubicBezTo>
                </a:path>
              </a:pathLst>
            </a:custGeom>
            <a:solidFill>
              <a:srgbClr val="FFFFFF"/>
            </a:solidFill>
            <a:ln w="0">
              <a:solidFill>
                <a:srgbClr val="000000"/>
              </a:solidFill>
              <a:prstDash val="solid"/>
              <a:round/>
              <a:headEnd/>
              <a:tailEnd/>
            </a:ln>
          </p:spPr>
          <p:txBody>
            <a:bodyPr rot="0" vert="horz" wrap="square" lIns="91440" tIns="45720" rIns="91440" bIns="45720" anchor="t" anchorCtr="0" upright="1">
              <a:noAutofit/>
            </a:bodyPr>
            <a:lstStyle/>
            <a:p>
              <a:endParaRPr lang="en-IN"/>
            </a:p>
          </p:txBody>
        </p:sp>
        <p:sp>
          <p:nvSpPr>
            <p:cNvPr id="57" name="Freeform 56"/>
            <p:cNvSpPr>
              <a:spLocks noEditPoints="1"/>
            </p:cNvSpPr>
            <p:nvPr/>
          </p:nvSpPr>
          <p:spPr bwMode="auto">
            <a:xfrm>
              <a:off x="328295" y="1976120"/>
              <a:ext cx="153035" cy="153035"/>
            </a:xfrm>
            <a:custGeom>
              <a:avLst/>
              <a:gdLst>
                <a:gd name="T0" fmla="*/ 0 w 241"/>
                <a:gd name="T1" fmla="*/ 129 h 241"/>
                <a:gd name="T2" fmla="*/ 11 w 241"/>
                <a:gd name="T3" fmla="*/ 77 h 241"/>
                <a:gd name="T4" fmla="*/ 38 w 241"/>
                <a:gd name="T5" fmla="*/ 38 h 241"/>
                <a:gd name="T6" fmla="*/ 77 w 241"/>
                <a:gd name="T7" fmla="*/ 11 h 241"/>
                <a:gd name="T8" fmla="*/ 129 w 241"/>
                <a:gd name="T9" fmla="*/ 0 h 241"/>
                <a:gd name="T10" fmla="*/ 172 w 241"/>
                <a:gd name="T11" fmla="*/ 11 h 241"/>
                <a:gd name="T12" fmla="*/ 209 w 241"/>
                <a:gd name="T13" fmla="*/ 38 h 241"/>
                <a:gd name="T14" fmla="*/ 232 w 241"/>
                <a:gd name="T15" fmla="*/ 78 h 241"/>
                <a:gd name="T16" fmla="*/ 241 w 241"/>
                <a:gd name="T17" fmla="*/ 129 h 241"/>
                <a:gd name="T18" fmla="*/ 232 w 241"/>
                <a:gd name="T19" fmla="*/ 172 h 241"/>
                <a:gd name="T20" fmla="*/ 208 w 241"/>
                <a:gd name="T21" fmla="*/ 208 h 241"/>
                <a:gd name="T22" fmla="*/ 172 w 241"/>
                <a:gd name="T23" fmla="*/ 232 h 241"/>
                <a:gd name="T24" fmla="*/ 129 w 241"/>
                <a:gd name="T25" fmla="*/ 241 h 241"/>
                <a:gd name="T26" fmla="*/ 78 w 241"/>
                <a:gd name="T27" fmla="*/ 232 h 241"/>
                <a:gd name="T28" fmla="*/ 38 w 241"/>
                <a:gd name="T29" fmla="*/ 208 h 241"/>
                <a:gd name="T30" fmla="*/ 11 w 241"/>
                <a:gd name="T31" fmla="*/ 172 h 241"/>
                <a:gd name="T32" fmla="*/ 0 w 241"/>
                <a:gd name="T33" fmla="*/ 129 h 241"/>
                <a:gd name="T34" fmla="*/ 25 w 241"/>
                <a:gd name="T35" fmla="*/ 167 h 241"/>
                <a:gd name="T36" fmla="*/ 24 w 241"/>
                <a:gd name="T37" fmla="*/ 164 h 241"/>
                <a:gd name="T38" fmla="*/ 49 w 241"/>
                <a:gd name="T39" fmla="*/ 198 h 241"/>
                <a:gd name="T40" fmla="*/ 47 w 241"/>
                <a:gd name="T41" fmla="*/ 196 h 241"/>
                <a:gd name="T42" fmla="*/ 85 w 241"/>
                <a:gd name="T43" fmla="*/ 219 h 241"/>
                <a:gd name="T44" fmla="*/ 82 w 241"/>
                <a:gd name="T45" fmla="*/ 218 h 241"/>
                <a:gd name="T46" fmla="*/ 130 w 241"/>
                <a:gd name="T47" fmla="*/ 226 h 241"/>
                <a:gd name="T48" fmla="*/ 127 w 241"/>
                <a:gd name="T49" fmla="*/ 226 h 241"/>
                <a:gd name="T50" fmla="*/ 167 w 241"/>
                <a:gd name="T51" fmla="*/ 218 h 241"/>
                <a:gd name="T52" fmla="*/ 164 w 241"/>
                <a:gd name="T53" fmla="*/ 219 h 241"/>
                <a:gd name="T54" fmla="*/ 198 w 241"/>
                <a:gd name="T55" fmla="*/ 196 h 241"/>
                <a:gd name="T56" fmla="*/ 196 w 241"/>
                <a:gd name="T57" fmla="*/ 198 h 241"/>
                <a:gd name="T58" fmla="*/ 219 w 241"/>
                <a:gd name="T59" fmla="*/ 164 h 241"/>
                <a:gd name="T60" fmla="*/ 218 w 241"/>
                <a:gd name="T61" fmla="*/ 167 h 241"/>
                <a:gd name="T62" fmla="*/ 226 w 241"/>
                <a:gd name="T63" fmla="*/ 127 h 241"/>
                <a:gd name="T64" fmla="*/ 226 w 241"/>
                <a:gd name="T65" fmla="*/ 130 h 241"/>
                <a:gd name="T66" fmla="*/ 218 w 241"/>
                <a:gd name="T67" fmla="*/ 82 h 241"/>
                <a:gd name="T68" fmla="*/ 219 w 241"/>
                <a:gd name="T69" fmla="*/ 85 h 241"/>
                <a:gd name="T70" fmla="*/ 196 w 241"/>
                <a:gd name="T71" fmla="*/ 47 h 241"/>
                <a:gd name="T72" fmla="*/ 198 w 241"/>
                <a:gd name="T73" fmla="*/ 49 h 241"/>
                <a:gd name="T74" fmla="*/ 164 w 241"/>
                <a:gd name="T75" fmla="*/ 24 h 241"/>
                <a:gd name="T76" fmla="*/ 167 w 241"/>
                <a:gd name="T77" fmla="*/ 25 h 241"/>
                <a:gd name="T78" fmla="*/ 127 w 241"/>
                <a:gd name="T79" fmla="*/ 15 h 241"/>
                <a:gd name="T80" fmla="*/ 130 w 241"/>
                <a:gd name="T81" fmla="*/ 15 h 241"/>
                <a:gd name="T82" fmla="*/ 82 w 241"/>
                <a:gd name="T83" fmla="*/ 25 h 241"/>
                <a:gd name="T84" fmla="*/ 85 w 241"/>
                <a:gd name="T85" fmla="*/ 24 h 241"/>
                <a:gd name="T86" fmla="*/ 47 w 241"/>
                <a:gd name="T87" fmla="*/ 49 h 241"/>
                <a:gd name="T88" fmla="*/ 49 w 241"/>
                <a:gd name="T89" fmla="*/ 47 h 241"/>
                <a:gd name="T90" fmla="*/ 24 w 241"/>
                <a:gd name="T91" fmla="*/ 85 h 241"/>
                <a:gd name="T92" fmla="*/ 25 w 241"/>
                <a:gd name="T93" fmla="*/ 82 h 241"/>
                <a:gd name="T94" fmla="*/ 15 w 241"/>
                <a:gd name="T95" fmla="*/ 130 h 241"/>
                <a:gd name="T96" fmla="*/ 15 w 241"/>
                <a:gd name="T97" fmla="*/ 127 h 241"/>
                <a:gd name="T98" fmla="*/ 25 w 241"/>
                <a:gd name="T99" fmla="*/ 167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1" h="241">
                  <a:moveTo>
                    <a:pt x="0" y="129"/>
                  </a:moveTo>
                  <a:lnTo>
                    <a:pt x="11" y="77"/>
                  </a:lnTo>
                  <a:lnTo>
                    <a:pt x="38" y="38"/>
                  </a:lnTo>
                  <a:lnTo>
                    <a:pt x="77" y="11"/>
                  </a:lnTo>
                  <a:lnTo>
                    <a:pt x="129" y="0"/>
                  </a:lnTo>
                  <a:lnTo>
                    <a:pt x="172" y="11"/>
                  </a:lnTo>
                  <a:lnTo>
                    <a:pt x="209" y="38"/>
                  </a:lnTo>
                  <a:lnTo>
                    <a:pt x="232" y="78"/>
                  </a:lnTo>
                  <a:lnTo>
                    <a:pt x="241" y="129"/>
                  </a:lnTo>
                  <a:lnTo>
                    <a:pt x="232" y="172"/>
                  </a:lnTo>
                  <a:lnTo>
                    <a:pt x="208" y="208"/>
                  </a:lnTo>
                  <a:lnTo>
                    <a:pt x="172" y="232"/>
                  </a:lnTo>
                  <a:lnTo>
                    <a:pt x="129" y="241"/>
                  </a:lnTo>
                  <a:lnTo>
                    <a:pt x="78" y="232"/>
                  </a:lnTo>
                  <a:lnTo>
                    <a:pt x="38" y="208"/>
                  </a:lnTo>
                  <a:lnTo>
                    <a:pt x="11" y="172"/>
                  </a:lnTo>
                  <a:lnTo>
                    <a:pt x="0" y="129"/>
                  </a:lnTo>
                  <a:close/>
                  <a:moveTo>
                    <a:pt x="25" y="167"/>
                  </a:moveTo>
                  <a:lnTo>
                    <a:pt x="24" y="164"/>
                  </a:lnTo>
                  <a:lnTo>
                    <a:pt x="49" y="198"/>
                  </a:lnTo>
                  <a:lnTo>
                    <a:pt x="47" y="196"/>
                  </a:lnTo>
                  <a:lnTo>
                    <a:pt x="85" y="219"/>
                  </a:lnTo>
                  <a:lnTo>
                    <a:pt x="82" y="218"/>
                  </a:lnTo>
                  <a:lnTo>
                    <a:pt x="130" y="226"/>
                  </a:lnTo>
                  <a:lnTo>
                    <a:pt x="127" y="226"/>
                  </a:lnTo>
                  <a:lnTo>
                    <a:pt x="167" y="218"/>
                  </a:lnTo>
                  <a:lnTo>
                    <a:pt x="164" y="219"/>
                  </a:lnTo>
                  <a:lnTo>
                    <a:pt x="198" y="196"/>
                  </a:lnTo>
                  <a:lnTo>
                    <a:pt x="196" y="198"/>
                  </a:lnTo>
                  <a:lnTo>
                    <a:pt x="219" y="164"/>
                  </a:lnTo>
                  <a:lnTo>
                    <a:pt x="218" y="167"/>
                  </a:lnTo>
                  <a:lnTo>
                    <a:pt x="226" y="127"/>
                  </a:lnTo>
                  <a:lnTo>
                    <a:pt x="226" y="130"/>
                  </a:lnTo>
                  <a:lnTo>
                    <a:pt x="218" y="82"/>
                  </a:lnTo>
                  <a:lnTo>
                    <a:pt x="219" y="85"/>
                  </a:lnTo>
                  <a:lnTo>
                    <a:pt x="196" y="47"/>
                  </a:lnTo>
                  <a:lnTo>
                    <a:pt x="198" y="49"/>
                  </a:lnTo>
                  <a:lnTo>
                    <a:pt x="164" y="24"/>
                  </a:lnTo>
                  <a:lnTo>
                    <a:pt x="167" y="25"/>
                  </a:lnTo>
                  <a:lnTo>
                    <a:pt x="127" y="15"/>
                  </a:lnTo>
                  <a:lnTo>
                    <a:pt x="130" y="15"/>
                  </a:lnTo>
                  <a:lnTo>
                    <a:pt x="82" y="25"/>
                  </a:lnTo>
                  <a:lnTo>
                    <a:pt x="85" y="24"/>
                  </a:lnTo>
                  <a:lnTo>
                    <a:pt x="47" y="49"/>
                  </a:lnTo>
                  <a:lnTo>
                    <a:pt x="49" y="47"/>
                  </a:lnTo>
                  <a:lnTo>
                    <a:pt x="24" y="85"/>
                  </a:lnTo>
                  <a:lnTo>
                    <a:pt x="25" y="82"/>
                  </a:lnTo>
                  <a:lnTo>
                    <a:pt x="15" y="130"/>
                  </a:lnTo>
                  <a:lnTo>
                    <a:pt x="15" y="127"/>
                  </a:lnTo>
                  <a:lnTo>
                    <a:pt x="25" y="167"/>
                  </a:lnTo>
                  <a:close/>
                </a:path>
              </a:pathLst>
            </a:custGeom>
            <a:solidFill>
              <a:srgbClr val="000000"/>
            </a:solidFill>
            <a:ln w="9525"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sp>
          <p:nvSpPr>
            <p:cNvPr id="58" name="Rectangle 57"/>
            <p:cNvSpPr>
              <a:spLocks noChangeArrowheads="1"/>
            </p:cNvSpPr>
            <p:nvPr/>
          </p:nvSpPr>
          <p:spPr bwMode="auto">
            <a:xfrm>
              <a:off x="266700" y="2185670"/>
              <a:ext cx="295275" cy="9525"/>
            </a:xfrm>
            <a:prstGeom prst="rect">
              <a:avLst/>
            </a:prstGeom>
            <a:solidFill>
              <a:srgbClr val="000000"/>
            </a:solidFill>
            <a:ln w="9525"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sp>
          <p:nvSpPr>
            <p:cNvPr id="59" name="Freeform 58"/>
            <p:cNvSpPr>
              <a:spLocks/>
            </p:cNvSpPr>
            <p:nvPr/>
          </p:nvSpPr>
          <p:spPr bwMode="auto">
            <a:xfrm>
              <a:off x="271780" y="2124075"/>
              <a:ext cx="142240" cy="650240"/>
            </a:xfrm>
            <a:custGeom>
              <a:avLst/>
              <a:gdLst>
                <a:gd name="T0" fmla="*/ 224 w 224"/>
                <a:gd name="T1" fmla="*/ 0 h 1024"/>
                <a:gd name="T2" fmla="*/ 224 w 224"/>
                <a:gd name="T3" fmla="*/ 587 h 1024"/>
                <a:gd name="T4" fmla="*/ 14 w 224"/>
                <a:gd name="T5" fmla="*/ 1024 h 1024"/>
                <a:gd name="T6" fmla="*/ 0 w 224"/>
                <a:gd name="T7" fmla="*/ 1017 h 1024"/>
                <a:gd name="T8" fmla="*/ 210 w 224"/>
                <a:gd name="T9" fmla="*/ 582 h 1024"/>
                <a:gd name="T10" fmla="*/ 209 w 224"/>
                <a:gd name="T11" fmla="*/ 585 h 1024"/>
                <a:gd name="T12" fmla="*/ 209 w 224"/>
                <a:gd name="T13" fmla="*/ 0 h 1024"/>
                <a:gd name="T14" fmla="*/ 224 w 224"/>
                <a:gd name="T15" fmla="*/ 0 h 10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1024">
                  <a:moveTo>
                    <a:pt x="224" y="0"/>
                  </a:moveTo>
                  <a:lnTo>
                    <a:pt x="224" y="587"/>
                  </a:lnTo>
                  <a:lnTo>
                    <a:pt x="14" y="1024"/>
                  </a:lnTo>
                  <a:lnTo>
                    <a:pt x="0" y="1017"/>
                  </a:lnTo>
                  <a:lnTo>
                    <a:pt x="210" y="582"/>
                  </a:lnTo>
                  <a:lnTo>
                    <a:pt x="209" y="585"/>
                  </a:lnTo>
                  <a:lnTo>
                    <a:pt x="209" y="0"/>
                  </a:lnTo>
                  <a:lnTo>
                    <a:pt x="224" y="0"/>
                  </a:lnTo>
                  <a:close/>
                </a:path>
              </a:pathLst>
            </a:custGeom>
            <a:solidFill>
              <a:srgbClr val="000000"/>
            </a:solidFill>
            <a:ln w="9525"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sp>
          <p:nvSpPr>
            <p:cNvPr id="60" name="Freeform 59"/>
            <p:cNvSpPr>
              <a:spLocks/>
            </p:cNvSpPr>
            <p:nvPr/>
          </p:nvSpPr>
          <p:spPr bwMode="auto">
            <a:xfrm>
              <a:off x="412115" y="2493010"/>
              <a:ext cx="144145" cy="290830"/>
            </a:xfrm>
            <a:custGeom>
              <a:avLst/>
              <a:gdLst>
                <a:gd name="T0" fmla="*/ 17 w 227"/>
                <a:gd name="T1" fmla="*/ 8 h 458"/>
                <a:gd name="T2" fmla="*/ 14 w 227"/>
                <a:gd name="T3" fmla="*/ 14 h 458"/>
                <a:gd name="T4" fmla="*/ 15 w 227"/>
                <a:gd name="T5" fmla="*/ 9 h 458"/>
                <a:gd name="T6" fmla="*/ 17 w 227"/>
                <a:gd name="T7" fmla="*/ 24 h 458"/>
                <a:gd name="T8" fmla="*/ 17 w 227"/>
                <a:gd name="T9" fmla="*/ 24 h 458"/>
                <a:gd name="T10" fmla="*/ 23 w 227"/>
                <a:gd name="T11" fmla="*/ 46 h 458"/>
                <a:gd name="T12" fmla="*/ 23 w 227"/>
                <a:gd name="T13" fmla="*/ 45 h 458"/>
                <a:gd name="T14" fmla="*/ 34 w 227"/>
                <a:gd name="T15" fmla="*/ 73 h 458"/>
                <a:gd name="T16" fmla="*/ 34 w 227"/>
                <a:gd name="T17" fmla="*/ 73 h 458"/>
                <a:gd name="T18" fmla="*/ 66 w 227"/>
                <a:gd name="T19" fmla="*/ 144 h 458"/>
                <a:gd name="T20" fmla="*/ 66 w 227"/>
                <a:gd name="T21" fmla="*/ 144 h 458"/>
                <a:gd name="T22" fmla="*/ 107 w 227"/>
                <a:gd name="T23" fmla="*/ 226 h 458"/>
                <a:gd name="T24" fmla="*/ 107 w 227"/>
                <a:gd name="T25" fmla="*/ 226 h 458"/>
                <a:gd name="T26" fmla="*/ 149 w 227"/>
                <a:gd name="T27" fmla="*/ 308 h 458"/>
                <a:gd name="T28" fmla="*/ 149 w 227"/>
                <a:gd name="T29" fmla="*/ 308 h 458"/>
                <a:gd name="T30" fmla="*/ 187 w 227"/>
                <a:gd name="T31" fmla="*/ 379 h 458"/>
                <a:gd name="T32" fmla="*/ 186 w 227"/>
                <a:gd name="T33" fmla="*/ 379 h 458"/>
                <a:gd name="T34" fmla="*/ 202 w 227"/>
                <a:gd name="T35" fmla="*/ 407 h 458"/>
                <a:gd name="T36" fmla="*/ 202 w 227"/>
                <a:gd name="T37" fmla="*/ 406 h 458"/>
                <a:gd name="T38" fmla="*/ 215 w 227"/>
                <a:gd name="T39" fmla="*/ 429 h 458"/>
                <a:gd name="T40" fmla="*/ 224 w 227"/>
                <a:gd name="T41" fmla="*/ 444 h 458"/>
                <a:gd name="T42" fmla="*/ 224 w 227"/>
                <a:gd name="T43" fmla="*/ 444 h 458"/>
                <a:gd name="T44" fmla="*/ 227 w 227"/>
                <a:gd name="T45" fmla="*/ 450 h 458"/>
                <a:gd name="T46" fmla="*/ 215 w 227"/>
                <a:gd name="T47" fmla="*/ 458 h 458"/>
                <a:gd name="T48" fmla="*/ 212 w 227"/>
                <a:gd name="T49" fmla="*/ 451 h 458"/>
                <a:gd name="T50" fmla="*/ 202 w 227"/>
                <a:gd name="T51" fmla="*/ 436 h 458"/>
                <a:gd name="T52" fmla="*/ 203 w 227"/>
                <a:gd name="T53" fmla="*/ 436 h 458"/>
                <a:gd name="T54" fmla="*/ 190 w 227"/>
                <a:gd name="T55" fmla="*/ 414 h 458"/>
                <a:gd name="T56" fmla="*/ 173 w 227"/>
                <a:gd name="T57" fmla="*/ 385 h 458"/>
                <a:gd name="T58" fmla="*/ 135 w 227"/>
                <a:gd name="T59" fmla="*/ 314 h 458"/>
                <a:gd name="T60" fmla="*/ 92 w 227"/>
                <a:gd name="T61" fmla="*/ 233 h 458"/>
                <a:gd name="T62" fmla="*/ 52 w 227"/>
                <a:gd name="T63" fmla="*/ 151 h 458"/>
                <a:gd name="T64" fmla="*/ 20 w 227"/>
                <a:gd name="T65" fmla="*/ 80 h 458"/>
                <a:gd name="T66" fmla="*/ 9 w 227"/>
                <a:gd name="T67" fmla="*/ 51 h 458"/>
                <a:gd name="T68" fmla="*/ 2 w 227"/>
                <a:gd name="T69" fmla="*/ 27 h 458"/>
                <a:gd name="T70" fmla="*/ 0 w 227"/>
                <a:gd name="T71" fmla="*/ 9 h 458"/>
                <a:gd name="T72" fmla="*/ 5 w 227"/>
                <a:gd name="T73" fmla="*/ 0 h 458"/>
                <a:gd name="T74" fmla="*/ 17 w 227"/>
                <a:gd name="T75" fmla="*/ 8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458">
                  <a:moveTo>
                    <a:pt x="17" y="8"/>
                  </a:moveTo>
                  <a:lnTo>
                    <a:pt x="14" y="14"/>
                  </a:lnTo>
                  <a:lnTo>
                    <a:pt x="15" y="9"/>
                  </a:lnTo>
                  <a:lnTo>
                    <a:pt x="17" y="24"/>
                  </a:lnTo>
                  <a:lnTo>
                    <a:pt x="17" y="24"/>
                  </a:lnTo>
                  <a:lnTo>
                    <a:pt x="23" y="46"/>
                  </a:lnTo>
                  <a:lnTo>
                    <a:pt x="23" y="45"/>
                  </a:lnTo>
                  <a:lnTo>
                    <a:pt x="34" y="73"/>
                  </a:lnTo>
                  <a:lnTo>
                    <a:pt x="34" y="73"/>
                  </a:lnTo>
                  <a:lnTo>
                    <a:pt x="66" y="144"/>
                  </a:lnTo>
                  <a:lnTo>
                    <a:pt x="66" y="144"/>
                  </a:lnTo>
                  <a:lnTo>
                    <a:pt x="107" y="226"/>
                  </a:lnTo>
                  <a:lnTo>
                    <a:pt x="107" y="226"/>
                  </a:lnTo>
                  <a:lnTo>
                    <a:pt x="149" y="308"/>
                  </a:lnTo>
                  <a:lnTo>
                    <a:pt x="149" y="308"/>
                  </a:lnTo>
                  <a:lnTo>
                    <a:pt x="187" y="379"/>
                  </a:lnTo>
                  <a:lnTo>
                    <a:pt x="186" y="379"/>
                  </a:lnTo>
                  <a:lnTo>
                    <a:pt x="202" y="407"/>
                  </a:lnTo>
                  <a:lnTo>
                    <a:pt x="202" y="406"/>
                  </a:lnTo>
                  <a:lnTo>
                    <a:pt x="215" y="429"/>
                  </a:lnTo>
                  <a:lnTo>
                    <a:pt x="224" y="444"/>
                  </a:lnTo>
                  <a:lnTo>
                    <a:pt x="224" y="444"/>
                  </a:lnTo>
                  <a:lnTo>
                    <a:pt x="227" y="450"/>
                  </a:lnTo>
                  <a:lnTo>
                    <a:pt x="215" y="458"/>
                  </a:lnTo>
                  <a:lnTo>
                    <a:pt x="212" y="451"/>
                  </a:lnTo>
                  <a:lnTo>
                    <a:pt x="202" y="436"/>
                  </a:lnTo>
                  <a:lnTo>
                    <a:pt x="203" y="436"/>
                  </a:lnTo>
                  <a:lnTo>
                    <a:pt x="190" y="414"/>
                  </a:lnTo>
                  <a:lnTo>
                    <a:pt x="173" y="385"/>
                  </a:lnTo>
                  <a:lnTo>
                    <a:pt x="135" y="314"/>
                  </a:lnTo>
                  <a:lnTo>
                    <a:pt x="92" y="233"/>
                  </a:lnTo>
                  <a:lnTo>
                    <a:pt x="52" y="151"/>
                  </a:lnTo>
                  <a:lnTo>
                    <a:pt x="20" y="80"/>
                  </a:lnTo>
                  <a:lnTo>
                    <a:pt x="9" y="51"/>
                  </a:lnTo>
                  <a:lnTo>
                    <a:pt x="2" y="27"/>
                  </a:lnTo>
                  <a:lnTo>
                    <a:pt x="0" y="9"/>
                  </a:lnTo>
                  <a:lnTo>
                    <a:pt x="5" y="0"/>
                  </a:lnTo>
                  <a:lnTo>
                    <a:pt x="17" y="8"/>
                  </a:lnTo>
                  <a:close/>
                </a:path>
              </a:pathLst>
            </a:custGeom>
            <a:solidFill>
              <a:srgbClr val="000000"/>
            </a:solidFill>
            <a:ln w="9525"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sp>
          <p:nvSpPr>
            <p:cNvPr id="61" name="Rectangle 60"/>
            <p:cNvSpPr>
              <a:spLocks noChangeArrowheads="1"/>
            </p:cNvSpPr>
            <p:nvPr/>
          </p:nvSpPr>
          <p:spPr bwMode="auto">
            <a:xfrm>
              <a:off x="276225" y="2819400"/>
              <a:ext cx="2837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spcAft>
                  <a:spcPts val="0"/>
                </a:spcAft>
              </a:pPr>
              <a:r>
                <a:rPr lang="en-US" sz="1000" b="1" dirty="0">
                  <a:solidFill>
                    <a:srgbClr val="000000"/>
                  </a:solidFill>
                  <a:effectLst/>
                  <a:latin typeface="Arial" panose="020B0604020202020204" pitchFamily="34" charset="0"/>
                  <a:ea typeface="Times New Roman" panose="02020603050405020304" pitchFamily="18" charset="0"/>
                </a:rPr>
                <a:t>User</a:t>
              </a:r>
              <a:endParaRPr lang="en-IN" sz="1200" b="1" dirty="0">
                <a:effectLst/>
                <a:latin typeface="Times New Roman" panose="02020603050405020304" pitchFamily="18" charset="0"/>
                <a:ea typeface="Times New Roman" panose="02020603050405020304" pitchFamily="18" charset="0"/>
              </a:endParaRPr>
            </a:p>
          </p:txBody>
        </p:sp>
        <p:sp>
          <p:nvSpPr>
            <p:cNvPr id="62" name="Freeform 61"/>
            <p:cNvSpPr>
              <a:spLocks noEditPoints="1"/>
            </p:cNvSpPr>
            <p:nvPr/>
          </p:nvSpPr>
          <p:spPr bwMode="auto">
            <a:xfrm>
              <a:off x="683895" y="885825"/>
              <a:ext cx="2859405" cy="1528445"/>
            </a:xfrm>
            <a:custGeom>
              <a:avLst/>
              <a:gdLst>
                <a:gd name="T0" fmla="*/ 0 w 4503"/>
                <a:gd name="T1" fmla="*/ 2393 h 2407"/>
                <a:gd name="T2" fmla="*/ 4456 w 4503"/>
                <a:gd name="T3" fmla="*/ 18 h 2407"/>
                <a:gd name="T4" fmla="*/ 4463 w 4503"/>
                <a:gd name="T5" fmla="*/ 31 h 2407"/>
                <a:gd name="T6" fmla="*/ 7 w 4503"/>
                <a:gd name="T7" fmla="*/ 2407 h 2407"/>
                <a:gd name="T8" fmla="*/ 0 w 4503"/>
                <a:gd name="T9" fmla="*/ 2393 h 2407"/>
                <a:gd name="T10" fmla="*/ 4503 w 4503"/>
                <a:gd name="T11" fmla="*/ 0 h 2407"/>
                <a:gd name="T12" fmla="*/ 4350 w 4503"/>
                <a:gd name="T13" fmla="*/ 139 h 2407"/>
                <a:gd name="T14" fmla="*/ 4303 w 4503"/>
                <a:gd name="T15" fmla="*/ 51 h 2407"/>
                <a:gd name="T16" fmla="*/ 4503 w 4503"/>
                <a:gd name="T17" fmla="*/ 0 h 2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03" h="2407">
                  <a:moveTo>
                    <a:pt x="0" y="2393"/>
                  </a:moveTo>
                  <a:lnTo>
                    <a:pt x="4456" y="18"/>
                  </a:lnTo>
                  <a:lnTo>
                    <a:pt x="4463" y="31"/>
                  </a:lnTo>
                  <a:lnTo>
                    <a:pt x="7" y="2407"/>
                  </a:lnTo>
                  <a:lnTo>
                    <a:pt x="0" y="2393"/>
                  </a:lnTo>
                  <a:close/>
                  <a:moveTo>
                    <a:pt x="4503" y="0"/>
                  </a:moveTo>
                  <a:lnTo>
                    <a:pt x="4350" y="139"/>
                  </a:lnTo>
                  <a:lnTo>
                    <a:pt x="4303" y="51"/>
                  </a:lnTo>
                  <a:lnTo>
                    <a:pt x="4503" y="0"/>
                  </a:lnTo>
                  <a:close/>
                </a:path>
              </a:pathLst>
            </a:custGeom>
            <a:solidFill>
              <a:srgbClr val="000000"/>
            </a:solidFill>
            <a:ln w="9525"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sp>
          <p:nvSpPr>
            <p:cNvPr id="63" name="Freeform 62"/>
            <p:cNvSpPr>
              <a:spLocks noEditPoints="1"/>
            </p:cNvSpPr>
            <p:nvPr/>
          </p:nvSpPr>
          <p:spPr bwMode="auto">
            <a:xfrm>
              <a:off x="684530" y="1647825"/>
              <a:ext cx="2858770" cy="956945"/>
            </a:xfrm>
            <a:custGeom>
              <a:avLst/>
              <a:gdLst>
                <a:gd name="T0" fmla="*/ 0 w 4502"/>
                <a:gd name="T1" fmla="*/ 1493 h 1507"/>
                <a:gd name="T2" fmla="*/ 4452 w 4502"/>
                <a:gd name="T3" fmla="*/ 9 h 1507"/>
                <a:gd name="T4" fmla="*/ 4457 w 4502"/>
                <a:gd name="T5" fmla="*/ 23 h 1507"/>
                <a:gd name="T6" fmla="*/ 5 w 4502"/>
                <a:gd name="T7" fmla="*/ 1507 h 1507"/>
                <a:gd name="T8" fmla="*/ 0 w 4502"/>
                <a:gd name="T9" fmla="*/ 1493 h 1507"/>
                <a:gd name="T10" fmla="*/ 4502 w 4502"/>
                <a:gd name="T11" fmla="*/ 0 h 1507"/>
                <a:gd name="T12" fmla="*/ 4329 w 4502"/>
                <a:gd name="T13" fmla="*/ 111 h 1507"/>
                <a:gd name="T14" fmla="*/ 4297 w 4502"/>
                <a:gd name="T15" fmla="*/ 16 h 1507"/>
                <a:gd name="T16" fmla="*/ 4502 w 4502"/>
                <a:gd name="T17" fmla="*/ 0 h 1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02" h="1507">
                  <a:moveTo>
                    <a:pt x="0" y="1493"/>
                  </a:moveTo>
                  <a:lnTo>
                    <a:pt x="4452" y="9"/>
                  </a:lnTo>
                  <a:lnTo>
                    <a:pt x="4457" y="23"/>
                  </a:lnTo>
                  <a:lnTo>
                    <a:pt x="5" y="1507"/>
                  </a:lnTo>
                  <a:lnTo>
                    <a:pt x="0" y="1493"/>
                  </a:lnTo>
                  <a:close/>
                  <a:moveTo>
                    <a:pt x="4502" y="0"/>
                  </a:moveTo>
                  <a:lnTo>
                    <a:pt x="4329" y="111"/>
                  </a:lnTo>
                  <a:lnTo>
                    <a:pt x="4297" y="16"/>
                  </a:lnTo>
                  <a:lnTo>
                    <a:pt x="4502" y="0"/>
                  </a:lnTo>
                  <a:close/>
                </a:path>
              </a:pathLst>
            </a:custGeom>
            <a:solidFill>
              <a:srgbClr val="000000"/>
            </a:solidFill>
            <a:ln w="9525"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sp>
          <p:nvSpPr>
            <p:cNvPr id="64" name="Freeform 63"/>
            <p:cNvSpPr>
              <a:spLocks noEditPoints="1"/>
            </p:cNvSpPr>
            <p:nvPr/>
          </p:nvSpPr>
          <p:spPr bwMode="auto">
            <a:xfrm>
              <a:off x="685800" y="2390140"/>
              <a:ext cx="2857500" cy="290830"/>
            </a:xfrm>
            <a:custGeom>
              <a:avLst/>
              <a:gdLst>
                <a:gd name="T0" fmla="*/ 0 w 4500"/>
                <a:gd name="T1" fmla="*/ 444 h 458"/>
                <a:gd name="T2" fmla="*/ 4450 w 4500"/>
                <a:gd name="T3" fmla="*/ 28 h 458"/>
                <a:gd name="T4" fmla="*/ 4451 w 4500"/>
                <a:gd name="T5" fmla="*/ 43 h 458"/>
                <a:gd name="T6" fmla="*/ 1 w 4500"/>
                <a:gd name="T7" fmla="*/ 458 h 458"/>
                <a:gd name="T8" fmla="*/ 0 w 4500"/>
                <a:gd name="T9" fmla="*/ 444 h 458"/>
                <a:gd name="T10" fmla="*/ 4500 w 4500"/>
                <a:gd name="T11" fmla="*/ 31 h 458"/>
                <a:gd name="T12" fmla="*/ 4306 w 4500"/>
                <a:gd name="T13" fmla="*/ 99 h 458"/>
                <a:gd name="T14" fmla="*/ 4297 w 4500"/>
                <a:gd name="T15" fmla="*/ 0 h 458"/>
                <a:gd name="T16" fmla="*/ 4500 w 4500"/>
                <a:gd name="T17" fmla="*/ 3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00" h="458">
                  <a:moveTo>
                    <a:pt x="0" y="444"/>
                  </a:moveTo>
                  <a:lnTo>
                    <a:pt x="4450" y="28"/>
                  </a:lnTo>
                  <a:lnTo>
                    <a:pt x="4451" y="43"/>
                  </a:lnTo>
                  <a:lnTo>
                    <a:pt x="1" y="458"/>
                  </a:lnTo>
                  <a:lnTo>
                    <a:pt x="0" y="444"/>
                  </a:lnTo>
                  <a:close/>
                  <a:moveTo>
                    <a:pt x="4500" y="31"/>
                  </a:moveTo>
                  <a:lnTo>
                    <a:pt x="4306" y="99"/>
                  </a:lnTo>
                  <a:lnTo>
                    <a:pt x="4297" y="0"/>
                  </a:lnTo>
                  <a:lnTo>
                    <a:pt x="4500" y="31"/>
                  </a:lnTo>
                  <a:close/>
                </a:path>
              </a:pathLst>
            </a:custGeom>
            <a:solidFill>
              <a:srgbClr val="000000"/>
            </a:solidFill>
            <a:ln w="9525"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sp>
          <p:nvSpPr>
            <p:cNvPr id="65" name="Freeform 64"/>
            <p:cNvSpPr>
              <a:spLocks noEditPoints="1"/>
            </p:cNvSpPr>
            <p:nvPr/>
          </p:nvSpPr>
          <p:spPr bwMode="auto">
            <a:xfrm>
              <a:off x="685165" y="2710180"/>
              <a:ext cx="2858135" cy="518795"/>
            </a:xfrm>
            <a:custGeom>
              <a:avLst/>
              <a:gdLst>
                <a:gd name="T0" fmla="*/ 3 w 4501"/>
                <a:gd name="T1" fmla="*/ 0 h 817"/>
                <a:gd name="T2" fmla="*/ 4453 w 4501"/>
                <a:gd name="T3" fmla="*/ 786 h 817"/>
                <a:gd name="T4" fmla="*/ 4451 w 4501"/>
                <a:gd name="T5" fmla="*/ 801 h 817"/>
                <a:gd name="T6" fmla="*/ 0 w 4501"/>
                <a:gd name="T7" fmla="*/ 14 h 817"/>
                <a:gd name="T8" fmla="*/ 3 w 4501"/>
                <a:gd name="T9" fmla="*/ 0 h 817"/>
                <a:gd name="T10" fmla="*/ 4501 w 4501"/>
                <a:gd name="T11" fmla="*/ 802 h 817"/>
                <a:gd name="T12" fmla="*/ 4296 w 4501"/>
                <a:gd name="T13" fmla="*/ 817 h 817"/>
                <a:gd name="T14" fmla="*/ 4314 w 4501"/>
                <a:gd name="T15" fmla="*/ 718 h 817"/>
                <a:gd name="T16" fmla="*/ 4501 w 4501"/>
                <a:gd name="T17" fmla="*/ 802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01" h="817">
                  <a:moveTo>
                    <a:pt x="3" y="0"/>
                  </a:moveTo>
                  <a:lnTo>
                    <a:pt x="4453" y="786"/>
                  </a:lnTo>
                  <a:lnTo>
                    <a:pt x="4451" y="801"/>
                  </a:lnTo>
                  <a:lnTo>
                    <a:pt x="0" y="14"/>
                  </a:lnTo>
                  <a:lnTo>
                    <a:pt x="3" y="0"/>
                  </a:lnTo>
                  <a:close/>
                  <a:moveTo>
                    <a:pt x="4501" y="802"/>
                  </a:moveTo>
                  <a:lnTo>
                    <a:pt x="4296" y="817"/>
                  </a:lnTo>
                  <a:lnTo>
                    <a:pt x="4314" y="718"/>
                  </a:lnTo>
                  <a:lnTo>
                    <a:pt x="4501" y="802"/>
                  </a:lnTo>
                  <a:close/>
                </a:path>
              </a:pathLst>
            </a:custGeom>
            <a:solidFill>
              <a:srgbClr val="000000"/>
            </a:solidFill>
            <a:ln w="9525"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sp>
          <p:nvSpPr>
            <p:cNvPr id="66" name="Freeform 65"/>
            <p:cNvSpPr>
              <a:spLocks noEditPoints="1"/>
            </p:cNvSpPr>
            <p:nvPr/>
          </p:nvSpPr>
          <p:spPr bwMode="auto">
            <a:xfrm>
              <a:off x="683895" y="2786380"/>
              <a:ext cx="2859405" cy="1290320"/>
            </a:xfrm>
            <a:custGeom>
              <a:avLst/>
              <a:gdLst>
                <a:gd name="T0" fmla="*/ 7 w 4503"/>
                <a:gd name="T1" fmla="*/ 0 h 2032"/>
                <a:gd name="T2" fmla="*/ 4461 w 4503"/>
                <a:gd name="T3" fmla="*/ 2005 h 2032"/>
                <a:gd name="T4" fmla="*/ 4455 w 4503"/>
                <a:gd name="T5" fmla="*/ 2019 h 2032"/>
                <a:gd name="T6" fmla="*/ 0 w 4503"/>
                <a:gd name="T7" fmla="*/ 14 h 2032"/>
                <a:gd name="T8" fmla="*/ 7 w 4503"/>
                <a:gd name="T9" fmla="*/ 0 h 2032"/>
                <a:gd name="T10" fmla="*/ 4503 w 4503"/>
                <a:gd name="T11" fmla="*/ 2032 h 2032"/>
                <a:gd name="T12" fmla="*/ 4301 w 4503"/>
                <a:gd name="T13" fmla="*/ 1996 h 2032"/>
                <a:gd name="T14" fmla="*/ 4342 w 4503"/>
                <a:gd name="T15" fmla="*/ 1904 h 2032"/>
                <a:gd name="T16" fmla="*/ 4503 w 4503"/>
                <a:gd name="T17" fmla="*/ 2032 h 2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03" h="2032">
                  <a:moveTo>
                    <a:pt x="7" y="0"/>
                  </a:moveTo>
                  <a:lnTo>
                    <a:pt x="4461" y="2005"/>
                  </a:lnTo>
                  <a:lnTo>
                    <a:pt x="4455" y="2019"/>
                  </a:lnTo>
                  <a:lnTo>
                    <a:pt x="0" y="14"/>
                  </a:lnTo>
                  <a:lnTo>
                    <a:pt x="7" y="0"/>
                  </a:lnTo>
                  <a:close/>
                  <a:moveTo>
                    <a:pt x="4503" y="2032"/>
                  </a:moveTo>
                  <a:lnTo>
                    <a:pt x="4301" y="1996"/>
                  </a:lnTo>
                  <a:lnTo>
                    <a:pt x="4342" y="1904"/>
                  </a:lnTo>
                  <a:lnTo>
                    <a:pt x="4503" y="2032"/>
                  </a:lnTo>
                  <a:close/>
                </a:path>
              </a:pathLst>
            </a:custGeom>
            <a:solidFill>
              <a:srgbClr val="000000"/>
            </a:solidFill>
            <a:ln w="9525" cap="flat">
              <a:solidFill>
                <a:srgbClr val="000000"/>
              </a:solidFill>
              <a:prstDash val="solid"/>
              <a:bevel/>
              <a:headEnd/>
              <a:tailEnd/>
            </a:ln>
          </p:spPr>
          <p:txBody>
            <a:bodyPr rot="0" vert="horz" wrap="square" lIns="91440" tIns="45720" rIns="91440" bIns="45720" anchor="t" anchorCtr="0" upright="1">
              <a:noAutofit/>
            </a:bodyPr>
            <a:lstStyle/>
            <a:p>
              <a:endParaRPr lang="en-IN"/>
            </a:p>
          </p:txBody>
        </p:sp>
      </p:grpSp>
    </p:spTree>
    <p:extLst>
      <p:ext uri="{BB962C8B-B14F-4D97-AF65-F5344CB8AC3E}">
        <p14:creationId xmlns:p14="http://schemas.microsoft.com/office/powerpoint/2010/main" val="2886274600"/>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7510</TotalTime>
  <Words>1098</Words>
  <Application>Microsoft Office PowerPoint</Application>
  <PresentationFormat>On-screen Show (4:3)</PresentationFormat>
  <Paragraphs>179</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MS PGothic</vt:lpstr>
      <vt:lpstr>Arial</vt:lpstr>
      <vt:lpstr>Calibri</vt:lpstr>
      <vt:lpstr>Calibri Light</vt:lpstr>
      <vt:lpstr>Times New Roman</vt:lpstr>
      <vt:lpstr>2_Office Theme</vt:lpstr>
      <vt:lpstr>PowerPoint Presentation</vt:lpstr>
      <vt:lpstr>Overview</vt:lpstr>
      <vt:lpstr>Overview</vt:lpstr>
      <vt:lpstr>Problem Statement</vt:lpstr>
      <vt:lpstr>Need  Of  A  Problem Statement</vt:lpstr>
      <vt:lpstr>Scope </vt:lpstr>
      <vt:lpstr>Proposed System Architecture</vt:lpstr>
      <vt:lpstr>Design Diagram</vt:lpstr>
      <vt:lpstr>UML Diagram</vt:lpstr>
      <vt:lpstr>UML Diagram</vt:lpstr>
      <vt:lpstr>Deployment  Diagram </vt:lpstr>
      <vt:lpstr>SEQUENCE  DIAGRAM</vt:lpstr>
      <vt:lpstr>Swim Lane Diagram</vt:lpstr>
      <vt:lpstr>Literature  Survey</vt:lpstr>
      <vt:lpstr>Literature  Survey</vt:lpstr>
      <vt:lpstr>PowerPoint Presentation</vt:lpstr>
      <vt:lpstr>Literature  Survey</vt:lpstr>
      <vt:lpstr>Literature  Survey</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Nitin</dc:creator>
  <cp:lastModifiedBy>Gaurav Malge</cp:lastModifiedBy>
  <cp:revision>1014</cp:revision>
  <dcterms:created xsi:type="dcterms:W3CDTF">2015-11-04T17:59:58Z</dcterms:created>
  <dcterms:modified xsi:type="dcterms:W3CDTF">2018-10-06T06:42:12Z</dcterms:modified>
</cp:coreProperties>
</file>