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7103725" cy="10234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350" y="4861275"/>
            <a:ext cx="5682975" cy="46054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4" name="Google Shape;74;p1: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0" name="Google Shape;80;p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6" name="Google Shape;86;p5: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075a3dd6f_0_0:notes"/>
          <p:cNvSpPr/>
          <p:nvPr>
            <p:ph idx="2" type="sldImg"/>
          </p:nvPr>
        </p:nvSpPr>
        <p:spPr>
          <a:xfrm>
            <a:off x="1184175" y="767550"/>
            <a:ext cx="4736100" cy="3837900"/>
          </a:xfrm>
          <a:custGeom>
            <a:rect b="b" l="l" r="r" t="t"/>
            <a:pathLst>
              <a:path extrusionOk="0" h="120000" w="120000">
                <a:moveTo>
                  <a:pt x="0" y="0"/>
                </a:moveTo>
                <a:lnTo>
                  <a:pt x="120000" y="0"/>
                </a:lnTo>
                <a:lnTo>
                  <a:pt x="120000" y="120000"/>
                </a:lnTo>
                <a:lnTo>
                  <a:pt x="0" y="120000"/>
                </a:lnTo>
                <a:close/>
              </a:path>
            </a:pathLst>
          </a:custGeom>
        </p:spPr>
      </p:sp>
      <p:sp>
        <p:nvSpPr>
          <p:cNvPr id="92" name="Google Shape;92;g4075a3dd6f_0_0:notes"/>
          <p:cNvSpPr txBox="1"/>
          <p:nvPr>
            <p:ph idx="1" type="body"/>
          </p:nvPr>
        </p:nvSpPr>
        <p:spPr>
          <a:xfrm>
            <a:off x="710350" y="4861275"/>
            <a:ext cx="5682900" cy="460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075a3dd6f_0_5:notes"/>
          <p:cNvSpPr/>
          <p:nvPr>
            <p:ph idx="2" type="sldImg"/>
          </p:nvPr>
        </p:nvSpPr>
        <p:spPr>
          <a:xfrm>
            <a:off x="1184175" y="767550"/>
            <a:ext cx="4736100" cy="3837900"/>
          </a:xfrm>
          <a:custGeom>
            <a:rect b="b" l="l" r="r" t="t"/>
            <a:pathLst>
              <a:path extrusionOk="0" h="120000" w="120000">
                <a:moveTo>
                  <a:pt x="0" y="0"/>
                </a:moveTo>
                <a:lnTo>
                  <a:pt x="120000" y="0"/>
                </a:lnTo>
                <a:lnTo>
                  <a:pt x="120000" y="120000"/>
                </a:lnTo>
                <a:lnTo>
                  <a:pt x="0" y="120000"/>
                </a:lnTo>
                <a:close/>
              </a:path>
            </a:pathLst>
          </a:custGeom>
        </p:spPr>
      </p:sp>
      <p:sp>
        <p:nvSpPr>
          <p:cNvPr id="98" name="Google Shape;98;g4075a3dd6f_0_5:notes"/>
          <p:cNvSpPr txBox="1"/>
          <p:nvPr>
            <p:ph idx="1" type="body"/>
          </p:nvPr>
        </p:nvSpPr>
        <p:spPr>
          <a:xfrm>
            <a:off x="710350" y="4861275"/>
            <a:ext cx="5682900" cy="460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075a3dd6f_0_10:notes"/>
          <p:cNvSpPr/>
          <p:nvPr>
            <p:ph idx="2" type="sldImg"/>
          </p:nvPr>
        </p:nvSpPr>
        <p:spPr>
          <a:xfrm>
            <a:off x="1184175" y="767550"/>
            <a:ext cx="4736100" cy="38379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075a3dd6f_0_10:notes"/>
          <p:cNvSpPr txBox="1"/>
          <p:nvPr>
            <p:ph idx="1" type="body"/>
          </p:nvPr>
        </p:nvSpPr>
        <p:spPr>
          <a:xfrm>
            <a:off x="710350" y="4861275"/>
            <a:ext cx="5682900" cy="460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075a3dd6f_0_15:notes"/>
          <p:cNvSpPr/>
          <p:nvPr>
            <p:ph idx="2" type="sldImg"/>
          </p:nvPr>
        </p:nvSpPr>
        <p:spPr>
          <a:xfrm>
            <a:off x="1184175" y="767550"/>
            <a:ext cx="4736100" cy="38379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075a3dd6f_0_15:notes"/>
          <p:cNvSpPr txBox="1"/>
          <p:nvPr>
            <p:ph idx="1" type="body"/>
          </p:nvPr>
        </p:nvSpPr>
        <p:spPr>
          <a:xfrm>
            <a:off x="710350" y="4861275"/>
            <a:ext cx="5682900" cy="4605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ype="objOnly">
  <p:cSld name="OBJECT_ONLY">
    <p:spTree>
      <p:nvGrpSpPr>
        <p:cNvPr id="67" name="Shape 67"/>
        <p:cNvGrpSpPr/>
        <p:nvPr/>
      </p:nvGrpSpPr>
      <p:grpSpPr>
        <a:xfrm>
          <a:off x="0" y="0"/>
          <a:ext cx="0" cy="0"/>
          <a:chOff x="0" y="0"/>
          <a:chExt cx="0" cy="0"/>
        </a:xfrm>
      </p:grpSpPr>
      <p:sp>
        <p:nvSpPr>
          <p:cNvPr id="68" name="Google Shape;68;p11"/>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1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2"/>
          <p:cNvSpPr txBox="1"/>
          <p:nvPr>
            <p:ph type="ctrTitle"/>
          </p:nvPr>
        </p:nvSpPr>
        <p:spPr>
          <a:xfrm>
            <a:off x="1524000" y="1122680"/>
            <a:ext cx="9144000" cy="170942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0" i="0" lang="en-IN" sz="5400" u="none" cap="none" strike="noStrike">
                <a:solidFill>
                  <a:schemeClr val="dk1"/>
                </a:solidFill>
                <a:latin typeface="Calibri"/>
                <a:ea typeface="Calibri"/>
                <a:cs typeface="Calibri"/>
                <a:sym typeface="Calibri"/>
              </a:rPr>
              <a:t>Requirement Specification Analysis</a:t>
            </a:r>
            <a:endParaRPr b="0" i="0" sz="5400" u="none" cap="none" strike="noStrike">
              <a:solidFill>
                <a:schemeClr val="dk1"/>
              </a:solidFill>
              <a:latin typeface="Calibri"/>
              <a:ea typeface="Calibri"/>
              <a:cs typeface="Calibri"/>
              <a:sym typeface="Calibri"/>
            </a:endParaRPr>
          </a:p>
        </p:txBody>
      </p:sp>
      <p:sp>
        <p:nvSpPr>
          <p:cNvPr id="77" name="Google Shape;77;p12"/>
          <p:cNvSpPr txBox="1"/>
          <p:nvPr>
            <p:ph idx="1" type="subTitle"/>
          </p:nvPr>
        </p:nvSpPr>
        <p:spPr>
          <a:xfrm>
            <a:off x="1524000" y="3602355"/>
            <a:ext cx="9144000" cy="2363470"/>
          </a:xfrm>
          <a:prstGeom prst="rect">
            <a:avLst/>
          </a:prstGeom>
          <a:noFill/>
          <a:ln>
            <a:noFill/>
          </a:ln>
        </p:spPr>
        <p:txBody>
          <a:bodyPr anchorCtr="0" anchor="t" bIns="45700" lIns="91425" spcFirstLastPara="1" rIns="91425" wrap="square" tIns="45700">
            <a:noAutofit/>
          </a:bodyPr>
          <a:lstStyle/>
          <a:p>
            <a:pPr indent="0" lvl="0" marL="0" marR="0" rtl="0" algn="ctr">
              <a:lnSpc>
                <a:spcPct val="70000"/>
              </a:lnSpc>
              <a:spcBef>
                <a:spcPts val="0"/>
              </a:spcBef>
              <a:spcAft>
                <a:spcPts val="0"/>
              </a:spcAft>
              <a:buClr>
                <a:schemeClr val="dk1"/>
              </a:buClr>
              <a:buSzPts val="2400"/>
              <a:buFont typeface="Arial"/>
              <a:buNone/>
            </a:pPr>
            <a:r>
              <a:rPr b="0" i="0" lang="en-IN" sz="2400" u="none" cap="none" strike="noStrike">
                <a:solidFill>
                  <a:schemeClr val="dk1"/>
                </a:solidFill>
                <a:latin typeface="Calibri"/>
                <a:ea typeface="Calibri"/>
                <a:cs typeface="Calibri"/>
                <a:sym typeface="Calibri"/>
              </a:rPr>
              <a:t>By-</a:t>
            </a:r>
            <a:endParaRPr b="0" i="0" sz="2400" u="none" cap="none" strike="noStrike">
              <a:solidFill>
                <a:schemeClr val="dk1"/>
              </a:solidFill>
              <a:latin typeface="Calibri"/>
              <a:ea typeface="Calibri"/>
              <a:cs typeface="Calibri"/>
              <a:sym typeface="Calibri"/>
            </a:endParaRPr>
          </a:p>
          <a:p>
            <a:pPr indent="0" lvl="0" marL="0" marR="0" rtl="0" algn="ctr">
              <a:lnSpc>
                <a:spcPct val="70000"/>
              </a:lnSpc>
              <a:spcBef>
                <a:spcPts val="1000"/>
              </a:spcBef>
              <a:spcAft>
                <a:spcPts val="0"/>
              </a:spcAft>
              <a:buClr>
                <a:schemeClr val="dk1"/>
              </a:buClr>
              <a:buSzPts val="2400"/>
              <a:buFont typeface="Arial"/>
              <a:buNone/>
            </a:pPr>
            <a:r>
              <a:rPr b="0" i="0" lang="en-IN" sz="2400" u="none" cap="none" strike="noStrike">
                <a:solidFill>
                  <a:schemeClr val="dk1"/>
                </a:solidFill>
                <a:latin typeface="Calibri"/>
                <a:ea typeface="Calibri"/>
                <a:cs typeface="Calibri"/>
                <a:sym typeface="Calibri"/>
              </a:rPr>
              <a:t>Prasad Agashe</a:t>
            </a:r>
            <a:endParaRPr b="0" i="0" sz="2400" u="none" cap="none" strike="noStrike">
              <a:solidFill>
                <a:schemeClr val="dk1"/>
              </a:solidFill>
              <a:latin typeface="Calibri"/>
              <a:ea typeface="Calibri"/>
              <a:cs typeface="Calibri"/>
              <a:sym typeface="Calibri"/>
            </a:endParaRPr>
          </a:p>
          <a:p>
            <a:pPr indent="0" lvl="0" marL="0" marR="0" rtl="0" algn="ctr">
              <a:lnSpc>
                <a:spcPct val="70000"/>
              </a:lnSpc>
              <a:spcBef>
                <a:spcPts val="1000"/>
              </a:spcBef>
              <a:spcAft>
                <a:spcPts val="0"/>
              </a:spcAft>
              <a:buClr>
                <a:schemeClr val="dk1"/>
              </a:buClr>
              <a:buSzPts val="2400"/>
              <a:buFont typeface="Arial"/>
              <a:buNone/>
            </a:pPr>
            <a:r>
              <a:rPr b="0" i="0" lang="en-IN" sz="2400" u="none" cap="none" strike="noStrike">
                <a:solidFill>
                  <a:schemeClr val="dk1"/>
                </a:solidFill>
                <a:latin typeface="Calibri"/>
                <a:ea typeface="Calibri"/>
                <a:cs typeface="Calibri"/>
                <a:sym typeface="Calibri"/>
              </a:rPr>
              <a:t>Rajas Bhide</a:t>
            </a:r>
            <a:endParaRPr b="0" i="0" sz="2400" u="none" cap="none" strike="noStrike">
              <a:solidFill>
                <a:schemeClr val="dk1"/>
              </a:solidFill>
              <a:latin typeface="Calibri"/>
              <a:ea typeface="Calibri"/>
              <a:cs typeface="Calibri"/>
              <a:sym typeface="Calibri"/>
            </a:endParaRPr>
          </a:p>
          <a:p>
            <a:pPr indent="0" lvl="0" marL="0" marR="0" rtl="0" algn="ctr">
              <a:lnSpc>
                <a:spcPct val="70000"/>
              </a:lnSpc>
              <a:spcBef>
                <a:spcPts val="1000"/>
              </a:spcBef>
              <a:spcAft>
                <a:spcPts val="0"/>
              </a:spcAft>
              <a:buClr>
                <a:schemeClr val="dk1"/>
              </a:buClr>
              <a:buSzPts val="2400"/>
              <a:buFont typeface="Arial"/>
              <a:buNone/>
            </a:pPr>
            <a:r>
              <a:rPr b="0" i="0" lang="en-IN" sz="2400" u="none" cap="none" strike="noStrike">
                <a:solidFill>
                  <a:schemeClr val="dk1"/>
                </a:solidFill>
                <a:latin typeface="Calibri"/>
                <a:ea typeface="Calibri"/>
                <a:cs typeface="Calibri"/>
                <a:sym typeface="Calibri"/>
              </a:rPr>
              <a:t>Veerbhadra Bilagi</a:t>
            </a:r>
            <a:endParaRPr b="0" i="0" sz="2400" u="none" cap="none" strike="noStrike">
              <a:solidFill>
                <a:schemeClr val="dk1"/>
              </a:solidFill>
              <a:latin typeface="Calibri"/>
              <a:ea typeface="Calibri"/>
              <a:cs typeface="Calibri"/>
              <a:sym typeface="Calibri"/>
            </a:endParaRPr>
          </a:p>
          <a:p>
            <a:pPr indent="0" lvl="0" marL="0" marR="0" rtl="0" algn="ctr">
              <a:lnSpc>
                <a:spcPct val="70000"/>
              </a:lnSpc>
              <a:spcBef>
                <a:spcPts val="1000"/>
              </a:spcBef>
              <a:spcAft>
                <a:spcPts val="0"/>
              </a:spcAft>
              <a:buClr>
                <a:schemeClr val="dk1"/>
              </a:buClr>
              <a:buSzPts val="2400"/>
              <a:buFont typeface="Arial"/>
              <a:buNone/>
            </a:pPr>
            <a:r>
              <a:rPr b="0" i="0" lang="en-IN" sz="2400" u="none" cap="none" strike="noStrike">
                <a:solidFill>
                  <a:schemeClr val="dk1"/>
                </a:solidFill>
                <a:latin typeface="Calibri"/>
                <a:ea typeface="Calibri"/>
                <a:cs typeface="Calibri"/>
                <a:sym typeface="Calibri"/>
              </a:rPr>
              <a:t>Yashashree Dange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3"/>
          <p:cNvSpPr txBox="1"/>
          <p:nvPr>
            <p:ph type="title"/>
          </p:nvPr>
        </p:nvSpPr>
        <p:spPr>
          <a:xfrm>
            <a:off x="838200" y="365125"/>
            <a:ext cx="10515600" cy="94234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The Problem Statement</a:t>
            </a:r>
            <a:endParaRPr b="0" i="0" sz="4400" u="none" cap="none" strike="noStrike">
              <a:solidFill>
                <a:schemeClr val="dk1"/>
              </a:solidFill>
              <a:latin typeface="Calibri"/>
              <a:ea typeface="Calibri"/>
              <a:cs typeface="Calibri"/>
              <a:sym typeface="Calibri"/>
            </a:endParaRPr>
          </a:p>
        </p:txBody>
      </p:sp>
      <p:sp>
        <p:nvSpPr>
          <p:cNvPr id="83" name="Google Shape;83;p13"/>
          <p:cNvSpPr txBox="1"/>
          <p:nvPr>
            <p:ph idx="1" type="body"/>
          </p:nvPr>
        </p:nvSpPr>
        <p:spPr>
          <a:xfrm>
            <a:off x="838200" y="1665450"/>
            <a:ext cx="10515600" cy="4645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1000"/>
              </a:spcBef>
              <a:spcAft>
                <a:spcPts val="0"/>
              </a:spcAft>
              <a:buNone/>
            </a:pPr>
            <a:r>
              <a:rPr lang="en-IN"/>
              <a:t>Emotion Based Music Recommendation System</a:t>
            </a:r>
            <a:endParaRPr b="0" i="0" sz="2800" u="none" cap="none" strike="noStrike">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None/>
            </a:pPr>
            <a:r>
              <a:t/>
            </a:r>
            <a:endParaRPr/>
          </a:p>
          <a:p>
            <a:pPr indent="-406400" lvl="0" marL="457200" marR="0" rtl="0" algn="l">
              <a:lnSpc>
                <a:spcPct val="90000"/>
              </a:lnSpc>
              <a:spcBef>
                <a:spcPts val="1000"/>
              </a:spcBef>
              <a:spcAft>
                <a:spcPts val="0"/>
              </a:spcAft>
              <a:buSzPts val="2800"/>
              <a:buChar char="•"/>
            </a:pPr>
            <a:r>
              <a:rPr lang="en-IN"/>
              <a:t>To detect the user’s mood or emotions.</a:t>
            </a:r>
            <a:endParaRPr/>
          </a:p>
          <a:p>
            <a:pPr indent="-406400" lvl="0" marL="457200" rtl="0">
              <a:spcBef>
                <a:spcPts val="0"/>
              </a:spcBef>
              <a:spcAft>
                <a:spcPts val="0"/>
              </a:spcAft>
              <a:buSzPts val="2800"/>
              <a:buChar char="•"/>
            </a:pPr>
            <a:r>
              <a:rPr lang="en-IN"/>
              <a:t>To recommend music through music recommendation system based on detected user’s mood or emotion.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type="title"/>
          </p:nvPr>
        </p:nvSpPr>
        <p:spPr>
          <a:xfrm>
            <a:off x="838200" y="365125"/>
            <a:ext cx="10515600" cy="107505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0" i="0" lang="en-IN" sz="4400" u="none" cap="none" strike="noStrike">
                <a:solidFill>
                  <a:schemeClr val="dk1"/>
                </a:solidFill>
                <a:latin typeface="Calibri"/>
                <a:ea typeface="Calibri"/>
                <a:cs typeface="Calibri"/>
                <a:sym typeface="Calibri"/>
              </a:rPr>
              <a:t>The Precedents of the application</a:t>
            </a:r>
            <a:endParaRPr b="0" i="0" sz="4400" u="none" cap="none" strike="noStrike">
              <a:solidFill>
                <a:schemeClr val="dk1"/>
              </a:solidFill>
              <a:latin typeface="Calibri"/>
              <a:ea typeface="Calibri"/>
              <a:cs typeface="Calibri"/>
              <a:sym typeface="Calibri"/>
            </a:endParaRPr>
          </a:p>
        </p:txBody>
      </p:sp>
      <p:sp>
        <p:nvSpPr>
          <p:cNvPr id="89" name="Google Shape;89;p14"/>
          <p:cNvSpPr txBox="1"/>
          <p:nvPr>
            <p:ph idx="1" type="body"/>
          </p:nvPr>
        </p:nvSpPr>
        <p:spPr>
          <a:xfrm>
            <a:off x="838200" y="1560830"/>
            <a:ext cx="10515600" cy="4911090"/>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520"/>
              <a:buFont typeface="Arial"/>
              <a:buChar char="•"/>
            </a:pPr>
            <a:r>
              <a:rPr b="0" i="0" lang="en-IN" sz="2520" u="none" cap="none" strike="noStrike">
                <a:solidFill>
                  <a:schemeClr val="dk1"/>
                </a:solidFill>
                <a:latin typeface="Calibri"/>
                <a:ea typeface="Calibri"/>
                <a:cs typeface="Calibri"/>
                <a:sym typeface="Calibri"/>
              </a:rPr>
              <a:t>This application will not be a brand new invention of some sort.</a:t>
            </a:r>
            <a:endParaRPr b="0" i="0" sz="252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520"/>
              <a:buFont typeface="Arial"/>
              <a:buChar char="•"/>
            </a:pPr>
            <a:r>
              <a:rPr b="0" i="0" lang="en-IN" sz="2520" u="none" cap="none" strike="noStrike">
                <a:solidFill>
                  <a:schemeClr val="dk1"/>
                </a:solidFill>
                <a:latin typeface="Calibri"/>
                <a:ea typeface="Calibri"/>
                <a:cs typeface="Calibri"/>
                <a:sym typeface="Calibri"/>
              </a:rPr>
              <a:t>The recent works in this field include music recommendation system using emotions.</a:t>
            </a:r>
            <a:endParaRPr b="0" i="0" sz="252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520"/>
              <a:buFont typeface="Arial"/>
              <a:buChar char="•"/>
            </a:pPr>
            <a:r>
              <a:rPr b="0" i="0" lang="en-IN" sz="2520" u="none" cap="none" strike="noStrike">
                <a:solidFill>
                  <a:schemeClr val="dk1"/>
                </a:solidFill>
                <a:latin typeface="Calibri"/>
                <a:ea typeface="Calibri"/>
                <a:cs typeface="Calibri"/>
                <a:sym typeface="Calibri"/>
              </a:rPr>
              <a:t>But they use face detection for emotion recognition which poses some problems.</a:t>
            </a:r>
            <a:endParaRPr b="0" i="0" sz="2520" u="none" cap="none" strike="noStrike">
              <a:solidFill>
                <a:schemeClr val="dk1"/>
              </a:solidFill>
              <a:latin typeface="Calibri"/>
              <a:ea typeface="Calibri"/>
              <a:cs typeface="Calibri"/>
              <a:sym typeface="Calibri"/>
            </a:endParaRPr>
          </a:p>
          <a:p>
            <a:pPr indent="-228600" lvl="1" marL="685800" marR="0" rtl="0" algn="l">
              <a:lnSpc>
                <a:spcPct val="80000"/>
              </a:lnSpc>
              <a:spcBef>
                <a:spcPts val="500"/>
              </a:spcBef>
              <a:spcAft>
                <a:spcPts val="0"/>
              </a:spcAft>
              <a:buClr>
                <a:schemeClr val="dk1"/>
              </a:buClr>
              <a:buSzPts val="2160"/>
              <a:buFont typeface="Arial"/>
              <a:buChar char="•"/>
            </a:pPr>
            <a:r>
              <a:rPr b="0" i="0" lang="en-IN" sz="2160" u="none" cap="none" strike="noStrike">
                <a:solidFill>
                  <a:schemeClr val="dk1"/>
                </a:solidFill>
                <a:latin typeface="Calibri"/>
                <a:ea typeface="Calibri"/>
                <a:cs typeface="Calibri"/>
                <a:sym typeface="Calibri"/>
              </a:rPr>
              <a:t>People do not have similar kind of faces for same emotions</a:t>
            </a:r>
            <a:endParaRPr b="0" i="0" sz="2160" u="none" cap="none" strike="noStrike">
              <a:solidFill>
                <a:schemeClr val="dk1"/>
              </a:solidFill>
              <a:latin typeface="Calibri"/>
              <a:ea typeface="Calibri"/>
              <a:cs typeface="Calibri"/>
              <a:sym typeface="Calibri"/>
            </a:endParaRPr>
          </a:p>
          <a:p>
            <a:pPr indent="-228600" lvl="1" marL="685800" marR="0" rtl="0" algn="l">
              <a:lnSpc>
                <a:spcPct val="80000"/>
              </a:lnSpc>
              <a:spcBef>
                <a:spcPts val="500"/>
              </a:spcBef>
              <a:spcAft>
                <a:spcPts val="0"/>
              </a:spcAft>
              <a:buClr>
                <a:schemeClr val="dk1"/>
              </a:buClr>
              <a:buSzPts val="2160"/>
              <a:buFont typeface="Arial"/>
              <a:buChar char="•"/>
            </a:pPr>
            <a:r>
              <a:rPr b="0" i="0" lang="en-IN" sz="2160" u="none" cap="none" strike="noStrike">
                <a:solidFill>
                  <a:schemeClr val="dk1"/>
                </a:solidFill>
                <a:latin typeface="Calibri"/>
                <a:ea typeface="Calibri"/>
                <a:cs typeface="Calibri"/>
                <a:sym typeface="Calibri"/>
              </a:rPr>
              <a:t>People are masters of hiding their emotions. Aren't you all trying REALLY hard to hide your boredom right now? :)</a:t>
            </a:r>
            <a:endParaRPr b="0" i="0" sz="2160" u="none" cap="none" strike="noStrike">
              <a:solidFill>
                <a:schemeClr val="dk1"/>
              </a:solidFill>
              <a:latin typeface="Calibri"/>
              <a:ea typeface="Calibri"/>
              <a:cs typeface="Calibri"/>
              <a:sym typeface="Calibri"/>
            </a:endParaRPr>
          </a:p>
          <a:p>
            <a:pPr indent="-228600" lvl="1" marL="685800" marR="0" rtl="0" algn="l">
              <a:lnSpc>
                <a:spcPct val="80000"/>
              </a:lnSpc>
              <a:spcBef>
                <a:spcPts val="500"/>
              </a:spcBef>
              <a:spcAft>
                <a:spcPts val="0"/>
              </a:spcAft>
              <a:buClr>
                <a:schemeClr val="dk1"/>
              </a:buClr>
              <a:buSzPts val="2160"/>
              <a:buFont typeface="Arial"/>
              <a:buChar char="•"/>
            </a:pPr>
            <a:r>
              <a:rPr b="0" i="0" lang="en-IN" sz="2160" u="none" cap="none" strike="noStrike">
                <a:solidFill>
                  <a:schemeClr val="dk1"/>
                </a:solidFill>
                <a:latin typeface="Calibri"/>
                <a:ea typeface="Calibri"/>
                <a:cs typeface="Calibri"/>
                <a:sym typeface="Calibri"/>
              </a:rPr>
              <a:t>So the overall accuracy of the system decreases.</a:t>
            </a:r>
            <a:endParaRPr b="0" i="0" sz="2160" u="none" cap="none" strike="noStrike">
              <a:solidFill>
                <a:schemeClr val="dk1"/>
              </a:solidFill>
              <a:latin typeface="Calibri"/>
              <a:ea typeface="Calibri"/>
              <a:cs typeface="Calibri"/>
              <a:sym typeface="Calibri"/>
            </a:endParaRPr>
          </a:p>
          <a:p>
            <a:pPr indent="-228600" lvl="1" marL="685800" marR="0" rtl="0" algn="l">
              <a:lnSpc>
                <a:spcPct val="80000"/>
              </a:lnSpc>
              <a:spcBef>
                <a:spcPts val="500"/>
              </a:spcBef>
              <a:spcAft>
                <a:spcPts val="0"/>
              </a:spcAft>
              <a:buClr>
                <a:schemeClr val="dk1"/>
              </a:buClr>
              <a:buSzPts val="2160"/>
              <a:buFont typeface="Arial"/>
              <a:buChar char="•"/>
            </a:pPr>
            <a:r>
              <a:rPr b="0" i="0" lang="en-IN" sz="2160" u="none" cap="none" strike="noStrike">
                <a:solidFill>
                  <a:schemeClr val="dk1"/>
                </a:solidFill>
                <a:latin typeface="Calibri"/>
                <a:ea typeface="Calibri"/>
                <a:cs typeface="Calibri"/>
                <a:sym typeface="Calibri"/>
              </a:rPr>
              <a:t>Plus, it feels unnatural to scan our face everytime we need to listen music.</a:t>
            </a:r>
            <a:endParaRPr b="0" i="0" sz="216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520"/>
              <a:buFont typeface="Arial"/>
              <a:buChar char="•"/>
            </a:pPr>
            <a:r>
              <a:rPr b="0" i="0" lang="en-IN" sz="2520" u="none" cap="none" strike="noStrike">
                <a:solidFill>
                  <a:schemeClr val="dk1"/>
                </a:solidFill>
                <a:latin typeface="Calibri"/>
                <a:ea typeface="Calibri"/>
                <a:cs typeface="Calibri"/>
                <a:sym typeface="Calibri"/>
              </a:rPr>
              <a:t>The people can mask their faces but not their heartbeats and sweat glands. </a:t>
            </a:r>
            <a:endParaRPr b="0" i="0" sz="252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520"/>
              <a:buFont typeface="Arial"/>
              <a:buChar char="•"/>
            </a:pPr>
            <a:r>
              <a:rPr b="0" i="0" lang="en-IN" sz="2520" u="none" cap="none" strike="noStrike">
                <a:solidFill>
                  <a:schemeClr val="dk1"/>
                </a:solidFill>
                <a:latin typeface="Calibri"/>
                <a:ea typeface="Calibri"/>
                <a:cs typeface="Calibri"/>
                <a:sym typeface="Calibri"/>
              </a:rPr>
              <a:t>So they are useful for accurate emotion detection and all you have to do is wear a band.</a:t>
            </a:r>
            <a:endParaRPr b="0" i="0" sz="252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algn="ctr">
              <a:spcBef>
                <a:spcPts val="0"/>
              </a:spcBef>
              <a:spcAft>
                <a:spcPts val="0"/>
              </a:spcAft>
              <a:buNone/>
            </a:pPr>
            <a:r>
              <a:rPr lang="en-IN"/>
              <a:t>Functional Specification</a:t>
            </a:r>
            <a:endParaRPr/>
          </a:p>
        </p:txBody>
      </p:sp>
      <p:sp>
        <p:nvSpPr>
          <p:cNvPr id="95" name="Google Shape;95;p1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IN"/>
              <a:t>Persona</a:t>
            </a:r>
            <a:endParaRPr b="1"/>
          </a:p>
          <a:p>
            <a:pPr indent="0" lvl="0" marL="0">
              <a:spcBef>
                <a:spcPts val="1000"/>
              </a:spcBef>
              <a:spcAft>
                <a:spcPts val="0"/>
              </a:spcAft>
              <a:buNone/>
            </a:pPr>
            <a:r>
              <a:rPr lang="en-IN"/>
              <a:t>David wears the mood detection band. He has free time, and wishes to listen music. He opens the music player app. Then the band detects David’s  mood and based on his mood he gets few music recommendations from the app. If David is not satisfied with one of the recommended song, then he has an option to categorize that song into particular mood accordingly.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algn="ctr">
              <a:spcBef>
                <a:spcPts val="0"/>
              </a:spcBef>
              <a:spcAft>
                <a:spcPts val="0"/>
              </a:spcAft>
              <a:buNone/>
            </a:pPr>
            <a:r>
              <a:rPr lang="en-IN"/>
              <a:t>Details of Scenarios</a:t>
            </a:r>
            <a:endParaRPr/>
          </a:p>
        </p:txBody>
      </p:sp>
      <p:sp>
        <p:nvSpPr>
          <p:cNvPr id="101" name="Google Shape;101;p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457200" rtl="0" algn="ctr">
              <a:spcBef>
                <a:spcPts val="1000"/>
              </a:spcBef>
              <a:spcAft>
                <a:spcPts val="0"/>
              </a:spcAft>
              <a:buNone/>
            </a:pPr>
            <a:r>
              <a:rPr b="1" lang="en-IN"/>
              <a:t>Errors/Mistakes and Messages</a:t>
            </a:r>
            <a:endParaRPr b="1"/>
          </a:p>
          <a:p>
            <a:pPr indent="-406400" lvl="0" marL="457200" rtl="0">
              <a:spcBef>
                <a:spcPts val="1000"/>
              </a:spcBef>
              <a:spcAft>
                <a:spcPts val="0"/>
              </a:spcAft>
              <a:buSzPts val="2800"/>
              <a:buChar char="•"/>
            </a:pPr>
            <a:r>
              <a:rPr lang="en-IN"/>
              <a:t>David does not wear the band properly, then the mood will not be detected and he will be notified by the app to wear in proper manner.</a:t>
            </a:r>
            <a:endParaRPr/>
          </a:p>
          <a:p>
            <a:pPr indent="-406400" lvl="0" marL="457200" rtl="0">
              <a:spcBef>
                <a:spcPts val="0"/>
              </a:spcBef>
              <a:spcAft>
                <a:spcPts val="0"/>
              </a:spcAft>
              <a:buSzPts val="2800"/>
              <a:buChar char="•"/>
            </a:pPr>
            <a:r>
              <a:rPr lang="en-IN"/>
              <a:t>A message will be displayed whether he really wants to categorize  the song into particular mood when he tries to change the category of the song.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838200" y="365125"/>
            <a:ext cx="10515600" cy="794100"/>
          </a:xfrm>
          <a:prstGeom prst="rect">
            <a:avLst/>
          </a:prstGeom>
        </p:spPr>
        <p:txBody>
          <a:bodyPr anchorCtr="0" anchor="ctr" bIns="45700" lIns="91425" spcFirstLastPara="1" rIns="91425" wrap="square" tIns="45700">
            <a:noAutofit/>
          </a:bodyPr>
          <a:lstStyle/>
          <a:p>
            <a:pPr indent="0" lvl="0" marL="0" algn="ctr">
              <a:spcBef>
                <a:spcPts val="0"/>
              </a:spcBef>
              <a:spcAft>
                <a:spcPts val="0"/>
              </a:spcAft>
              <a:buNone/>
            </a:pPr>
            <a:r>
              <a:rPr lang="en-IN"/>
              <a:t>Non-Functional Requirements</a:t>
            </a:r>
            <a:endParaRPr/>
          </a:p>
        </p:txBody>
      </p:sp>
      <p:sp>
        <p:nvSpPr>
          <p:cNvPr id="107" name="Google Shape;107;p17"/>
          <p:cNvSpPr txBox="1"/>
          <p:nvPr>
            <p:ph idx="1" type="body"/>
          </p:nvPr>
        </p:nvSpPr>
        <p:spPr>
          <a:xfrm>
            <a:off x="838200" y="1363925"/>
            <a:ext cx="10515600" cy="5258700"/>
          </a:xfrm>
          <a:prstGeom prst="rect">
            <a:avLst/>
          </a:prstGeom>
        </p:spPr>
        <p:txBody>
          <a:bodyPr anchorCtr="0" anchor="t" bIns="45700" lIns="91425" spcFirstLastPara="1" rIns="91425" wrap="square" tIns="45700">
            <a:noAutofit/>
          </a:bodyPr>
          <a:lstStyle/>
          <a:p>
            <a:pPr indent="0" lvl="0" marL="457200" rtl="0">
              <a:spcBef>
                <a:spcPts val="1000"/>
              </a:spcBef>
              <a:spcAft>
                <a:spcPts val="0"/>
              </a:spcAft>
              <a:buNone/>
            </a:pPr>
            <a:r>
              <a:rPr lang="en-IN"/>
              <a:t>Components of Band:-</a:t>
            </a:r>
            <a:endParaRPr/>
          </a:p>
          <a:p>
            <a:pPr indent="-406400" lvl="0" marL="914400" rtl="0">
              <a:spcBef>
                <a:spcPts val="1000"/>
              </a:spcBef>
              <a:spcAft>
                <a:spcPts val="0"/>
              </a:spcAft>
              <a:buSzPts val="2800"/>
              <a:buAutoNum type="arabicPeriod"/>
            </a:pPr>
            <a:r>
              <a:rPr lang="en-IN"/>
              <a:t>Galvanic Skin Response Sensor.</a:t>
            </a:r>
            <a:endParaRPr/>
          </a:p>
          <a:p>
            <a:pPr indent="-406400" lvl="0" marL="914400" rtl="0">
              <a:spcBef>
                <a:spcPts val="0"/>
              </a:spcBef>
              <a:spcAft>
                <a:spcPts val="0"/>
              </a:spcAft>
              <a:buSzPts val="2800"/>
              <a:buAutoNum type="arabicPeriod"/>
            </a:pPr>
            <a:r>
              <a:rPr lang="en-IN"/>
              <a:t>Photo PlethysmoGraph Sensor(PPG).</a:t>
            </a:r>
            <a:endParaRPr/>
          </a:p>
          <a:p>
            <a:pPr indent="-406400" lvl="0" marL="457200" rtl="0">
              <a:spcBef>
                <a:spcPts val="0"/>
              </a:spcBef>
              <a:spcAft>
                <a:spcPts val="0"/>
              </a:spcAft>
              <a:buSzPts val="2800"/>
              <a:buChar char="•"/>
            </a:pPr>
            <a:r>
              <a:rPr lang="en-IN"/>
              <a:t>Initially, GSR and PPG sensor will collect the data about skin resistance and volume change respectively.</a:t>
            </a:r>
            <a:endParaRPr/>
          </a:p>
          <a:p>
            <a:pPr indent="-406400" lvl="0" marL="457200" rtl="0">
              <a:spcBef>
                <a:spcPts val="0"/>
              </a:spcBef>
              <a:spcAft>
                <a:spcPts val="0"/>
              </a:spcAft>
              <a:buSzPts val="2800"/>
              <a:buChar char="•"/>
            </a:pPr>
            <a:r>
              <a:rPr lang="en-IN"/>
              <a:t>The collected data will be sent to the application via Bluetooth.</a:t>
            </a:r>
            <a:endParaRPr/>
          </a:p>
          <a:p>
            <a:pPr indent="-406400" lvl="0" marL="457200" rtl="0">
              <a:spcBef>
                <a:spcPts val="0"/>
              </a:spcBef>
              <a:spcAft>
                <a:spcPts val="0"/>
              </a:spcAft>
              <a:buSzPts val="2800"/>
              <a:buChar char="•"/>
            </a:pPr>
            <a:r>
              <a:rPr lang="en-IN"/>
              <a:t>The songs in the application will be categorized according to its mood.</a:t>
            </a:r>
            <a:endParaRPr/>
          </a:p>
          <a:p>
            <a:pPr indent="-406400" lvl="0" marL="457200" rtl="0">
              <a:spcBef>
                <a:spcPts val="0"/>
              </a:spcBef>
              <a:spcAft>
                <a:spcPts val="0"/>
              </a:spcAft>
              <a:buSzPts val="2800"/>
              <a:buChar char="•"/>
            </a:pPr>
            <a:r>
              <a:rPr lang="en-IN"/>
              <a:t>The Machine learning model will classify the data into particular user’s mood and accordingly the song will be recommended to the user.</a:t>
            </a:r>
            <a:endParaRPr/>
          </a:p>
          <a:p>
            <a:pPr indent="0" lvl="0" marL="457200" rtl="0">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algn="ctr">
              <a:spcBef>
                <a:spcPts val="0"/>
              </a:spcBef>
              <a:spcAft>
                <a:spcPts val="0"/>
              </a:spcAft>
              <a:buNone/>
            </a:pPr>
            <a:r>
              <a:rPr lang="en-IN"/>
              <a:t>Technical Specifications</a:t>
            </a:r>
            <a:endParaRPr/>
          </a:p>
        </p:txBody>
      </p:sp>
      <p:sp>
        <p:nvSpPr>
          <p:cNvPr id="113" name="Google Shape;113;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6400" lvl="0" marL="457200" rtl="0">
              <a:spcBef>
                <a:spcPts val="1000"/>
              </a:spcBef>
              <a:spcAft>
                <a:spcPts val="0"/>
              </a:spcAft>
              <a:buSzPts val="2800"/>
              <a:buChar char="•"/>
            </a:pPr>
            <a:r>
              <a:rPr lang="en-IN"/>
              <a:t>Hardware Details:- GSR, PPG sensor.</a:t>
            </a:r>
            <a:endParaRPr/>
          </a:p>
          <a:p>
            <a:pPr indent="-406400" lvl="0" marL="457200" rtl="0">
              <a:spcBef>
                <a:spcPts val="0"/>
              </a:spcBef>
              <a:spcAft>
                <a:spcPts val="0"/>
              </a:spcAft>
              <a:buSzPts val="2800"/>
              <a:buChar char="•"/>
            </a:pPr>
            <a:r>
              <a:rPr lang="en-IN"/>
              <a:t>OS:- Android.</a:t>
            </a:r>
            <a:endParaRPr/>
          </a:p>
          <a:p>
            <a:pPr indent="-406400" lvl="0" marL="457200" rtl="0">
              <a:spcBef>
                <a:spcPts val="0"/>
              </a:spcBef>
              <a:spcAft>
                <a:spcPts val="0"/>
              </a:spcAft>
              <a:buSzPts val="2800"/>
              <a:buChar char="•"/>
            </a:pPr>
            <a:r>
              <a:rPr lang="en-IN"/>
              <a:t>Performance:- GSR- 71.53% accuracy and PPG:-70.76% accuracy</a:t>
            </a:r>
            <a:endParaRPr/>
          </a:p>
          <a:p>
            <a:pPr indent="0" lvl="0" marL="2286000" rtl="0">
              <a:spcBef>
                <a:spcPts val="1000"/>
              </a:spcBef>
              <a:spcAft>
                <a:spcPts val="0"/>
              </a:spcAft>
              <a:buNone/>
            </a:pPr>
            <a:r>
              <a:rPr lang="en-IN"/>
              <a:t>    Combined accuracy might increase.</a:t>
            </a:r>
            <a:endParaRPr/>
          </a:p>
          <a:p>
            <a:pPr indent="-406400" lvl="0" marL="457200" rtl="0">
              <a:spcBef>
                <a:spcPts val="1000"/>
              </a:spcBef>
              <a:spcAft>
                <a:spcPts val="0"/>
              </a:spcAft>
              <a:buSzPts val="2800"/>
              <a:buChar char="•"/>
            </a:pPr>
            <a:r>
              <a:rPr lang="en-IN"/>
              <a:t>Languages:- Javascript, python.</a:t>
            </a:r>
            <a:endParaRPr/>
          </a:p>
          <a:p>
            <a:pPr indent="0" lvl="0" marL="457200">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