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jpeg" ContentType="image/jpe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539F2702-281C-4589-84FA-F34D4EB27063}" type="datetime">
              <a:rPr b="0" lang="en-IN" sz="1200" spc="-1" strike="noStrike">
                <a:solidFill>
                  <a:srgbClr val="8b8b8b"/>
                </a:solidFill>
                <a:latin typeface="Calibri"/>
              </a:rPr>
              <a:t>16/10/18</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50D20794-C25F-4063-9FBD-FA6AE19E88B1}"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a:t>
            </a:r>
            <a:r>
              <a:rPr b="0" lang="en-US" sz="4400" spc="-1" strike="noStrike">
                <a:solidFill>
                  <a:srgbClr val="000000"/>
                </a:solidFill>
                <a:latin typeface="Calibri"/>
              </a:rPr>
              <a:t>to </a:t>
            </a:r>
            <a:r>
              <a:rPr b="0" lang="en-US" sz="4400" spc="-1" strike="noStrike">
                <a:solidFill>
                  <a:srgbClr val="000000"/>
                </a:solidFill>
                <a:latin typeface="Calibri"/>
              </a:rPr>
              <a:t>edit </a:t>
            </a:r>
            <a:r>
              <a:rPr b="0" lang="en-US" sz="4400" spc="-1" strike="noStrike">
                <a:solidFill>
                  <a:srgbClr val="000000"/>
                </a:solidFill>
                <a:latin typeface="Calibri"/>
              </a:rPr>
              <a:t>Mast</a:t>
            </a:r>
            <a:r>
              <a:rPr b="0" lang="en-US" sz="4400" spc="-1" strike="noStrike">
                <a:solidFill>
                  <a:srgbClr val="000000"/>
                </a:solidFill>
                <a:latin typeface="Calibri"/>
              </a:rPr>
              <a:t>er </a:t>
            </a:r>
            <a:r>
              <a:rPr b="0" lang="en-US" sz="4400" spc="-1" strike="noStrike">
                <a:solidFill>
                  <a:srgbClr val="000000"/>
                </a:solidFill>
                <a:latin typeface="Calibri"/>
              </a:rPr>
              <a:t>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EFAA0230-B309-4F3D-B714-D8E76EE15039}" type="datetime">
              <a:rPr b="0" lang="en-IN" sz="1200" spc="-1" strike="noStrike">
                <a:solidFill>
                  <a:srgbClr val="8b8b8b"/>
                </a:solidFill>
                <a:latin typeface="Calibri"/>
              </a:rPr>
              <a:t>16/10/18</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616EF04-2643-4DE7-A1B6-5EB56F66358A}"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p>
            <a:pPr>
              <a:lnSpc>
                <a:spcPct val="100000"/>
              </a:lnSpc>
            </a:pPr>
            <a:fld id="{F4F6AD32-053C-4246-AC92-B2C44562983C}" type="datetime">
              <a:rPr b="0" lang="en-IN" sz="1200" spc="-1" strike="noStrike">
                <a:solidFill>
                  <a:srgbClr val="8b8b8b"/>
                </a:solidFill>
                <a:latin typeface="Calibri"/>
              </a:rPr>
              <a:t>16/10/18</a:t>
            </a:fld>
            <a:endParaRPr b="0" lang="en-IN" sz="12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p>
            <a:pPr algn="r">
              <a:lnSpc>
                <a:spcPct val="100000"/>
              </a:lnSpc>
            </a:pPr>
            <a:fld id="{3D5310E6-99C2-4756-B209-4DBCA331086C}" type="slidenum">
              <a:rPr b="0" lang="en-IN" sz="1200" spc="-1" strike="noStrike">
                <a:solidFill>
                  <a:srgbClr val="8b8b8b"/>
                </a:solidFill>
                <a:latin typeface="Calibri"/>
              </a:rPr>
              <a:t>1</a:t>
            </a:fld>
            <a:endParaRPr b="0" lang="en-IN"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67640" y="1224000"/>
            <a:ext cx="8244360" cy="2979360"/>
          </a:xfrm>
          <a:prstGeom prst="rect">
            <a:avLst/>
          </a:prstGeom>
          <a:noFill/>
          <a:ln>
            <a:noFill/>
          </a:ln>
        </p:spPr>
        <p:txBody>
          <a:bodyPr anchor="ctr">
            <a:normAutofit/>
          </a:bodyPr>
          <a:p>
            <a:pPr algn="ctr">
              <a:lnSpc>
                <a:spcPct val="100000"/>
              </a:lnSpc>
            </a:pPr>
            <a:br/>
            <a:r>
              <a:rPr b="0" lang="en-US" sz="4400" spc="-1" strike="noStrike" u="sng">
                <a:solidFill>
                  <a:srgbClr val="000000"/>
                </a:solidFill>
                <a:uFillTx/>
                <a:latin typeface="Calibri"/>
              </a:rPr>
              <a:t>Review – III</a:t>
            </a:r>
            <a:br/>
            <a:br/>
            <a:r>
              <a:rPr b="0" lang="en-US" sz="4400" spc="-1" strike="noStrike" u="sng">
                <a:solidFill>
                  <a:srgbClr val="000000"/>
                </a:solidFill>
                <a:uFillTx/>
                <a:latin typeface="Calibri"/>
              </a:rPr>
              <a:t>by</a:t>
            </a:r>
            <a:br/>
            <a:endParaRPr b="0" lang="en-US" sz="4400" spc="-1" strike="noStrike">
              <a:solidFill>
                <a:srgbClr val="000000"/>
              </a:solidFill>
              <a:latin typeface="Calibri"/>
            </a:endParaRPr>
          </a:p>
        </p:txBody>
      </p:sp>
      <p:sp>
        <p:nvSpPr>
          <p:cNvPr id="124" name="TextShape 2"/>
          <p:cNvSpPr txBox="1"/>
          <p:nvPr/>
        </p:nvSpPr>
        <p:spPr>
          <a:xfrm>
            <a:off x="1656000" y="4203360"/>
            <a:ext cx="5904000" cy="960120"/>
          </a:xfrm>
          <a:prstGeom prst="rect">
            <a:avLst/>
          </a:prstGeom>
          <a:noFill/>
          <a:ln>
            <a:noFill/>
          </a:ln>
        </p:spPr>
        <p:txBody>
          <a:bodyPr/>
          <a:p>
            <a:pPr algn="ctr">
              <a:lnSpc>
                <a:spcPct val="100000"/>
              </a:lnSpc>
              <a:spcBef>
                <a:spcPts val="641"/>
              </a:spcBef>
            </a:pPr>
            <a:r>
              <a:rPr b="0" lang="en-IN" sz="3200" spc="-1" strike="noStrike">
                <a:solidFill>
                  <a:srgbClr val="000000"/>
                </a:solidFill>
                <a:latin typeface="Calibri"/>
              </a:rPr>
              <a:t>Group no:- 3</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11640" y="2205000"/>
            <a:ext cx="8229240" cy="1142640"/>
          </a:xfrm>
          <a:prstGeom prst="rect">
            <a:avLst/>
          </a:prstGeom>
          <a:noFill/>
          <a:ln>
            <a:noFill/>
          </a:ln>
        </p:spPr>
        <p:txBody>
          <a:bodyPr anchor="ctr"/>
          <a:p>
            <a:pPr algn="ctr">
              <a:lnSpc>
                <a:spcPct val="100000"/>
              </a:lnSpc>
            </a:pPr>
            <a:r>
              <a:rPr b="0" lang="en-US" sz="4400" spc="-1" strike="noStrike" u="sng">
                <a:solidFill>
                  <a:srgbClr val="000000"/>
                </a:solidFill>
                <a:uFillTx/>
                <a:latin typeface="Calibri"/>
              </a:rPr>
              <a:t>Class Diagram</a:t>
            </a:r>
            <a:endParaRPr b="0" lang="en-US" sz="44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 descr=""/>
          <p:cNvPicPr/>
          <p:nvPr/>
        </p:nvPicPr>
        <p:blipFill>
          <a:blip r:embed="rId1"/>
          <a:stretch/>
        </p:blipFill>
        <p:spPr>
          <a:xfrm>
            <a:off x="1152000" y="495720"/>
            <a:ext cx="6696000" cy="55522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60000" y="1872000"/>
            <a:ext cx="8229240" cy="2101320"/>
          </a:xfrm>
          <a:prstGeom prst="rect">
            <a:avLst/>
          </a:prstGeom>
          <a:noFill/>
          <a:ln>
            <a:noFill/>
          </a:ln>
        </p:spPr>
        <p:txBody>
          <a:bodyPr anchor="ctr">
            <a:normAutofit/>
          </a:bodyPr>
          <a:p>
            <a:pPr algn="ctr">
              <a:lnSpc>
                <a:spcPct val="100000"/>
              </a:lnSpc>
            </a:pPr>
            <a:br/>
            <a:r>
              <a:rPr b="0" lang="en-US" sz="4400" spc="-1" strike="noStrike" u="sng">
                <a:solidFill>
                  <a:srgbClr val="000000"/>
                </a:solidFill>
                <a:uFillTx/>
                <a:latin typeface="Calibri"/>
              </a:rPr>
              <a:t>Sequence Diagram</a:t>
            </a:r>
            <a:endParaRPr b="0" lang="en-US" sz="44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1"/>
          <a:stretch/>
        </p:blipFill>
        <p:spPr>
          <a:xfrm>
            <a:off x="1382400" y="648000"/>
            <a:ext cx="6897600" cy="54954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 descr=""/>
          <p:cNvPicPr/>
          <p:nvPr/>
        </p:nvPicPr>
        <p:blipFill>
          <a:blip r:embed="rId1"/>
          <a:stretch/>
        </p:blipFill>
        <p:spPr>
          <a:xfrm>
            <a:off x="1152000" y="648000"/>
            <a:ext cx="6912000" cy="56743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11640" y="2205000"/>
            <a:ext cx="8229240" cy="1142640"/>
          </a:xfrm>
          <a:prstGeom prst="rect">
            <a:avLst/>
          </a:prstGeom>
          <a:noFill/>
          <a:ln>
            <a:noFill/>
          </a:ln>
        </p:spPr>
        <p:txBody>
          <a:bodyPr anchor="ctr"/>
          <a:p>
            <a:pPr algn="ctr">
              <a:lnSpc>
                <a:spcPct val="100000"/>
              </a:lnSpc>
            </a:pPr>
            <a:r>
              <a:rPr b="0" lang="en-US" sz="4400" spc="-1" strike="noStrike" u="sng">
                <a:solidFill>
                  <a:srgbClr val="000000"/>
                </a:solidFill>
                <a:uFillTx/>
                <a:latin typeface="Calibri"/>
              </a:rPr>
              <a:t>Screen Shots </a:t>
            </a:r>
            <a:endParaRPr b="0" lang="en-US" sz="4400" spc="-1" strike="noStrike">
              <a:solidFill>
                <a:srgbClr val="00000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3" descr=""/>
          <p:cNvPicPr/>
          <p:nvPr/>
        </p:nvPicPr>
        <p:blipFill>
          <a:blip r:embed="rId1"/>
          <a:srcRect l="0" t="9404" r="0" b="6510"/>
          <a:stretch/>
        </p:blipFill>
        <p:spPr>
          <a:xfrm>
            <a:off x="395640" y="1272960"/>
            <a:ext cx="8280720" cy="41040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Picture 3" descr=""/>
          <p:cNvPicPr/>
          <p:nvPr/>
        </p:nvPicPr>
        <p:blipFill>
          <a:blip r:embed="rId1"/>
          <a:srcRect l="0" t="9123" r="0" b="6791"/>
          <a:stretch/>
        </p:blipFill>
        <p:spPr>
          <a:xfrm>
            <a:off x="467640" y="1196640"/>
            <a:ext cx="8136720" cy="46800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39640" y="270900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Than</a:t>
            </a:r>
            <a:r>
              <a:rPr b="0" lang="en-US" sz="4400" spc="-1" strike="noStrike">
                <a:solidFill>
                  <a:srgbClr val="000000"/>
                </a:solidFill>
                <a:latin typeface="Calibri"/>
              </a:rPr>
              <a:t>k  </a:t>
            </a:r>
            <a:r>
              <a:rPr b="0" lang="en-US" sz="4400" spc="-1" strike="noStrike">
                <a:solidFill>
                  <a:srgbClr val="000000"/>
                </a:solidFill>
                <a:latin typeface="Calibri"/>
              </a:rPr>
              <a:t>You !</a:t>
            </a:r>
            <a:br/>
            <a:endParaRPr b="0" lang="en-US" sz="44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u="sng">
                <a:solidFill>
                  <a:srgbClr val="000000"/>
                </a:solidFill>
                <a:uFillTx/>
                <a:latin typeface="Calibri"/>
              </a:rPr>
              <a:t>Problem Statement</a:t>
            </a:r>
            <a:endParaRPr b="0" lang="en-US" sz="4400" spc="-1" strike="noStrike">
              <a:solidFill>
                <a:srgbClr val="000000"/>
              </a:solidFill>
              <a:latin typeface="Calibri"/>
            </a:endParaRPr>
          </a:p>
        </p:txBody>
      </p:sp>
      <p:sp>
        <p:nvSpPr>
          <p:cNvPr id="126" name="TextShape 2"/>
          <p:cNvSpPr txBox="1"/>
          <p:nvPr/>
        </p:nvSpPr>
        <p:spPr>
          <a:xfrm>
            <a:off x="457200" y="1600200"/>
            <a:ext cx="8229240" cy="4525560"/>
          </a:xfrm>
          <a:prstGeom prst="rect">
            <a:avLst/>
          </a:prstGeom>
          <a:noFill/>
          <a:ln>
            <a:noFill/>
          </a:ln>
        </p:spPr>
        <p:txBody>
          <a:bodyPr/>
          <a:p>
            <a:pPr algn="just">
              <a:lnSpc>
                <a:spcPct val="100000"/>
              </a:lnSpc>
              <a:spcBef>
                <a:spcPts val="641"/>
              </a:spcBef>
            </a:pPr>
            <a:endParaRPr b="0" lang="en-US" sz="3200" spc="-1" strike="noStrike">
              <a:solidFill>
                <a:srgbClr val="000000"/>
              </a:solidFill>
              <a:latin typeface="Calibri"/>
            </a:endParaRPr>
          </a:p>
          <a:p>
            <a:pPr algn="just">
              <a:lnSpc>
                <a:spcPct val="100000"/>
              </a:lnSpc>
              <a:spcBef>
                <a:spcPts val="641"/>
              </a:spcBef>
            </a:pPr>
            <a:r>
              <a:rPr b="0" lang="en-US" sz="2800" spc="-1" strike="noStrike">
                <a:solidFill>
                  <a:srgbClr val="000000"/>
                </a:solidFill>
                <a:latin typeface="Calibri"/>
              </a:rPr>
              <a:t>Student Performance Prediction based on      academic performance history and analyzing  behavioural pattern to improve results.</a:t>
            </a:r>
            <a:endParaRPr b="0" lang="en-US" sz="2800" spc="-1" strike="noStrike">
              <a:solidFill>
                <a:srgbClr val="000000"/>
              </a:solidFill>
              <a:latin typeface="Calibri"/>
            </a:endParaRPr>
          </a:p>
          <a:p>
            <a:pPr algn="just">
              <a:lnSpc>
                <a:spcPct val="100000"/>
              </a:lnSpc>
              <a:spcBef>
                <a:spcPts val="641"/>
              </a:spcBef>
            </a:pP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u="sng">
                <a:solidFill>
                  <a:srgbClr val="000000"/>
                </a:solidFill>
                <a:uFillTx/>
                <a:latin typeface="Calibri"/>
              </a:rPr>
              <a:t>Introduction</a:t>
            </a:r>
            <a:endParaRPr b="0" lang="en-US" sz="4400" spc="-1" strike="noStrike">
              <a:solidFill>
                <a:srgbClr val="000000"/>
              </a:solidFill>
              <a:latin typeface="Calibri"/>
            </a:endParaRPr>
          </a:p>
        </p:txBody>
      </p:sp>
      <p:sp>
        <p:nvSpPr>
          <p:cNvPr id="128" name="TextShape 2"/>
          <p:cNvSpPr txBox="1"/>
          <p:nvPr/>
        </p:nvSpPr>
        <p:spPr>
          <a:xfrm>
            <a:off x="457200" y="1417320"/>
            <a:ext cx="8229240" cy="4990680"/>
          </a:xfrm>
          <a:prstGeom prst="rect">
            <a:avLst/>
          </a:prstGeom>
          <a:noFill/>
          <a:ln>
            <a:noFill/>
          </a:ln>
        </p:spPr>
        <p:txBody>
          <a:bodyPr>
            <a:normAutofit/>
          </a:bodyPr>
          <a:p>
            <a:pPr algn="just">
              <a:lnSpc>
                <a:spcPct val="100000"/>
              </a:lnSpc>
              <a:spcBef>
                <a:spcPts val="400"/>
              </a:spcBef>
            </a:pPr>
            <a:endParaRPr b="0" lang="en-US" sz="3200" spc="-1" strike="noStrike">
              <a:solidFill>
                <a:srgbClr val="000000"/>
              </a:solidFill>
              <a:latin typeface="Calibri"/>
            </a:endParaRPr>
          </a:p>
          <a:p>
            <a:pPr marL="343080" indent="-342720" algn="just">
              <a:lnSpc>
                <a:spcPct val="100000"/>
              </a:lnSpc>
              <a:spcBef>
                <a:spcPts val="400"/>
              </a:spcBef>
              <a:buClr>
                <a:srgbClr val="000000"/>
              </a:buClr>
              <a:buFont typeface="Arial"/>
              <a:buChar char="•"/>
            </a:pPr>
            <a:r>
              <a:rPr b="0" lang="en-US" sz="2200" spc="-1" strike="noStrike">
                <a:solidFill>
                  <a:srgbClr val="000000"/>
                </a:solidFill>
                <a:latin typeface="Calibri"/>
              </a:rPr>
              <a:t>Predicting students performance accurately is very challenging and important in terms of their further Education and to find their area of interests that will help them improve their weak sections. The main objective is to provide an implementation of Novel Machine Learning Techniques to predict students Performance.</a:t>
            </a:r>
            <a:endParaRPr b="0" lang="en-US" sz="2200" spc="-1" strike="noStrike">
              <a:solidFill>
                <a:srgbClr val="000000"/>
              </a:solidFill>
              <a:latin typeface="Calibri"/>
            </a:endParaRPr>
          </a:p>
          <a:p>
            <a:pPr algn="just">
              <a:lnSpc>
                <a:spcPct val="100000"/>
              </a:lnSpc>
              <a:spcBef>
                <a:spcPts val="400"/>
              </a:spcBef>
            </a:pPr>
            <a:endParaRPr b="0" lang="en-US" sz="2200" spc="-1" strike="noStrike">
              <a:solidFill>
                <a:srgbClr val="000000"/>
              </a:solidFill>
              <a:latin typeface="Calibri"/>
            </a:endParaRPr>
          </a:p>
          <a:p>
            <a:pPr marL="343080" indent="-342720" algn="just">
              <a:lnSpc>
                <a:spcPct val="100000"/>
              </a:lnSpc>
              <a:spcBef>
                <a:spcPts val="400"/>
              </a:spcBef>
              <a:buClr>
                <a:srgbClr val="000000"/>
              </a:buClr>
              <a:buFont typeface="Arial"/>
              <a:buChar char="•"/>
            </a:pPr>
            <a:r>
              <a:rPr b="0" lang="en-US" sz="2200" spc="-1" strike="noStrike">
                <a:solidFill>
                  <a:srgbClr val="000000"/>
                </a:solidFill>
                <a:latin typeface="Calibri"/>
              </a:rPr>
              <a:t>The challenges faced by existing systems are for the accurate prediction the dependency between subjects must be identified, students evolving progress needs to be incorporated into the prediction.</a:t>
            </a:r>
            <a:endParaRPr b="0" lang="en-US" sz="2200" spc="-1" strike="noStrike">
              <a:solidFill>
                <a:srgbClr val="000000"/>
              </a:solidFill>
              <a:latin typeface="Calibri"/>
            </a:endParaRPr>
          </a:p>
          <a:p>
            <a:pPr algn="just">
              <a:lnSpc>
                <a:spcPct val="100000"/>
              </a:lnSpc>
              <a:spcBef>
                <a:spcPts val="400"/>
              </a:spcBef>
            </a:pPr>
            <a:endParaRPr b="0" lang="en-US" sz="22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82760" y="2808000"/>
            <a:ext cx="8229240" cy="1142640"/>
          </a:xfrm>
          <a:prstGeom prst="rect">
            <a:avLst/>
          </a:prstGeom>
          <a:noFill/>
          <a:ln>
            <a:noFill/>
          </a:ln>
        </p:spPr>
        <p:txBody>
          <a:bodyPr anchor="ctr">
            <a:normAutofit/>
          </a:bodyPr>
          <a:p>
            <a:pPr algn="ctr">
              <a:lnSpc>
                <a:spcPct val="100000"/>
              </a:lnSpc>
            </a:pPr>
            <a:r>
              <a:rPr b="0" lang="en-US" sz="4400" spc="-1" strike="noStrike" u="sng">
                <a:solidFill>
                  <a:srgbClr val="000000"/>
                </a:solidFill>
                <a:uFillTx/>
                <a:latin typeface="Calibri"/>
              </a:rPr>
              <a:t>Literature Survey</a:t>
            </a:r>
            <a:endParaRPr b="0" lang="en-US" sz="44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0" name="Table 1"/>
          <p:cNvGraphicFramePr/>
          <p:nvPr/>
        </p:nvGraphicFramePr>
        <p:xfrm>
          <a:off x="684000" y="336600"/>
          <a:ext cx="7776000" cy="6519240"/>
        </p:xfrm>
        <a:graphic>
          <a:graphicData uri="http://schemas.openxmlformats.org/drawingml/2006/table">
            <a:tbl>
              <a:tblPr/>
              <a:tblGrid>
                <a:gridCol w="2500200"/>
                <a:gridCol w="1101960"/>
                <a:gridCol w="1479960"/>
                <a:gridCol w="2694240"/>
              </a:tblGrid>
              <a:tr h="697680">
                <a:tc>
                  <a:txBody>
                    <a:bodyPr anchor="ctr"/>
                    <a:p>
                      <a:pPr algn="ctr"/>
                      <a:r>
                        <a:rPr b="1" lang="en-IN" sz="1800" spc="-1" strike="noStrike">
                          <a:solidFill>
                            <a:srgbClr val="000000"/>
                          </a:solidFill>
                          <a:latin typeface="Calibri"/>
                        </a:rPr>
                        <a:t>TITLE</a:t>
                      </a:r>
                      <a:endParaRPr b="1"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eece1"/>
                    </a:solidFill>
                  </a:tcPr>
                </a:tc>
                <a:tc>
                  <a:txBody>
                    <a:bodyPr anchor="ctr"/>
                    <a:p>
                      <a:pPr algn="ctr"/>
                      <a:r>
                        <a:rPr b="1" lang="en-IN" sz="1800" spc="-1" strike="noStrike">
                          <a:solidFill>
                            <a:srgbClr val="000000"/>
                          </a:solidFill>
                          <a:latin typeface="Calibri"/>
                        </a:rPr>
                        <a:t>YEAR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eece1"/>
                    </a:solidFill>
                  </a:tcPr>
                </a:tc>
                <a:tc>
                  <a:txBody>
                    <a:bodyPr anchor="ctr"/>
                    <a:p>
                      <a:pPr algn="ctr"/>
                      <a:r>
                        <a:rPr b="1" lang="en-IN" sz="1800" spc="-1" strike="noStrike">
                          <a:solidFill>
                            <a:srgbClr val="000000"/>
                          </a:solidFill>
                          <a:latin typeface="Calibri"/>
                        </a:rPr>
                        <a:t>JOURNAL</a:t>
                      </a:r>
                      <a:endParaRPr b="1"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eece1"/>
                    </a:solidFill>
                  </a:tcPr>
                </a:tc>
                <a:tc>
                  <a:txBody>
                    <a:bodyPr anchor="ctr"/>
                    <a:p>
                      <a:pPr algn="ctr"/>
                      <a:r>
                        <a:rPr b="1" lang="en-IN" sz="1800" spc="-1" strike="noStrike">
                          <a:solidFill>
                            <a:srgbClr val="000000"/>
                          </a:solidFill>
                          <a:latin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eece1"/>
                    </a:solidFill>
                  </a:tcPr>
                </a:tc>
              </a:tr>
              <a:tr h="1814400">
                <a:tc>
                  <a:txBody>
                    <a:bodyPr anchor="ctr"/>
                    <a:p>
                      <a:r>
                        <a:rPr b="0" lang="en-IN" sz="1800" spc="-1" strike="noStrike">
                          <a:latin typeface="Arial"/>
                        </a:rPr>
                        <a:t>A Machine Learning Approach for Tracking and Predicting Student Performance in Degree Programs.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pPr algn="ctr"/>
                      <a:r>
                        <a:rPr b="0" lang="en-IN" sz="1800" spc="-1" strike="noStrike">
                          <a:latin typeface="Arial"/>
                        </a:rPr>
                        <a:t>  </a:t>
                      </a:r>
                      <a:endParaRPr b="0" lang="en-IN" sz="1800" spc="-1" strike="noStrike">
                        <a:latin typeface="Arial"/>
                      </a:endParaRPr>
                    </a:p>
                    <a:p>
                      <a:pPr algn="just"/>
                      <a:r>
                        <a:rPr b="0" lang="en-IN" sz="1800" spc="-1" strike="noStrike">
                          <a:latin typeface="Arial"/>
                        </a:rPr>
                        <a:t>      </a:t>
                      </a:r>
                      <a:r>
                        <a:rPr b="0" lang="en-IN" sz="1800" spc="-1" strike="noStrike">
                          <a:latin typeface="Arial"/>
                        </a:rPr>
                        <a:t>2016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pPr algn="ctr"/>
                      <a:endParaRPr b="0" lang="en-IN" sz="1800" spc="-1" strike="noStrike">
                        <a:latin typeface="Arial"/>
                      </a:endParaRPr>
                    </a:p>
                    <a:p>
                      <a:pPr algn="just"/>
                      <a:r>
                        <a:rPr b="0" lang="en-IN" sz="1800" spc="-1" strike="noStrike">
                          <a:latin typeface="Arial"/>
                        </a:rPr>
                        <a:t>        </a:t>
                      </a:r>
                      <a:r>
                        <a:rPr b="0" lang="en-IN" sz="1800" spc="-1" strike="noStrike">
                          <a:latin typeface="Arial"/>
                        </a:rPr>
                        <a:t>IEE</a:t>
                      </a:r>
                      <a:endParaRPr b="0" lang="en-IN" sz="1800" spc="-1" strike="noStrike">
                        <a:latin typeface="Arial"/>
                      </a:endParaRPr>
                    </a:p>
                    <a:p>
                      <a:pPr algn="ct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r>
                        <a:rPr b="0" lang="en-IN" sz="1800" spc="-1" strike="noStrike">
                          <a:latin typeface="Arial"/>
                        </a:rPr>
                        <a:t>Predicting Students Performance based on Academic Records using EWAF Algorithm.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627560">
                <a:tc>
                  <a:txBody>
                    <a:bodyPr anchor="ctr"/>
                    <a:p>
                      <a:r>
                        <a:rPr b="0" lang="en-IN" sz="1800" spc="-1" strike="noStrike">
                          <a:latin typeface="Arial"/>
                        </a:rPr>
                        <a:t> </a:t>
                      </a:r>
                      <a:r>
                        <a:rPr b="0" lang="en-IN" sz="1800" spc="-1" strike="noStrike">
                          <a:latin typeface="Arial"/>
                        </a:rPr>
                        <a:t>Student Performance Prediction Using Machine Learning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p>
                      <a:pPr algn="ctr"/>
                      <a:endParaRPr b="0" lang="en-IN" sz="1800" spc="-1" strike="noStrike">
                        <a:latin typeface="Arial"/>
                      </a:endParaRPr>
                    </a:p>
                    <a:p>
                      <a:pPr algn="just"/>
                      <a:r>
                        <a:rPr b="0" lang="en-IN" sz="1800" spc="-1" strike="noStrike">
                          <a:latin typeface="Arial"/>
                        </a:rPr>
                        <a:t>      </a:t>
                      </a:r>
                      <a:r>
                        <a:rPr b="0" lang="en-IN" sz="1800" spc="-1" strike="noStrike">
                          <a:latin typeface="Arial"/>
                        </a:rPr>
                        <a:t>2015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p>
                      <a:pPr algn="ctr"/>
                      <a:endParaRPr b="0" lang="en-IN" sz="1800" spc="-1" strike="noStrike">
                        <a:latin typeface="Arial"/>
                      </a:endParaRPr>
                    </a:p>
                    <a:p>
                      <a:pPr algn="just"/>
                      <a:r>
                        <a:rPr b="0" lang="en-IN" sz="1800" spc="-1" strike="noStrike">
                          <a:latin typeface="Arial"/>
                        </a:rPr>
                        <a:t>        </a:t>
                      </a:r>
                      <a:r>
                        <a:rPr b="0" lang="en-IN" sz="1800" spc="-1" strike="noStrike">
                          <a:latin typeface="Arial"/>
                        </a:rPr>
                        <a:t>IJERT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p>
                      <a:r>
                        <a:rPr b="0" lang="en-IN" sz="1800" spc="-1" strike="noStrike">
                          <a:latin typeface="Arial"/>
                        </a:rPr>
                        <a:t>Performance Prediction using neural network.</a:t>
                      </a:r>
                      <a:endParaRPr b="0" lang="en-IN" sz="1800" spc="-1" strike="noStrike">
                        <a:latin typeface="Arial"/>
                      </a:endParaRPr>
                    </a:p>
                    <a:p>
                      <a:r>
                        <a:rPr b="0" lang="en-IN" sz="1800" spc="-1" strike="noStrike">
                          <a:latin typeface="Arial"/>
                        </a:rPr>
                        <a:t>Prediction performance of neural network increases as increase in Dataset.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139480">
                <a:tc>
                  <a:txBody>
                    <a:bodyPr anchor="ctr"/>
                    <a:p>
                      <a:r>
                        <a:rPr b="0" lang="en-IN" sz="1800" spc="-1" strike="noStrike">
                          <a:latin typeface="Arial"/>
                        </a:rPr>
                        <a:t> </a:t>
                      </a:r>
                      <a:r>
                        <a:rPr b="0" lang="en-IN" sz="1800" spc="-1" strike="noStrike">
                          <a:latin typeface="Arial"/>
                        </a:rPr>
                        <a:t>Early Prediction of Students Performance using Machine Learning Techniques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pPr algn="ctr"/>
                      <a:endParaRPr b="0" lang="en-IN" sz="1800" spc="-1" strike="noStrike">
                        <a:latin typeface="Arial"/>
                      </a:endParaRPr>
                    </a:p>
                    <a:p>
                      <a:pPr algn="just"/>
                      <a:r>
                        <a:rPr b="0" lang="en-IN" sz="1800" spc="-1" strike="noStrike">
                          <a:latin typeface="Arial"/>
                        </a:rPr>
                        <a:t>      </a:t>
                      </a:r>
                      <a:r>
                        <a:rPr b="0" lang="en-IN" sz="1800" spc="-1" strike="noStrike">
                          <a:latin typeface="Arial"/>
                        </a:rPr>
                        <a:t>2014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pPr algn="ctr"/>
                      <a:endParaRPr b="0" lang="en-IN" sz="1800" spc="-1" strike="noStrike">
                        <a:latin typeface="Arial"/>
                      </a:endParaRPr>
                    </a:p>
                    <a:p>
                      <a:pPr algn="just"/>
                      <a:r>
                        <a:rPr b="0" lang="en-IN" sz="1800" spc="-1" strike="noStrike">
                          <a:latin typeface="Arial"/>
                        </a:rPr>
                        <a:t>         </a:t>
                      </a:r>
                      <a:r>
                        <a:rPr b="0" lang="en-IN" sz="1800" spc="-1" strike="noStrike">
                          <a:latin typeface="Arial"/>
                        </a:rPr>
                        <a:t>IJCA</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r>
                        <a:rPr b="0" lang="en-IN" sz="1800" spc="-1" strike="noStrike">
                          <a:latin typeface="Arial"/>
                        </a:rPr>
                        <a:t>For predicting performance Decision Trees (DT), Bayesian Networks (BN), Artificial Neural Networks (ANN), Support Vector Machines (SVM) is used.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1" name="Table 1"/>
          <p:cNvGraphicFramePr/>
          <p:nvPr/>
        </p:nvGraphicFramePr>
        <p:xfrm>
          <a:off x="558360" y="332640"/>
          <a:ext cx="8027640" cy="5139360"/>
        </p:xfrm>
        <a:graphic>
          <a:graphicData uri="http://schemas.openxmlformats.org/drawingml/2006/table">
            <a:tbl>
              <a:tblPr/>
              <a:tblGrid>
                <a:gridCol w="1737720"/>
                <a:gridCol w="1422000"/>
                <a:gridCol w="1801080"/>
                <a:gridCol w="3066840"/>
              </a:tblGrid>
              <a:tr h="718920">
                <a:tc>
                  <a:txBody>
                    <a:bodyPr anchor="ctr"/>
                    <a:p>
                      <a:pPr>
                        <a:lnSpc>
                          <a:spcPct val="100000"/>
                        </a:lnSpc>
                      </a:pPr>
                      <a:r>
                        <a:rPr b="1" lang="en-IN" sz="1800" spc="-1" strike="noStrike">
                          <a:solidFill>
                            <a:srgbClr val="ffffff"/>
                          </a:solidFill>
                          <a:latin typeface="Calibri"/>
                        </a:rPr>
                        <a:t>        </a:t>
                      </a:r>
                      <a:r>
                        <a:rPr b="1" lang="en-IN" sz="1800" spc="-1" strike="noStrike">
                          <a:solidFill>
                            <a:srgbClr val="000000"/>
                          </a:solidFill>
                          <a:latin typeface="Calibri"/>
                        </a:rPr>
                        <a:t>TITLE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eece1"/>
                    </a:solidFill>
                  </a:tcPr>
                </a:tc>
                <a:tc>
                  <a:txBody>
                    <a:bodyPr anchor="ctr"/>
                    <a:p>
                      <a:pPr>
                        <a:lnSpc>
                          <a:spcPct val="100000"/>
                        </a:lnSpc>
                      </a:pPr>
                      <a:r>
                        <a:rPr b="1" lang="en-IN" sz="1800" spc="-1" strike="noStrike">
                          <a:solidFill>
                            <a:srgbClr val="ffffff"/>
                          </a:solidFill>
                          <a:latin typeface="Calibri"/>
                        </a:rPr>
                        <a:t>      </a:t>
                      </a:r>
                      <a:r>
                        <a:rPr b="1" lang="en-IN" sz="1800" spc="-1" strike="noStrike">
                          <a:solidFill>
                            <a:srgbClr val="000000"/>
                          </a:solidFill>
                          <a:latin typeface="Calibri"/>
                        </a:rPr>
                        <a:t>YEAR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eece1"/>
                    </a:solidFill>
                  </a:tcPr>
                </a:tc>
                <a:tc>
                  <a:txBody>
                    <a:bodyPr anchor="ctr"/>
                    <a:p>
                      <a:pPr>
                        <a:lnSpc>
                          <a:spcPct val="100000"/>
                        </a:lnSpc>
                      </a:pPr>
                      <a:r>
                        <a:rPr b="1" lang="en-IN" sz="1800" spc="-1" strike="noStrike">
                          <a:solidFill>
                            <a:srgbClr val="ffffff"/>
                          </a:solidFill>
                          <a:latin typeface="Calibri"/>
                        </a:rPr>
                        <a:t>     </a:t>
                      </a:r>
                      <a:r>
                        <a:rPr b="1" lang="en-IN" sz="1800" spc="-1" strike="noStrike">
                          <a:solidFill>
                            <a:srgbClr val="000000"/>
                          </a:solidFill>
                          <a:latin typeface="Calibri"/>
                        </a:rPr>
                        <a:t>JOURNAL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eece1"/>
                    </a:solidFill>
                  </a:tcPr>
                </a:tc>
                <a:tc>
                  <a:txBody>
                    <a:bodyPr anchor="ctr"/>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eece1"/>
                    </a:solidFill>
                  </a:tcPr>
                </a:tc>
              </a:tr>
              <a:tr h="3429720">
                <a:tc>
                  <a:txBody>
                    <a:bodyPr anchor="ctr"/>
                    <a:p>
                      <a:pPr>
                        <a:lnSpc>
                          <a:spcPct val="100000"/>
                        </a:lnSpc>
                      </a:pPr>
                      <a:r>
                        <a:rPr b="0" lang="en-IN" sz="1800" spc="-1" strike="noStrike">
                          <a:solidFill>
                            <a:srgbClr val="000000"/>
                          </a:solidFill>
                          <a:latin typeface="Calibri"/>
                        </a:rPr>
                        <a:t> </a:t>
                      </a:r>
                      <a:r>
                        <a:rPr b="0" lang="en-IN" sz="1600" spc="-1" strike="noStrike">
                          <a:solidFill>
                            <a:srgbClr val="000000"/>
                          </a:solidFill>
                          <a:latin typeface="Calibri"/>
                        </a:rPr>
                        <a:t>Predicting Students’ GPA and Developing Intervention Strategies Based on Self-Regulatory Learning  Behavior</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2017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IEEE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p>
                      <a:pPr>
                        <a:lnSpc>
                          <a:spcPct val="100000"/>
                        </a:lnSpc>
                      </a:pPr>
                      <a:r>
                        <a:rPr b="0" lang="en-IN" sz="1800" spc="-1" strike="noStrike">
                          <a:solidFill>
                            <a:srgbClr val="000000"/>
                          </a:solidFill>
                          <a:latin typeface="Calibri"/>
                        </a:rPr>
                        <a:t>Predicting Students performance using Academic data as well as by using Questionaries.</a:t>
                      </a:r>
                      <a:endParaRPr b="0" lang="en-IN" sz="1800" spc="-1" strike="noStrike">
                        <a:latin typeface="Arial"/>
                      </a:endParaRPr>
                    </a:p>
                    <a:p>
                      <a:pPr>
                        <a:lnSpc>
                          <a:spcPct val="100000"/>
                        </a:lnSpc>
                      </a:pPr>
                      <a:r>
                        <a:rPr b="0" lang="en-IN" sz="1800" spc="-1" strike="noStrike">
                          <a:solidFill>
                            <a:srgbClr val="000000"/>
                          </a:solidFill>
                          <a:latin typeface="Calibri"/>
                        </a:rPr>
                        <a:t>Questions based on Behaviour , extra Activities etc.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160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957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39640" y="116640"/>
            <a:ext cx="8229240" cy="2160000"/>
          </a:xfrm>
          <a:prstGeom prst="rect">
            <a:avLst/>
          </a:prstGeom>
          <a:noFill/>
          <a:ln>
            <a:noFill/>
          </a:ln>
        </p:spPr>
        <p:txBody>
          <a:bodyPr anchor="ctr"/>
          <a:p>
            <a:pPr algn="ctr">
              <a:lnSpc>
                <a:spcPct val="100000"/>
              </a:lnSpc>
            </a:pPr>
            <a:r>
              <a:rPr b="0" lang="en-US" sz="4400" spc="-1" strike="noStrike" u="sng">
                <a:solidFill>
                  <a:srgbClr val="000000"/>
                </a:solidFill>
                <a:uFillTx/>
                <a:latin typeface="Calibri"/>
              </a:rPr>
              <a:t>UML Diagrams</a:t>
            </a:r>
            <a:endParaRPr b="0" lang="en-US" sz="4400" spc="-1" strike="noStrike">
              <a:solidFill>
                <a:srgbClr val="000000"/>
              </a:solidFill>
              <a:latin typeface="Calibri"/>
            </a:endParaRPr>
          </a:p>
        </p:txBody>
      </p:sp>
      <p:sp>
        <p:nvSpPr>
          <p:cNvPr id="133" name="CustomShape 2"/>
          <p:cNvSpPr/>
          <p:nvPr/>
        </p:nvSpPr>
        <p:spPr>
          <a:xfrm>
            <a:off x="1331640" y="2349000"/>
            <a:ext cx="6336360" cy="91260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eriod"/>
            </a:pPr>
            <a:r>
              <a:rPr b="0" lang="en-IN" sz="1800" spc="-1" strike="noStrike">
                <a:solidFill>
                  <a:srgbClr val="000000"/>
                </a:solidFill>
                <a:latin typeface="Calibri"/>
              </a:rPr>
              <a:t>Use Case  Diagram</a:t>
            </a:r>
            <a:endParaRPr b="0" lang="en-IN" sz="1800" spc="-1" strike="noStrike">
              <a:latin typeface="Arial"/>
            </a:endParaRPr>
          </a:p>
          <a:p>
            <a:pPr marL="343080" indent="-342720">
              <a:lnSpc>
                <a:spcPct val="100000"/>
              </a:lnSpc>
              <a:buClr>
                <a:srgbClr val="000000"/>
              </a:buClr>
              <a:buFont typeface="StarSymbol"/>
              <a:buAutoNum type="arabicPeriod"/>
            </a:pPr>
            <a:r>
              <a:rPr b="0" lang="en-IN" sz="1800" spc="-1" strike="noStrike">
                <a:solidFill>
                  <a:srgbClr val="000000"/>
                </a:solidFill>
                <a:latin typeface="Calibri"/>
              </a:rPr>
              <a:t>Class Diagram</a:t>
            </a:r>
            <a:endParaRPr b="0" lang="en-IN" sz="1800" spc="-1" strike="noStrike">
              <a:latin typeface="Arial"/>
            </a:endParaRPr>
          </a:p>
          <a:p>
            <a:pPr marL="343080" indent="-342720">
              <a:lnSpc>
                <a:spcPct val="100000"/>
              </a:lnSpc>
              <a:buClr>
                <a:srgbClr val="000000"/>
              </a:buClr>
              <a:buFont typeface="StarSymbol"/>
              <a:buAutoNum type="arabicPeriod"/>
            </a:pPr>
            <a:r>
              <a:rPr b="0" lang="en-IN" sz="1800" spc="-1" strike="noStrike">
                <a:solidFill>
                  <a:srgbClr val="000000"/>
                </a:solidFill>
                <a:latin typeface="Calibri"/>
              </a:rPr>
              <a:t>Sequence Diagram</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60000" y="2290680"/>
            <a:ext cx="8229240" cy="1741320"/>
          </a:xfrm>
          <a:prstGeom prst="rect">
            <a:avLst/>
          </a:prstGeom>
          <a:noFill/>
          <a:ln>
            <a:noFill/>
          </a:ln>
        </p:spPr>
        <p:txBody>
          <a:bodyPr anchor="ctr">
            <a:normAutofit/>
          </a:bodyPr>
          <a:p>
            <a:pPr algn="ctr">
              <a:lnSpc>
                <a:spcPct val="100000"/>
              </a:lnSpc>
            </a:pPr>
            <a:r>
              <a:rPr b="0" lang="en-US" sz="4400" spc="-1" strike="noStrike" u="sng">
                <a:solidFill>
                  <a:srgbClr val="000000"/>
                </a:solidFill>
                <a:uFillTx/>
                <a:latin typeface="Calibri"/>
              </a:rPr>
              <a:t>Use Case Diagram</a:t>
            </a:r>
            <a:endParaRPr b="0" lang="en-US" sz="44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Content Placeholder 4" descr=""/>
          <p:cNvPicPr/>
          <p:nvPr/>
        </p:nvPicPr>
        <p:blipFill>
          <a:blip r:embed="rId1"/>
          <a:srcRect l="27641" t="20787" r="30604" b="11550"/>
          <a:stretch/>
        </p:blipFill>
        <p:spPr>
          <a:xfrm>
            <a:off x="827640" y="34560"/>
            <a:ext cx="7632360" cy="6741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439</TotalTime>
  <Application>LibreOffice/6.0.6.2$Linux_X86_64 LibreOffice_project/00m0$Build-2</Application>
  <Words>296</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2018-09-28T17:47:55Z</dcterms:created>
  <dc:creator>admin</dc:creator>
  <dc:description/>
  <dc:language>en-IN</dc:language>
  <cp:lastModifiedBy/>
  <dcterms:modified xsi:type="dcterms:W3CDTF">2018-10-16T21:31:04Z</dcterms:modified>
  <cp:revision>23</cp:revision>
  <dc:subject/>
  <dc:title>Review – I  by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