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0" r:id="rId4"/>
    <p:sldId id="272" r:id="rId5"/>
    <p:sldId id="276" r:id="rId6"/>
    <p:sldId id="277" r:id="rId7"/>
    <p:sldId id="278" r:id="rId8"/>
    <p:sldId id="279" r:id="rId9"/>
    <p:sldId id="280" r:id="rId10"/>
    <p:sldId id="281" r:id="rId11"/>
    <p:sldId id="282"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940D094-5ED2-488A-A764-C98A1ADD2E16}" type="datetimeFigureOut">
              <a:rPr lang="en-US" smtClean="0"/>
              <a:t>10/6/2018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44E39E1-AE89-4103-A52E-A8CFD8FE62C7}"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0D094-5ED2-488A-A764-C98A1ADD2E16}"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E39E1-AE89-4103-A52E-A8CFD8FE62C7}"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0D094-5ED2-488A-A764-C98A1ADD2E16}"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E39E1-AE89-4103-A52E-A8CFD8FE62C7}"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0D094-5ED2-488A-A764-C98A1ADD2E16}"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E39E1-AE89-4103-A52E-A8CFD8FE62C7}"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0D094-5ED2-488A-A764-C98A1ADD2E16}" type="datetimeFigureOut">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E39E1-AE89-4103-A52E-A8CFD8FE62C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940D094-5ED2-488A-A764-C98A1ADD2E16}"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E39E1-AE89-4103-A52E-A8CFD8FE62C7}"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40D094-5ED2-488A-A764-C98A1ADD2E16}" type="datetimeFigureOut">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E39E1-AE89-4103-A52E-A8CFD8FE62C7}"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40D094-5ED2-488A-A764-C98A1ADD2E16}" type="datetimeFigureOut">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E39E1-AE89-4103-A52E-A8CFD8FE62C7}"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D094-5ED2-488A-A764-C98A1ADD2E16}" type="datetimeFigureOut">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E39E1-AE89-4103-A52E-A8CFD8FE62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0D094-5ED2-488A-A764-C98A1ADD2E16}"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E39E1-AE89-4103-A52E-A8CFD8FE62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0D094-5ED2-488A-A764-C98A1ADD2E16}" type="datetimeFigureOut">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E39E1-AE89-4103-A52E-A8CFD8FE62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940D094-5ED2-488A-A764-C98A1ADD2E16}" type="datetimeFigureOut">
              <a:rPr lang="en-US" smtClean="0"/>
              <a:t>10/6/2018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344E39E1-AE89-4103-A52E-A8CFD8FE62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457201"/>
            <a:ext cx="6777318" cy="1676399"/>
          </a:xfrm>
        </p:spPr>
        <p:txBody>
          <a:bodyPr/>
          <a:lstStyle/>
          <a:p>
            <a:r>
              <a:rPr lang="fr-FR" sz="2600" dirty="0" err="1">
                <a:effectLst/>
                <a:latin typeface="Times New Roman" panose="02020603050405020304" pitchFamily="18" charset="0"/>
                <a:cs typeface="Times New Roman" panose="02020603050405020304" pitchFamily="18" charset="0"/>
              </a:rPr>
              <a:t>NetSpam</a:t>
            </a:r>
            <a:r>
              <a:rPr lang="fr-FR" sz="2600" dirty="0">
                <a:effectLst/>
                <a:latin typeface="Times New Roman" panose="02020603050405020304" pitchFamily="18" charset="0"/>
                <a:cs typeface="Times New Roman" panose="02020603050405020304" pitchFamily="18" charset="0"/>
              </a:rPr>
              <a:t>: A Network-</a:t>
            </a:r>
            <a:r>
              <a:rPr lang="fr-FR" sz="2600" dirty="0" err="1">
                <a:effectLst/>
                <a:latin typeface="Times New Roman" panose="02020603050405020304" pitchFamily="18" charset="0"/>
                <a:cs typeface="Times New Roman" panose="02020603050405020304" pitchFamily="18" charset="0"/>
              </a:rPr>
              <a:t>Based</a:t>
            </a:r>
            <a:r>
              <a:rPr lang="fr-FR" sz="2600" dirty="0">
                <a:effectLst/>
                <a:latin typeface="Times New Roman" panose="02020603050405020304" pitchFamily="18" charset="0"/>
                <a:cs typeface="Times New Roman" panose="02020603050405020304" pitchFamily="18" charset="0"/>
              </a:rPr>
              <a:t> Spam </a:t>
            </a:r>
            <a:r>
              <a:rPr lang="fr-FR" sz="2600" smtClean="0">
                <a:effectLst/>
                <a:latin typeface="Times New Roman" panose="02020603050405020304" pitchFamily="18" charset="0"/>
                <a:cs typeface="Times New Roman" panose="02020603050405020304" pitchFamily="18" charset="0"/>
              </a:rPr>
              <a:t>Detection</a:t>
            </a:r>
            <a:r>
              <a:rPr lang="en-IN" sz="2600" smtClean="0">
                <a:effectLst/>
                <a:latin typeface="Times New Roman" panose="02020603050405020304" pitchFamily="18" charset="0"/>
                <a:cs typeface="Times New Roman" panose="02020603050405020304" pitchFamily="18" charset="0"/>
              </a:rPr>
              <a:t> </a:t>
            </a:r>
            <a:r>
              <a:rPr lang="en-IN" sz="2600" dirty="0">
                <a:effectLst/>
                <a:latin typeface="Times New Roman" panose="02020603050405020304" pitchFamily="18" charset="0"/>
                <a:cs typeface="Times New Roman" panose="02020603050405020304" pitchFamily="18" charset="0"/>
              </a:rPr>
              <a:t>in </a:t>
            </a:r>
            <a:r>
              <a:rPr lang="en-IN" sz="2600" dirty="0" smtClean="0">
                <a:effectLst/>
                <a:latin typeface="Times New Roman" panose="02020603050405020304" pitchFamily="18" charset="0"/>
                <a:cs typeface="Times New Roman" panose="02020603050405020304" pitchFamily="18" charset="0"/>
              </a:rPr>
              <a:t>Shopping App</a:t>
            </a:r>
            <a:endParaRPr lang="en-US" sz="2600" dirty="0">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2590800"/>
            <a:ext cx="6400800" cy="3505200"/>
          </a:xfrm>
        </p:spPr>
        <p:txBody>
          <a:bodyPr>
            <a:normAutofit fontScale="92500" lnSpcReduction="20000"/>
          </a:bodyPr>
          <a:lstStyle/>
          <a:p>
            <a:r>
              <a:rPr lang="en-US" sz="3000" dirty="0" smtClean="0"/>
              <a:t>Group No. 16</a:t>
            </a:r>
          </a:p>
          <a:p>
            <a:endParaRPr lang="en-US" dirty="0" smtClean="0"/>
          </a:p>
          <a:p>
            <a:endParaRPr lang="en-US" sz="2200" dirty="0" smtClean="0"/>
          </a:p>
          <a:p>
            <a:pPr algn="r"/>
            <a:r>
              <a:rPr lang="en-US" sz="2200" dirty="0" smtClean="0"/>
              <a:t>Guided By, </a:t>
            </a:r>
          </a:p>
          <a:p>
            <a:pPr algn="r"/>
            <a:r>
              <a:rPr lang="en-US" sz="2200" dirty="0" smtClean="0"/>
              <a:t>Ms. </a:t>
            </a:r>
            <a:r>
              <a:rPr lang="en-US" sz="2200" dirty="0" err="1" smtClean="0"/>
              <a:t>Pranjali</a:t>
            </a:r>
            <a:r>
              <a:rPr lang="en-US" sz="2200" dirty="0" smtClean="0"/>
              <a:t> </a:t>
            </a:r>
            <a:r>
              <a:rPr lang="en-US" sz="2200" dirty="0" err="1" smtClean="0"/>
              <a:t>Kuche</a:t>
            </a:r>
            <a:endParaRPr lang="en-US" sz="2200" dirty="0"/>
          </a:p>
          <a:p>
            <a:pPr algn="l"/>
            <a:r>
              <a:rPr lang="en-US" sz="2200" dirty="0" smtClean="0"/>
              <a:t>Group Members : </a:t>
            </a:r>
          </a:p>
          <a:p>
            <a:pPr algn="l"/>
            <a:r>
              <a:rPr lang="en-US" sz="2200" dirty="0" err="1" smtClean="0"/>
              <a:t>Rutuja</a:t>
            </a:r>
            <a:r>
              <a:rPr lang="en-US" sz="2200" dirty="0" smtClean="0"/>
              <a:t> </a:t>
            </a:r>
            <a:r>
              <a:rPr lang="en-US" sz="2200" dirty="0" err="1" smtClean="0"/>
              <a:t>Fakire</a:t>
            </a:r>
            <a:r>
              <a:rPr lang="en-US" sz="2200" dirty="0" smtClean="0"/>
              <a:t> (BI49)</a:t>
            </a:r>
          </a:p>
          <a:p>
            <a:pPr algn="l"/>
            <a:r>
              <a:rPr lang="en-US" sz="2200" dirty="0" err="1" smtClean="0"/>
              <a:t>Kalyani</a:t>
            </a:r>
            <a:r>
              <a:rPr lang="en-US" sz="2200" dirty="0"/>
              <a:t> </a:t>
            </a:r>
            <a:r>
              <a:rPr lang="en-US" sz="2200" dirty="0" err="1"/>
              <a:t>Patil</a:t>
            </a:r>
            <a:r>
              <a:rPr lang="en-US" sz="2200" dirty="0"/>
              <a:t> (</a:t>
            </a:r>
            <a:r>
              <a:rPr lang="en-US" sz="2200" dirty="0" smtClean="0"/>
              <a:t>BI39</a:t>
            </a:r>
            <a:r>
              <a:rPr lang="en-US" sz="2200" dirty="0"/>
              <a:t>)</a:t>
            </a:r>
            <a:endParaRPr lang="en-US" sz="2200" dirty="0" smtClean="0"/>
          </a:p>
          <a:p>
            <a:pPr algn="l"/>
            <a:r>
              <a:rPr lang="en-US" sz="2200" dirty="0" err="1" smtClean="0"/>
              <a:t>Arti</a:t>
            </a:r>
            <a:r>
              <a:rPr lang="en-US" sz="2200" dirty="0" smtClean="0"/>
              <a:t> Rode</a:t>
            </a:r>
            <a:r>
              <a:rPr lang="en-US" sz="2200" dirty="0"/>
              <a:t> (</a:t>
            </a:r>
            <a:r>
              <a:rPr lang="en-US" sz="2200" dirty="0" smtClean="0"/>
              <a:t>BI53)</a:t>
            </a:r>
          </a:p>
          <a:p>
            <a:pPr algn="l"/>
            <a:r>
              <a:rPr lang="en-US" sz="2200" dirty="0" err="1" smtClean="0"/>
              <a:t>Pallavi</a:t>
            </a:r>
            <a:r>
              <a:rPr lang="en-US" sz="2200" dirty="0"/>
              <a:t> </a:t>
            </a:r>
            <a:r>
              <a:rPr lang="en-US" sz="2200" dirty="0" err="1"/>
              <a:t>Agwane</a:t>
            </a:r>
            <a:r>
              <a:rPr lang="en-US" sz="2200" dirty="0"/>
              <a:t> (</a:t>
            </a:r>
            <a:r>
              <a:rPr lang="en-US" sz="2200" dirty="0" smtClean="0"/>
              <a:t>BI50)   </a:t>
            </a:r>
            <a:endParaRPr lang="en-US" sz="2200" dirty="0"/>
          </a:p>
        </p:txBody>
      </p:sp>
    </p:spTree>
    <p:extLst>
      <p:ext uri="{BB962C8B-B14F-4D97-AF65-F5344CB8AC3E}">
        <p14:creationId xmlns:p14="http://schemas.microsoft.com/office/powerpoint/2010/main" val="385844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513"/>
            <a:ext cx="9143999"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185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3388"/>
            <a:ext cx="9102436" cy="599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88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5906844"/>
          </a:xfrm>
        </p:spPr>
        <p:txBody>
          <a:bodyPr/>
          <a:lstStyle/>
          <a:p>
            <a:r>
              <a:rPr lang="en-US" dirty="0" smtClean="0"/>
              <a:t>Thank you</a:t>
            </a:r>
            <a:endParaRPr lang="en-US" dirty="0"/>
          </a:p>
        </p:txBody>
      </p:sp>
    </p:spTree>
    <p:extLst>
      <p:ext uri="{BB962C8B-B14F-4D97-AF65-F5344CB8AC3E}">
        <p14:creationId xmlns:p14="http://schemas.microsoft.com/office/powerpoint/2010/main" val="157887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buFont typeface="Wingdings" pitchFamily="2" charset="2"/>
              <a:buChar char="q"/>
            </a:pPr>
            <a:r>
              <a:rPr lang="en-IN" dirty="0" smtClean="0">
                <a:solidFill>
                  <a:schemeClr val="tx1"/>
                </a:solidFill>
                <a:latin typeface="Verdana" pitchFamily="34" charset="0"/>
              </a:rPr>
              <a:t>While buying the product online  people</a:t>
            </a:r>
            <a:r>
              <a:rPr lang="en-IN" dirty="0" smtClean="0">
                <a:solidFill>
                  <a:schemeClr val="tx1"/>
                </a:solidFill>
                <a:latin typeface="Verdana" pitchFamily="34" charset="0"/>
              </a:rPr>
              <a:t> </a:t>
            </a:r>
            <a:r>
              <a:rPr lang="en-IN" dirty="0">
                <a:solidFill>
                  <a:schemeClr val="tx1"/>
                </a:solidFill>
                <a:latin typeface="Verdana" pitchFamily="34" charset="0"/>
              </a:rPr>
              <a:t>mostly believe on the written reviews in their decision-making processes, and positive / negative reviews encouraging / discouraging them in their selection of products and services.</a:t>
            </a:r>
          </a:p>
          <a:p>
            <a:pPr algn="just">
              <a:buFont typeface="Wingdings" pitchFamily="2" charset="2"/>
              <a:buChar char="q"/>
            </a:pPr>
            <a:r>
              <a:rPr lang="en-IN" dirty="0">
                <a:solidFill>
                  <a:schemeClr val="tx1"/>
                </a:solidFill>
                <a:latin typeface="Verdana" pitchFamily="34" charset="0"/>
              </a:rPr>
              <a:t>These reviews thus have become an important factor in success of a business while positive reviews can bring benefits for a company, negative reviews can potentially impact credibility and cause economic losses.</a:t>
            </a:r>
          </a:p>
          <a:p>
            <a:pPr algn="just">
              <a:buFont typeface="Wingdings" pitchFamily="2" charset="2"/>
              <a:buChar char="q"/>
            </a:pPr>
            <a:r>
              <a:rPr lang="en-IN" dirty="0">
                <a:solidFill>
                  <a:schemeClr val="tx1"/>
                </a:solidFill>
                <a:latin typeface="Verdana" pitchFamily="34" charset="0"/>
              </a:rPr>
              <a:t>The fact that anyone with any identity can leave comments as reviews provides a tempting opportunity for spammers to write fake reviews designed to mislead users’ opinion.</a:t>
            </a:r>
          </a:p>
          <a:p>
            <a:pPr algn="just">
              <a:buFont typeface="Wingdings" pitchFamily="2" charset="2"/>
              <a:buChar char="q"/>
            </a:pPr>
            <a:r>
              <a:rPr lang="en-IN" dirty="0">
                <a:solidFill>
                  <a:schemeClr val="tx1"/>
                </a:solidFill>
                <a:latin typeface="Verdana" pitchFamily="34" charset="0"/>
              </a:rPr>
              <a:t>These misleading reviews are then multiplied by the sharing function of social media and propagation over the web.</a:t>
            </a:r>
          </a:p>
          <a:p>
            <a:endParaRPr lang="en-US" dirty="0"/>
          </a:p>
        </p:txBody>
      </p:sp>
      <p:sp>
        <p:nvSpPr>
          <p:cNvPr id="3" name="Title 2"/>
          <p:cNvSpPr>
            <a:spLocks noGrp="1"/>
          </p:cNvSpPr>
          <p:nvPr>
            <p:ph type="title"/>
          </p:nvPr>
        </p:nvSpPr>
        <p:spPr/>
        <p:txBody>
          <a:bodyPr/>
          <a:lstStyle/>
          <a:p>
            <a:r>
              <a:rPr lang="en-US" dirty="0"/>
              <a:t>P</a:t>
            </a:r>
            <a:r>
              <a:rPr lang="en-US" dirty="0" smtClean="0"/>
              <a:t>roblem statement</a:t>
            </a:r>
            <a:endParaRPr lang="en-US" dirty="0"/>
          </a:p>
        </p:txBody>
      </p:sp>
    </p:spTree>
    <p:extLst>
      <p:ext uri="{BB962C8B-B14F-4D97-AF65-F5344CB8AC3E}">
        <p14:creationId xmlns:p14="http://schemas.microsoft.com/office/powerpoint/2010/main" val="247792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09600"/>
            <a:ext cx="184731" cy="369332"/>
          </a:xfrm>
          <a:prstGeom prst="rect">
            <a:avLst/>
          </a:prstGeom>
          <a:noFill/>
        </p:spPr>
        <p:txBody>
          <a:bodyPr wrap="none" rtlCol="0">
            <a:spAutoFit/>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569836123"/>
              </p:ext>
            </p:extLst>
          </p:nvPr>
        </p:nvGraphicFramePr>
        <p:xfrm>
          <a:off x="1066800" y="64163"/>
          <a:ext cx="7010400" cy="6731259"/>
        </p:xfrm>
        <a:graphic>
          <a:graphicData uri="http://schemas.openxmlformats.org/presentationml/2006/ole">
            <mc:AlternateContent xmlns:mc="http://schemas.openxmlformats.org/markup-compatibility/2006">
              <mc:Choice xmlns:v="urn:schemas-microsoft-com:vml" Requires="v">
                <p:oleObj spid="_x0000_s2074" name="Document" r:id="rId3" imgW="5940848" imgH="5704447" progId="Word.Document.12">
                  <p:embed/>
                </p:oleObj>
              </mc:Choice>
              <mc:Fallback>
                <p:oleObj name="Document" r:id="rId3" imgW="5940848" imgH="5704447" progId="Word.Documen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64163"/>
                        <a:ext cx="7010400" cy="67312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8222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err="1" smtClean="0"/>
              <a:t>Meera</a:t>
            </a:r>
            <a:r>
              <a:rPr lang="en-US" sz="2000" dirty="0" smtClean="0"/>
              <a:t> wants to buy a mobile phone. So she tries to buy it from online application. Once while suffering the online application she notices that there is more offer on the mobile phone she wants to buy. So for checking weather the quality of the phone she tries to look at the reviews and ratings given on the product. </a:t>
            </a:r>
            <a:r>
              <a:rPr lang="en-US" sz="2000" dirty="0" err="1" smtClean="0"/>
              <a:t>Meera</a:t>
            </a:r>
            <a:r>
              <a:rPr lang="en-US" sz="2000" dirty="0" smtClean="0"/>
              <a:t> finds reviews to get reflected and ratings as positive and decides to buy product. But after receiving product </a:t>
            </a:r>
            <a:r>
              <a:rPr lang="en-US" sz="2000" dirty="0" err="1" smtClean="0"/>
              <a:t>meera</a:t>
            </a:r>
            <a:r>
              <a:rPr lang="en-US" sz="2000" dirty="0" smtClean="0"/>
              <a:t> gets to know that product’s quality is not much as described.</a:t>
            </a:r>
            <a:endParaRPr lang="en-US" sz="2000" dirty="0"/>
          </a:p>
        </p:txBody>
      </p:sp>
      <p:sp>
        <p:nvSpPr>
          <p:cNvPr id="3" name="Title 2"/>
          <p:cNvSpPr>
            <a:spLocks noGrp="1"/>
          </p:cNvSpPr>
          <p:nvPr>
            <p:ph type="title"/>
          </p:nvPr>
        </p:nvSpPr>
        <p:spPr/>
        <p:txBody>
          <a:bodyPr/>
          <a:lstStyle/>
          <a:p>
            <a:r>
              <a:rPr lang="en-US" dirty="0" smtClean="0"/>
              <a:t>Persona</a:t>
            </a:r>
            <a:endParaRPr lang="en-US" dirty="0"/>
          </a:p>
        </p:txBody>
      </p:sp>
    </p:spTree>
    <p:extLst>
      <p:ext uri="{BB962C8B-B14F-4D97-AF65-F5344CB8AC3E}">
        <p14:creationId xmlns:p14="http://schemas.microsoft.com/office/powerpoint/2010/main" val="282717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Diagram\NETu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6570"/>
            <a:ext cx="7772400" cy="647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42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7772399" cy="7086600"/>
          </a:xfrm>
          <a:prstGeom prst="rect">
            <a:avLst/>
          </a:prstGeom>
          <a:noFill/>
          <a:ln>
            <a:noFill/>
          </a:ln>
        </p:spPr>
      </p:pic>
    </p:spTree>
    <p:extLst>
      <p:ext uri="{BB962C8B-B14F-4D97-AF65-F5344CB8AC3E}">
        <p14:creationId xmlns:p14="http://schemas.microsoft.com/office/powerpoint/2010/main" val="62807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Diagram\Class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31332"/>
            <a:ext cx="7988615" cy="483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21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35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8601"/>
            <a:ext cx="9143999" cy="6205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4187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85</TotalTime>
  <Words>260</Words>
  <Application>Microsoft Office PowerPoint</Application>
  <PresentationFormat>On-screen Show (4:3)</PresentationFormat>
  <Paragraphs>19</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Hardcover</vt:lpstr>
      <vt:lpstr>Document</vt:lpstr>
      <vt:lpstr>NetSpam: A Network-Based Spam Detection in Shopping App</vt:lpstr>
      <vt:lpstr>Problem statement</vt:lpstr>
      <vt:lpstr>PowerPoint Presentation</vt:lpstr>
      <vt:lpstr>Persona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NetSpam: A Network-Based Spam Detection Framework for Reviews in Online Social Media</dc:title>
  <dc:creator>Shilpa</dc:creator>
  <cp:lastModifiedBy>sonu</cp:lastModifiedBy>
  <cp:revision>18</cp:revision>
  <dcterms:created xsi:type="dcterms:W3CDTF">2018-08-16T12:28:38Z</dcterms:created>
  <dcterms:modified xsi:type="dcterms:W3CDTF">2018-10-06T07:11:59Z</dcterms:modified>
</cp:coreProperties>
</file>