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305" r:id="rId6"/>
    <p:sldId id="306" r:id="rId7"/>
    <p:sldId id="290" r:id="rId8"/>
    <p:sldId id="257" r:id="rId9"/>
    <p:sldId id="298" r:id="rId10"/>
    <p:sldId id="258" r:id="rId11"/>
    <p:sldId id="259" r:id="rId12"/>
    <p:sldId id="260" r:id="rId13"/>
    <p:sldId id="266"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94660"/>
  </p:normalViewPr>
  <p:slideViewPr>
    <p:cSldViewPr>
      <p:cViewPr>
        <p:scale>
          <a:sx n="70" d="100"/>
          <a:sy n="70" d="100"/>
        </p:scale>
        <p:origin x="-145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B018A-3328-41A0-8823-999A574FB46F}" type="datetimeFigureOut">
              <a:rPr lang="en-US" smtClean="0"/>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7872E-197D-40E1-8632-EFC6CBE968C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97872E-197D-40E1-8632-EFC6CBE968C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D834B1-AB69-4344-BB08-6A024E87716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D834B1-AB69-4344-BB08-6A024E87716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D834B1-AB69-4344-BB08-6A024E87716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DD834B1-AB69-4344-BB08-6A024E87716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DD834B1-AB69-4344-BB08-6A024E87716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DD834B1-AB69-4344-BB08-6A024E87716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DD834B1-AB69-4344-BB08-6A024E87716D}"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D834B1-AB69-4344-BB08-6A024E87716D}"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34B1-AB69-4344-BB08-6A024E87716D}"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D834B1-AB69-4344-BB08-6A024E87716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DD834B1-AB69-4344-BB08-6A024E87716D}"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066FB5-D092-4E79-86BC-61530FAB711C}"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834B1-AB69-4344-BB08-6A024E87716D}"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66FB5-D092-4E79-86BC-61530FAB711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319770" cy="1981200"/>
          </a:xfrm>
        </p:spPr>
        <p:txBody>
          <a:bodyPr>
            <a:normAutofit/>
          </a:bodyPr>
          <a:lstStyle/>
          <a:p>
            <a:pPr algn="ctr"/>
            <a:r>
              <a:rPr lang="en-US" sz="2400" b="1" dirty="0">
                <a:latin typeface="Times New Roman" panose="02020603050405020304" pitchFamily="18" charset="0"/>
                <a:cs typeface="Times New Roman" panose="02020603050405020304" pitchFamily="18" charset="0"/>
              </a:rPr>
              <a:t>A Security Model for Preserving the Privacy </a:t>
            </a:r>
            <a:r>
              <a:rPr lang="en-US" sz="2400" b="1" dirty="0" smtClean="0">
                <a:latin typeface="Times New Roman" panose="02020603050405020304" pitchFamily="18" charset="0"/>
                <a:cs typeface="Times New Roman" panose="02020603050405020304" pitchFamily="18" charset="0"/>
              </a:rPr>
              <a:t>of Medical </a:t>
            </a:r>
            <a:r>
              <a:rPr lang="en-US" sz="2400" b="1" dirty="0">
                <a:latin typeface="Times New Roman" panose="02020603050405020304" pitchFamily="18" charset="0"/>
                <a:cs typeface="Times New Roman" panose="02020603050405020304" pitchFamily="18" charset="0"/>
              </a:rPr>
              <a:t>Big Data in a Healthcare MultiCloud Using </a:t>
            </a:r>
            <a:r>
              <a:rPr lang="en-US" sz="2400" b="1" dirty="0" smtClean="0">
                <a:latin typeface="Times New Roman" panose="02020603050405020304" pitchFamily="18" charset="0"/>
                <a:cs typeface="Times New Roman" panose="02020603050405020304" pitchFamily="18" charset="0"/>
              </a:rPr>
              <a:t>a Fog </a:t>
            </a:r>
            <a:r>
              <a:rPr lang="en-US" sz="2400" b="1" dirty="0">
                <a:latin typeface="Times New Roman" panose="02020603050405020304" pitchFamily="18" charset="0"/>
                <a:cs typeface="Times New Roman" panose="02020603050405020304" pitchFamily="18" charset="0"/>
              </a:rPr>
              <a:t>Computing	Facility </a:t>
            </a:r>
            <a:r>
              <a:rPr lang="en-US" sz="2400" b="1" dirty="0" smtClean="0">
                <a:latin typeface="Times New Roman" panose="02020603050405020304" pitchFamily="18" charset="0"/>
                <a:cs typeface="Times New Roman" panose="02020603050405020304" pitchFamily="18" charset="0"/>
              </a:rPr>
              <a:t>with Pairing-Based</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Cryptography</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2001" y="3445510"/>
            <a:ext cx="7922260" cy="3110865"/>
          </a:xfrm>
        </p:spPr>
        <p:txBody>
          <a:bodyPr>
            <a:noAutofit/>
          </a:bodyPr>
          <a:lstStyle/>
          <a:p>
            <a:r>
              <a:rPr lang="en-US" sz="1800" dirty="0" smtClean="0">
                <a:solidFill>
                  <a:schemeClr val="tx1"/>
                </a:solidFill>
                <a:latin typeface="Times New Roman" panose="02020603050405020304" pitchFamily="18" charset="0"/>
                <a:cs typeface="Times New Roman" panose="02020603050405020304" pitchFamily="18" charset="0"/>
              </a:rPr>
              <a:t>Presented By </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Priyanka Rathod</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Akshata Patekar</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Pratiksha Bhalerao</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Rishabh Shukla</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Guide: Prof. Swapnil Shinde.</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smtClean="0"/>
          </a:p>
          <a:p>
            <a:r>
              <a:rPr lang="en-US" sz="1800" dirty="0"/>
              <a:t> </a:t>
            </a:r>
            <a:r>
              <a:rPr lang="en-US" sz="1800" dirty="0" smtClean="0"/>
              <a:t>                                           </a:t>
            </a:r>
            <a:endParaRPr lang="en-US" sz="1800" dirty="0" smtClean="0">
              <a:solidFill>
                <a:schemeClr val="bg1"/>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505" y="56515"/>
            <a:ext cx="8149590" cy="1071880"/>
          </a:xfrm>
        </p:spPr>
        <p:txBody>
          <a:bodyPr>
            <a:normAutofit/>
          </a:bodyPr>
          <a:lstStyle/>
          <a:p>
            <a:r>
              <a:rPr lang="en-US" sz="3600" u="sng" dirty="0">
                <a:latin typeface="Times New Roman" panose="02020603050405020304" pitchFamily="18" charset="0"/>
                <a:cs typeface="Times New Roman" panose="02020603050405020304" pitchFamily="18" charset="0"/>
              </a:rPr>
              <a:t>Software Requirement Specification</a:t>
            </a:r>
            <a:endParaRPr lang="en-US" sz="3600" u="sng"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95300" y="1282065"/>
            <a:ext cx="8153400" cy="5071745"/>
          </a:xfrm>
        </p:spPr>
        <p:txBody>
          <a:bodyPr>
            <a:normAutofit lnSpcReduction="10000"/>
          </a:bodyPr>
          <a:lstStyle/>
          <a:p>
            <a:pPr marL="0" lvl="1" indent="0" algn="just">
              <a:spcBef>
                <a:spcPts val="1000"/>
              </a:spcBef>
              <a:buNone/>
            </a:pPr>
            <a:r>
              <a:rPr lang="en-US" sz="1800" b="1" u="sng" dirty="0">
                <a:latin typeface="Times New Roman" panose="02020603050405020304" pitchFamily="18" charset="0"/>
                <a:cs typeface="Times New Roman" panose="02020603050405020304" pitchFamily="18" charset="0"/>
              </a:rPr>
              <a:t>Non-Functional Requirements:</a:t>
            </a:r>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marL="0" lvl="0" indent="0" algn="just">
              <a:buNone/>
            </a:pPr>
            <a:r>
              <a:rPr lang="en-US" sz="1800" b="1" dirty="0">
                <a:latin typeface="Times New Roman" panose="02020603050405020304" pitchFamily="18" charset="0"/>
                <a:cs typeface="Times New Roman" panose="02020603050405020304" pitchFamily="18" charset="0"/>
              </a:rPr>
              <a:t>Accuracy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Proposed Framework will give data Security. </a:t>
            </a:r>
            <a:endParaRPr lang="en-US" sz="1800" dirty="0">
              <a:latin typeface="Times New Roman" panose="02020603050405020304" pitchFamily="18" charset="0"/>
              <a:cs typeface="Times New Roman" panose="02020603050405020304" pitchFamily="18" charset="0"/>
            </a:endParaRPr>
          </a:p>
          <a:p>
            <a:pPr marL="0" lvl="0" indent="0" algn="just">
              <a:buNone/>
            </a:pPr>
            <a:r>
              <a:rPr lang="en-US" sz="1800" b="1" dirty="0">
                <a:latin typeface="Times New Roman" panose="02020603050405020304" pitchFamily="18" charset="0"/>
                <a:cs typeface="Times New Roman" panose="02020603050405020304" pitchFamily="18" charset="0"/>
              </a:rPr>
              <a:t>Failure handling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System components may fail independently of others. Therefore, system components must be built so they can handle failure of other components they depend on. </a:t>
            </a:r>
            <a:endParaRPr lang="en-US" sz="1800" dirty="0">
              <a:latin typeface="Times New Roman" panose="02020603050405020304" pitchFamily="18" charset="0"/>
              <a:cs typeface="Times New Roman" panose="02020603050405020304" pitchFamily="18" charset="0"/>
            </a:endParaRPr>
          </a:p>
          <a:p>
            <a:pPr marL="0" lvl="0" indent="0" algn="just">
              <a:buNone/>
            </a:pPr>
            <a:r>
              <a:rPr lang="en-US" sz="1800" b="1" dirty="0">
                <a:latin typeface="Times New Roman" panose="02020603050405020304" pitchFamily="18" charset="0"/>
                <a:cs typeface="Times New Roman" panose="02020603050405020304" pitchFamily="18" charset="0"/>
              </a:rPr>
              <a:t>Openness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It supports Online Data Streaming.</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Security requirements</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Private links can send on users mail id.</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Software quality attributes</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lvl="0" indent="0" algn="just">
              <a:buNone/>
            </a:pPr>
            <a:r>
              <a:rPr lang="en-US" sz="1800" dirty="0">
                <a:latin typeface="Times New Roman" panose="02020603050405020304" pitchFamily="18" charset="0"/>
                <a:cs typeface="Times New Roman" panose="02020603050405020304" pitchFamily="18" charset="0"/>
              </a:rPr>
              <a:t>Usability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software will be embedded in a website. It should be scalable designed to be easily adopted by a system. Any user can handle system user friendly.</a:t>
            </a:r>
            <a:endParaRPr lang="en-US" sz="1800" dirty="0">
              <a:latin typeface="Times New Roman" panose="02020603050405020304" pitchFamily="18" charset="0"/>
              <a:cs typeface="Times New Roman" panose="02020603050405020304" pitchFamily="18" charset="0"/>
            </a:endParaRPr>
          </a:p>
          <a:p>
            <a:pPr marL="0" lvl="0" indent="0" algn="just">
              <a:buNone/>
            </a:pPr>
            <a:r>
              <a:rPr lang="en-US" sz="1800" dirty="0">
                <a:latin typeface="Times New Roman" panose="02020603050405020304" pitchFamily="18" charset="0"/>
                <a:cs typeface="Times New Roman" panose="02020603050405020304" pitchFamily="18" charset="0"/>
              </a:rPr>
              <a:t>Reliability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system should have accurate results and fast responses to user’s changing habits.</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a:p>
            <a:pPr lvl="0" algn="just"/>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System Overview</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4294967295"/>
          </p:nvPr>
        </p:nvSpPr>
        <p:spPr>
          <a:xfrm>
            <a:off x="0" y="1228725"/>
            <a:ext cx="8305800" cy="5443538"/>
          </a:xfrm>
        </p:spPr>
        <p:txBody>
          <a:bodyPr>
            <a:normAutofit fontScale="92500" lnSpcReduction="10000"/>
          </a:bodyPr>
          <a:lstStyle/>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adding the file in the system the Admin has to login his details first. The details are mail-id, password.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upload the file the Admin has to give the filename, keywords to identify the file, description about the file.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Then </a:t>
            </a:r>
            <a:r>
              <a:rPr lang="en-US" sz="2000" dirty="0">
                <a:latin typeface="Times New Roman" panose="02020603050405020304" pitchFamily="18" charset="0"/>
                <a:cs typeface="Times New Roman" panose="02020603050405020304" pitchFamily="18" charset="0"/>
              </a:rPr>
              <a:t>the Admin has to choose the file and upload the file. The uploaded files are downloading by authorized users only.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unauthorized users do not download the files. The security can be maintained in this module using pairing based cryptography.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Download </a:t>
            </a:r>
            <a:r>
              <a:rPr lang="en-US" sz="2000" dirty="0">
                <a:latin typeface="Times New Roman" panose="02020603050405020304" pitchFamily="18" charset="0"/>
                <a:cs typeface="Times New Roman" panose="02020603050405020304" pitchFamily="18" charset="0"/>
              </a:rPr>
              <a:t>module the user has to know the file key to download the file. Again user has to login and give the file name to search. The download access is to enable the user and download the file.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downloaded file can be stored in any important drive in our system. The authorized user only can request the file and also access the file.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Admin enable the access rights to download the user has download the file easily. If the Admin does not give the access rights to download the user can’t download the file.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upload module the Admin has to add the files. If data available on any cloud it will downloaded to user.</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35" y="2485390"/>
            <a:ext cx="8397240" cy="2291715"/>
          </a:xfrm>
        </p:spPr>
        <p:txBody>
          <a:bodyPr/>
          <a:lstStyle/>
          <a:p>
            <a:r>
              <a:rPr lang="en-US" sz="4400">
                <a:latin typeface="Times New Roman" panose="02020603050405020304" pitchFamily="18" charset="0"/>
                <a:cs typeface="Times New Roman" panose="02020603050405020304" pitchFamily="18" charset="0"/>
              </a:rPr>
              <a:t>Thank You</a:t>
            </a:r>
            <a:endParaRPr lang="en-US" sz="4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0500"/>
            <a:ext cx="8229600" cy="1061085"/>
          </a:xfrm>
        </p:spPr>
        <p:txBody>
          <a:bodyPr>
            <a:normAutofit/>
          </a:bodyPr>
          <a:lstStyle/>
          <a:p>
            <a:r>
              <a:rPr lang="en-US" sz="3200" dirty="0" smtClean="0">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307975" y="1600200"/>
            <a:ext cx="7952740" cy="4535170"/>
          </a:xfrm>
        </p:spPr>
        <p:txBody>
          <a:bodyPr>
            <a:normAutofit/>
          </a:bodyPr>
          <a:lstStyle/>
          <a:p>
            <a:pPr marL="0" indent="0" algn="just">
              <a:lnSpc>
                <a:spcPct val="135000"/>
              </a:lnSpc>
              <a:spcAft>
                <a:spcPts val="1000"/>
              </a:spcAft>
              <a:buNone/>
            </a:pPr>
            <a:r>
              <a:rPr lang="en-US" sz="1800" dirty="0" smtClean="0">
                <a:latin typeface="Times New Roman" panose="02020603050405020304" pitchFamily="18" charset="0"/>
                <a:cs typeface="Times New Roman" panose="02020603050405020304" pitchFamily="18" charset="0"/>
                <a:sym typeface="+mn-ea"/>
              </a:rPr>
              <a:t>Healthcare system faces different security issues such as data theft and leakage of information same data and key store on same cloud it will be easily hack by attacker of healthcare data or some malicious activity has to be done .</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3340"/>
            <a:ext cx="8229600" cy="835025"/>
          </a:xfrm>
        </p:spPr>
        <p:txBody>
          <a:bodyPr/>
          <a:p>
            <a:r>
              <a:rPr lang="en-US" sz="4000">
                <a:latin typeface="Times New Roman" panose="02020603050405020304" pitchFamily="18" charset="0"/>
                <a:cs typeface="Times New Roman" panose="02020603050405020304" pitchFamily="18" charset="0"/>
              </a:rPr>
              <a:t>Literature Survey</a:t>
            </a:r>
            <a:endParaRPr lang="en-US" sz="400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193675" y="888365"/>
          <a:ext cx="8620125" cy="5807075"/>
        </p:xfrm>
        <a:graphic>
          <a:graphicData uri="http://schemas.openxmlformats.org/drawingml/2006/table">
            <a:tbl>
              <a:tblPr firstRow="1" bandRow="1">
                <a:tableStyleId>{5940675A-B579-460E-94D1-54222C63F5DA}</a:tableStyleId>
              </a:tblPr>
              <a:tblGrid>
                <a:gridCol w="1724025"/>
                <a:gridCol w="1724025"/>
                <a:gridCol w="1724025"/>
                <a:gridCol w="1724025"/>
                <a:gridCol w="1724025"/>
              </a:tblGrid>
              <a:tr h="720090">
                <a:tc>
                  <a:txBody>
                    <a:bodyPr/>
                    <a:p>
                      <a:r>
                        <a:rPr lang="en-US" sz="1400" b="0" dirty="0" smtClean="0">
                          <a:latin typeface="Times New Roman" panose="02020603050405020304" pitchFamily="18" charset="0"/>
                          <a:cs typeface="Times New Roman" panose="02020603050405020304" pitchFamily="18" charset="0"/>
                        </a:rPr>
                        <a:t>Sr.no</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Reference</a:t>
                      </a:r>
                      <a:r>
                        <a:rPr lang="en-US" sz="1400" b="0" baseline="0" dirty="0" smtClean="0">
                          <a:latin typeface="Times New Roman" panose="02020603050405020304" pitchFamily="18" charset="0"/>
                          <a:cs typeface="Times New Roman" panose="02020603050405020304" pitchFamily="18" charset="0"/>
                        </a:rPr>
                        <a:t> Name(Paper title)</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Seed Idea/Work Description</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Problems</a:t>
                      </a:r>
                      <a:r>
                        <a:rPr lang="en-US" sz="1400" b="0" baseline="0" dirty="0" smtClean="0">
                          <a:latin typeface="Times New Roman" panose="02020603050405020304" pitchFamily="18" charset="0"/>
                          <a:cs typeface="Times New Roman" panose="02020603050405020304" pitchFamily="18" charset="0"/>
                        </a:rPr>
                        <a:t> Found</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Any other criteria</a:t>
                      </a:r>
                      <a:endParaRPr lang="en-US" sz="1400" b="0" dirty="0" smtClean="0">
                        <a:latin typeface="Times New Roman" panose="02020603050405020304" pitchFamily="18" charset="0"/>
                        <a:cs typeface="Times New Roman" panose="02020603050405020304" pitchFamily="18" charset="0"/>
                      </a:endParaRPr>
                    </a:p>
                  </a:txBody>
                  <a:tcPr/>
                </a:tc>
              </a:tr>
              <a:tr h="2543810">
                <a:tc>
                  <a:txBody>
                    <a:bodyPr/>
                    <a:p>
                      <a:r>
                        <a:rPr lang="en-US" sz="1400" b="0" dirty="0" smtClean="0">
                          <a:latin typeface="Times New Roman" panose="02020603050405020304" pitchFamily="18" charset="0"/>
                          <a:cs typeface="Times New Roman" panose="02020603050405020304" pitchFamily="18" charset="0"/>
                        </a:rPr>
                        <a:t>1</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A Security Model for Preserving the Privacy of</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Medical Big Data in a Healthcare Cloud Using a</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Fog Computing Facility with Pairing-Based</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Cryptography</a:t>
                      </a:r>
                      <a:br>
                        <a:rPr lang="en-US" sz="1400" b="0" dirty="0" smtClean="0">
                          <a:latin typeface="Times New Roman" panose="02020603050405020304" pitchFamily="18" charset="0"/>
                          <a:cs typeface="Times New Roman" panose="02020603050405020304" pitchFamily="18" charset="0"/>
                        </a:rPr>
                      </a:b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Fog computing</a:t>
                      </a:r>
                      <a:r>
                        <a:rPr lang="en-US" sz="1400" b="0" baseline="0" dirty="0" smtClean="0">
                          <a:latin typeface="Times New Roman" panose="02020603050405020304" pitchFamily="18" charset="0"/>
                          <a:cs typeface="Times New Roman" panose="02020603050405020304" pitchFamily="18" charset="0"/>
                        </a:rPr>
                        <a:t>  is used with Pairing based cryptography</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Possibilit</a:t>
                      </a:r>
                      <a:r>
                        <a:rPr lang="en-US" sz="1400" b="0" baseline="0" dirty="0" smtClean="0">
                          <a:latin typeface="Times New Roman" panose="02020603050405020304" pitchFamily="18" charset="0"/>
                          <a:cs typeface="Times New Roman" panose="02020603050405020304" pitchFamily="18" charset="0"/>
                        </a:rPr>
                        <a:t>y of leakage of Healthcare data</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err="1" smtClean="0">
                          <a:latin typeface="Times New Roman" panose="02020603050405020304" pitchFamily="18" charset="0"/>
                          <a:cs typeface="Times New Roman" panose="02020603050405020304" pitchFamily="18" charset="0"/>
                        </a:rPr>
                        <a:t>Multicloud</a:t>
                      </a:r>
                      <a:r>
                        <a:rPr lang="en-US" sz="1400" b="0" dirty="0" smtClean="0">
                          <a:latin typeface="Times New Roman" panose="02020603050405020304" pitchFamily="18" charset="0"/>
                          <a:cs typeface="Times New Roman" panose="02020603050405020304" pitchFamily="18" charset="0"/>
                        </a:rPr>
                        <a:t> concept is used to</a:t>
                      </a:r>
                      <a:r>
                        <a:rPr lang="en-US" sz="1400" b="0" baseline="0" dirty="0" smtClean="0">
                          <a:latin typeface="Times New Roman" panose="02020603050405020304" pitchFamily="18" charset="0"/>
                          <a:cs typeface="Times New Roman" panose="02020603050405020304" pitchFamily="18" charset="0"/>
                        </a:rPr>
                        <a:t> preserve the healthcare data</a:t>
                      </a:r>
                      <a:endParaRPr lang="en-US" sz="1400" b="0" dirty="0" smtClean="0">
                        <a:latin typeface="Times New Roman" panose="02020603050405020304" pitchFamily="18" charset="0"/>
                        <a:cs typeface="Times New Roman" panose="02020603050405020304" pitchFamily="18" charset="0"/>
                      </a:endParaRPr>
                    </a:p>
                  </a:txBody>
                  <a:tcPr/>
                </a:tc>
              </a:tr>
              <a:tr h="2543175">
                <a:tc>
                  <a:txBody>
                    <a:bodyPr/>
                    <a:p>
                      <a:r>
                        <a:rPr lang="en-US" sz="1400" b="0" dirty="0" smtClean="0">
                          <a:latin typeface="Times New Roman" panose="02020603050405020304" pitchFamily="18" charset="0"/>
                          <a:cs typeface="Times New Roman" panose="02020603050405020304" pitchFamily="18" charset="0"/>
                        </a:rPr>
                        <a:t>2</a:t>
                      </a:r>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Disease Prediction by Machine Learning Over Big Data From Healthcare Communities</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latent factor model is used to reconstruct the missing data</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difficulty of incomplete data</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new convolutional neural network (CNN)-based multimodal disease risk prediction algorithm using structured and unstructured data from hospital. </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922020"/>
          </a:xfrm>
        </p:spPr>
        <p:txBody>
          <a:bodyPr/>
          <a:p>
            <a:r>
              <a:rPr lang="en-US" sz="4000">
                <a:latin typeface="Times New Roman" panose="02020603050405020304" pitchFamily="18" charset="0"/>
                <a:cs typeface="Times New Roman" panose="02020603050405020304" pitchFamily="18" charset="0"/>
              </a:rPr>
              <a:t>Literature Survey</a:t>
            </a:r>
            <a:endParaRPr lang="en-US" sz="400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nvPr>
        </p:nvGraphicFramePr>
        <p:xfrm>
          <a:off x="339725" y="1300480"/>
          <a:ext cx="8229600" cy="5146040"/>
        </p:xfrm>
        <a:graphic>
          <a:graphicData uri="http://schemas.openxmlformats.org/drawingml/2006/table">
            <a:tbl>
              <a:tblPr firstRow="1" bandRow="1">
                <a:tableStyleId>{5940675A-B579-460E-94D1-54222C63F5DA}</a:tableStyleId>
              </a:tblPr>
              <a:tblGrid>
                <a:gridCol w="1645920"/>
                <a:gridCol w="1645920"/>
                <a:gridCol w="1645920"/>
                <a:gridCol w="1645920"/>
                <a:gridCol w="1645920"/>
              </a:tblGrid>
              <a:tr h="791845">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Sr.no</a:t>
                      </a:r>
                      <a:endParaRPr lang="en-US" sz="1400" b="0" dirty="0" smtClean="0">
                        <a:latin typeface="Times New Roman" panose="02020603050405020304" pitchFamily="18" charset="0"/>
                        <a:cs typeface="Times New Roman" panose="02020603050405020304" pitchFamily="18" charset="0"/>
                      </a:endParaRPr>
                    </a:p>
                    <a:p>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Reference</a:t>
                      </a:r>
                      <a:r>
                        <a:rPr lang="en-US" sz="1400" b="0" baseline="0" dirty="0" smtClean="0">
                          <a:latin typeface="Times New Roman" panose="02020603050405020304" pitchFamily="18" charset="0"/>
                          <a:cs typeface="Times New Roman" panose="02020603050405020304" pitchFamily="18" charset="0"/>
                        </a:rPr>
                        <a:t> Name(Paper title)</a:t>
                      </a:r>
                      <a:endParaRPr lang="en-US" sz="1400" b="0" dirty="0" smtClean="0">
                        <a:latin typeface="Times New Roman" panose="02020603050405020304" pitchFamily="18" charset="0"/>
                        <a:cs typeface="Times New Roman" panose="02020603050405020304" pitchFamily="18" charset="0"/>
                      </a:endParaRPr>
                    </a:p>
                    <a:p>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Seed Idea/Work Description</a:t>
                      </a:r>
                      <a:endParaRPr lang="en-US" sz="1400" b="0" dirty="0" smtClean="0">
                        <a:latin typeface="Times New Roman" panose="02020603050405020304" pitchFamily="18" charset="0"/>
                        <a:cs typeface="Times New Roman" panose="02020603050405020304" pitchFamily="18" charset="0"/>
                      </a:endParaRPr>
                    </a:p>
                    <a:p>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Problems</a:t>
                      </a:r>
                      <a:r>
                        <a:rPr lang="en-US" sz="1400" b="0" baseline="0" dirty="0" smtClean="0">
                          <a:latin typeface="Times New Roman" panose="02020603050405020304" pitchFamily="18" charset="0"/>
                          <a:cs typeface="Times New Roman" panose="02020603050405020304" pitchFamily="18" charset="0"/>
                        </a:rPr>
                        <a:t> Found</a:t>
                      </a:r>
                      <a:endParaRPr lang="en-US" sz="1400" b="0" dirty="0" smtClean="0">
                        <a:latin typeface="Times New Roman" panose="02020603050405020304" pitchFamily="18" charset="0"/>
                        <a:cs typeface="Times New Roman" panose="02020603050405020304" pitchFamily="18" charset="0"/>
                      </a:endParaRPr>
                    </a:p>
                    <a:p>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dirty="0" smtClean="0">
                          <a:latin typeface="Times New Roman" panose="02020603050405020304" pitchFamily="18" charset="0"/>
                          <a:cs typeface="Times New Roman" panose="02020603050405020304" pitchFamily="18" charset="0"/>
                        </a:rPr>
                        <a:t>Any other criteria</a:t>
                      </a:r>
                      <a:endParaRPr lang="en-US" sz="1400" b="0" dirty="0" smtClean="0">
                        <a:latin typeface="Times New Roman" panose="02020603050405020304" pitchFamily="18" charset="0"/>
                        <a:cs typeface="Times New Roman" panose="02020603050405020304" pitchFamily="18" charset="0"/>
                      </a:endParaRPr>
                    </a:p>
                    <a:p>
                      <a:endParaRPr lang="en-US" sz="1400" b="0" dirty="0" smtClean="0">
                        <a:latin typeface="Times New Roman" panose="02020603050405020304" pitchFamily="18" charset="0"/>
                        <a:cs typeface="Times New Roman" panose="02020603050405020304" pitchFamily="18" charset="0"/>
                      </a:endParaRPr>
                    </a:p>
                  </a:txBody>
                  <a:tcPr/>
                </a:tc>
              </a:tr>
              <a:tr h="1946275">
                <a:tc>
                  <a:txBody>
                    <a:bodyPr/>
                    <a:p>
                      <a:r>
                        <a:rPr lang="en-US" sz="1400" b="0" dirty="0" smtClean="0">
                          <a:latin typeface="Times New Roman" panose="02020603050405020304" pitchFamily="18" charset="0"/>
                          <a:cs typeface="Times New Roman" panose="02020603050405020304" pitchFamily="18" charset="0"/>
                        </a:rPr>
                        <a:t>3</a:t>
                      </a:r>
                      <a:endParaRPr lang="en-US" sz="1400" b="0" dirty="0" smtClean="0">
                        <a:latin typeface="Times New Roman" panose="02020603050405020304" pitchFamily="18" charset="0"/>
                        <a:cs typeface="Times New Roman" panose="02020603050405020304" pitchFamily="18" charset="0"/>
                      </a:endParaRPr>
                    </a:p>
                  </a:txBody>
                  <a:tcPr/>
                </a:tc>
                <a:tc>
                  <a:txBody>
                    <a:bodyPr/>
                    <a:p>
                      <a:pPr marL="0" marR="0" indent="0" algn="l" defTabSz="685800" rtl="0" eaLnBrk="1" fontAlgn="auto" latinLnBrk="0" hangingPunct="1">
                        <a:lnSpc>
                          <a:spcPct val="100000"/>
                        </a:lnSpc>
                        <a:spcBef>
                          <a:spcPts val="0"/>
                        </a:spcBef>
                        <a:spcAft>
                          <a:spcPts val="0"/>
                        </a:spcAft>
                        <a:buClrTx/>
                        <a:buSzTx/>
                        <a:buFontTx/>
                        <a:buNone/>
                        <a:defRPr/>
                      </a:pP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Securing photos in the cloud using decoy photo gallery</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Securing cloud</a:t>
                      </a:r>
                      <a:r>
                        <a:rPr lang="en-US" sz="1400" b="0" baseline="0" dirty="0" smtClean="0">
                          <a:latin typeface="Times New Roman" panose="02020603050405020304" pitchFamily="18" charset="0"/>
                          <a:cs typeface="Times New Roman" panose="02020603050405020304" pitchFamily="18" charset="0"/>
                        </a:rPr>
                        <a:t> data, particularly photos using Fog computing</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Security Issues like data</a:t>
                      </a:r>
                      <a:r>
                        <a:rPr lang="en-US" sz="1400" b="0" baseline="0" dirty="0" smtClean="0">
                          <a:latin typeface="Times New Roman" panose="02020603050405020304" pitchFamily="18" charset="0"/>
                          <a:cs typeface="Times New Roman" panose="02020603050405020304" pitchFamily="18" charset="0"/>
                        </a:rPr>
                        <a:t> theft attack</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fog computing is considered as a way to create decoy information and locate it beside the real information in the cloud to hide the true data of the user.</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r h="2407920">
                <a:tc>
                  <a:txBody>
                    <a:bodyPr/>
                    <a:p>
                      <a:r>
                        <a:rPr lang="en-US" sz="1400" b="0" dirty="0" smtClean="0">
                          <a:latin typeface="Times New Roman" panose="02020603050405020304" pitchFamily="18" charset="0"/>
                          <a:cs typeface="Times New Roman" panose="02020603050405020304" pitchFamily="18" charset="0"/>
                        </a:rPr>
                        <a:t>4</a:t>
                      </a:r>
                      <a:endParaRPr lang="en-US" sz="1400" b="0" dirty="0" smtClean="0">
                        <a:latin typeface="Times New Roman" panose="02020603050405020304" pitchFamily="18" charset="0"/>
                        <a:cs typeface="Times New Roman" panose="02020603050405020304" pitchFamily="18" charset="0"/>
                      </a:endParaRPr>
                    </a:p>
                  </a:txBody>
                  <a:tcPr/>
                </a:tc>
                <a:tc>
                  <a:txBody>
                    <a:bodyPr/>
                    <a:p>
                      <a:r>
                        <a:rPr lang="en-US" sz="1400" b="0" dirty="0" smtClean="0">
                          <a:latin typeface="Times New Roman" panose="02020603050405020304" pitchFamily="18" charset="0"/>
                          <a:cs typeface="Times New Roman" panose="02020603050405020304" pitchFamily="18" charset="0"/>
                        </a:rPr>
                        <a:t>Privacy Preserving Healthcare System using secured cloud environment </a:t>
                      </a:r>
                      <a:endParaRPr lang="en-US" sz="1400" b="0" dirty="0" smtClean="0">
                        <a:latin typeface="Times New Roman" panose="02020603050405020304" pitchFamily="18" charset="0"/>
                        <a:cs typeface="Times New Roman" panose="02020603050405020304" pitchFamily="18" charset="0"/>
                      </a:endParaRPr>
                    </a:p>
                  </a:txBody>
                  <a:tcPr/>
                </a:tc>
                <a:tc>
                  <a:txBody>
                    <a:bodyPr/>
                    <a:p>
                      <a:pPr marL="0" algn="l" defTabSz="685800" rtl="0" eaLnBrk="1" latinLnBrk="0" hangingPunct="1"/>
                      <a:r>
                        <a:rPr lang="en-US" sz="1400" b="0" kern="1200" dirty="0" smtClean="0">
                          <a:solidFill>
                            <a:schemeClr val="tx1"/>
                          </a:solidFill>
                          <a:latin typeface="Times New Roman" panose="02020603050405020304" pitchFamily="18" charset="0"/>
                          <a:ea typeface="+mn-ea"/>
                          <a:cs typeface="Times New Roman" panose="02020603050405020304" pitchFamily="18" charset="0"/>
                        </a:rPr>
                        <a:t>An integrated algorithm technique is used for the jointly involved parties which is included privacy and security algorithm; it can protect data integrity also.</a:t>
                      </a:r>
                      <a:endParaRPr lang="en-US" sz="14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p>
                      <a:pPr marL="0" algn="l" defTabSz="685800" rtl="0" eaLnBrk="1" latinLnBrk="0" hangingPunct="1"/>
                      <a:r>
                        <a:rPr lang="en-US" sz="1400" b="0" kern="1200" dirty="0" smtClean="0">
                          <a:solidFill>
                            <a:schemeClr val="tx1"/>
                          </a:solidFill>
                          <a:latin typeface="Times New Roman" panose="02020603050405020304" pitchFamily="18" charset="0"/>
                          <a:ea typeface="+mn-ea"/>
                          <a:cs typeface="Times New Roman" panose="02020603050405020304" pitchFamily="18" charset="0"/>
                        </a:rPr>
                        <a:t>wireless sensor network security relevant issues </a:t>
                      </a:r>
                      <a:endParaRPr lang="en-US" sz="1400" b="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p>
                      <a:pPr marL="0" algn="l" defTabSz="685800" rtl="0" eaLnBrk="1" latinLnBrk="0" hangingPunct="1"/>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better secured database access and maintain privacy for all patient data than the traditional database</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System Architecture</a:t>
            </a:r>
            <a:endParaRPr lang="en-US" dirty="0"/>
          </a:p>
        </p:txBody>
      </p:sp>
      <p:pic>
        <p:nvPicPr>
          <p:cNvPr id="4" name="Picture 3"/>
          <p:cNvPicPr>
            <a:picLocks noChangeAspect="1"/>
          </p:cNvPicPr>
          <p:nvPr/>
        </p:nvPicPr>
        <p:blipFill>
          <a:blip r:embed="rId1"/>
          <a:stretch>
            <a:fillRect/>
          </a:stretch>
        </p:blipFill>
        <p:spPr>
          <a:xfrm>
            <a:off x="1295400" y="1600200"/>
            <a:ext cx="5638800" cy="43434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005" y="49531"/>
            <a:ext cx="8785860" cy="636269"/>
          </a:xfrm>
        </p:spPr>
        <p:txBody>
          <a:bodyPr>
            <a:normAutofit/>
          </a:bodyPr>
          <a:lstStyle/>
          <a:p>
            <a:r>
              <a:rPr lang="en-US" sz="3200" dirty="0" smtClean="0">
                <a:latin typeface="Times New Roman" panose="02020603050405020304" pitchFamily="18" charset="0"/>
                <a:ea typeface="Calibri" panose="020F0502020204030204" pitchFamily="34" charset="0"/>
                <a:cs typeface="Times New Roman" panose="02020603050405020304" pitchFamily="18" charset="0"/>
              </a:rPr>
              <a:t>Admin Use Case Diagram</a:t>
            </a:r>
            <a:endParaRPr lang="en-US" sz="3200"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28955" y="894080"/>
            <a:ext cx="7125970" cy="596074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1765" y="75565"/>
            <a:ext cx="8535035" cy="647065"/>
          </a:xfrm>
        </p:spPr>
        <p:txBody>
          <a:bodyPr>
            <a:normAutofit fontScale="90000"/>
          </a:bodyPr>
          <a:lstStyle/>
          <a:p>
            <a:r>
              <a:rPr lang="en-US" dirty="0" smtClean="0">
                <a:latin typeface="Times New Roman" panose="02020603050405020304" pitchFamily="18" charset="0"/>
                <a:ea typeface="Calibri" panose="020F0502020204030204" pitchFamily="34" charset="0"/>
                <a:cs typeface="Times New Roman" panose="02020603050405020304" pitchFamily="18" charset="0"/>
              </a:rPr>
              <a:t>Class Diagram</a:t>
            </a:r>
            <a:endParaRPr lang="en-US" dirty="0"/>
          </a:p>
        </p:txBody>
      </p:sp>
      <p:pic>
        <p:nvPicPr>
          <p:cNvPr id="5" name="Content Placeholder 4" descr="ClassDiagram1"/>
          <p:cNvPicPr>
            <a:picLocks noChangeAspect="1"/>
          </p:cNvPicPr>
          <p:nvPr>
            <p:ph idx="1"/>
          </p:nvPr>
        </p:nvPicPr>
        <p:blipFill>
          <a:blip r:embed="rId1"/>
          <a:stretch>
            <a:fillRect/>
          </a:stretch>
        </p:blipFill>
        <p:spPr>
          <a:xfrm>
            <a:off x="499110" y="995680"/>
            <a:ext cx="8041640" cy="5638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505" y="452755"/>
            <a:ext cx="7055485" cy="988695"/>
          </a:xfrm>
        </p:spPr>
        <p:txBody>
          <a:bodyPr/>
          <a:lstStyle/>
          <a:p>
            <a:r>
              <a:rPr lang="en-US" sz="4000" dirty="0" smtClean="0">
                <a:latin typeface="Times New Roman" panose="02020603050405020304" pitchFamily="18" charset="0"/>
                <a:cs typeface="Times New Roman" panose="02020603050405020304" pitchFamily="18" charset="0"/>
              </a:rPr>
              <a:t>Scope Of Project</a:t>
            </a:r>
            <a:endParaRPr lang="en-US" sz="40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84710" y="1600200"/>
            <a:ext cx="7408333" cy="4602163"/>
          </a:xfrm>
        </p:spPr>
        <p:txBody>
          <a:bodyPr>
            <a:normAutofit/>
            <a:scene3d>
              <a:camera prst="orthographicFront"/>
              <a:lightRig rig="threePt" dir="t"/>
            </a:scene3d>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is used for medical data security using Multi cloud and fog computing.</a:t>
            </a:r>
            <a:endParaRPr 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1170" y="224155"/>
            <a:ext cx="8131810" cy="869315"/>
          </a:xfrm>
        </p:spPr>
        <p:txBody>
          <a:bodyPr>
            <a:normAutofit/>
          </a:bodyPr>
          <a:lstStyle/>
          <a:p>
            <a:r>
              <a:rPr lang="en-US" sz="3600" dirty="0" smtClean="0">
                <a:latin typeface="Times New Roman" panose="02020603050405020304" pitchFamily="18" charset="0"/>
                <a:cs typeface="Times New Roman" panose="02020603050405020304" pitchFamily="18" charset="0"/>
              </a:rPr>
              <a:t>Software Requirement Specification</a:t>
            </a:r>
            <a:endParaRPr lang="en-US" sz="36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132080" y="1009650"/>
            <a:ext cx="8820785" cy="6638925"/>
          </a:xfrm>
        </p:spPr>
        <p:txBody>
          <a:bodyPr>
            <a:noAutofit/>
          </a:bodyPr>
          <a:lstStyle/>
          <a:p>
            <a:pPr marL="0" lvl="1" indent="0" algn="just">
              <a:spcBef>
                <a:spcPts val="1000"/>
              </a:spcBef>
              <a:buNone/>
            </a:pPr>
            <a:r>
              <a:rPr lang="en-US" sz="1600" b="1" u="sng" dirty="0">
                <a:latin typeface="Times New Roman" panose="02020603050405020304" pitchFamily="18" charset="0"/>
                <a:cs typeface="Times New Roman" panose="02020603050405020304" pitchFamily="18" charset="0"/>
              </a:rPr>
              <a:t>Functional Requirements:</a:t>
            </a:r>
            <a:r>
              <a:rPr lang="en-US" sz="16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System Features:</a:t>
            </a:r>
            <a:endParaRPr lang="en-US" sz="1600" b="1"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dirty="0">
                <a:latin typeface="Times New Roman" panose="02020603050405020304" pitchFamily="18" charset="0"/>
                <a:cs typeface="Times New Roman" panose="02020603050405020304" pitchFamily="18" charset="0"/>
              </a:rPr>
              <a:t>Here we propose a Security model for healthcare Big Data namely A Security Model for Preserving the Privacy of Medical Big Data in a Healthcare MultiCloud Using a Fog Computing Facility with Pairing-Based Cryptography.</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External Interface Requirements:</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1) User Interface</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dirty="0">
                <a:latin typeface="Times New Roman" panose="02020603050405020304" pitchFamily="18" charset="0"/>
                <a:cs typeface="Times New Roman" panose="02020603050405020304" pitchFamily="18" charset="0"/>
              </a:rPr>
              <a:t>Home page </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dirty="0">
                <a:latin typeface="Times New Roman" panose="02020603050405020304" pitchFamily="18" charset="0"/>
                <a:cs typeface="Times New Roman" panose="02020603050405020304" pitchFamily="18" charset="0"/>
              </a:rPr>
              <a:t>MultiCloud Computing</a:t>
            </a:r>
            <a:endParaRPr lang="en-US" sz="16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1600" dirty="0">
                <a:latin typeface="Times New Roman" panose="02020603050405020304" pitchFamily="18" charset="0"/>
                <a:cs typeface="Times New Roman" panose="02020603050405020304" pitchFamily="18" charset="0"/>
              </a:rPr>
              <a:t>Store Healthcare Data</a:t>
            </a:r>
            <a:endParaRPr lang="en-US" sz="1600" dirty="0">
              <a:latin typeface="Times New Roman" panose="02020603050405020304" pitchFamily="18" charset="0"/>
              <a:cs typeface="Times New Roman" panose="02020603050405020304" pitchFamily="18" charset="0"/>
            </a:endParaRPr>
          </a:p>
          <a:p>
            <a:pPr marL="0" lvl="0" indent="0" algn="just">
              <a:lnSpc>
                <a:spcPct val="120000"/>
              </a:lnSpc>
              <a:buNone/>
            </a:pPr>
            <a:r>
              <a:rPr lang="en-US" sz="1600" dirty="0">
                <a:latin typeface="Times New Roman" panose="02020603050405020304" pitchFamily="18" charset="0"/>
                <a:cs typeface="Times New Roman" panose="02020603050405020304" pitchFamily="18" charset="0"/>
              </a:rPr>
              <a:t>Provide Security using Encryption, Fog computing and Pairing-Based Cryptography. </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2) Hardware Interfaces</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dirty="0">
                <a:latin typeface="Times New Roman" panose="02020603050405020304" pitchFamily="18" charset="0"/>
                <a:cs typeface="Times New Roman" panose="02020603050405020304" pitchFamily="18" charset="0"/>
              </a:rPr>
              <a:t>The entire software requires a completely equipped computer system including monitor, keyboard, and other input output devices.</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3) Software Interfaces</a:t>
            </a: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600" dirty="0">
                <a:latin typeface="Times New Roman" panose="02020603050405020304" pitchFamily="18" charset="0"/>
                <a:cs typeface="Times New Roman" panose="02020603050405020304" pitchFamily="18" charset="0"/>
              </a:rPr>
              <a:t>The system can use Microsoft as the operating system platform. System also makes use of certain GUI tools. To run this application we need JDK 1.8 and above as java platform and Apache tomcat as server. To store data we need MySQL database.</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4909</Words>
  <Application>WPS Presentation</Application>
  <PresentationFormat>On-screen Show (4:3)</PresentationFormat>
  <Paragraphs>147</Paragraphs>
  <Slides>12</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Times New Roman</vt:lpstr>
      <vt:lpstr>Calibri</vt:lpstr>
      <vt:lpstr>Microsoft YaHei</vt:lpstr>
      <vt:lpstr>Arial Unicode MS</vt:lpstr>
      <vt:lpstr>Office Theme</vt:lpstr>
      <vt:lpstr>A Security Model for Preserving the Privacy of Medical Big Data in a Healthcare MultiCloud Using a Fog Computing	Facility with Pairing-Based Cryptography </vt:lpstr>
      <vt:lpstr>Problem Statement</vt:lpstr>
      <vt:lpstr>Literature Survey</vt:lpstr>
      <vt:lpstr>Literature Survey</vt:lpstr>
      <vt:lpstr>System Architecture</vt:lpstr>
      <vt:lpstr>Admin Use Case Diagram</vt:lpstr>
      <vt:lpstr>Class Diagram</vt:lpstr>
      <vt:lpstr>Scope Of Project</vt:lpstr>
      <vt:lpstr>Software Requirement Specification</vt:lpstr>
      <vt:lpstr>Software Requirement Specification</vt:lpstr>
      <vt:lpstr>System Overview</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Twitter Spam Detection Demystified: Performance, Stability and Scalability</dc:title>
  <dc:creator>Shilpa</dc:creator>
  <cp:lastModifiedBy>admin</cp:lastModifiedBy>
  <cp:revision>74</cp:revision>
  <dcterms:created xsi:type="dcterms:W3CDTF">2018-09-15T04:52:00Z</dcterms:created>
  <dcterms:modified xsi:type="dcterms:W3CDTF">2018-10-06T07:04:26Z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