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F0FF59D-2599-47CE-8BD4-5FA22FCD719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9EB1B9-786F-4385-A863-827B7D769C1A}"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8F0FF59D-2599-47CE-8BD4-5FA22FCD719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9EB1B9-786F-4385-A863-827B7D769C1A}"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8F0FF59D-2599-47CE-8BD4-5FA22FCD719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9EB1B9-786F-4385-A863-827B7D769C1A}"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8F0FF59D-2599-47CE-8BD4-5FA22FCD719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9EB1B9-786F-4385-A863-827B7D769C1A}"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8F0FF59D-2599-47CE-8BD4-5FA22FCD719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9EB1B9-786F-4385-A863-827B7D769C1A}"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8F0FF59D-2599-47CE-8BD4-5FA22FCD719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9EB1B9-786F-4385-A863-827B7D769C1A}"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8F0FF59D-2599-47CE-8BD4-5FA22FCD719B}"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9EB1B9-786F-4385-A863-827B7D769C1A}"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0FF59D-2599-47CE-8BD4-5FA22FCD719B}"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9EB1B9-786F-4385-A863-827B7D769C1A}"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0FF59D-2599-47CE-8BD4-5FA22FCD719B}"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9EB1B9-786F-4385-A863-827B7D769C1A}"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8F0FF59D-2599-47CE-8BD4-5FA22FCD719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9EB1B9-786F-4385-A863-827B7D769C1A}"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8F0FF59D-2599-47CE-8BD4-5FA22FCD719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9EB1B9-786F-4385-A863-827B7D769C1A}"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0FF59D-2599-47CE-8BD4-5FA22FCD719B}"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9EB1B9-786F-4385-A863-827B7D769C1A}"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7772400" cy="3048000"/>
          </a:xfrm>
        </p:spPr>
        <p:txBody>
          <a:bodyPr>
            <a:normAutofit/>
          </a:bodyPr>
          <a:lstStyle/>
          <a:p>
            <a:r>
              <a:rPr lang="en-US" sz="2400" dirty="0" smtClean="0">
                <a:latin typeface="Times New Roman" panose="02020603050405020304" pitchFamily="18" charset="0"/>
                <a:cs typeface="Times New Roman" panose="02020603050405020304" pitchFamily="18" charset="0"/>
                <a:sym typeface="+mn-ea"/>
              </a:rPr>
              <a:t>A Security Model for Preserving the Privacy of</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sym typeface="+mn-ea"/>
              </a:rPr>
              <a:t>Medical Big Data in a Healthcare Multicloud Using a</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sym typeface="+mn-ea"/>
              </a:rPr>
              <a:t>Fog Computing Facility with Pairing-Based</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sym typeface="+mn-ea"/>
              </a:rPr>
              <a:t>Cryptography</a:t>
            </a:r>
            <a:endParaRPr lang="en-US" sz="2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007110" y="3546475"/>
            <a:ext cx="6400800" cy="2465070"/>
          </a:xfrm>
        </p:spPr>
        <p:txBody>
          <a:bodyPr>
            <a:normAutofit fontScale="90000"/>
          </a:bodyPr>
          <a:lstStyle/>
          <a:p>
            <a:r>
              <a:rPr lang="en-US" sz="2800" dirty="0" smtClean="0">
                <a:solidFill>
                  <a:schemeClr val="tx1"/>
                </a:solidFill>
                <a:latin typeface="Times New Roman" panose="02020603050405020304" pitchFamily="18" charset="0"/>
                <a:cs typeface="Times New Roman" panose="02020603050405020304" pitchFamily="18" charset="0"/>
              </a:rPr>
              <a:t>Presented by</a:t>
            </a:r>
            <a:endParaRPr lang="en-US" sz="2800" dirty="0" smtClean="0">
              <a:solidFill>
                <a:schemeClr val="tx1"/>
              </a:solidFill>
              <a:latin typeface="Times New Roman" panose="02020603050405020304" pitchFamily="18" charset="0"/>
              <a:cs typeface="Times New Roman" panose="02020603050405020304" pitchFamily="18" charset="0"/>
            </a:endParaRPr>
          </a:p>
          <a:p>
            <a:r>
              <a:rPr lang="en-US" sz="2800" dirty="0">
                <a:solidFill>
                  <a:schemeClr val="tx1"/>
                </a:solidFill>
                <a:latin typeface="Times New Roman" panose="02020603050405020304" pitchFamily="18" charset="0"/>
                <a:cs typeface="Times New Roman" panose="02020603050405020304" pitchFamily="18" charset="0"/>
              </a:rPr>
              <a:t>Priyanka  Rathod 		 BI40</a:t>
            </a:r>
            <a:endParaRPr lang="en-US" sz="2800" dirty="0">
              <a:solidFill>
                <a:schemeClr val="tx1"/>
              </a:solidFill>
              <a:latin typeface="Times New Roman" panose="02020603050405020304" pitchFamily="18" charset="0"/>
              <a:cs typeface="Times New Roman" panose="02020603050405020304" pitchFamily="18" charset="0"/>
            </a:endParaRPr>
          </a:p>
          <a:p>
            <a:r>
              <a:rPr lang="en-US" sz="2800" dirty="0">
                <a:solidFill>
                  <a:schemeClr val="tx1"/>
                </a:solidFill>
                <a:latin typeface="Times New Roman" panose="02020603050405020304" pitchFamily="18" charset="0"/>
                <a:cs typeface="Times New Roman" panose="02020603050405020304" pitchFamily="18" charset="0"/>
              </a:rPr>
              <a:t>Pratiksha Bhalerao		 BI62</a:t>
            </a:r>
            <a:endParaRPr lang="en-US" sz="2800" dirty="0">
              <a:solidFill>
                <a:schemeClr val="tx1"/>
              </a:solidFill>
              <a:latin typeface="Times New Roman" panose="02020603050405020304" pitchFamily="18" charset="0"/>
              <a:cs typeface="Times New Roman" panose="02020603050405020304" pitchFamily="18" charset="0"/>
            </a:endParaRPr>
          </a:p>
          <a:p>
            <a:r>
              <a:rPr lang="en-US" sz="2800" dirty="0">
                <a:solidFill>
                  <a:schemeClr val="tx1"/>
                </a:solidFill>
                <a:latin typeface="Times New Roman" panose="02020603050405020304" pitchFamily="18" charset="0"/>
                <a:cs typeface="Times New Roman" panose="02020603050405020304" pitchFamily="18" charset="0"/>
              </a:rPr>
              <a:t>Akshata Patekar  		 BI68</a:t>
            </a:r>
            <a:endParaRPr lang="en-US" sz="2800" dirty="0">
              <a:solidFill>
                <a:schemeClr val="tx1"/>
              </a:solidFill>
              <a:latin typeface="Times New Roman" panose="02020603050405020304" pitchFamily="18" charset="0"/>
              <a:cs typeface="Times New Roman" panose="02020603050405020304" pitchFamily="18" charset="0"/>
            </a:endParaRPr>
          </a:p>
          <a:p>
            <a:r>
              <a:rPr lang="en-US" sz="2800" dirty="0">
                <a:solidFill>
                  <a:schemeClr val="tx1"/>
                </a:solidFill>
                <a:latin typeface="Times New Roman" panose="02020603050405020304" pitchFamily="18" charset="0"/>
                <a:cs typeface="Times New Roman" panose="02020603050405020304" pitchFamily="18" charset="0"/>
              </a:rPr>
              <a:t>Rishabh Shukla		BI74</a:t>
            </a:r>
            <a:endParaRPr lang="en-US" sz="2800" dirty="0">
              <a:solidFill>
                <a:schemeClr val="tx1"/>
              </a:solidFill>
              <a:latin typeface="Times New Roman" panose="02020603050405020304" pitchFamily="18" charset="0"/>
              <a:cs typeface="Times New Roman" panose="02020603050405020304" pitchFamily="18" charset="0"/>
            </a:endParaRPr>
          </a:p>
          <a:p>
            <a:endParaRPr lang="en-US" sz="2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anose="02020603050405020304" pitchFamily="18" charset="0"/>
                <a:cs typeface="Times New Roman" panose="02020603050405020304" pitchFamily="18" charset="0"/>
              </a:rPr>
              <a:t>Problem Statement</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 y="1295400"/>
            <a:ext cx="8382000" cy="5105400"/>
          </a:xfrm>
        </p:spPr>
        <p:txBody>
          <a:bodyPr/>
          <a:lstStyle/>
          <a:p>
            <a:pPr marL="0" indent="0" algn="just">
              <a:lnSpc>
                <a:spcPct val="135000"/>
              </a:lnSpc>
              <a:spcAft>
                <a:spcPts val="1000"/>
              </a:spcAft>
              <a:buNone/>
            </a:pPr>
            <a:r>
              <a:rPr lang="en-US" sz="2000" dirty="0">
                <a:latin typeface="Times New Roman" panose="02020603050405020304" pitchFamily="18" charset="0"/>
                <a:cs typeface="Times New Roman" panose="02020603050405020304" pitchFamily="18" charset="0"/>
              </a:rPr>
              <a:t>In the Health care system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major problem is security </a:t>
            </a:r>
            <a:r>
              <a:rPr lang="en-US" sz="2000" dirty="0" smtClean="0">
                <a:latin typeface="Times New Roman" panose="02020603050405020304" pitchFamily="18" charset="0"/>
                <a:cs typeface="Times New Roman" panose="02020603050405020304" pitchFamily="18" charset="0"/>
              </a:rPr>
              <a:t>and privacy of information </a:t>
            </a:r>
            <a:r>
              <a:rPr lang="en-US" sz="2000" dirty="0">
                <a:latin typeface="Times New Roman" panose="02020603050405020304" pitchFamily="18" charset="0"/>
                <a:cs typeface="Times New Roman" panose="02020603050405020304" pitchFamily="18" charset="0"/>
              </a:rPr>
              <a:t>using traditional way of security techniques. </a:t>
            </a:r>
            <a:r>
              <a:rPr lang="en-US" sz="2000" dirty="0" smtClean="0">
                <a:latin typeface="Times New Roman" panose="02020603050405020304" pitchFamily="18" charset="0"/>
                <a:cs typeface="Times New Roman" panose="02020603050405020304" pitchFamily="18" charset="0"/>
              </a:rPr>
              <a:t>It faces different security issues such as data theft and leakage of information .same data and key store on same cloud it will be easily hack by attacker of healthcare big data or some malicious activity has to be done .</a:t>
            </a:r>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anose="02020603050405020304" pitchFamily="18" charset="0"/>
                <a:cs typeface="Times New Roman" panose="02020603050405020304" pitchFamily="18" charset="0"/>
              </a:rPr>
              <a:t>Problem Solution</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 y="1295400"/>
            <a:ext cx="8382000" cy="5105400"/>
          </a:xfrm>
        </p:spPr>
        <p:txBody>
          <a:bodyPr/>
          <a:lstStyle/>
          <a:p>
            <a:pPr algn="just">
              <a:lnSpc>
                <a:spcPct val="115000"/>
              </a:lnSpc>
              <a:spcAft>
                <a:spcPts val="1000"/>
              </a:spcAft>
            </a:pPr>
            <a:r>
              <a:rPr lang="en-US" sz="2000" dirty="0">
                <a:latin typeface="Times New Roman" panose="02020603050405020304" pitchFamily="18" charset="0"/>
                <a:cs typeface="Times New Roman" panose="02020603050405020304" pitchFamily="18" charset="0"/>
              </a:rPr>
              <a:t>In this Project, the main objective is to protect private health care data in the cloud using a fog computing and pair-based cryptography. To this end, a three-part authenticated key agreement protocol was proposed based on bilinear coupling cryptography that can generate a session key between participants and </a:t>
            </a:r>
            <a:r>
              <a:rPr lang="en-US" sz="2000" dirty="0" smtClean="0">
                <a:latin typeface="Times New Roman" panose="02020603050405020304" pitchFamily="18" charset="0"/>
                <a:cs typeface="Times New Roman" panose="02020603050405020304" pitchFamily="18" charset="0"/>
              </a:rPr>
              <a:t>communication takes place securely </a:t>
            </a:r>
            <a:r>
              <a:rPr lang="en-US" sz="2000" dirty="0">
                <a:latin typeface="Times New Roman" panose="02020603050405020304" pitchFamily="18" charset="0"/>
                <a:cs typeface="Times New Roman" panose="02020603050405020304" pitchFamily="18" charset="0"/>
              </a:rPr>
              <a:t>finally, private health data can be accessed and stored </a:t>
            </a:r>
            <a:r>
              <a:rPr lang="en-US" sz="2000" dirty="0" smtClean="0">
                <a:latin typeface="Times New Roman" panose="02020603050405020304" pitchFamily="18" charset="0"/>
                <a:cs typeface="Times New Roman" panose="02020603050405020304" pitchFamily="18" charset="0"/>
              </a:rPr>
              <a:t>securely. As the data and key stored on two different cloud instances it will be difficult to malicious attacker to attack those data and using Multicloud avoid the leakage of information.</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r>
              <a:rPr lang="en-US" sz="3600" b="1" dirty="0" smtClean="0">
                <a:latin typeface="Times New Roman" panose="02020603050405020304" pitchFamily="18" charset="0"/>
                <a:cs typeface="Times New Roman" panose="02020603050405020304" pitchFamily="18" charset="0"/>
              </a:rPr>
              <a:t>Software requirement specification</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 y="1295400"/>
            <a:ext cx="8382000" cy="5105400"/>
          </a:xfrm>
        </p:spPr>
        <p:txBody>
          <a:bodyPr>
            <a:noAutofit/>
          </a:bodyPr>
          <a:lstStyle/>
          <a:p>
            <a:pPr marL="0" lvl="1" indent="0" algn="just">
              <a:spcBef>
                <a:spcPts val="1000"/>
              </a:spcBef>
              <a:buNone/>
            </a:pPr>
            <a:r>
              <a:rPr lang="en-US" sz="2000" b="1" u="sng" dirty="0">
                <a:latin typeface="Times New Roman" panose="02020603050405020304" pitchFamily="18" charset="0"/>
                <a:cs typeface="Times New Roman" panose="02020603050405020304" pitchFamily="18" charset="0"/>
              </a:rPr>
              <a:t>Functional Requirements:</a:t>
            </a:r>
            <a:r>
              <a:rPr lang="en-US" sz="2000" b="1" dirty="0">
                <a:latin typeface="Times New Roman" panose="02020603050405020304" pitchFamily="18" charset="0"/>
                <a:cs typeface="Times New Roman" panose="02020603050405020304" pitchFamily="18" charset="0"/>
              </a:rPr>
              <a:t> </a:t>
            </a:r>
            <a:endParaRPr lang="en-US" sz="2000" b="1" dirty="0">
              <a:latin typeface="Times New Roman" panose="02020603050405020304" pitchFamily="18" charset="0"/>
              <a:cs typeface="Times New Roman" panose="02020603050405020304" pitchFamily="18" charset="0"/>
            </a:endParaRPr>
          </a:p>
          <a:p>
            <a:pPr marL="0" indent="0" algn="just">
              <a:lnSpc>
                <a:spcPct val="120000"/>
              </a:lnSpc>
              <a:buNone/>
            </a:pPr>
            <a:r>
              <a:rPr lang="en-US" sz="2000" b="1" dirty="0">
                <a:latin typeface="Times New Roman" panose="02020603050405020304" pitchFamily="18" charset="0"/>
                <a:cs typeface="Times New Roman" panose="02020603050405020304" pitchFamily="18" charset="0"/>
              </a:rPr>
              <a:t>System Features:</a:t>
            </a:r>
            <a:endParaRPr lang="en-US" sz="2000" dirty="0">
              <a:latin typeface="Times New Roman" panose="02020603050405020304" pitchFamily="18" charset="0"/>
              <a:cs typeface="Times New Roman" panose="02020603050405020304" pitchFamily="18" charset="0"/>
            </a:endParaRPr>
          </a:p>
          <a:p>
            <a:pPr marL="0" indent="0" algn="just">
              <a:lnSpc>
                <a:spcPct val="120000"/>
              </a:lnSpc>
              <a:buNone/>
            </a:pPr>
            <a:r>
              <a:rPr lang="en-US" sz="2000" dirty="0">
                <a:latin typeface="Times New Roman" panose="02020603050405020304" pitchFamily="18" charset="0"/>
                <a:cs typeface="Times New Roman" panose="02020603050405020304" pitchFamily="18" charset="0"/>
              </a:rPr>
              <a:t>Here we propose a Security model for healthcare Big Data namely A Security Model for Preserving the Privacy of Medical Big Data in a Healthcare </a:t>
            </a:r>
            <a:r>
              <a:rPr lang="en-US" sz="2000" dirty="0" smtClean="0">
                <a:latin typeface="Times New Roman" panose="02020603050405020304" pitchFamily="18" charset="0"/>
                <a:cs typeface="Times New Roman" panose="02020603050405020304" pitchFamily="18" charset="0"/>
              </a:rPr>
              <a:t>Multicloud </a:t>
            </a:r>
            <a:r>
              <a:rPr lang="en-US" sz="2000" dirty="0">
                <a:latin typeface="Times New Roman" panose="02020603050405020304" pitchFamily="18" charset="0"/>
                <a:cs typeface="Times New Roman" panose="02020603050405020304" pitchFamily="18" charset="0"/>
              </a:rPr>
              <a:t>Using a Fog Computing Facility with Pairing-Based Cryptography.</a:t>
            </a:r>
            <a:endParaRPr lang="en-US" sz="2000" dirty="0">
              <a:latin typeface="Times New Roman" panose="02020603050405020304" pitchFamily="18" charset="0"/>
              <a:cs typeface="Times New Roman" panose="02020603050405020304" pitchFamily="18" charset="0"/>
            </a:endParaRPr>
          </a:p>
          <a:p>
            <a:pPr marL="0" indent="0" algn="just">
              <a:lnSpc>
                <a:spcPct val="120000"/>
              </a:lnSpc>
              <a:buNone/>
            </a:pPr>
            <a:r>
              <a:rPr lang="en-US" sz="2000" b="1" dirty="0">
                <a:latin typeface="Times New Roman" panose="02020603050405020304" pitchFamily="18" charset="0"/>
                <a:cs typeface="Times New Roman" panose="02020603050405020304" pitchFamily="18" charset="0"/>
              </a:rPr>
              <a:t>External Interface Requirements:</a:t>
            </a:r>
            <a:endParaRPr lang="en-US" sz="2000" dirty="0">
              <a:latin typeface="Times New Roman" panose="02020603050405020304" pitchFamily="18" charset="0"/>
              <a:cs typeface="Times New Roman" panose="02020603050405020304" pitchFamily="18" charset="0"/>
            </a:endParaRPr>
          </a:p>
          <a:p>
            <a:pPr marL="0" indent="0" algn="just">
              <a:lnSpc>
                <a:spcPct val="120000"/>
              </a:lnSpc>
              <a:buNone/>
            </a:pPr>
            <a:r>
              <a:rPr lang="en-US" sz="2000" b="1" dirty="0">
                <a:latin typeface="Times New Roman" panose="02020603050405020304" pitchFamily="18" charset="0"/>
                <a:cs typeface="Times New Roman" panose="02020603050405020304" pitchFamily="18" charset="0"/>
              </a:rPr>
              <a:t>1) User Interface</a:t>
            </a:r>
            <a:endParaRPr lang="en-US" sz="2000" dirty="0">
              <a:latin typeface="Times New Roman" panose="02020603050405020304" pitchFamily="18" charset="0"/>
              <a:cs typeface="Times New Roman" panose="02020603050405020304" pitchFamily="18" charset="0"/>
            </a:endParaRPr>
          </a:p>
          <a:p>
            <a:pPr marL="0" indent="0" algn="just">
              <a:lnSpc>
                <a:spcPct val="120000"/>
              </a:lnSpc>
              <a:buNone/>
            </a:pPr>
            <a:r>
              <a:rPr lang="en-US" sz="2000" dirty="0">
                <a:latin typeface="Times New Roman" panose="02020603050405020304" pitchFamily="18" charset="0"/>
                <a:cs typeface="Times New Roman" panose="02020603050405020304" pitchFamily="18" charset="0"/>
              </a:rPr>
              <a:t>Home page </a:t>
            </a:r>
            <a:endParaRPr lang="en-US" sz="2000" dirty="0">
              <a:latin typeface="Times New Roman" panose="02020603050405020304" pitchFamily="18" charset="0"/>
              <a:cs typeface="Times New Roman" panose="02020603050405020304" pitchFamily="18" charset="0"/>
            </a:endParaRPr>
          </a:p>
          <a:p>
            <a:pPr marL="0" lvl="0" indent="0" algn="just">
              <a:lnSpc>
                <a:spcPct val="120000"/>
              </a:lnSpc>
              <a:buNone/>
            </a:pPr>
            <a:r>
              <a:rPr lang="en-US" sz="2000" dirty="0" smtClean="0">
                <a:latin typeface="Times New Roman" panose="02020603050405020304" pitchFamily="18" charset="0"/>
                <a:cs typeface="Times New Roman" panose="02020603050405020304" pitchFamily="18" charset="0"/>
              </a:rPr>
              <a:t>Multicloud </a:t>
            </a:r>
            <a:r>
              <a:rPr lang="en-US" sz="2000" dirty="0">
                <a:latin typeface="Times New Roman" panose="02020603050405020304" pitchFamily="18" charset="0"/>
                <a:cs typeface="Times New Roman" panose="02020603050405020304" pitchFamily="18" charset="0"/>
              </a:rPr>
              <a:t>Computing</a:t>
            </a:r>
            <a:endParaRPr lang="en-US" sz="2000" dirty="0">
              <a:latin typeface="Times New Roman" panose="02020603050405020304" pitchFamily="18" charset="0"/>
              <a:cs typeface="Times New Roman" panose="02020603050405020304" pitchFamily="18" charset="0"/>
            </a:endParaRPr>
          </a:p>
          <a:p>
            <a:pPr marL="0" lvl="0" indent="0" algn="just">
              <a:lnSpc>
                <a:spcPct val="120000"/>
              </a:lnSpc>
              <a:buNone/>
            </a:pPr>
            <a:r>
              <a:rPr lang="en-US" sz="2000" dirty="0">
                <a:latin typeface="Times New Roman" panose="02020603050405020304" pitchFamily="18" charset="0"/>
                <a:cs typeface="Times New Roman" panose="02020603050405020304" pitchFamily="18" charset="0"/>
              </a:rPr>
              <a:t>Store Healthcare Data</a:t>
            </a:r>
            <a:endParaRPr lang="en-US" sz="2000" dirty="0">
              <a:latin typeface="Times New Roman" panose="02020603050405020304" pitchFamily="18" charset="0"/>
              <a:cs typeface="Times New Roman" panose="02020603050405020304" pitchFamily="18" charset="0"/>
            </a:endParaRPr>
          </a:p>
          <a:p>
            <a:pPr marL="0" lvl="0" indent="0" algn="just">
              <a:lnSpc>
                <a:spcPct val="120000"/>
              </a:lnSpc>
              <a:buNone/>
            </a:pPr>
            <a:r>
              <a:rPr lang="en-US" sz="2000" dirty="0">
                <a:latin typeface="Times New Roman" panose="02020603050405020304" pitchFamily="18" charset="0"/>
                <a:cs typeface="Times New Roman" panose="02020603050405020304" pitchFamily="18" charset="0"/>
              </a:rPr>
              <a:t>Provide Security using Encryption, Fog computing and </a:t>
            </a:r>
            <a:r>
              <a:rPr lang="en-US" sz="2000" dirty="0">
                <a:solidFill>
                  <a:prstClr val="black"/>
                </a:solidFill>
                <a:latin typeface="Times New Roman" panose="02020603050405020304" pitchFamily="18" charset="0"/>
                <a:cs typeface="Times New Roman" panose="02020603050405020304" pitchFamily="18" charset="0"/>
              </a:rPr>
              <a:t>Pairing-Based Cryptography and min hash and bloom filter. </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r>
              <a:rPr lang="en-US" sz="3600" b="1" dirty="0" smtClean="0">
                <a:latin typeface="Times New Roman" panose="02020603050405020304" pitchFamily="18" charset="0"/>
                <a:cs typeface="Times New Roman" panose="02020603050405020304" pitchFamily="18" charset="0"/>
              </a:rPr>
              <a:t>Software requirement specification</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8600" y="1295400"/>
            <a:ext cx="8153400" cy="5029200"/>
          </a:xfrm>
        </p:spPr>
        <p:txBody>
          <a:bodyPr>
            <a:noAutofit/>
          </a:bodyPr>
          <a:lstStyle/>
          <a:p>
            <a:pPr marL="0" indent="0" algn="just">
              <a:lnSpc>
                <a:spcPct val="120000"/>
              </a:lnSpc>
              <a:buNone/>
            </a:pPr>
            <a:r>
              <a:rPr lang="en-US" sz="2000" b="1" dirty="0" smtClean="0">
                <a:latin typeface="Times New Roman" panose="02020603050405020304" pitchFamily="18" charset="0"/>
                <a:cs typeface="Times New Roman" panose="02020603050405020304" pitchFamily="18" charset="0"/>
              </a:rPr>
              <a:t>2) Hardware Interfaces</a:t>
            </a:r>
            <a:endParaRPr lang="en-US" sz="2000" dirty="0" smtClean="0">
              <a:latin typeface="Times New Roman" panose="02020603050405020304" pitchFamily="18" charset="0"/>
              <a:cs typeface="Times New Roman" panose="02020603050405020304" pitchFamily="18" charset="0"/>
            </a:endParaRPr>
          </a:p>
          <a:p>
            <a:pPr marL="0" indent="0" algn="just">
              <a:lnSpc>
                <a:spcPct val="120000"/>
              </a:lnSpc>
              <a:buNone/>
            </a:pPr>
            <a:r>
              <a:rPr lang="en-US" sz="2000" dirty="0" smtClean="0">
                <a:latin typeface="Times New Roman" panose="02020603050405020304" pitchFamily="18" charset="0"/>
                <a:cs typeface="Times New Roman" panose="02020603050405020304" pitchFamily="18" charset="0"/>
              </a:rPr>
              <a:t>The entire software requires a completely equipped computer system including monitor, keyboard, and other input output devices.</a:t>
            </a:r>
            <a:endParaRPr lang="en-US" sz="2000" dirty="0" smtClean="0">
              <a:latin typeface="Times New Roman" panose="02020603050405020304" pitchFamily="18" charset="0"/>
              <a:cs typeface="Times New Roman" panose="02020603050405020304" pitchFamily="18" charset="0"/>
            </a:endParaRPr>
          </a:p>
          <a:p>
            <a:pPr marL="0" indent="0" algn="just">
              <a:lnSpc>
                <a:spcPct val="120000"/>
              </a:lnSpc>
              <a:buNone/>
            </a:pPr>
            <a:r>
              <a:rPr lang="en-US" sz="2000" b="1" dirty="0" smtClean="0">
                <a:latin typeface="Times New Roman" panose="02020603050405020304" pitchFamily="18" charset="0"/>
                <a:cs typeface="Times New Roman" panose="02020603050405020304" pitchFamily="18" charset="0"/>
              </a:rPr>
              <a:t>3) Software Interfaces</a:t>
            </a:r>
            <a:endParaRPr lang="en-US" sz="2000" dirty="0" smtClean="0">
              <a:latin typeface="Times New Roman" panose="02020603050405020304" pitchFamily="18" charset="0"/>
              <a:cs typeface="Times New Roman" panose="02020603050405020304" pitchFamily="18" charset="0"/>
            </a:endParaRPr>
          </a:p>
          <a:p>
            <a:pPr marL="0" indent="0" algn="just">
              <a:lnSpc>
                <a:spcPct val="120000"/>
              </a:lnSpc>
              <a:buNone/>
            </a:pPr>
            <a:r>
              <a:rPr lang="en-US" sz="2000" dirty="0" smtClean="0">
                <a:latin typeface="Times New Roman" panose="02020603050405020304" pitchFamily="18" charset="0"/>
                <a:cs typeface="Times New Roman" panose="02020603050405020304" pitchFamily="18" charset="0"/>
              </a:rPr>
              <a:t>The system can use Microsoft as the operating system platform. System also makes use of certain GUI tools. To run this application we need JDK 1.8 and above as java platform and Apache tomcat as server. To store data we need MySQL database.</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r>
              <a:rPr lang="en-US" sz="3600" b="1" dirty="0" smtClean="0">
                <a:latin typeface="Times New Roman" panose="02020603050405020304" pitchFamily="18" charset="0"/>
                <a:cs typeface="Times New Roman" panose="02020603050405020304" pitchFamily="18" charset="0"/>
              </a:rPr>
              <a:t>Software requirement specification</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 y="1295400"/>
            <a:ext cx="8382000" cy="5105400"/>
          </a:xfrm>
        </p:spPr>
        <p:txBody>
          <a:bodyPr>
            <a:noAutofit/>
          </a:bodyPr>
          <a:lstStyle/>
          <a:p>
            <a:pPr marL="0" lvl="0" indent="0" algn="just">
              <a:buNone/>
            </a:pPr>
            <a:r>
              <a:rPr lang="en-US" sz="2000" b="1" u="sng" dirty="0" smtClean="0">
                <a:latin typeface="Times New Roman" panose="02020603050405020304" pitchFamily="18" charset="0"/>
                <a:cs typeface="Times New Roman" panose="02020603050405020304" pitchFamily="18" charset="0"/>
              </a:rPr>
              <a:t>Non Functional Requirement:</a:t>
            </a:r>
            <a:endParaRPr lang="en-US" sz="2000" b="1" u="sng" dirty="0" smtClean="0">
              <a:latin typeface="Times New Roman" panose="02020603050405020304" pitchFamily="18" charset="0"/>
              <a:cs typeface="Times New Roman" panose="02020603050405020304" pitchFamily="18" charset="0"/>
            </a:endParaRPr>
          </a:p>
          <a:p>
            <a:pPr marL="0" lvl="0" indent="0" algn="just">
              <a:buNone/>
            </a:pPr>
            <a:r>
              <a:rPr lang="en-US" sz="2000" b="1" dirty="0" smtClean="0">
                <a:latin typeface="Times New Roman" panose="02020603050405020304" pitchFamily="18" charset="0"/>
                <a:cs typeface="Times New Roman" panose="02020603050405020304" pitchFamily="18" charset="0"/>
              </a:rPr>
              <a:t>Accuracy :</a:t>
            </a:r>
            <a:endParaRPr lang="en-US" sz="2000" dirty="0" smtClean="0">
              <a:latin typeface="Times New Roman" panose="02020603050405020304" pitchFamily="18" charset="0"/>
              <a:cs typeface="Times New Roman" panose="02020603050405020304" pitchFamily="18" charset="0"/>
            </a:endParaRPr>
          </a:p>
          <a:p>
            <a:pPr marL="0" indent="0" algn="just">
              <a:buNone/>
            </a:pPr>
            <a:r>
              <a:rPr lang="en-US" sz="2000" dirty="0" smtClean="0">
                <a:latin typeface="Times New Roman" panose="02020603050405020304" pitchFamily="18" charset="0"/>
                <a:cs typeface="Times New Roman" panose="02020603050405020304" pitchFamily="18" charset="0"/>
              </a:rPr>
              <a:t>Proposed Framework will give data Security. </a:t>
            </a:r>
            <a:endParaRPr lang="en-US" sz="2000" dirty="0" smtClean="0">
              <a:latin typeface="Times New Roman" panose="02020603050405020304" pitchFamily="18" charset="0"/>
              <a:cs typeface="Times New Roman" panose="02020603050405020304" pitchFamily="18" charset="0"/>
            </a:endParaRPr>
          </a:p>
          <a:p>
            <a:pPr marL="0" indent="0" algn="just">
              <a:buNone/>
            </a:pPr>
            <a:endParaRPr lang="en-US" sz="2000" dirty="0" smtClean="0">
              <a:latin typeface="Times New Roman" panose="02020603050405020304" pitchFamily="18" charset="0"/>
              <a:cs typeface="Times New Roman" panose="02020603050405020304" pitchFamily="18" charset="0"/>
            </a:endParaRPr>
          </a:p>
          <a:p>
            <a:pPr marL="0" lvl="0" indent="0" algn="just">
              <a:buNone/>
            </a:pPr>
            <a:r>
              <a:rPr lang="en-US" sz="2000" b="1" dirty="0" smtClean="0">
                <a:latin typeface="Times New Roman" panose="02020603050405020304" pitchFamily="18" charset="0"/>
                <a:cs typeface="Times New Roman" panose="02020603050405020304" pitchFamily="18" charset="0"/>
              </a:rPr>
              <a:t>Failure handling :</a:t>
            </a:r>
            <a:endParaRPr lang="en-US" sz="2000" dirty="0" smtClean="0">
              <a:latin typeface="Times New Roman" panose="02020603050405020304" pitchFamily="18" charset="0"/>
              <a:cs typeface="Times New Roman" panose="02020603050405020304" pitchFamily="18" charset="0"/>
            </a:endParaRPr>
          </a:p>
          <a:p>
            <a:pPr marL="0" indent="0" algn="just">
              <a:buNone/>
            </a:pPr>
            <a:r>
              <a:rPr lang="en-US" sz="2000" dirty="0" smtClean="0">
                <a:latin typeface="Times New Roman" panose="02020603050405020304" pitchFamily="18" charset="0"/>
                <a:cs typeface="Times New Roman" panose="02020603050405020304" pitchFamily="18" charset="0"/>
              </a:rPr>
              <a:t>System components may fail independently of others. Therefore, system components must be built so they can handle failure of other components they depend on. </a:t>
            </a:r>
            <a:endParaRPr lang="en-US" sz="2000" dirty="0" smtClean="0">
              <a:latin typeface="Times New Roman" panose="02020603050405020304" pitchFamily="18" charset="0"/>
              <a:cs typeface="Times New Roman" panose="02020603050405020304" pitchFamily="18" charset="0"/>
            </a:endParaRPr>
          </a:p>
          <a:p>
            <a:pPr marL="0" indent="0" algn="just">
              <a:buNone/>
            </a:pPr>
            <a:endParaRPr lang="en-US" sz="2000" dirty="0" smtClean="0">
              <a:latin typeface="Times New Roman" panose="02020603050405020304" pitchFamily="18" charset="0"/>
              <a:cs typeface="Times New Roman" panose="02020603050405020304" pitchFamily="18" charset="0"/>
            </a:endParaRPr>
          </a:p>
          <a:p>
            <a:pPr marL="0" lvl="0" indent="0" algn="just">
              <a:buNone/>
            </a:pPr>
            <a:r>
              <a:rPr lang="en-US" sz="2000" b="1" dirty="0" smtClean="0">
                <a:latin typeface="Times New Roman" panose="02020603050405020304" pitchFamily="18" charset="0"/>
                <a:cs typeface="Times New Roman" panose="02020603050405020304" pitchFamily="18" charset="0"/>
              </a:rPr>
              <a:t>Openness :</a:t>
            </a:r>
            <a:endParaRPr lang="en-US" sz="2000" dirty="0" smtClean="0">
              <a:latin typeface="Times New Roman" panose="02020603050405020304" pitchFamily="18" charset="0"/>
              <a:cs typeface="Times New Roman" panose="02020603050405020304" pitchFamily="18" charset="0"/>
            </a:endParaRPr>
          </a:p>
          <a:p>
            <a:pPr marL="0" indent="0" algn="just">
              <a:buNone/>
            </a:pPr>
            <a:r>
              <a:rPr lang="en-US" sz="2000" dirty="0" smtClean="0">
                <a:latin typeface="Times New Roman" panose="02020603050405020304" pitchFamily="18" charset="0"/>
                <a:cs typeface="Times New Roman" panose="02020603050405020304" pitchFamily="18" charset="0"/>
              </a:rPr>
              <a:t>It supports Online Data Streaming.</a:t>
            </a:r>
            <a:endParaRPr lang="en-US" sz="2000" dirty="0" smtClean="0">
              <a:latin typeface="Times New Roman" panose="02020603050405020304" pitchFamily="18" charset="0"/>
              <a:cs typeface="Times New Roman" panose="02020603050405020304" pitchFamily="18" charset="0"/>
            </a:endParaRPr>
          </a:p>
          <a:p>
            <a:pPr marL="0" indent="0" algn="just">
              <a:buNone/>
            </a:pPr>
            <a:endParaRPr lang="en-US" sz="2000" dirty="0" smtClean="0">
              <a:latin typeface="Times New Roman" panose="02020603050405020304" pitchFamily="18" charset="0"/>
              <a:cs typeface="Times New Roman" panose="02020603050405020304" pitchFamily="18" charset="0"/>
            </a:endParaRPr>
          </a:p>
          <a:p>
            <a:pPr marL="0" indent="0" algn="just">
              <a:buNone/>
            </a:pPr>
            <a:r>
              <a:rPr lang="en-US" sz="2000" b="1" dirty="0" smtClean="0">
                <a:latin typeface="Times New Roman" panose="02020603050405020304" pitchFamily="18" charset="0"/>
                <a:cs typeface="Times New Roman" panose="02020603050405020304" pitchFamily="18" charset="0"/>
              </a:rPr>
              <a:t>Security requirements</a:t>
            </a:r>
            <a:endParaRPr lang="en-US" sz="2000" dirty="0" smtClean="0">
              <a:latin typeface="Times New Roman" panose="02020603050405020304" pitchFamily="18" charset="0"/>
              <a:cs typeface="Times New Roman" panose="02020603050405020304" pitchFamily="18" charset="0"/>
            </a:endParaRPr>
          </a:p>
          <a:p>
            <a:pPr marL="0" indent="0" algn="just">
              <a:buNone/>
            </a:pPr>
            <a:r>
              <a:rPr lang="en-US" sz="2000" dirty="0" smtClean="0">
                <a:latin typeface="Times New Roman" panose="02020603050405020304" pitchFamily="18" charset="0"/>
                <a:cs typeface="Times New Roman" panose="02020603050405020304" pitchFamily="18" charset="0"/>
              </a:rPr>
              <a:t>Private links can send on users mail id.</a:t>
            </a:r>
            <a:endParaRPr lang="en-US" sz="2000" dirty="0" smtClean="0">
              <a:latin typeface="Times New Roman" panose="02020603050405020304" pitchFamily="18" charset="0"/>
              <a:cs typeface="Times New Roman" panose="02020603050405020304" pitchFamily="18" charset="0"/>
            </a:endParaRPr>
          </a:p>
          <a:p>
            <a:pPr marL="0" lvl="1" indent="0" algn="just">
              <a:spcBef>
                <a:spcPts val="1000"/>
              </a:spcBef>
              <a:buNone/>
            </a:pPr>
            <a:endParaRPr lang="en-US" sz="20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r>
              <a:rPr lang="en-US" sz="3600" b="1" dirty="0" smtClean="0">
                <a:latin typeface="Times New Roman" panose="02020603050405020304" pitchFamily="18" charset="0"/>
                <a:cs typeface="Times New Roman" panose="02020603050405020304" pitchFamily="18" charset="0"/>
              </a:rPr>
              <a:t>Software requirement specification</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 y="1295400"/>
            <a:ext cx="8382000" cy="5105400"/>
          </a:xfrm>
        </p:spPr>
        <p:txBody>
          <a:bodyPr>
            <a:noAutofit/>
          </a:bodyPr>
          <a:lstStyle/>
          <a:p>
            <a:pPr marL="0" lvl="0" indent="0" algn="just">
              <a:buNone/>
            </a:pPr>
            <a:r>
              <a:rPr lang="en-US" sz="2000" b="1" dirty="0">
                <a:latin typeface="Times New Roman" panose="02020603050405020304" pitchFamily="18" charset="0"/>
                <a:cs typeface="Times New Roman" panose="02020603050405020304" pitchFamily="18" charset="0"/>
                <a:sym typeface="+mn-ea"/>
              </a:rPr>
              <a:t>Software quality attributes</a:t>
            </a:r>
            <a:r>
              <a:rPr lang="en-US" sz="2000" dirty="0">
                <a:latin typeface="Times New Roman" panose="02020603050405020304" pitchFamily="18" charset="0"/>
                <a:cs typeface="Times New Roman" panose="02020603050405020304" pitchFamily="18" charset="0"/>
                <a:sym typeface="+mn-ea"/>
              </a:rPr>
              <a:t> </a:t>
            </a:r>
            <a:endParaRPr lang="en-US" sz="2000" dirty="0">
              <a:latin typeface="Times New Roman" panose="02020603050405020304" pitchFamily="18" charset="0"/>
              <a:cs typeface="Times New Roman" panose="02020603050405020304" pitchFamily="18" charset="0"/>
            </a:endParaRPr>
          </a:p>
          <a:p>
            <a:pPr marL="0" lvl="0" indent="0" algn="just">
              <a:buNone/>
            </a:pPr>
            <a:r>
              <a:rPr lang="en-US" sz="2000" dirty="0">
                <a:latin typeface="Times New Roman" panose="02020603050405020304" pitchFamily="18" charset="0"/>
                <a:cs typeface="Times New Roman" panose="02020603050405020304" pitchFamily="18" charset="0"/>
                <a:sym typeface="+mn-ea"/>
              </a:rPr>
              <a:t>Usability :</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sym typeface="+mn-ea"/>
              </a:rPr>
              <a:t>The software will be embedded in a website. It should be scalable designed to be easily adopted by a system. Any user can handle system user friendly.</a:t>
            </a:r>
            <a:endParaRPr lang="en-US" sz="2000" dirty="0">
              <a:latin typeface="Times New Roman" panose="02020603050405020304" pitchFamily="18" charset="0"/>
              <a:cs typeface="Times New Roman" panose="02020603050405020304" pitchFamily="18" charset="0"/>
            </a:endParaRPr>
          </a:p>
          <a:p>
            <a:pPr marL="0" lvl="0" indent="0" algn="just">
              <a:buNone/>
            </a:pPr>
            <a:r>
              <a:rPr lang="en-US" sz="2000" dirty="0">
                <a:latin typeface="Times New Roman" panose="02020603050405020304" pitchFamily="18" charset="0"/>
                <a:cs typeface="Times New Roman" panose="02020603050405020304" pitchFamily="18" charset="0"/>
                <a:sym typeface="+mn-ea"/>
              </a:rPr>
              <a:t>Reliability :</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sym typeface="+mn-ea"/>
              </a:rPr>
              <a:t>The system should have accurate results and fast responses to user’s changing habits.</a:t>
            </a:r>
            <a:endParaRPr lang="en-US" sz="2000" dirty="0">
              <a:solidFill>
                <a:schemeClr val="bg2">
                  <a:lumMod val="50000"/>
                </a:schemeClr>
              </a:solidFill>
              <a:latin typeface="Times New Roman" panose="02020603050405020304" pitchFamily="18" charset="0"/>
              <a:cs typeface="Times New Roman" panose="02020603050405020304" pitchFamily="18" charset="0"/>
            </a:endParaRPr>
          </a:p>
          <a:p>
            <a:pPr marL="0" lvl="1" indent="0" algn="just">
              <a:spcBef>
                <a:spcPts val="1000"/>
              </a:spcBef>
              <a:buNone/>
            </a:pPr>
            <a:endParaRPr lang="en-US" sz="2000" dirty="0">
              <a:latin typeface="Times New Roman" panose="02020603050405020304" pitchFamily="18" charset="0"/>
              <a:cs typeface="Times New Roman" panose="02020603050405020304" pitchFamily="18" charset="0"/>
            </a:endParaRPr>
          </a:p>
          <a:p>
            <a:pPr marL="0" lvl="1" indent="0" algn="just">
              <a:spcBef>
                <a:spcPts val="1000"/>
              </a:spcBef>
              <a:buNone/>
            </a:pPr>
            <a:endParaRPr lang="en-US" sz="20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2899</Words>
  <Application>WPS Presentation</Application>
  <PresentationFormat>On-screen Show (4:3)</PresentationFormat>
  <Paragraphs>65</Paragraphs>
  <Slides>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Arial</vt:lpstr>
      <vt:lpstr>SimSun</vt:lpstr>
      <vt:lpstr>Wingdings</vt:lpstr>
      <vt:lpstr>Times New Roman</vt:lpstr>
      <vt:lpstr>Calibri</vt:lpstr>
      <vt:lpstr>Microsoft YaHei</vt:lpstr>
      <vt:lpstr>Arial Unicode MS</vt:lpstr>
      <vt:lpstr>Office Theme</vt:lpstr>
      <vt:lpstr>A Security Model for Preserving the Privacy of Medical Big Data in a Healthcare Multicloud Using a Fog Computing Facility with Pairing-Based Cryptography</vt:lpstr>
      <vt:lpstr>Problem Statement</vt:lpstr>
      <vt:lpstr>Problem Solution</vt:lpstr>
      <vt:lpstr>Software requirement specification</vt:lpstr>
      <vt:lpstr>Software requirement specification</vt:lpstr>
      <vt:lpstr>Software requirement specification</vt:lpstr>
      <vt:lpstr>Software requirement specification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Security Model for Preserving the Privacy of Medical Big Data in a Healthcare Multicloud Using a Fog Computing Facility with Pairing-Based Cryptography</dc:title>
  <dc:creator>admin</dc:creator>
  <cp:lastModifiedBy>admin</cp:lastModifiedBy>
  <cp:revision>8</cp:revision>
  <dcterms:created xsi:type="dcterms:W3CDTF">2018-08-23T17:18:00Z</dcterms:created>
  <dcterms:modified xsi:type="dcterms:W3CDTF">2018-08-24T06:19:54Z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1033-10.2.0.7456</vt:lpwstr>
  </property>
</Properties>
</file>